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DE21C-6086-D886-3CF7-7166306DB49D}" v="9" dt="2021-01-19T00:34:39.921"/>
    <p1510:client id="{B563DD20-4AED-41A5-F733-303308867BB0}" v="2" dt="2020-07-21T01:12:51.92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Dog </a:t>
            </a:r>
            <a:r>
              <a:rPr lang="en-US">
                <a:sym typeface="Wingdings" panose="05000000000000000000" pitchFamily="2" charset="2"/>
              </a:rPr>
              <a:t> Toy</a:t>
            </a:r>
            <a:r>
              <a:rPr lang="en-US" baseline="0">
                <a:sym typeface="Wingdings" panose="05000000000000000000" pitchFamily="2" charset="2"/>
              </a:rPr>
              <a:t> is 0..*</a:t>
            </a:r>
          </a:p>
          <a:p>
            <a:r>
              <a:rPr lang="en-US" baseline="0">
                <a:sym typeface="Wingdings" panose="05000000000000000000" pitchFamily="2" charset="2"/>
              </a:rPr>
              <a:t>Dog  Collar is 0..*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/>
              <a:t>UML</a:t>
            </a:r>
            <a:endParaRPr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Modeling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Standard language for software diagramming</a:t>
            </a:r>
          </a:p>
          <a:p>
            <a:r>
              <a:rPr lang="en-US" dirty="0">
                <a:effectLst/>
              </a:rPr>
              <a:t>Essentially a pictorial language used to make software blueprints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 diagram shows classes, interfaces, and associations</a:t>
            </a:r>
          </a:p>
          <a:p>
            <a:r>
              <a:rPr lang="en-US"/>
              <a:t>It describes the responsibilities within a software application</a:t>
            </a:r>
          </a:p>
          <a:p>
            <a:r>
              <a:rPr lang="en-US"/>
              <a:t>By far the most popular of the UML diagrams</a:t>
            </a:r>
          </a:p>
          <a:p>
            <a:r>
              <a:rPr lang="en-US"/>
              <a:t>Part of the structure diagram</a:t>
            </a:r>
          </a:p>
        </p:txBody>
      </p:sp>
    </p:spTree>
    <p:extLst>
      <p:ext uri="{BB962C8B-B14F-4D97-AF65-F5344CB8AC3E}">
        <p14:creationId xmlns:p14="http://schemas.microsoft.com/office/powerpoint/2010/main" val="20873475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One-to-Many</a:t>
            </a:r>
          </a:p>
          <a:p>
            <a:pPr lvl="1"/>
            <a:r>
              <a:rPr lang="en-US"/>
              <a:t>Body has many Body Parts (head, chest, legs, arms, feet, hands)</a:t>
            </a:r>
          </a:p>
          <a:p>
            <a:r>
              <a:rPr lang="en-US"/>
              <a:t>Many-to-Many</a:t>
            </a:r>
          </a:p>
          <a:p>
            <a:pPr lvl="1"/>
            <a:r>
              <a:rPr lang="en-US"/>
              <a:t>Students take many Subjects and Subjects will be studied by many Students</a:t>
            </a:r>
          </a:p>
          <a:p>
            <a:r>
              <a:rPr lang="en-US"/>
              <a:t>One-to-One</a:t>
            </a:r>
          </a:p>
          <a:p>
            <a:pPr lvl="1"/>
            <a:r>
              <a:rPr lang="en-US"/>
              <a:t>One Person has one Social Security Number</a:t>
            </a:r>
          </a:p>
        </p:txBody>
      </p:sp>
    </p:spTree>
    <p:extLst>
      <p:ext uri="{BB962C8B-B14F-4D97-AF65-F5344CB8AC3E}">
        <p14:creationId xmlns:p14="http://schemas.microsoft.com/office/powerpoint/2010/main" val="851219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Multiplicity Indicators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268057"/>
            <a:ext cx="9107714" cy="762907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Indicator</a:t>
            </a: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0..1</a:t>
            </a: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1</a:t>
            </a: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0..*</a:t>
            </a:r>
          </a:p>
          <a:p>
            <a:pPr marL="0" indent="0">
              <a:buNone/>
            </a:pPr>
            <a:r>
              <a:rPr lang="en-US">
                <a:solidFill>
                  <a:srgbClr val="92D050"/>
                </a:solidFill>
              </a:rPr>
              <a:t>1..*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580914" y="3268056"/>
            <a:ext cx="9107714" cy="76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Values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Zero or one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One only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Zero or more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One or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3200" y="11389627"/>
            <a:ext cx="1745672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B0F0"/>
                </a:solidFill>
              </a:rPr>
              <a:t>Note: Indicators can be whatever you want it to be</a:t>
            </a:r>
            <a:endParaRPr kumimoji="0" lang="en-US" sz="5800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92945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Example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1CA962E-81BD-4566-B359-23FAAA9E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9" y="3784600"/>
            <a:ext cx="13636614" cy="83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9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26815" y="6268419"/>
            <a:ext cx="1188720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5400">
                <a:solidFill>
                  <a:srgbClr val="92D050"/>
                </a:solidFill>
              </a:rPr>
              <a:t>Dog </a:t>
            </a:r>
            <a:r>
              <a:rPr lang="en-US" sz="5400">
                <a:solidFill>
                  <a:srgbClr val="92D050"/>
                </a:solidFill>
                <a:sym typeface="Wingdings" panose="05000000000000000000" pitchFamily="2" charset="2"/>
              </a:rPr>
              <a:t> Toy is 0..*</a:t>
            </a:r>
          </a:p>
          <a:p>
            <a:r>
              <a:rPr lang="en-US" sz="5400">
                <a:solidFill>
                  <a:srgbClr val="92D050"/>
                </a:solidFill>
                <a:sym typeface="Wingdings" panose="05000000000000000000" pitchFamily="2" charset="2"/>
              </a:rPr>
              <a:t>Dog  Collar is 0..*</a:t>
            </a:r>
            <a:endParaRPr lang="en-US" sz="540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93E2A-9724-4AA2-BC0E-D154F6E17347}"/>
              </a:ext>
            </a:extLst>
          </p:cNvPr>
          <p:cNvSpPr txBox="1"/>
          <p:nvPr/>
        </p:nvSpPr>
        <p:spPr>
          <a:xfrm>
            <a:off x="6197035" y="7831819"/>
            <a:ext cx="1475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0..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896D0-2618-438D-81B5-63977A4EC9E9}"/>
              </a:ext>
            </a:extLst>
          </p:cNvPr>
          <p:cNvSpPr txBox="1"/>
          <p:nvPr/>
        </p:nvSpPr>
        <p:spPr>
          <a:xfrm>
            <a:off x="6197034" y="9931401"/>
            <a:ext cx="1475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0..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BC633-87BA-4502-B495-C4D478E193E0}"/>
              </a:ext>
            </a:extLst>
          </p:cNvPr>
          <p:cNvSpPr txBox="1"/>
          <p:nvPr/>
        </p:nvSpPr>
        <p:spPr>
          <a:xfrm>
            <a:off x="8524170" y="7831819"/>
            <a:ext cx="1475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sym typeface="Helvetica Neue Light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5A9A3-79F1-450D-AAC5-0C07EF4E6854}"/>
              </a:ext>
            </a:extLst>
          </p:cNvPr>
          <p:cNvSpPr txBox="1"/>
          <p:nvPr/>
        </p:nvSpPr>
        <p:spPr>
          <a:xfrm>
            <a:off x="8524442" y="9931400"/>
            <a:ext cx="1475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sym typeface="Helvetica Neue Light"/>
              </a:rPr>
              <a:t>*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41D7A59-423D-40CF-B485-69272CF77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02" y="3660967"/>
            <a:ext cx="13636614" cy="83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55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There are many different types of UML diagrams.</a:t>
            </a:r>
          </a:p>
          <a:p>
            <a:r>
              <a:rPr lang="en-US"/>
              <a:t>Even though class diagrams are the most popular, UML diagrams, like anything else in coding, applies to the right tool for the job philosophy.</a:t>
            </a:r>
          </a:p>
          <a:p>
            <a:r>
              <a:rPr lang="en-US"/>
              <a:t>UML Drawing Resource:</a:t>
            </a:r>
          </a:p>
          <a:p>
            <a:pPr lvl="1"/>
            <a:r>
              <a:rPr lang="en-US"/>
              <a:t>draw.io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www.gliffy.com</a:t>
            </a:r>
          </a:p>
          <a:p>
            <a:pPr lvl="1"/>
            <a:r>
              <a:rPr lang="en-US"/>
              <a:t>Microsoft Visio</a:t>
            </a:r>
          </a:p>
        </p:txBody>
      </p:sp>
    </p:spTree>
    <p:extLst>
      <p:ext uri="{BB962C8B-B14F-4D97-AF65-F5344CB8AC3E}">
        <p14:creationId xmlns:p14="http://schemas.microsoft.com/office/powerpoint/2010/main" val="213777741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Office PowerPoint</Application>
  <PresentationFormat>Custom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Helvetica Neue</vt:lpstr>
      <vt:lpstr>Helvetica Neue Light</vt:lpstr>
      <vt:lpstr>Industrial</vt:lpstr>
      <vt:lpstr>UML</vt:lpstr>
      <vt:lpstr>Unified Modeling Language</vt:lpstr>
      <vt:lpstr>Class Diagram</vt:lpstr>
      <vt:lpstr>Relationships</vt:lpstr>
      <vt:lpstr>Multiplicity Indicators and Values</vt:lpstr>
      <vt:lpstr>Class Diagram Example</vt:lpstr>
      <vt:lpstr>Class Diagram Example</vt:lpstr>
      <vt:lpstr>UML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David La Grange</cp:lastModifiedBy>
  <cp:revision>8</cp:revision>
  <dcterms:modified xsi:type="dcterms:W3CDTF">2021-04-15T13:38:57Z</dcterms:modified>
</cp:coreProperties>
</file>