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5"/>
  </p:sldMasterIdLst>
  <p:notesMasterIdLst>
    <p:notesMasterId r:id="rId32"/>
  </p:notesMasterIdLst>
  <p:handoutMasterIdLst>
    <p:handoutMasterId r:id="rId33"/>
  </p:handoutMasterIdLst>
  <p:sldIdLst>
    <p:sldId id="256" r:id="rId6"/>
    <p:sldId id="258" r:id="rId7"/>
    <p:sldId id="272" r:id="rId8"/>
    <p:sldId id="292" r:id="rId9"/>
    <p:sldId id="293" r:id="rId10"/>
    <p:sldId id="277" r:id="rId11"/>
    <p:sldId id="275" r:id="rId12"/>
    <p:sldId id="278" r:id="rId13"/>
    <p:sldId id="276" r:id="rId14"/>
    <p:sldId id="279" r:id="rId15"/>
    <p:sldId id="271" r:id="rId16"/>
    <p:sldId id="280" r:id="rId17"/>
    <p:sldId id="281" r:id="rId18"/>
    <p:sldId id="282" r:id="rId19"/>
    <p:sldId id="283" r:id="rId20"/>
    <p:sldId id="284" r:id="rId21"/>
    <p:sldId id="286" r:id="rId22"/>
    <p:sldId id="289" r:id="rId23"/>
    <p:sldId id="287" r:id="rId24"/>
    <p:sldId id="285" r:id="rId25"/>
    <p:sldId id="288" r:id="rId26"/>
    <p:sldId id="290" r:id="rId27"/>
    <p:sldId id="291" r:id="rId28"/>
    <p:sldId id="269" r:id="rId29"/>
    <p:sldId id="294" r:id="rId30"/>
    <p:sldId id="295" r:id="rId3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E1E6"/>
    <a:srgbClr val="09ABAF"/>
    <a:srgbClr val="FF3300"/>
    <a:srgbClr val="949CA1"/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44706" autoAdjust="0"/>
  </p:normalViewPr>
  <p:slideViewPr>
    <p:cSldViewPr>
      <p:cViewPr>
        <p:scale>
          <a:sx n="100" d="100"/>
          <a:sy n="100" d="100"/>
        </p:scale>
        <p:origin x="-24" y="20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388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F8E67-2E9E-45FF-8567-DDA18547E417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® 2012 ADERANT Holdings,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E3168-727A-458A-823E-D7588D3CF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05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2A02F-8FB0-4733-82CC-9E5145487089}" type="datetimeFigureOut">
              <a:rPr lang="en-US" smtClean="0"/>
              <a:t>5/23/2012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19CFD-CE65-4686-90DB-2CBB4210A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89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NZ" dirty="0" smtClean="0"/>
              <a:t>Who am I?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171450" indent="-171450">
              <a:buFontTx/>
              <a:buChar char="-"/>
            </a:pPr>
            <a:r>
              <a:rPr lang="en-NZ" dirty="0" smtClean="0"/>
              <a:t>Rx</a:t>
            </a:r>
            <a:r>
              <a:rPr lang="en-NZ" baseline="0" dirty="0" smtClean="0"/>
              <a:t> was developed by the Cloud Programmability Team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42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2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6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6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Observable.Return</a:t>
            </a:r>
            <a:r>
              <a:rPr lang="en-NZ" dirty="0" smtClean="0"/>
              <a:t>(42).Subscribe(</a:t>
            </a:r>
            <a:r>
              <a:rPr lang="en-NZ" dirty="0" err="1" smtClean="0"/>
              <a:t>Console.WriteLine</a:t>
            </a:r>
            <a:r>
              <a:rPr lang="en-NZ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err="1" smtClean="0"/>
              <a:t>Observable.Range</a:t>
            </a:r>
            <a:r>
              <a:rPr lang="en-NZ" dirty="0" smtClean="0"/>
              <a:t>(0,20). Subscribe(</a:t>
            </a:r>
            <a:r>
              <a:rPr lang="en-NZ" dirty="0" err="1" smtClean="0"/>
              <a:t>Console.WriteLine</a:t>
            </a:r>
            <a:r>
              <a:rPr lang="en-NZ" dirty="0" smtClean="0"/>
              <a:t>)</a:t>
            </a:r>
          </a:p>
          <a:p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Observable.Generate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0,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20, 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i+1, 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.Subscribe(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NZ" dirty="0" smtClean="0"/>
          </a:p>
          <a:p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Observable.Generate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0,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20, 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i+1, 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=&gt;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.Subscribe(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NZ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 =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Observable.Interval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TimeSpan.FromSeconds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(1)).Subscribe(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 =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Observable.Interval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TimeSpan.FromSeconds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(1)).Take(3).Subscribe(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Observable.Interval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TimeSpan.FromSeconds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(1)).Take(3).Subscribe(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 =&gt; { }, () =&gt;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("Complete"));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8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Observable.Range</a:t>
            </a:r>
            <a:r>
              <a:rPr lang="en-NZ" dirty="0" smtClean="0"/>
              <a:t>(0,</a:t>
            </a:r>
            <a:r>
              <a:rPr lang="en-NZ" baseline="0" dirty="0" smtClean="0"/>
              <a:t> 20).Where(x =&gt; x % 2 ==0).Subscribe(</a:t>
            </a:r>
            <a:r>
              <a:rPr lang="en-NZ" baseline="0" dirty="0" err="1" smtClean="0"/>
              <a:t>Console.WriteLine</a:t>
            </a:r>
            <a:r>
              <a:rPr lang="en-NZ" baseline="0" dirty="0" smtClean="0"/>
              <a:t>)</a:t>
            </a:r>
          </a:p>
          <a:p>
            <a:endParaRPr lang="en-NZ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err="1" smtClean="0"/>
              <a:t>Observable.Range</a:t>
            </a:r>
            <a:r>
              <a:rPr lang="en-NZ" dirty="0" smtClean="0"/>
              <a:t>(0,</a:t>
            </a:r>
            <a:r>
              <a:rPr lang="en-NZ" baseline="0" dirty="0" smtClean="0"/>
              <a:t> 20).Where(x =&gt; x % 2 ==0).Select(x =&gt; x*x).Subscribe(</a:t>
            </a:r>
            <a:r>
              <a:rPr lang="en-NZ" baseline="0" dirty="0" err="1" smtClean="0"/>
              <a:t>Console.WriteLine</a:t>
            </a:r>
            <a:r>
              <a:rPr lang="en-NZ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baseline="0" dirty="0" smtClean="0"/>
          </a:p>
          <a:p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Observable.Range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20).Zip(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Observable.Interval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TimeSpan.FromSeconds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(1)), 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=&gt; x).Where(x =&gt; x % 2 == 0).Subscribe(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3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2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63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From Blank AutoComplete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Show project</a:t>
            </a:r>
            <a:r>
              <a:rPr lang="en-NZ" baseline="0" dirty="0" smtClean="0"/>
              <a:t> structure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Create search based off property changed event handler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** How would we do this with Rx?**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Create </a:t>
            </a:r>
            <a:r>
              <a:rPr lang="en-NZ" baseline="0" dirty="0" err="1" smtClean="0"/>
              <a:t>propertyChanges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searchTextChanges</a:t>
            </a:r>
            <a:r>
              <a:rPr lang="en-NZ" baseline="0" dirty="0" smtClean="0"/>
              <a:t> and subscribe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Run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** What about blocking the UI thread?**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Add </a:t>
            </a:r>
            <a:r>
              <a:rPr lang="en-NZ" baseline="0" dirty="0" err="1" smtClean="0"/>
              <a:t>doSearch</a:t>
            </a:r>
            <a:r>
              <a:rPr lang="en-NZ" baseline="0" dirty="0" smtClean="0"/>
              <a:t>, select many and subscription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Run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aseline="0" dirty="0" smtClean="0"/>
              <a:t>   ** What about the exception?**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err="1" smtClean="0"/>
              <a:t>ObserveOnDispatcher</a:t>
            </a: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Run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aseline="0" dirty="0" smtClean="0"/>
              <a:t>** What about too many searches?**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Throttle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aseline="0" dirty="0" smtClean="0"/>
              <a:t>** What about adding support for pressing enter?**</a:t>
            </a:r>
          </a:p>
          <a:p>
            <a:pPr marL="0" lvl="0" indent="0">
              <a:buFontTx/>
              <a:buNone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err="1" smtClean="0"/>
              <a:t>TextBoxEnterCommand</a:t>
            </a:r>
            <a:r>
              <a:rPr lang="en-NZ" baseline="0" dirty="0" smtClean="0"/>
              <a:t> (Merge)</a:t>
            </a:r>
          </a:p>
          <a:p>
            <a:pPr marL="0" lvl="0" indent="0">
              <a:buFontTx/>
              <a:buNone/>
            </a:pPr>
            <a:endParaRPr lang="en-NZ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aseline="0" dirty="0" smtClean="0"/>
              <a:t>** What about the duplicates?**</a:t>
            </a:r>
          </a:p>
          <a:p>
            <a:pPr marL="0" lvl="0" indent="0">
              <a:buFontTx/>
              <a:buNone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err="1" smtClean="0"/>
              <a:t>DistinctUntilChanged</a:t>
            </a:r>
            <a:endParaRPr lang="en-NZ" baseline="0" dirty="0" smtClean="0"/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NZ" baseline="0" dirty="0" smtClean="0"/>
              <a:t>** What about results coming back out of sequence?** (Temporarily remove throttle to show)</a:t>
            </a:r>
          </a:p>
          <a:p>
            <a:pPr marL="0" lvl="0" indent="0">
              <a:buFontTx/>
              <a:buNone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err="1" smtClean="0"/>
              <a:t>TakeUntil</a:t>
            </a:r>
            <a:endParaRPr lang="en-NZ" baseline="0" dirty="0" smtClean="0"/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47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code</a:t>
            </a:r>
          </a:p>
          <a:p>
            <a:r>
              <a:rPr lang="en-US" dirty="0" smtClean="0"/>
              <a:t>Run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Increase </a:t>
            </a:r>
            <a:r>
              <a:rPr lang="en-US" baseline="0" smtClean="0"/>
              <a:t>throttle time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02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- Composing</a:t>
            </a:r>
            <a:r>
              <a:rPr lang="en-NZ" baseline="0" dirty="0" smtClean="0"/>
              <a:t> gives us a hint at the </a:t>
            </a:r>
            <a:r>
              <a:rPr lang="en-NZ" baseline="0" dirty="0" err="1" smtClean="0"/>
              <a:t>Linq</a:t>
            </a:r>
            <a:r>
              <a:rPr lang="en-NZ" baseline="0" dirty="0" smtClean="0"/>
              <a:t> style fluent API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 smtClean="0"/>
              <a:t>Async</a:t>
            </a:r>
            <a:r>
              <a:rPr lang="en-NZ" dirty="0" smtClean="0"/>
              <a:t> and event-based programs. Recent</a:t>
            </a:r>
            <a:r>
              <a:rPr lang="en-NZ" baseline="0" dirty="0" smtClean="0"/>
              <a:t> initiatives including TPL, </a:t>
            </a:r>
            <a:r>
              <a:rPr lang="en-NZ" baseline="0" dirty="0" err="1" smtClean="0"/>
              <a:t>async</a:t>
            </a:r>
            <a:r>
              <a:rPr lang="en-NZ" baseline="0" dirty="0" smtClean="0"/>
              <a:t>/await </a:t>
            </a:r>
            <a:r>
              <a:rPr lang="en-NZ" baseline="0" dirty="0" err="1" smtClean="0"/>
              <a:t>etc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You can’t pass an event around</a:t>
            </a:r>
          </a:p>
          <a:p>
            <a:endParaRPr lang="en-NZ" dirty="0" smtClean="0"/>
          </a:p>
          <a:p>
            <a:r>
              <a:rPr lang="en-NZ" dirty="0" smtClean="0"/>
              <a:t>The syntax</a:t>
            </a:r>
            <a:r>
              <a:rPr lang="en-NZ" baseline="0" dirty="0" smtClean="0"/>
              <a:t> is very unique and requires cleaning up of subscriptions</a:t>
            </a:r>
          </a:p>
          <a:p>
            <a:endParaRPr lang="en-NZ" baseline="0" dirty="0" smtClean="0"/>
          </a:p>
          <a:p>
            <a:r>
              <a:rPr lang="en-NZ" baseline="0" dirty="0" smtClean="0"/>
              <a:t>You can’t compose events into new events easily.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8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Lets look at an ordinary</a:t>
            </a:r>
            <a:r>
              <a:rPr lang="en-NZ" baseline="0" dirty="0" smtClean="0"/>
              <a:t> collection in </a:t>
            </a:r>
            <a:r>
              <a:rPr lang="en-NZ" baseline="0" dirty="0" err="1" smtClean="0"/>
              <a:t>.Net</a:t>
            </a:r>
            <a:endParaRPr lang="en-NZ" baseline="0" dirty="0" smtClean="0"/>
          </a:p>
          <a:p>
            <a:endParaRPr lang="en-NZ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aseline="0" dirty="0" smtClean="0"/>
              <a:t>Notice in </a:t>
            </a:r>
            <a:r>
              <a:rPr lang="en-NZ" baseline="0" dirty="0" err="1" smtClean="0"/>
              <a:t>IEnumerable</a:t>
            </a:r>
            <a:r>
              <a:rPr lang="en-NZ" baseline="0" dirty="0" smtClean="0"/>
              <a:t> we FETCH an Enumerator</a:t>
            </a:r>
            <a:endParaRPr lang="en-NZ" dirty="0" smtClean="0"/>
          </a:p>
          <a:p>
            <a:endParaRPr lang="en-NZ" baseline="0" dirty="0" smtClean="0"/>
          </a:p>
          <a:p>
            <a:r>
              <a:rPr lang="en-NZ" baseline="0" dirty="0" err="1" smtClean="0"/>
              <a:t>MoveNext</a:t>
            </a:r>
            <a:r>
              <a:rPr lang="en-NZ" baseline="0" dirty="0" smtClean="0"/>
              <a:t> pulls the next value from the collection synchronously into Current. It could have just as easily returned the current value from </a:t>
            </a:r>
            <a:r>
              <a:rPr lang="en-NZ" baseline="0" dirty="0" err="1" smtClean="0"/>
              <a:t>MoveNext</a:t>
            </a:r>
            <a:endParaRPr lang="en-NZ" baseline="0" dirty="0" smtClean="0"/>
          </a:p>
          <a:p>
            <a:endParaRPr lang="en-NZ" baseline="0" dirty="0" smtClean="0"/>
          </a:p>
          <a:p>
            <a:r>
              <a:rPr lang="en-NZ" baseline="0" dirty="0" smtClean="0"/>
              <a:t>Reset is an oddity of history</a:t>
            </a:r>
          </a:p>
          <a:p>
            <a:endParaRPr lang="en-NZ" baseline="0" dirty="0" smtClean="0"/>
          </a:p>
          <a:p>
            <a:r>
              <a:rPr lang="en-NZ" baseline="0" dirty="0" smtClean="0"/>
              <a:t>We are done when there are no more items and </a:t>
            </a:r>
            <a:r>
              <a:rPr lang="en-NZ" baseline="0" dirty="0" err="1" smtClean="0"/>
              <a:t>MoveNext</a:t>
            </a:r>
            <a:r>
              <a:rPr lang="en-NZ" baseline="0" dirty="0" smtClean="0"/>
              <a:t> returns true</a:t>
            </a:r>
          </a:p>
          <a:p>
            <a:endParaRPr lang="en-NZ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Observables turn</a:t>
            </a:r>
            <a:r>
              <a:rPr lang="en-NZ" baseline="0" dirty="0" smtClean="0"/>
              <a:t> the whole thing on it’s head</a:t>
            </a:r>
          </a:p>
          <a:p>
            <a:endParaRPr lang="en-NZ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baseline="0" dirty="0" smtClean="0"/>
              <a:t>Notice in </a:t>
            </a:r>
            <a:r>
              <a:rPr lang="en-NZ" baseline="0" dirty="0" err="1" smtClean="0"/>
              <a:t>Iobservable</a:t>
            </a:r>
            <a:r>
              <a:rPr lang="en-NZ" baseline="0" dirty="0" smtClean="0"/>
              <a:t> we get FED an Observer</a:t>
            </a:r>
            <a:endParaRPr lang="en-NZ" dirty="0" smtClean="0"/>
          </a:p>
          <a:p>
            <a:endParaRPr lang="en-NZ" baseline="0" dirty="0" smtClean="0"/>
          </a:p>
          <a:p>
            <a:r>
              <a:rPr lang="en-NZ" baseline="0" dirty="0" err="1" smtClean="0"/>
              <a:t>OnNext</a:t>
            </a:r>
            <a:r>
              <a:rPr lang="en-NZ" baseline="0" dirty="0" smtClean="0"/>
              <a:t> pushed the next value from onto the collection asynchronously. </a:t>
            </a:r>
          </a:p>
          <a:p>
            <a:endParaRPr lang="en-NZ" baseline="0" dirty="0" smtClean="0"/>
          </a:p>
          <a:p>
            <a:r>
              <a:rPr lang="en-NZ" baseline="0" dirty="0" err="1" smtClean="0"/>
              <a:t>OnError</a:t>
            </a:r>
            <a:r>
              <a:rPr lang="en-NZ" baseline="0" dirty="0" smtClean="0"/>
              <a:t> occurs when an exception has happened.</a:t>
            </a:r>
          </a:p>
          <a:p>
            <a:endParaRPr lang="en-NZ" baseline="0" dirty="0" smtClean="0"/>
          </a:p>
          <a:p>
            <a:r>
              <a:rPr lang="en-NZ" baseline="0" dirty="0" err="1" smtClean="0"/>
              <a:t>OnCompleted</a:t>
            </a:r>
            <a:r>
              <a:rPr lang="en-NZ" baseline="0" dirty="0" smtClean="0"/>
              <a:t> happens when there are no more items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 smtClean="0"/>
              <a:t>® 2012 ADERANT Holdings,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F19CFD-CE65-4686-90DB-2CBB4210AF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B63F-BA6C-4B22-8ADD-F437C07ED79C}" type="datetime1">
              <a:rPr lang="en-US" smtClean="0"/>
              <a:t>5/23/2012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50239204-7A62-4618-9AF5-5F43643AB27A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5E3-9475-4897-A2ED-D5739F5786AC}" type="datetime1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0239204-7A62-4618-9AF5-5F43643AB27A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5E3-9475-4897-A2ED-D5739F5786AC}" type="datetime1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0239204-7A62-4618-9AF5-5F43643AB27A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  <a:solidFill>
            <a:schemeClr val="bg2">
              <a:lumMod val="8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D9E3-407C-46CD-866F-91EDA11A7630}" type="datetime1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57200" y="792080"/>
            <a:ext cx="2133600" cy="1265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3B04-8C64-4700-85FF-FCD716C8672D}" type="datetime1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B892-A9D9-4606-B72A-90BE4F871054}" type="datetime1">
              <a:rPr lang="en-US" smtClean="0"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5DD0-47AC-4BE7-8E31-E567ECF0F865}" type="datetime1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B39-B9DC-4606-A19C-0ACE86A0241F}" type="datetime1">
              <a:rPr lang="en-US" smtClean="0"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D3C3-8013-4D28-9AF6-8BC8694FDD9A}" type="datetime1">
              <a:rPr lang="en-US" smtClean="0"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2D5A-B097-4287-A3CB-1E7D86AD30AF}" type="datetime1">
              <a:rPr lang="en-US" smtClean="0"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40F6-09B1-4FC5-B3DD-1BF76624786D}" type="datetime1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D907-D89D-463F-9C45-A250B7708A93}" type="datetime1">
              <a:rPr lang="en-US" smtClean="0"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BD075E3-9475-4897-A2ED-D5739F5786AC}" type="datetime1">
              <a:rPr lang="en-US" smtClean="0"/>
              <a:t>5/23/2012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ctr"/>
            <a:fld id="{50239204-7A62-4618-9AF5-5F43643AB27A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Introduction to Reactive Extensions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7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petegoo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etegoo.com/" TargetMode="External"/><Relationship Id="rId2" Type="http://schemas.openxmlformats.org/officeDocument/2006/relationships/hyperlink" Target="mailto:pete@petego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4352875"/>
            <a:ext cx="7315200" cy="1293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Introduction to Reactive Extensions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914400" y="3200400"/>
            <a:ext cx="7315200" cy="1098439"/>
          </a:xfrm>
        </p:spPr>
        <p:txBody>
          <a:bodyPr/>
          <a:lstStyle/>
          <a:p>
            <a:r>
              <a:rPr lang="en-US" dirty="0" smtClean="0"/>
              <a:t>Peter Goodman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7176" y="304800"/>
            <a:ext cx="7315200" cy="1154097"/>
          </a:xfrm>
        </p:spPr>
        <p:txBody>
          <a:bodyPr/>
          <a:lstStyle/>
          <a:p>
            <a:r>
              <a:rPr lang="en-NZ" dirty="0" smtClean="0"/>
              <a:t>Summary Push </a:t>
            </a:r>
            <a:r>
              <a:rPr lang="en-NZ" dirty="0" err="1" smtClean="0"/>
              <a:t>vs</a:t>
            </a:r>
            <a:r>
              <a:rPr lang="en-NZ" dirty="0" smtClean="0"/>
              <a:t> Pull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loud 7"/>
          <p:cNvSpPr/>
          <p:nvPr/>
        </p:nvSpPr>
        <p:spPr bwMode="auto">
          <a:xfrm>
            <a:off x="548640" y="3750948"/>
            <a:ext cx="7902923" cy="267843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Segoe UI" pitchFamily="34" charset="0"/>
              </a:rPr>
              <a:t>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2350772"/>
            <a:ext cx="685800" cy="1856062"/>
            <a:chOff x="2438400" y="2265044"/>
            <a:chExt cx="685800" cy="1856062"/>
          </a:xfrm>
        </p:grpSpPr>
        <p:sp>
          <p:nvSpPr>
            <p:cNvPr id="10" name="Down Arrow 9"/>
            <p:cNvSpPr/>
            <p:nvPr/>
          </p:nvSpPr>
          <p:spPr>
            <a:xfrm>
              <a:off x="2438400" y="2265044"/>
              <a:ext cx="685800" cy="185606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099791" y="2904881"/>
              <a:ext cx="1374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MoveNext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838200" y="2731773"/>
            <a:ext cx="1524000" cy="533400"/>
          </a:xfrm>
          <a:prstGeom prst="wedgeRoundRectCallout">
            <a:avLst>
              <a:gd name="adj1" fmla="val 41445"/>
              <a:gd name="adj2" fmla="val -12845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Got</a:t>
            </a:r>
            <a:r>
              <a:rPr lang="en-US" dirty="0" smtClean="0"/>
              <a:t> next?</a:t>
            </a:r>
            <a:endParaRPr lang="en-US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1828800" y="1562103"/>
            <a:ext cx="5105400" cy="636270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Application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5638800" y="2350772"/>
            <a:ext cx="685800" cy="1805940"/>
            <a:chOff x="5638800" y="2265044"/>
            <a:chExt cx="685800" cy="1805940"/>
          </a:xfrm>
        </p:grpSpPr>
        <p:sp>
          <p:nvSpPr>
            <p:cNvPr id="15" name="Down Arrow 14"/>
            <p:cNvSpPr/>
            <p:nvPr/>
          </p:nvSpPr>
          <p:spPr>
            <a:xfrm rot="10800000">
              <a:off x="5638800" y="2265044"/>
              <a:ext cx="685800" cy="180594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5377934" y="319671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OnNext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6553200" y="3265173"/>
            <a:ext cx="1524000" cy="533400"/>
          </a:xfrm>
          <a:prstGeom prst="wedgeRoundRectCallout">
            <a:avLst>
              <a:gd name="adj1" fmla="val -38302"/>
              <a:gd name="adj2" fmla="val 12109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Have </a:t>
            </a:r>
            <a:r>
              <a:rPr lang="en-US" dirty="0" smtClean="0"/>
              <a:t>next</a:t>
            </a:r>
            <a:r>
              <a:rPr lang="en-US" dirty="0"/>
              <a:t>!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19200" y="4179573"/>
            <a:ext cx="2667000" cy="1520190"/>
            <a:chOff x="1219200" y="4093845"/>
            <a:chExt cx="2667000" cy="1520190"/>
          </a:xfrm>
        </p:grpSpPr>
        <p:sp>
          <p:nvSpPr>
            <p:cNvPr id="19" name="Rounded Rectangle 18"/>
            <p:cNvSpPr/>
            <p:nvPr/>
          </p:nvSpPr>
          <p:spPr>
            <a:xfrm>
              <a:off x="1562100" y="4170045"/>
              <a:ext cx="2171700" cy="990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IEnumerable</a:t>
              </a:r>
              <a:r>
                <a:rPr lang="en-US" b="1" dirty="0" smtClean="0"/>
                <a:t>&lt;T&gt;</a:t>
              </a:r>
            </a:p>
            <a:p>
              <a:pPr algn="ctr"/>
              <a:r>
                <a:rPr lang="en-US" b="1" dirty="0" err="1" smtClean="0"/>
                <a:t>IEnumerator</a:t>
              </a:r>
              <a:r>
                <a:rPr lang="en-US" b="1" dirty="0" smtClean="0"/>
                <a:t>&lt;T&gt;</a:t>
              </a:r>
              <a:endParaRPr lang="en-US" b="1" dirty="0"/>
            </a:p>
          </p:txBody>
        </p:sp>
        <p:sp>
          <p:nvSpPr>
            <p:cNvPr id="20" name="Can 19"/>
            <p:cNvSpPr/>
            <p:nvPr/>
          </p:nvSpPr>
          <p:spPr>
            <a:xfrm>
              <a:off x="1219200" y="5004435"/>
              <a:ext cx="685800" cy="609600"/>
            </a:xfrm>
            <a:prstGeom prst="can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Sequential Access Storage 20"/>
            <p:cNvSpPr/>
            <p:nvPr/>
          </p:nvSpPr>
          <p:spPr>
            <a:xfrm>
              <a:off x="3429000" y="4093845"/>
              <a:ext cx="457200" cy="381000"/>
            </a:xfrm>
            <a:prstGeom prst="flowChartMagneticTap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76800" y="4156713"/>
            <a:ext cx="2514600" cy="1661160"/>
            <a:chOff x="4876800" y="4070985"/>
            <a:chExt cx="2514600" cy="1661160"/>
          </a:xfrm>
        </p:grpSpPr>
        <p:sp>
          <p:nvSpPr>
            <p:cNvPr id="23" name="Rounded Rectangle 22"/>
            <p:cNvSpPr/>
            <p:nvPr/>
          </p:nvSpPr>
          <p:spPr>
            <a:xfrm>
              <a:off x="5029200" y="4147185"/>
              <a:ext cx="21336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IObservable</a:t>
              </a:r>
              <a:r>
                <a:rPr lang="en-US" b="1" dirty="0" smtClean="0"/>
                <a:t>&lt;T&gt;</a:t>
              </a:r>
            </a:p>
            <a:p>
              <a:pPr algn="ctr"/>
              <a:r>
                <a:rPr lang="en-US" b="1" dirty="0" err="1" smtClean="0"/>
                <a:t>IObserver</a:t>
              </a:r>
              <a:r>
                <a:rPr lang="en-US" b="1" dirty="0" smtClean="0"/>
                <a:t>&lt;T&gt;</a:t>
              </a:r>
              <a:endParaRPr lang="en-US" b="1" dirty="0"/>
            </a:p>
          </p:txBody>
        </p:sp>
        <p:sp>
          <p:nvSpPr>
            <p:cNvPr id="24" name="Cloud 23"/>
            <p:cNvSpPr/>
            <p:nvPr/>
          </p:nvSpPr>
          <p:spPr>
            <a:xfrm>
              <a:off x="6629400" y="4970145"/>
              <a:ext cx="762000" cy="609600"/>
            </a:xfrm>
            <a:prstGeom prst="cloud">
              <a:avLst/>
            </a:prstGeom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ghtning Bolt 24"/>
            <p:cNvSpPr/>
            <p:nvPr/>
          </p:nvSpPr>
          <p:spPr>
            <a:xfrm>
              <a:off x="6934200" y="5351145"/>
              <a:ext cx="457200" cy="381000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4876800" y="4070985"/>
              <a:ext cx="457200" cy="381000"/>
            </a:xfrm>
            <a:prstGeom prst="flowChartMultidocumen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20034" y="166497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-677859" y="3266580"/>
            <a:ext cx="2245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Interactive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5400000">
            <a:off x="7569469" y="3380880"/>
            <a:ext cx="1802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Reactive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33" name="Picture 3" descr="C:\Users\bartde\AppData\Local\Microsoft\Windows\Temporary Internet Files\Content.IE5\U8THSRA3\MC9001052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67331" y="2900781"/>
            <a:ext cx="1847088" cy="73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bartde\AppData\Local\Microsoft\Windows\Temporary Internet Files\Content.IE5\9IU6YREY\MC90010520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24959" y="2960072"/>
            <a:ext cx="1836115" cy="7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7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9124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Creating Observables - Primitive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60570" y="2295109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29200" y="2169379"/>
            <a:ext cx="0" cy="2514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8680" y="2129791"/>
            <a:ext cx="35394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itchFamily="49" charset="0"/>
              </a:rPr>
              <a:t>Observable</a:t>
            </a:r>
            <a:r>
              <a:rPr lang="en-US" sz="2000" b="1" dirty="0" err="1" smtClean="0">
                <a:solidFill>
                  <a:schemeClr val="tx2"/>
                </a:solidFill>
                <a:latin typeface="Lucida Console" pitchFamily="49" charset="0"/>
              </a:rPr>
              <a:t>.Empty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&lt;</a:t>
            </a:r>
            <a:r>
              <a:rPr lang="en-US" sz="2000" b="1" dirty="0" err="1" smtClean="0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&gt;()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31970" y="351430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0600" y="3388578"/>
            <a:ext cx="0" cy="2514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3916" y="3348990"/>
            <a:ext cx="32316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itchFamily="49" charset="0"/>
              </a:rPr>
              <a:t>Observable</a:t>
            </a:r>
            <a:r>
              <a:rPr lang="en-US" sz="2000" b="1" dirty="0" err="1" smtClean="0">
                <a:solidFill>
                  <a:schemeClr val="tx2"/>
                </a:solidFill>
                <a:latin typeface="Lucida Console" pitchFamily="49" charset="0"/>
              </a:rPr>
              <a:t>.Return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(42)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472107" y="3431799"/>
            <a:ext cx="176926" cy="176926"/>
          </a:xfrm>
          <a:prstGeom prst="ellipse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59666" y="4733509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6296" y="4568191"/>
            <a:ext cx="384720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itchFamily="49" charset="0"/>
              </a:rPr>
              <a:t>Observable</a:t>
            </a:r>
            <a:r>
              <a:rPr lang="en-US" sz="2000" b="1" dirty="0" err="1">
                <a:solidFill>
                  <a:schemeClr val="tx2"/>
                </a:solidFill>
                <a:latin typeface="Lucida Console" pitchFamily="49" charset="0"/>
              </a:rPr>
              <a:t>.Throw</a:t>
            </a:r>
            <a:r>
              <a:rPr lang="en-US" sz="2000" b="1" dirty="0">
                <a:solidFill>
                  <a:schemeClr val="tx2"/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&gt;(ex)</a:t>
            </a:r>
          </a:p>
        </p:txBody>
      </p:sp>
      <p:sp>
        <p:nvSpPr>
          <p:cNvPr id="17" name="Lightning Bolt 16"/>
          <p:cNvSpPr/>
          <p:nvPr/>
        </p:nvSpPr>
        <p:spPr bwMode="auto">
          <a:xfrm>
            <a:off x="5222556" y="4607779"/>
            <a:ext cx="373380" cy="307778"/>
          </a:xfrm>
          <a:prstGeom prst="lightningBol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3184236" y="1524000"/>
            <a:ext cx="1844964" cy="514349"/>
          </a:xfrm>
          <a:prstGeom prst="wedgeRoundRectCallout">
            <a:avLst>
              <a:gd name="adj1" fmla="val 47655"/>
              <a:gd name="adj2" fmla="val 69167"/>
              <a:gd name="adj3" fmla="val 16667"/>
            </a:avLst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tx1"/>
                </a:solidFill>
                <a:latin typeface="Segoe UI" pitchFamily="34" charset="0"/>
              </a:rPr>
              <a:t>OnCompleted</a:t>
            </a:r>
            <a:endParaRPr lang="en-US" sz="2000" dirty="0" smtClean="0">
              <a:solidFill>
                <a:schemeClr val="tx1"/>
              </a:solidFill>
              <a:latin typeface="Segoe UI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3369111" y="2743200"/>
            <a:ext cx="1383031" cy="514349"/>
          </a:xfrm>
          <a:prstGeom prst="wedgeRoundRectCallout">
            <a:avLst>
              <a:gd name="adj1" fmla="val 35485"/>
              <a:gd name="adj2" fmla="val 75834"/>
              <a:gd name="adj3" fmla="val 16667"/>
            </a:avLst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Segoe UI" pitchFamily="34" charset="0"/>
              </a:rPr>
              <a:t>OnNext</a:t>
            </a:r>
            <a:endParaRPr lang="en-US" sz="2000" dirty="0" smtClean="0">
              <a:solidFill>
                <a:schemeClr val="bg1"/>
              </a:solidFill>
              <a:latin typeface="Segoe UI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016690" y="3962400"/>
            <a:ext cx="1383031" cy="514349"/>
          </a:xfrm>
          <a:prstGeom prst="wedgeRoundRectCallout">
            <a:avLst>
              <a:gd name="adj1" fmla="val 42097"/>
              <a:gd name="adj2" fmla="val 69167"/>
              <a:gd name="adj3" fmla="val 16667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Segoe UI" pitchFamily="34" charset="0"/>
              </a:rPr>
              <a:t>OnError</a:t>
            </a:r>
            <a:endParaRPr lang="en-US" sz="2000" dirty="0" smtClean="0">
              <a:solidFill>
                <a:schemeClr val="bg1"/>
              </a:solidFill>
              <a:latin typeface="Segoe UI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526280" y="5639217"/>
            <a:ext cx="4846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5346" y="5473899"/>
            <a:ext cx="35394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itchFamily="49" charset="0"/>
              </a:rPr>
              <a:t>Observable</a:t>
            </a:r>
            <a:r>
              <a:rPr lang="en-US" sz="2000" b="1" dirty="0" err="1">
                <a:solidFill>
                  <a:schemeClr val="tx2"/>
                </a:solidFill>
                <a:latin typeface="Lucida Console" pitchFamily="49" charset="0"/>
              </a:rPr>
              <a:t>.Never</a:t>
            </a:r>
            <a:r>
              <a:rPr lang="en-US" sz="2000" b="1" dirty="0">
                <a:solidFill>
                  <a:schemeClr val="tx2"/>
                </a:solidFill>
                <a:latin typeface="Lucida Console" pitchFamily="49" charset="0"/>
              </a:rPr>
              <a:t>&lt;</a:t>
            </a:r>
            <a:r>
              <a:rPr lang="en-US" sz="2000" b="1" dirty="0" err="1">
                <a:solidFill>
                  <a:schemeClr val="tx2"/>
                </a:solidFill>
                <a:latin typeface="Lucida Console" pitchFamily="49" charset="0"/>
              </a:rPr>
              <a:t>int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&gt;()</a:t>
            </a:r>
          </a:p>
        </p:txBody>
      </p:sp>
      <p:sp>
        <p:nvSpPr>
          <p:cNvPr id="23" name="Folded Corner 22"/>
          <p:cNvSpPr/>
          <p:nvPr/>
        </p:nvSpPr>
        <p:spPr bwMode="auto">
          <a:xfrm>
            <a:off x="6286500" y="2038349"/>
            <a:ext cx="1647824" cy="51393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[0]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6286500" y="3245910"/>
            <a:ext cx="2028824" cy="51393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new[] { 42 }</a:t>
            </a:r>
          </a:p>
        </p:txBody>
      </p:sp>
      <p:sp>
        <p:nvSpPr>
          <p:cNvPr id="25" name="Folded Corner 24"/>
          <p:cNvSpPr/>
          <p:nvPr/>
        </p:nvSpPr>
        <p:spPr bwMode="auto">
          <a:xfrm>
            <a:off x="6286500" y="4476749"/>
            <a:ext cx="2362200" cy="51393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chemeClr val="tx1"/>
                </a:solidFill>
              </a:rPr>
              <a:t>Throwing</a:t>
            </a:r>
            <a:r>
              <a:rPr lang="en-US" sz="2000" i="1" dirty="0" smtClean="0">
                <a:solidFill>
                  <a:schemeClr val="tx1"/>
                </a:solidFill>
              </a:rPr>
              <a:t> iterator</a:t>
            </a:r>
            <a:endParaRPr lang="en-US" sz="2000" b="1" i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6286500" y="5882696"/>
            <a:ext cx="2705100" cy="51393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schemeClr val="tx1"/>
                </a:solidFill>
              </a:rPr>
              <a:t>Iterator that got </a:t>
            </a:r>
            <a:r>
              <a:rPr lang="en-US" sz="2000" b="1" i="1" dirty="0" smtClean="0">
                <a:solidFill>
                  <a:schemeClr val="tx1"/>
                </a:solidFill>
              </a:rPr>
              <a:t>stuck</a:t>
            </a:r>
            <a:endParaRPr lang="en-US" sz="2000" b="1" i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Cloud Callout 26"/>
          <p:cNvSpPr/>
          <p:nvPr/>
        </p:nvSpPr>
        <p:spPr bwMode="auto">
          <a:xfrm>
            <a:off x="667851" y="5993011"/>
            <a:ext cx="2592585" cy="739973"/>
          </a:xfrm>
          <a:prstGeom prst="cloudCallout">
            <a:avLst>
              <a:gd name="adj1" fmla="val 63579"/>
              <a:gd name="adj2" fmla="val -687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</a:rPr>
              <a:t>Notion of </a:t>
            </a:r>
            <a:r>
              <a:rPr lang="en-US" sz="2000" b="1" dirty="0" smtClean="0">
                <a:solidFill>
                  <a:schemeClr val="bg1"/>
                </a:solidFill>
                <a:latin typeface="Segoe UI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652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6" grpId="0"/>
      <p:bldP spid="17" grpId="0" animBg="1"/>
      <p:bldP spid="18" grpId="0" animBg="1"/>
      <p:bldP spid="19" grpId="0" animBg="1"/>
      <p:bldP spid="20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509" y="685800"/>
            <a:ext cx="7315200" cy="1154097"/>
          </a:xfrm>
        </p:spPr>
        <p:txBody>
          <a:bodyPr/>
          <a:lstStyle/>
          <a:p>
            <a:r>
              <a:rPr lang="en-NZ" dirty="0" smtClean="0"/>
              <a:t>Creating Observables - Range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41520" y="3562765"/>
            <a:ext cx="3840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77238" y="3437035"/>
            <a:ext cx="0" cy="2514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9150" y="3397447"/>
            <a:ext cx="33855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itchFamily="49" charset="0"/>
              </a:rPr>
              <a:t>Observable</a:t>
            </a:r>
            <a:r>
              <a:rPr lang="en-US" sz="2000" b="1" dirty="0" err="1" smtClean="0">
                <a:solidFill>
                  <a:schemeClr val="tx2"/>
                </a:solidFill>
                <a:latin typeface="Lucida Console" pitchFamily="49" charset="0"/>
              </a:rPr>
              <a:t>.Range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(0, 3)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681657" y="3480256"/>
            <a:ext cx="176926" cy="176926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453752" y="2783501"/>
            <a:ext cx="1507689" cy="514349"/>
          </a:xfrm>
          <a:prstGeom prst="wedgeRoundRectCallout">
            <a:avLst>
              <a:gd name="adj1" fmla="val 35485"/>
              <a:gd name="adj2" fmla="val 758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Segoe UI" pitchFamily="34" charset="0"/>
              </a:rPr>
              <a:t>OnNext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</a:rPr>
              <a:t>(0)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333303" y="3479423"/>
            <a:ext cx="176926" cy="176926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05398" y="2782668"/>
            <a:ext cx="1507689" cy="514349"/>
          </a:xfrm>
          <a:prstGeom prst="wedgeRoundRectCallout">
            <a:avLst>
              <a:gd name="adj1" fmla="val 35485"/>
              <a:gd name="adj2" fmla="val 758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Segoe UI" pitchFamily="34" charset="0"/>
              </a:rPr>
              <a:t>OnNext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</a:rPr>
              <a:t>(1)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990655" y="3479423"/>
            <a:ext cx="176926" cy="176926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762750" y="2782668"/>
            <a:ext cx="1507689" cy="514349"/>
          </a:xfrm>
          <a:prstGeom prst="wedgeRoundRectCallout">
            <a:avLst>
              <a:gd name="adj1" fmla="val 35485"/>
              <a:gd name="adj2" fmla="val 758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chemeClr val="bg1"/>
                </a:solidFill>
                <a:latin typeface="Segoe UI" pitchFamily="34" charset="0"/>
              </a:rPr>
              <a:t>OnNext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</a:rPr>
              <a:t>(2)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46282" y="5191541"/>
            <a:ext cx="38404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0" y="5065811"/>
            <a:ext cx="0" cy="2514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3912" y="5026223"/>
            <a:ext cx="338554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itchFamily="49" charset="0"/>
              </a:rPr>
              <a:t>Enumerable</a:t>
            </a:r>
            <a:r>
              <a:rPr lang="en-US" sz="2000" b="1" dirty="0" err="1" smtClean="0">
                <a:solidFill>
                  <a:schemeClr val="tx2"/>
                </a:solidFill>
                <a:latin typeface="Lucida Console" pitchFamily="49" charset="0"/>
              </a:rPr>
              <a:t>.Range</a:t>
            </a:r>
            <a:r>
              <a:rPr lang="en-US" sz="2000" b="1" dirty="0" smtClean="0">
                <a:solidFill>
                  <a:schemeClr val="tx2"/>
                </a:solidFill>
                <a:latin typeface="Lucida Console" pitchFamily="49" charset="0"/>
              </a:rPr>
              <a:t>(0, 3)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686419" y="5109032"/>
            <a:ext cx="176926" cy="176926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3458514" y="4412277"/>
            <a:ext cx="1507689" cy="514349"/>
          </a:xfrm>
          <a:prstGeom prst="wedgeRoundRectCallout">
            <a:avLst>
              <a:gd name="adj1" fmla="val 35485"/>
              <a:gd name="adj2" fmla="val 758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</a:rPr>
              <a:t>yield 0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6338065" y="5108199"/>
            <a:ext cx="176926" cy="176926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5110160" y="4411444"/>
            <a:ext cx="1507689" cy="514349"/>
          </a:xfrm>
          <a:prstGeom prst="wedgeRoundRectCallout">
            <a:avLst>
              <a:gd name="adj1" fmla="val 35485"/>
              <a:gd name="adj2" fmla="val 758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</a:rPr>
              <a:t>yield 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995417" y="5108199"/>
            <a:ext cx="176926" cy="176926"/>
          </a:xfrm>
          <a:prstGeom prst="ellipse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767512" y="4411444"/>
            <a:ext cx="1507689" cy="514349"/>
          </a:xfrm>
          <a:prstGeom prst="wedgeRoundRectCallout">
            <a:avLst>
              <a:gd name="adj1" fmla="val 35485"/>
              <a:gd name="adj2" fmla="val 758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</a:rPr>
              <a:t>yield 2</a:t>
            </a:r>
          </a:p>
        </p:txBody>
      </p:sp>
      <p:sp>
        <p:nvSpPr>
          <p:cNvPr id="24" name="Up-Down Arrow 23"/>
          <p:cNvSpPr/>
          <p:nvPr/>
        </p:nvSpPr>
        <p:spPr bwMode="auto">
          <a:xfrm>
            <a:off x="2074367" y="3801844"/>
            <a:ext cx="683121" cy="1123949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832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6103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Generating values and Subscribing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02325" y="2414200"/>
            <a:ext cx="4191000" cy="4001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o =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CE1E6"/>
                </a:solidFill>
              </a:rPr>
              <a:t>Observable</a:t>
            </a:r>
            <a:r>
              <a:rPr lang="en-US" sz="2000" dirty="0" err="1" smtClean="0">
                <a:solidFill>
                  <a:schemeClr val="tx1"/>
                </a:solidFill>
              </a:rPr>
              <a:t>.Generate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tx1"/>
                </a:solidFill>
              </a:rPr>
              <a:t>0,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=&gt;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&lt; 10,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=&gt;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+ 1,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=&gt;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 * </a:t>
            </a:r>
            <a:r>
              <a:rPr lang="en-US" sz="2000" dirty="0" err="1" smtClean="0">
                <a:solidFill>
                  <a:schemeClr val="tx1"/>
                </a:solidFill>
              </a:rPr>
              <a:t>i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chemeClr val="tx1"/>
                </a:solidFill>
              </a:rPr>
              <a:t>o.Subscribe</a:t>
            </a:r>
            <a:r>
              <a:rPr lang="en-US" sz="2000" dirty="0" smtClean="0">
                <a:solidFill>
                  <a:schemeClr val="tx1"/>
                </a:solidFill>
              </a:rPr>
              <a:t>(x =&gt; {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0CE1E6"/>
                </a:solidFill>
              </a:rPr>
              <a:t>Console</a:t>
            </a:r>
            <a:r>
              <a:rPr lang="en-US" sz="2000" dirty="0" err="1" smtClean="0">
                <a:solidFill>
                  <a:schemeClr val="tx1"/>
                </a:solidFill>
              </a:rPr>
              <a:t>.WriteLine</a:t>
            </a:r>
            <a:r>
              <a:rPr lang="en-US" sz="2000" dirty="0" smtClean="0">
                <a:solidFill>
                  <a:schemeClr val="tx1"/>
                </a:solidFill>
              </a:rPr>
              <a:t>(x);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93325" y="2752754"/>
            <a:ext cx="419100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30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urier New" pitchFamily="49" charset="0"/>
              </a:defRPr>
            </a:lvl1pPr>
            <a:lvl2pPr marL="384954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8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urier New" pitchFamily="49" charset="0"/>
              </a:defRPr>
            </a:lvl2pPr>
            <a:lvl3pPr marL="761970" indent="-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urier New" pitchFamily="49" charset="0"/>
              </a:defRPr>
            </a:lvl3pPr>
            <a:lvl4pPr marL="1094009" indent="7937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urier New" pitchFamily="49" charset="0"/>
              </a:defRPr>
            </a:lvl4pPr>
            <a:lvl5pPr marL="1426047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2400" b="0" kern="1200">
                <a:gradFill>
                  <a:gsLst>
                    <a:gs pos="0">
                      <a:srgbClr val="000000"/>
                    </a:gs>
                    <a:gs pos="86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urier New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e = new </a:t>
            </a:r>
            <a:r>
              <a:rPr lang="en-US" sz="2000" dirty="0" err="1">
                <a:solidFill>
                  <a:srgbClr val="0CE1E6"/>
                </a:solidFill>
              </a:rPr>
              <a:t>IEnumerable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&lt;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&gt; {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000" dirty="0">
                <a:solidFill>
                  <a:srgbClr val="00B0F0"/>
                </a:solidFill>
              </a:rPr>
              <a:t>for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sz="2000" dirty="0" err="1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i = 0;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      i &lt; 10;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      i++)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   </a:t>
            </a:r>
            <a:r>
              <a:rPr lang="en-US" sz="2000" dirty="0">
                <a:solidFill>
                  <a:srgbClr val="00B0F0"/>
                </a:solidFill>
              </a:rPr>
              <a:t>yield return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i * i;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};</a:t>
            </a:r>
          </a:p>
          <a:p>
            <a:endParaRPr lang="en-US" sz="2000" dirty="0"/>
          </a:p>
          <a:p>
            <a:r>
              <a:rPr lang="en-US" sz="2000" dirty="0" err="1" smtClean="0">
                <a:solidFill>
                  <a:srgbClr val="00B0F0"/>
                </a:solidFill>
              </a:rPr>
              <a:t>foreach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var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x </a:t>
            </a:r>
            <a:r>
              <a:rPr lang="en-US" sz="2000" dirty="0">
                <a:solidFill>
                  <a:srgbClr val="00B0F0"/>
                </a:solidFill>
              </a:rPr>
              <a:t>in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e) {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000" dirty="0" err="1">
                <a:solidFill>
                  <a:srgbClr val="0CE1E6"/>
                </a:solidFill>
              </a:rPr>
              <a:t>Console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.WriteLine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(x);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057400"/>
            <a:ext cx="0" cy="495300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 bwMode="auto">
          <a:xfrm>
            <a:off x="5610224" y="1676400"/>
            <a:ext cx="3381376" cy="762000"/>
          </a:xfrm>
          <a:prstGeom prst="wedgeRoundRectCallout">
            <a:avLst>
              <a:gd name="adj1" fmla="val -31655"/>
              <a:gd name="adj2" fmla="val 755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chemeClr val="bg1"/>
                </a:solidFill>
                <a:latin typeface="Segoe UI" pitchFamily="34" charset="0"/>
              </a:rPr>
              <a:t>Hypothetical</a:t>
            </a:r>
            <a:r>
              <a:rPr lang="en-US" sz="2000" dirty="0" smtClean="0">
                <a:solidFill>
                  <a:schemeClr val="bg1"/>
                </a:solidFill>
                <a:latin typeface="Segoe UI" pitchFamily="34" charset="0"/>
              </a:rPr>
              <a:t> anonymous iterator syntax in C#</a:t>
            </a:r>
            <a:endParaRPr lang="en-US" sz="2000" b="1" i="1" dirty="0" smtClean="0">
              <a:solidFill>
                <a:schemeClr val="bg1"/>
              </a:solidFill>
              <a:latin typeface="Segoe UI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172200" y="4410128"/>
            <a:ext cx="1971676" cy="633651"/>
          </a:xfrm>
          <a:prstGeom prst="wedgeRoundRectCallout">
            <a:avLst>
              <a:gd name="adj1" fmla="val -45791"/>
              <a:gd name="adj2" fmla="val 68798"/>
              <a:gd name="adj3" fmla="val 16667"/>
            </a:avLst>
          </a:prstGeom>
          <a:solidFill>
            <a:srgbClr val="FF33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chemeClr val="tx1"/>
                </a:solidFill>
                <a:latin typeface="Segoe UI" pitchFamily="34" charset="0"/>
              </a:rPr>
              <a:t>Synchronous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619250" y="4410129"/>
            <a:ext cx="1971676" cy="633651"/>
          </a:xfrm>
          <a:prstGeom prst="wedgeRoundRectCallout">
            <a:avLst>
              <a:gd name="adj1" fmla="val -45791"/>
              <a:gd name="adj2" fmla="val 68798"/>
              <a:gd name="adj3" fmla="val 1666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smtClean="0">
                <a:solidFill>
                  <a:schemeClr val="tx1"/>
                </a:solidFill>
                <a:latin typeface="Segoe UI" pitchFamily="34" charset="0"/>
              </a:rPr>
              <a:t>Asynchronous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914400" y="1676400"/>
            <a:ext cx="3381376" cy="762000"/>
          </a:xfrm>
          <a:prstGeom prst="wedgeRoundRectCallout">
            <a:avLst>
              <a:gd name="adj1" fmla="val 13556"/>
              <a:gd name="adj2" fmla="val 7931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  <a:latin typeface="Segoe UI" pitchFamily="34" charset="0"/>
              </a:rPr>
              <a:t>A variant with time notion exists (</a:t>
            </a:r>
            <a:r>
              <a:rPr lang="en-US" sz="2000" b="1" i="1" dirty="0" err="1" smtClean="0">
                <a:solidFill>
                  <a:schemeClr val="tx1"/>
                </a:solidFill>
                <a:latin typeface="Segoe UI" pitchFamily="34" charset="0"/>
              </a:rPr>
              <a:t>GenerateWithTime</a:t>
            </a:r>
            <a:r>
              <a:rPr lang="en-US" sz="2000" dirty="0" smtClean="0">
                <a:solidFill>
                  <a:schemeClr val="tx1"/>
                </a:solidFill>
                <a:latin typeface="Segoe U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7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533400" y="1984748"/>
            <a:ext cx="8458200" cy="3730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0CE1E6"/>
                </a:solidFill>
              </a:rPr>
              <a:t>IObservable</a:t>
            </a: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&gt; o = </a:t>
            </a:r>
            <a:r>
              <a:rPr lang="en-US" sz="2000" dirty="0" err="1" smtClean="0">
                <a:solidFill>
                  <a:srgbClr val="0CE1E6"/>
                </a:solidFill>
              </a:rPr>
              <a:t>Observable</a:t>
            </a:r>
            <a:r>
              <a:rPr lang="en-US" sz="2000" dirty="0" err="1" smtClean="0">
                <a:solidFill>
                  <a:schemeClr val="tx1"/>
                </a:solidFill>
              </a:rPr>
              <a:t>.Create</a:t>
            </a: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&gt;(observer =&gt; {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   // Assume we introduce concurrency (see later)…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observer.OnNext</a:t>
            </a:r>
            <a:r>
              <a:rPr lang="en-US" sz="2000" dirty="0" smtClean="0">
                <a:solidFill>
                  <a:schemeClr val="tx1"/>
                </a:solidFill>
              </a:rPr>
              <a:t>(42);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observer.OnCompleted</a:t>
            </a:r>
            <a:r>
              <a:rPr lang="en-US" sz="20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});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rgbClr val="0CE1E6"/>
                </a:solidFill>
              </a:rPr>
              <a:t>IDisposable</a:t>
            </a:r>
            <a:r>
              <a:rPr lang="en-US" sz="2000" dirty="0" smtClean="0">
                <a:solidFill>
                  <a:schemeClr val="tx1"/>
                </a:solidFill>
              </a:rPr>
              <a:t> subscription = </a:t>
            </a:r>
            <a:r>
              <a:rPr lang="en-US" sz="2000" dirty="0" err="1" smtClean="0">
                <a:solidFill>
                  <a:schemeClr val="tx1"/>
                </a:solidFill>
              </a:rPr>
              <a:t>o.Subscribe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onNext</a:t>
            </a:r>
            <a:r>
              <a:rPr lang="en-US" sz="2000" dirty="0" smtClean="0">
                <a:solidFill>
                  <a:schemeClr val="tx1"/>
                </a:solidFill>
              </a:rPr>
              <a:t>:      x  =&gt; { </a:t>
            </a:r>
            <a:r>
              <a:rPr lang="en-US" sz="2000" dirty="0" err="1">
                <a:solidFill>
                  <a:srgbClr val="0CE1E6"/>
                </a:solidFill>
              </a:rPr>
              <a:t>Console</a:t>
            </a:r>
            <a:r>
              <a:rPr lang="en-US" sz="2000" dirty="0" err="1" smtClean="0">
                <a:solidFill>
                  <a:schemeClr val="tx1"/>
                </a:solidFill>
              </a:rPr>
              <a:t>.WriteLine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"Next: " </a:t>
            </a:r>
            <a:r>
              <a:rPr lang="en-US" sz="2000" dirty="0" smtClean="0">
                <a:solidFill>
                  <a:schemeClr val="tx1"/>
                </a:solidFill>
              </a:rPr>
              <a:t>+ x); },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onError</a:t>
            </a:r>
            <a:r>
              <a:rPr lang="en-US" sz="2000" dirty="0" smtClean="0">
                <a:solidFill>
                  <a:schemeClr val="tx1"/>
                </a:solidFill>
              </a:rPr>
              <a:t>:     ex =&gt; { </a:t>
            </a:r>
            <a:r>
              <a:rPr lang="en-US" sz="2000" dirty="0" err="1">
                <a:solidFill>
                  <a:srgbClr val="0CE1E6"/>
                </a:solidFill>
              </a:rPr>
              <a:t>Console</a:t>
            </a:r>
            <a:r>
              <a:rPr lang="en-US" sz="2000" dirty="0" err="1" smtClean="0">
                <a:solidFill>
                  <a:schemeClr val="tx1"/>
                </a:solidFill>
              </a:rPr>
              <a:t>.WriteLine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FF3300"/>
                </a:solidFill>
              </a:rPr>
              <a:t>"Oops: "</a:t>
            </a:r>
            <a:r>
              <a:rPr lang="en-US" sz="2000" dirty="0" smtClean="0">
                <a:solidFill>
                  <a:schemeClr val="tx1"/>
                </a:solidFill>
              </a:rPr>
              <a:t> + ex); },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</a:rPr>
              <a:t>onCompleted</a:t>
            </a:r>
            <a:r>
              <a:rPr lang="en-US" sz="2000" dirty="0" smtClean="0">
                <a:solidFill>
                  <a:schemeClr val="tx1"/>
                </a:solidFill>
              </a:rPr>
              <a:t>: () =&gt; { </a:t>
            </a:r>
            <a:r>
              <a:rPr lang="en-US" sz="2000" dirty="0" err="1">
                <a:solidFill>
                  <a:srgbClr val="0CE1E6"/>
                </a:solidFill>
              </a:rPr>
              <a:t>Console</a:t>
            </a:r>
            <a:r>
              <a:rPr lang="en-US" sz="2000" dirty="0" err="1" smtClean="0">
                <a:solidFill>
                  <a:schemeClr val="tx1"/>
                </a:solidFill>
              </a:rPr>
              <a:t>.WriteLine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rgbClr val="FF3300"/>
                </a:solidFill>
              </a:rPr>
              <a:t>"Done"</a:t>
            </a:r>
            <a:r>
              <a:rPr lang="en-US" sz="2000" dirty="0" smtClean="0">
                <a:solidFill>
                  <a:schemeClr val="tx1"/>
                </a:solidFill>
              </a:rPr>
              <a:t>); }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71" y="522303"/>
            <a:ext cx="7315200" cy="1154097"/>
          </a:xfrm>
        </p:spPr>
        <p:txBody>
          <a:bodyPr/>
          <a:lstStyle/>
          <a:p>
            <a:r>
              <a:rPr lang="en-NZ" dirty="0" smtClean="0"/>
              <a:t>Subscribing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Generating events and subscribing to them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50239204-7A62-4618-9AF5-5F43643AB27A}" type="slidenum">
              <a:rPr lang="en-US" smtClean="0"/>
              <a:pPr algn="ctr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</p:spTree>
    <p:extLst>
      <p:ext uri="{BB962C8B-B14F-4D97-AF65-F5344CB8AC3E}">
        <p14:creationId xmlns:p14="http://schemas.microsoft.com/office/powerpoint/2010/main" val="28020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15200" cy="1154097"/>
          </a:xfrm>
        </p:spPr>
        <p:txBody>
          <a:bodyPr/>
          <a:lstStyle/>
          <a:p>
            <a:r>
              <a:rPr lang="en-NZ" dirty="0" smtClean="0"/>
              <a:t>Observable Querying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315200" cy="3539527"/>
          </a:xfrm>
        </p:spPr>
        <p:txBody>
          <a:bodyPr/>
          <a:lstStyle/>
          <a:p>
            <a:r>
              <a:rPr lang="en-NZ" dirty="0" smtClean="0"/>
              <a:t>Observables are sources of data</a:t>
            </a:r>
          </a:p>
          <a:p>
            <a:pPr lvl="1"/>
            <a:r>
              <a:rPr lang="en-NZ" dirty="0" smtClean="0"/>
              <a:t>Data is sent to you (</a:t>
            </a:r>
            <a:r>
              <a:rPr lang="en-NZ" b="1" dirty="0" smtClean="0">
                <a:solidFill>
                  <a:schemeClr val="tx2"/>
                </a:solidFill>
              </a:rPr>
              <a:t>push based</a:t>
            </a:r>
            <a:r>
              <a:rPr lang="en-NZ" dirty="0" smtClean="0"/>
              <a:t>)</a:t>
            </a:r>
          </a:p>
          <a:p>
            <a:pPr lvl="1"/>
            <a:r>
              <a:rPr lang="en-NZ" dirty="0" smtClean="0"/>
              <a:t>Extra (optional) </a:t>
            </a:r>
            <a:r>
              <a:rPr lang="en-NZ" b="1" dirty="0" smtClean="0">
                <a:solidFill>
                  <a:schemeClr val="tx2"/>
                </a:solidFill>
              </a:rPr>
              <a:t>notion of time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r>
              <a:rPr lang="en-NZ" dirty="0" smtClean="0"/>
              <a:t>Hence we can query over them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646582"/>
            <a:ext cx="8181727" cy="27699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Producing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an </a:t>
            </a:r>
            <a:r>
              <a:rPr lang="en-US" sz="20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&lt;Point&gt;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using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mme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mm 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CE1E6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.FromEvent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CE1E6"/>
                </a:solidFill>
                <a:latin typeface="Consolas" pitchFamily="49" charset="0"/>
                <a:cs typeface="Consolas" pitchFamily="49" charset="0"/>
              </a:rPr>
              <a:t>MouseEventArgs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&gt;(</a:t>
            </a:r>
            <a:b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                        form, “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”)</a:t>
            </a:r>
          </a:p>
          <a:p>
            <a:r>
              <a: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mm.EventArgs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.Location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Filtering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the first bisector using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Where</a:t>
            </a:r>
          </a:p>
          <a:p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res = 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mm 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mme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mm.X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mm.Y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mm;</a:t>
            </a:r>
          </a:p>
        </p:txBody>
      </p:sp>
    </p:spTree>
    <p:extLst>
      <p:ext uri="{BB962C8B-B14F-4D97-AF65-F5344CB8AC3E}">
        <p14:creationId xmlns:p14="http://schemas.microsoft.com/office/powerpoint/2010/main" val="12785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Querying, Composition and introducing Concurrency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50239204-7A62-4618-9AF5-5F43643AB27A}" type="slidenum">
              <a:rPr lang="en-US" smtClean="0"/>
              <a:pPr algn="ctr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</p:spTree>
    <p:extLst>
      <p:ext uri="{BB962C8B-B14F-4D97-AF65-F5344CB8AC3E}">
        <p14:creationId xmlns:p14="http://schemas.microsoft.com/office/powerpoint/2010/main" val="30192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315200" cy="1154097"/>
          </a:xfrm>
        </p:spPr>
        <p:txBody>
          <a:bodyPr/>
          <a:lstStyle/>
          <a:p>
            <a:r>
              <a:rPr lang="en-NZ" dirty="0" smtClean="0"/>
              <a:t>Introducing Asynchrony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315200" cy="3539527"/>
          </a:xfrm>
        </p:spPr>
        <p:txBody>
          <a:bodyPr/>
          <a:lstStyle/>
          <a:p>
            <a:r>
              <a:rPr lang="en-NZ" dirty="0" smtClean="0"/>
              <a:t>An Asynchronous operation can be thought of as an Observable that returns a single value and completes.</a:t>
            </a:r>
          </a:p>
          <a:p>
            <a:endParaRPr lang="en-NZ" dirty="0"/>
          </a:p>
          <a:p>
            <a:r>
              <a:rPr lang="en-NZ" dirty="0" err="1" smtClean="0"/>
              <a:t>FromAsync</a:t>
            </a:r>
            <a:endParaRPr lang="en-NZ" dirty="0" smtClean="0"/>
          </a:p>
          <a:p>
            <a:pPr lvl="1"/>
            <a:r>
              <a:rPr lang="en-NZ" dirty="0" smtClean="0"/>
              <a:t>Takes an APM method pair (</a:t>
            </a:r>
            <a:r>
              <a:rPr lang="en-NZ" dirty="0" err="1" smtClean="0"/>
              <a:t>BeginExecute</a:t>
            </a:r>
            <a:r>
              <a:rPr lang="en-NZ" dirty="0" smtClean="0"/>
              <a:t>, </a:t>
            </a:r>
            <a:r>
              <a:rPr lang="en-NZ" dirty="0" err="1" smtClean="0"/>
              <a:t>EndExecute</a:t>
            </a:r>
            <a:r>
              <a:rPr lang="en-NZ" dirty="0" smtClean="0"/>
              <a:t>) and creates an Observable</a:t>
            </a:r>
          </a:p>
          <a:p>
            <a:endParaRPr lang="en-NZ" dirty="0"/>
          </a:p>
          <a:p>
            <a:r>
              <a:rPr lang="en-NZ" dirty="0" err="1" smtClean="0"/>
              <a:t>ToAsync</a:t>
            </a:r>
            <a:endParaRPr lang="en-NZ" dirty="0" smtClean="0"/>
          </a:p>
          <a:p>
            <a:pPr lvl="1"/>
            <a:r>
              <a:rPr lang="en-NZ" dirty="0" smtClean="0"/>
              <a:t>Takes a method and creates an Observable (Like TPL)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r>
              <a:rPr lang="en-NZ" dirty="0" smtClean="0"/>
              <a:t>Introducing Concurrency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51673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operators in Rx introduce Concurrency</a:t>
            </a:r>
          </a:p>
          <a:p>
            <a:pPr lvl="1"/>
            <a:r>
              <a:rPr lang="en-US" dirty="0" smtClean="0"/>
              <a:t>Throttle</a:t>
            </a:r>
          </a:p>
          <a:p>
            <a:pPr lvl="1"/>
            <a:r>
              <a:rPr lang="en-US" dirty="0" smtClean="0"/>
              <a:t>Interval</a:t>
            </a:r>
          </a:p>
          <a:p>
            <a:pPr lvl="1"/>
            <a:r>
              <a:rPr lang="en-US" dirty="0" smtClean="0"/>
              <a:t>Delay</a:t>
            </a:r>
          </a:p>
          <a:p>
            <a:pPr lvl="1"/>
            <a:r>
              <a:rPr lang="en-US" dirty="0" err="1" smtClean="0"/>
              <a:t>BufferWithTime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Generally they provide an overload to supply a Scheduler</a:t>
            </a:r>
          </a:p>
          <a:p>
            <a:pPr lvl="1"/>
            <a:r>
              <a:rPr lang="en-US" dirty="0" err="1" smtClean="0"/>
              <a:t>ImmediateScheduler</a:t>
            </a:r>
            <a:r>
              <a:rPr lang="en-NZ" dirty="0" smtClean="0"/>
              <a:t> – Static Immediate</a:t>
            </a:r>
            <a:endParaRPr lang="en-US" dirty="0" smtClean="0"/>
          </a:p>
          <a:p>
            <a:pPr lvl="1"/>
            <a:r>
              <a:rPr lang="en-US" dirty="0" err="1" smtClean="0"/>
              <a:t>CurrentThreadScheduler</a:t>
            </a:r>
            <a:r>
              <a:rPr lang="en-US" dirty="0" smtClean="0"/>
              <a:t> – Placed on a queue for the current thread</a:t>
            </a:r>
          </a:p>
          <a:p>
            <a:pPr lvl="1"/>
            <a:r>
              <a:rPr lang="en-US" dirty="0" err="1" smtClean="0"/>
              <a:t>NewThreadScheduler</a:t>
            </a:r>
            <a:r>
              <a:rPr lang="en-US" dirty="0" smtClean="0"/>
              <a:t> – Spawn a new Thread</a:t>
            </a:r>
          </a:p>
          <a:p>
            <a:pPr lvl="1"/>
            <a:r>
              <a:rPr lang="en-US" dirty="0" err="1" smtClean="0"/>
              <a:t>DispatcherScheduler</a:t>
            </a:r>
            <a:r>
              <a:rPr lang="en-US" dirty="0" smtClean="0"/>
              <a:t> - Silverlight</a:t>
            </a:r>
          </a:p>
          <a:p>
            <a:pPr lvl="1"/>
            <a:r>
              <a:rPr lang="en-US" dirty="0" err="1" smtClean="0"/>
              <a:t>TaskPoolScheduler</a:t>
            </a:r>
            <a:r>
              <a:rPr lang="en-US" dirty="0" smtClean="0"/>
              <a:t> - TPL</a:t>
            </a:r>
          </a:p>
          <a:p>
            <a:pPr lvl="1"/>
            <a:r>
              <a:rPr lang="en-US" dirty="0" err="1" smtClean="0"/>
              <a:t>ThreadPoolScheduler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Reactive Extensions?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8153400" cy="28315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Rx is a library for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composing asynchronous and event-based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programs using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observable collections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06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Concurrency and Synchronization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52400" y="3657600"/>
            <a:ext cx="3200400" cy="1338614"/>
          </a:xfrm>
          <a:prstGeom prst="wedgeRoundRectCallout">
            <a:avLst>
              <a:gd name="adj1" fmla="val 36610"/>
              <a:gd name="adj2" fmla="val 11366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177800" indent="-177800" defTabSz="91409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IScheduler</a:t>
            </a: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  <a:p>
            <a:pPr marL="177800" indent="-177800" defTabSz="91409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WPF dispatcher</a:t>
            </a:r>
          </a:p>
          <a:p>
            <a:pPr marL="177800" indent="-177800" defTabSz="91409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WinForms</a:t>
            </a: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 control</a:t>
            </a:r>
          </a:p>
          <a:p>
            <a:pPr marL="177800" indent="-177800" defTabSz="91409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</a:rPr>
              <a:t>SynchronizationContext</a:t>
            </a: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52800" y="2746176"/>
            <a:ext cx="5761337" cy="2511624"/>
            <a:chOff x="3352800" y="2746176"/>
            <a:chExt cx="5761337" cy="2511624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352800" y="2746176"/>
              <a:ext cx="3733800" cy="30777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51537" y="3290248"/>
              <a:ext cx="5562600" cy="196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9" name="Straight Connector 18"/>
            <p:cNvCxnSpPr>
              <a:stCxn id="17" idx="2"/>
            </p:cNvCxnSpPr>
            <p:nvPr/>
          </p:nvCxnSpPr>
          <p:spPr>
            <a:xfrm flipH="1">
              <a:off x="4267200" y="3053953"/>
              <a:ext cx="952500" cy="2226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 Placeholder 2"/>
          <p:cNvSpPr txBox="1">
            <a:spLocks/>
          </p:cNvSpPr>
          <p:nvPr/>
        </p:nvSpPr>
        <p:spPr>
          <a:xfrm>
            <a:off x="381000" y="1905000"/>
            <a:ext cx="8382000" cy="450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Arial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85000"/>
              <a:buFont typeface="Arial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How to </a:t>
            </a:r>
            <a:r>
              <a:rPr lang="en-US" b="1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synchronize</a:t>
            </a:r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endParaRPr lang="en-US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11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Compositionality to the rescue!</a:t>
            </a:r>
          </a:p>
          <a:p>
            <a:pPr lvl="1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2438400"/>
            <a:ext cx="747640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0CE1E6"/>
                </a:solidFill>
                <a:latin typeface="Consolas" pitchFamily="49" charset="0"/>
                <a:cs typeface="Consolas" pitchFamily="49" charset="0"/>
              </a:rPr>
              <a:t>Observable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.Return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(42, </a:t>
            </a:r>
            <a:r>
              <a:rPr lang="en-US" sz="2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Scheduler.ThreadPool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xs.Subscribe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(x =&gt;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lbl.Text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Answer 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+ x);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9242" y="5791200"/>
            <a:ext cx="620682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20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.ObserveOnDispatcher</a:t>
            </a:r>
            <a:r>
              <a:rPr lang="en-US" sz="20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/>
            </a:r>
            <a:b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</a:b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.Subscribe(x =&gt; </a:t>
            </a:r>
            <a:r>
              <a:rPr lang="en-US" sz="2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lbl.Text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Answer 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rPr>
              <a:t> + x);</a:t>
            </a:r>
          </a:p>
        </p:txBody>
      </p:sp>
    </p:spTree>
    <p:extLst>
      <p:ext uri="{BB962C8B-B14F-4D97-AF65-F5344CB8AC3E}">
        <p14:creationId xmlns:p14="http://schemas.microsoft.com/office/powerpoint/2010/main" val="166363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build="p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Synchronization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50239204-7A62-4618-9AF5-5F43643AB27A}" type="slidenum">
              <a:rPr lang="en-US" smtClean="0"/>
              <a:pPr algn="ctr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</p:spTree>
    <p:extLst>
      <p:ext uri="{BB962C8B-B14F-4D97-AF65-F5344CB8AC3E}">
        <p14:creationId xmlns:p14="http://schemas.microsoft.com/office/powerpoint/2010/main" val="18352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09600"/>
            <a:ext cx="7315200" cy="1154097"/>
          </a:xfrm>
        </p:spPr>
        <p:txBody>
          <a:bodyPr/>
          <a:lstStyle/>
          <a:p>
            <a:r>
              <a:rPr lang="en-NZ" dirty="0" smtClean="0"/>
              <a:t>Rx for JavaScript (</a:t>
            </a:r>
            <a:r>
              <a:rPr lang="en-NZ" dirty="0" err="1" smtClean="0"/>
              <a:t>RxJS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2133600"/>
            <a:ext cx="7315200" cy="3539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Parity with Rx for .NET</a:t>
            </a:r>
          </a:p>
          <a:p>
            <a:pPr lvl="1"/>
            <a:r>
              <a:rPr lang="en-US" dirty="0"/>
              <a:t>Set of operators</a:t>
            </a:r>
          </a:p>
          <a:p>
            <a:pPr lvl="1"/>
            <a:r>
              <a:rPr lang="en-US" dirty="0"/>
              <a:t>Taming asynchronous JS</a:t>
            </a:r>
          </a:p>
          <a:p>
            <a:r>
              <a:rPr lang="en-US" dirty="0"/>
              <a:t>JavaScript-specific bindings</a:t>
            </a:r>
          </a:p>
          <a:p>
            <a:pPr lvl="1"/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 err="1"/>
              <a:t>ExtJS</a:t>
            </a:r>
            <a:endParaRPr lang="en-US" dirty="0"/>
          </a:p>
          <a:p>
            <a:pPr lvl="1"/>
            <a:r>
              <a:rPr lang="en-US" dirty="0"/>
              <a:t>Dojo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/>
              <a:t>YUI3</a:t>
            </a:r>
          </a:p>
          <a:p>
            <a:pPr lvl="1"/>
            <a:r>
              <a:rPr lang="en-US" dirty="0" err="1"/>
              <a:t>MooTools</a:t>
            </a:r>
            <a:endParaRPr lang="en-US" dirty="0"/>
          </a:p>
          <a:p>
            <a:pPr lvl="1"/>
            <a:r>
              <a:rPr lang="en-US" dirty="0"/>
              <a:t>Bing APIs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0239204-7A62-4618-9AF5-5F43643AB27A}" type="slidenum">
              <a:rPr lang="en-US" smtClean="0"/>
              <a:pPr algn="ctr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NZ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Rx for JavaScript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</p:spTree>
    <p:extLst>
      <p:ext uri="{BB962C8B-B14F-4D97-AF65-F5344CB8AC3E}">
        <p14:creationId xmlns:p14="http://schemas.microsoft.com/office/powerpoint/2010/main" val="6800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MSDN</a:t>
            </a:r>
            <a:endParaRPr lang="en-NZ" dirty="0" smtClean="0"/>
          </a:p>
          <a:p>
            <a:endParaRPr lang="en-NZ" dirty="0" smtClean="0">
              <a:hlinkClick r:id="rId2"/>
            </a:endParaRPr>
          </a:p>
          <a:p>
            <a:r>
              <a:rPr lang="en-NZ" dirty="0" smtClean="0"/>
              <a:t>Bart de </a:t>
            </a:r>
            <a:r>
              <a:rPr lang="en-NZ" dirty="0" err="1" smtClean="0"/>
              <a:t>Smet</a:t>
            </a:r>
            <a:r>
              <a:rPr lang="en-NZ" dirty="0" smtClean="0"/>
              <a:t> / Rx (Channel 9)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Reactive UI</a:t>
            </a:r>
          </a:p>
          <a:p>
            <a:endParaRPr lang="en-NZ" dirty="0"/>
          </a:p>
          <a:p>
            <a:r>
              <a:rPr lang="en-NZ" dirty="0" err="1" smtClean="0"/>
              <a:t>Pushqa</a:t>
            </a:r>
            <a:r>
              <a:rPr lang="en-NZ" dirty="0" smtClean="0"/>
              <a:t> / </a:t>
            </a:r>
            <a:r>
              <a:rPr lang="en-NZ" dirty="0" err="1" smtClean="0"/>
              <a:t>SignalR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Reactive Extensions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Contact</a:t>
            </a:r>
            <a:endParaRPr lang="en-N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>
                <a:hlinkClick r:id="rId2"/>
              </a:rPr>
              <a:t>pete@petegoo.com</a:t>
            </a:r>
            <a:endParaRPr lang="en-NZ" dirty="0" smtClean="0"/>
          </a:p>
          <a:p>
            <a:endParaRPr lang="en-NZ" dirty="0" smtClean="0">
              <a:hlinkClick r:id="rId3"/>
            </a:endParaRPr>
          </a:p>
          <a:p>
            <a:r>
              <a:rPr lang="en-NZ" dirty="0" smtClean="0">
                <a:hlinkClick r:id="rId3"/>
              </a:rPr>
              <a:t>http://blog.petegoo.com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Twitter: @</a:t>
            </a:r>
            <a:r>
              <a:rPr lang="en-NZ" dirty="0" err="1" smtClean="0"/>
              <a:t>petegoo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Reactive Extensions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Reactive Extensions?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8153400" cy="28315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Rx is a library for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composing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asynchronous and event-based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programs using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observable collections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56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Reactive Extensions?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8153400" cy="28315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Rx is a library for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composing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asynchronous and event-based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programs using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observable collections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43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Reactive Extensions?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8153400" cy="28315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Rx is a library for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composing asynchronous and event-based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programs using 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observable collections</a:t>
            </a:r>
            <a:r>
              <a:rPr lang="en-NZ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30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847" y="609600"/>
            <a:ext cx="7315200" cy="1154097"/>
          </a:xfrm>
        </p:spPr>
        <p:txBody>
          <a:bodyPr/>
          <a:lstStyle/>
          <a:p>
            <a:r>
              <a:rPr lang="en-NZ" dirty="0" smtClean="0"/>
              <a:t>Events in </a:t>
            </a:r>
            <a:r>
              <a:rPr lang="en-NZ" dirty="0" err="1" smtClean="0"/>
              <a:t>.Net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847" y="2345036"/>
            <a:ext cx="7315200" cy="3539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form1</a:t>
            </a:r>
            <a:r>
              <a:rPr lang="en-US" sz="22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.MouseMove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+= (sender, 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) =&gt; {</a:t>
            </a:r>
            <a:br>
              <a:rPr lang="en-US" sz="2200" dirty="0">
                <a:latin typeface="Consolas" pitchFamily="49" charset="0"/>
                <a:cs typeface="Consolas" pitchFamily="49" charset="0"/>
              </a:rPr>
            </a:b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args.Location.X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args.Location.Y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I’d like to raise another event</a:t>
            </a: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form1.MouseMove </a:t>
            </a:r>
            <a:r>
              <a:rPr lang="en-US" sz="2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what goes here? */</a:t>
            </a:r>
            <a:endParaRPr lang="en-NZ" sz="22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2286000" y="2133600"/>
            <a:ext cx="2587294" cy="533400"/>
          </a:xfrm>
          <a:prstGeom prst="wedgeRectCallout">
            <a:avLst>
              <a:gd name="adj1" fmla="val -56440"/>
              <a:gd name="adj2" fmla="val 54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 first class</a:t>
            </a:r>
            <a:endParaRPr lang="en-NZ" dirty="0">
              <a:ln w="317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733800" y="4800600"/>
            <a:ext cx="2587294" cy="533400"/>
          </a:xfrm>
          <a:prstGeom prst="wedgeRectCallout">
            <a:avLst>
              <a:gd name="adj1" fmla="val -57503"/>
              <a:gd name="adj2" fmla="val 47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Awkward syntax, resource maintenance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2253867" y="4080373"/>
            <a:ext cx="2587294" cy="533400"/>
          </a:xfrm>
          <a:prstGeom prst="wedgeRectCallout">
            <a:avLst>
              <a:gd name="adj1" fmla="val -25616"/>
              <a:gd name="adj2" fmla="val -6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 </a:t>
            </a:r>
            <a:r>
              <a:rPr lang="en-NZ" dirty="0" err="1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composable</a:t>
            </a:r>
            <a:endParaRPr lang="en-NZ" dirty="0">
              <a:ln w="317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79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72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T&gt;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GetEnumerator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200" b="1" dirty="0">
                <a:latin typeface="Consolas" pitchFamily="49" charset="0"/>
                <a:cs typeface="Consolas" pitchFamily="49" charset="0"/>
              </a:rPr>
            </a:br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IEnumerator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T&gt; : 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endParaRPr lang="en-US" sz="2200" b="1" dirty="0">
              <a:solidFill>
                <a:schemeClr val="tx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T      </a:t>
            </a: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Current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 Reset();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endParaRPr lang="en-NZ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9778"/>
            <a:ext cx="7315200" cy="1154097"/>
          </a:xfrm>
        </p:spPr>
        <p:txBody>
          <a:bodyPr/>
          <a:lstStyle/>
          <a:p>
            <a:r>
              <a:rPr lang="en-NZ" dirty="0" smtClean="0"/>
              <a:t>Collections are </a:t>
            </a:r>
            <a:r>
              <a:rPr lang="en-NZ" dirty="0" err="1" smtClean="0"/>
              <a:t>Enumerables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5638800"/>
            <a:ext cx="2819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4038600" y="4267200"/>
            <a:ext cx="2209800" cy="609600"/>
          </a:xfrm>
          <a:prstGeom prst="wedgeRectCallout">
            <a:avLst>
              <a:gd name="adj1" fmla="val -55368"/>
              <a:gd name="adj2" fmla="val 37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Blocking</a:t>
            </a:r>
            <a:endParaRPr lang="en-NZ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2057400"/>
            <a:ext cx="3156633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NZ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PULL</a:t>
            </a:r>
            <a:endParaRPr lang="en-NZ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5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2209800"/>
            <a:ext cx="70866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What if events were collections?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399"/>
            <a:ext cx="7315200" cy="4632961"/>
          </a:xfrm>
        </p:spPr>
        <p:txBody>
          <a:bodyPr/>
          <a:lstStyle/>
          <a:p>
            <a:r>
              <a:rPr lang="en-NZ" dirty="0" smtClean="0"/>
              <a:t>Collection</a:t>
            </a:r>
          </a:p>
          <a:p>
            <a:endParaRPr lang="en-NZ" dirty="0"/>
          </a:p>
          <a:p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endParaRPr lang="en-NZ" dirty="0"/>
          </a:p>
          <a:p>
            <a:endParaRPr lang="en-NZ" dirty="0" smtClean="0"/>
          </a:p>
          <a:p>
            <a:r>
              <a:rPr lang="en-NZ" dirty="0" smtClean="0"/>
              <a:t>Event 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334932" y="2286000"/>
            <a:ext cx="6285068" cy="914400"/>
            <a:chOff x="1334932" y="2286000"/>
            <a:chExt cx="6285068" cy="914400"/>
          </a:xfrm>
        </p:grpSpPr>
        <p:sp>
          <p:nvSpPr>
            <p:cNvPr id="7" name="Oval 6"/>
            <p:cNvSpPr/>
            <p:nvPr/>
          </p:nvSpPr>
          <p:spPr>
            <a:xfrm>
              <a:off x="1334932" y="2286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Oval 7"/>
            <p:cNvSpPr/>
            <p:nvPr/>
          </p:nvSpPr>
          <p:spPr>
            <a:xfrm>
              <a:off x="2409066" y="2286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Oval 8"/>
            <p:cNvSpPr/>
            <p:nvPr/>
          </p:nvSpPr>
          <p:spPr>
            <a:xfrm>
              <a:off x="3483200" y="2286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Oval 9"/>
            <p:cNvSpPr/>
            <p:nvPr/>
          </p:nvSpPr>
          <p:spPr>
            <a:xfrm>
              <a:off x="4557334" y="2286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Oval 10"/>
            <p:cNvSpPr/>
            <p:nvPr/>
          </p:nvSpPr>
          <p:spPr>
            <a:xfrm>
              <a:off x="5631468" y="2286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Oval 11"/>
            <p:cNvSpPr/>
            <p:nvPr/>
          </p:nvSpPr>
          <p:spPr>
            <a:xfrm>
              <a:off x="6705600" y="2286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990600" y="4648200"/>
            <a:ext cx="70866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3" name="Group 22"/>
          <p:cNvGrpSpPr/>
          <p:nvPr/>
        </p:nvGrpSpPr>
        <p:grpSpPr>
          <a:xfrm>
            <a:off x="685800" y="5029200"/>
            <a:ext cx="8153400" cy="381000"/>
            <a:chOff x="685800" y="4343400"/>
            <a:chExt cx="8153400" cy="381000"/>
          </a:xfrm>
        </p:grpSpPr>
        <p:sp>
          <p:nvSpPr>
            <p:cNvPr id="21" name="Right Arrow 20"/>
            <p:cNvSpPr/>
            <p:nvPr/>
          </p:nvSpPr>
          <p:spPr>
            <a:xfrm>
              <a:off x="685800" y="4343400"/>
              <a:ext cx="81534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48600" y="435506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/>
                <a:t>TIME</a:t>
              </a:r>
              <a:endParaRPr lang="en-NZ" dirty="0"/>
            </a:p>
          </p:txBody>
        </p:sp>
      </p:grpSp>
      <p:sp>
        <p:nvSpPr>
          <p:cNvPr id="24" name="Bent-Up Arrow 23"/>
          <p:cNvSpPr/>
          <p:nvPr/>
        </p:nvSpPr>
        <p:spPr>
          <a:xfrm>
            <a:off x="685800" y="3161072"/>
            <a:ext cx="1256072" cy="725128"/>
          </a:xfrm>
          <a:prstGeom prst="bentUpArrow">
            <a:avLst>
              <a:gd name="adj1" fmla="val 34492"/>
              <a:gd name="adj2" fmla="val 25000"/>
              <a:gd name="adj3" fmla="val 1957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Move Next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26" name="Bent-Up Arrow 25"/>
          <p:cNvSpPr/>
          <p:nvPr/>
        </p:nvSpPr>
        <p:spPr>
          <a:xfrm>
            <a:off x="3011332" y="3161072"/>
            <a:ext cx="1074134" cy="725128"/>
          </a:xfrm>
          <a:prstGeom prst="bentUpArrow">
            <a:avLst>
              <a:gd name="adj1" fmla="val 34492"/>
              <a:gd name="adj2" fmla="val 25000"/>
              <a:gd name="adj3" fmla="val 1957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Move Next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27" name="Bent-Up Arrow 26"/>
          <p:cNvSpPr/>
          <p:nvPr/>
        </p:nvSpPr>
        <p:spPr>
          <a:xfrm>
            <a:off x="4107604" y="3161072"/>
            <a:ext cx="1074134" cy="725128"/>
          </a:xfrm>
          <a:prstGeom prst="bentUpArrow">
            <a:avLst>
              <a:gd name="adj1" fmla="val 34492"/>
              <a:gd name="adj2" fmla="val 25000"/>
              <a:gd name="adj3" fmla="val 1957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</a:rPr>
              <a:t>Move </a:t>
            </a:r>
            <a:r>
              <a:rPr lang="en-NZ" sz="1200" b="1" dirty="0" smtClean="0">
                <a:solidFill>
                  <a:schemeClr val="tx1"/>
                </a:solidFill>
              </a:rPr>
              <a:t>Next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28" name="Bent-Up Arrow 27"/>
          <p:cNvSpPr/>
          <p:nvPr/>
        </p:nvSpPr>
        <p:spPr>
          <a:xfrm>
            <a:off x="5181600" y="3161072"/>
            <a:ext cx="1074134" cy="725128"/>
          </a:xfrm>
          <a:prstGeom prst="bentUpArrow">
            <a:avLst>
              <a:gd name="adj1" fmla="val 34492"/>
              <a:gd name="adj2" fmla="val 25000"/>
              <a:gd name="adj3" fmla="val 1957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</a:rPr>
              <a:t>Move </a:t>
            </a:r>
            <a:r>
              <a:rPr lang="en-NZ" sz="1200" b="1" dirty="0" smtClean="0">
                <a:solidFill>
                  <a:schemeClr val="tx1"/>
                </a:solidFill>
              </a:rPr>
              <a:t>Next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29" name="Bent-Up Arrow 28"/>
          <p:cNvSpPr/>
          <p:nvPr/>
        </p:nvSpPr>
        <p:spPr>
          <a:xfrm>
            <a:off x="6248400" y="3161072"/>
            <a:ext cx="1074134" cy="725128"/>
          </a:xfrm>
          <a:prstGeom prst="bentUpArrow">
            <a:avLst>
              <a:gd name="adj1" fmla="val 34492"/>
              <a:gd name="adj2" fmla="val 25000"/>
              <a:gd name="adj3" fmla="val 1957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</a:rPr>
              <a:t>Move </a:t>
            </a:r>
            <a:r>
              <a:rPr lang="en-NZ" sz="1200" b="1" dirty="0" smtClean="0">
                <a:solidFill>
                  <a:schemeClr val="tx1"/>
                </a:solidFill>
              </a:rPr>
              <a:t>Next</a:t>
            </a:r>
            <a:endParaRPr lang="en-NZ" sz="1200" b="1" dirty="0">
              <a:solidFill>
                <a:schemeClr val="tx1"/>
              </a:solidFill>
            </a:endParaRPr>
          </a:p>
        </p:txBody>
      </p:sp>
      <p:sp>
        <p:nvSpPr>
          <p:cNvPr id="30" name="Bent-Up Arrow 29"/>
          <p:cNvSpPr/>
          <p:nvPr/>
        </p:nvSpPr>
        <p:spPr>
          <a:xfrm>
            <a:off x="1941872" y="3161072"/>
            <a:ext cx="1086440" cy="725128"/>
          </a:xfrm>
          <a:prstGeom prst="bentUpArrow">
            <a:avLst>
              <a:gd name="adj1" fmla="val 34492"/>
              <a:gd name="adj2" fmla="val 25000"/>
              <a:gd name="adj3" fmla="val 1957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smtClean="0">
                <a:solidFill>
                  <a:schemeClr val="tx1"/>
                </a:solidFill>
              </a:rPr>
              <a:t>Move Next</a:t>
            </a:r>
            <a:endParaRPr lang="en-NZ" sz="1200" b="1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10706" y="4724400"/>
            <a:ext cx="1438626" cy="1735392"/>
            <a:chOff x="810706" y="4724400"/>
            <a:chExt cx="1438626" cy="1735392"/>
          </a:xfrm>
        </p:grpSpPr>
        <p:grpSp>
          <p:nvGrpSpPr>
            <p:cNvPr id="32" name="Group 31"/>
            <p:cNvGrpSpPr/>
            <p:nvPr/>
          </p:nvGrpSpPr>
          <p:grpSpPr>
            <a:xfrm>
              <a:off x="1334932" y="4724400"/>
              <a:ext cx="914400" cy="1735392"/>
              <a:chOff x="1334932" y="4724400"/>
              <a:chExt cx="914400" cy="173539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334932" y="472440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1" name="Down Arrow 30"/>
              <p:cNvSpPr/>
              <p:nvPr/>
            </p:nvSpPr>
            <p:spPr>
              <a:xfrm>
                <a:off x="1597744" y="5697792"/>
                <a:ext cx="381000" cy="76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10706" y="586708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err="1" smtClean="0"/>
                <a:t>OnNext</a:t>
              </a:r>
              <a:endParaRPr lang="en-NZ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884840" y="4724400"/>
            <a:ext cx="1438626" cy="1735392"/>
            <a:chOff x="810706" y="4724400"/>
            <a:chExt cx="1438626" cy="1735392"/>
          </a:xfrm>
        </p:grpSpPr>
        <p:grpSp>
          <p:nvGrpSpPr>
            <p:cNvPr id="42" name="Group 41"/>
            <p:cNvGrpSpPr/>
            <p:nvPr/>
          </p:nvGrpSpPr>
          <p:grpSpPr>
            <a:xfrm>
              <a:off x="1334932" y="4724400"/>
              <a:ext cx="914400" cy="1735392"/>
              <a:chOff x="1334932" y="4724400"/>
              <a:chExt cx="914400" cy="173539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334932" y="472440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45" name="Down Arrow 44"/>
              <p:cNvSpPr/>
              <p:nvPr/>
            </p:nvSpPr>
            <p:spPr>
              <a:xfrm>
                <a:off x="1597744" y="5697792"/>
                <a:ext cx="381000" cy="76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10706" y="586708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err="1" smtClean="0"/>
                <a:t>OnNext</a:t>
              </a:r>
              <a:endParaRPr lang="en-NZ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956719" y="4724400"/>
            <a:ext cx="1438626" cy="1735392"/>
            <a:chOff x="810706" y="4724400"/>
            <a:chExt cx="1438626" cy="1735392"/>
          </a:xfrm>
        </p:grpSpPr>
        <p:grpSp>
          <p:nvGrpSpPr>
            <p:cNvPr id="47" name="Group 46"/>
            <p:cNvGrpSpPr/>
            <p:nvPr/>
          </p:nvGrpSpPr>
          <p:grpSpPr>
            <a:xfrm>
              <a:off x="1334932" y="4724400"/>
              <a:ext cx="914400" cy="1735392"/>
              <a:chOff x="1334932" y="4724400"/>
              <a:chExt cx="914400" cy="173539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334932" y="472440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1597744" y="5697792"/>
                <a:ext cx="381000" cy="76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810706" y="586708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err="1" smtClean="0"/>
                <a:t>OnNext</a:t>
              </a:r>
              <a:endParaRPr lang="en-NZ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58430" y="4753897"/>
            <a:ext cx="1438626" cy="1735392"/>
            <a:chOff x="810706" y="4724400"/>
            <a:chExt cx="1438626" cy="1735392"/>
          </a:xfrm>
        </p:grpSpPr>
        <p:grpSp>
          <p:nvGrpSpPr>
            <p:cNvPr id="52" name="Group 51"/>
            <p:cNvGrpSpPr/>
            <p:nvPr/>
          </p:nvGrpSpPr>
          <p:grpSpPr>
            <a:xfrm>
              <a:off x="1334932" y="4724400"/>
              <a:ext cx="914400" cy="1735392"/>
              <a:chOff x="1334932" y="4724400"/>
              <a:chExt cx="914400" cy="173539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334932" y="472440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55" name="Down Arrow 54"/>
              <p:cNvSpPr/>
              <p:nvPr/>
            </p:nvSpPr>
            <p:spPr>
              <a:xfrm>
                <a:off x="1597744" y="5697792"/>
                <a:ext cx="381000" cy="76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10706" y="586708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err="1" smtClean="0"/>
                <a:t>OnNext</a:t>
              </a:r>
              <a:endParaRPr lang="en-NZ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04786" y="4753897"/>
            <a:ext cx="1438626" cy="1735392"/>
            <a:chOff x="810706" y="4724400"/>
            <a:chExt cx="1438626" cy="1735392"/>
          </a:xfrm>
        </p:grpSpPr>
        <p:grpSp>
          <p:nvGrpSpPr>
            <p:cNvPr id="57" name="Group 56"/>
            <p:cNvGrpSpPr/>
            <p:nvPr/>
          </p:nvGrpSpPr>
          <p:grpSpPr>
            <a:xfrm>
              <a:off x="1334932" y="4724400"/>
              <a:ext cx="914400" cy="1735392"/>
              <a:chOff x="1334932" y="4724400"/>
              <a:chExt cx="914400" cy="17353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334932" y="472440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0" name="Down Arrow 59"/>
              <p:cNvSpPr/>
              <p:nvPr/>
            </p:nvSpPr>
            <p:spPr>
              <a:xfrm>
                <a:off x="1597744" y="5697792"/>
                <a:ext cx="381000" cy="76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0706" y="586708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err="1" smtClean="0"/>
                <a:t>OnNext</a:t>
              </a:r>
              <a:endParaRPr lang="en-NZ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81374" y="4753897"/>
            <a:ext cx="1438626" cy="1735392"/>
            <a:chOff x="810706" y="4724400"/>
            <a:chExt cx="1438626" cy="1735392"/>
          </a:xfrm>
        </p:grpSpPr>
        <p:grpSp>
          <p:nvGrpSpPr>
            <p:cNvPr id="62" name="Group 61"/>
            <p:cNvGrpSpPr/>
            <p:nvPr/>
          </p:nvGrpSpPr>
          <p:grpSpPr>
            <a:xfrm>
              <a:off x="1334932" y="4724400"/>
              <a:ext cx="914400" cy="1735392"/>
              <a:chOff x="1334932" y="4724400"/>
              <a:chExt cx="914400" cy="173539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1334932" y="472440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5" name="Down Arrow 64"/>
              <p:cNvSpPr/>
              <p:nvPr/>
            </p:nvSpPr>
            <p:spPr>
              <a:xfrm>
                <a:off x="1597744" y="5697792"/>
                <a:ext cx="381000" cy="76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810706" y="586708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err="1" smtClean="0"/>
                <a:t>OnNext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1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3551"/>
            <a:ext cx="7315200" cy="1154097"/>
          </a:xfrm>
        </p:spPr>
        <p:txBody>
          <a:bodyPr/>
          <a:lstStyle/>
          <a:p>
            <a:r>
              <a:rPr lang="en-NZ" dirty="0" smtClean="0"/>
              <a:t>Observables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077200" cy="3539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IObservable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sz="22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T&gt;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IDisposable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Subscribe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IObserver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&lt;T&gt; observer);</a:t>
            </a:r>
            <a:br>
              <a:rPr lang="en-US" sz="2200" b="1" dirty="0">
                <a:latin typeface="Consolas" pitchFamily="49" charset="0"/>
                <a:cs typeface="Consolas" pitchFamily="49" charset="0"/>
              </a:rPr>
            </a:br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2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2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IObserver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T&gt;</a:t>
            </a:r>
            <a:endParaRPr lang="en-US" sz="2200" b="1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Next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(T value);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ex);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Completed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NZ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Reactive Extensions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204-7A62-4618-9AF5-5F43643AB27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2895600"/>
            <a:ext cx="3345788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NZ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PUSH</a:t>
            </a:r>
            <a:endParaRPr lang="en-NZ" sz="8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334000" y="4300586"/>
            <a:ext cx="2587294" cy="533400"/>
          </a:xfrm>
          <a:prstGeom prst="wedgeRectCallout">
            <a:avLst>
              <a:gd name="adj1" fmla="val -59364"/>
              <a:gd name="adj2" fmla="val 44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Push the next value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170447" y="4895942"/>
            <a:ext cx="2587294" cy="533400"/>
          </a:xfrm>
          <a:prstGeom prst="wedgeRectCallout">
            <a:avLst>
              <a:gd name="adj1" fmla="val -58567"/>
              <a:gd name="adj2" fmla="val 13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 Error occurred!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005553" y="5638800"/>
            <a:ext cx="2587294" cy="533400"/>
          </a:xfrm>
          <a:prstGeom prst="wedgeRectCallout">
            <a:avLst>
              <a:gd name="adj1" fmla="val -59098"/>
              <a:gd name="adj2" fmla="val -53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n w="31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We’re done!</a:t>
            </a:r>
          </a:p>
        </p:txBody>
      </p:sp>
    </p:spTree>
    <p:extLst>
      <p:ext uri="{BB962C8B-B14F-4D97-AF65-F5344CB8AC3E}">
        <p14:creationId xmlns:p14="http://schemas.microsoft.com/office/powerpoint/2010/main" val="175445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B507B03B3DF4D9214BD22B890B521" ma:contentTypeVersion="0" ma:contentTypeDescription="Create a new document." ma:contentTypeScope="" ma:versionID="fdec48ac63b63bedff025f539dfb373a">
  <xsd:schema xmlns:xsd="http://www.w3.org/2001/XMLSchema" xmlns:xs="http://www.w3.org/2001/XMLSchema" xmlns:p="http://schemas.microsoft.com/office/2006/metadata/properties" xmlns:ns2="2d18dbff-ff45-4a20-a871-6d1d76664edf" targetNamespace="http://schemas.microsoft.com/office/2006/metadata/properties" ma:root="true" ma:fieldsID="22bc6654b80580a9c84b33a8d6dd35f7" ns2:_="">
    <xsd:import namespace="2d18dbff-ff45-4a20-a871-6d1d76664ed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8dbff-ff45-4a20-a871-6d1d76664ed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d18dbff-ff45-4a20-a871-6d1d76664edf">M7E7V7FTQYXT-75-1851</_dlc_DocId>
    <_dlc_DocIdUrl xmlns="2d18dbff-ff45-4a20-a871-6d1d76664edf">
      <Url>http://my.aderant.com/marketing/_layouts/DocIdRedir.aspx?ID=M7E7V7FTQYXT-75-1851</Url>
      <Description>M7E7V7FTQYXT-75-1851</Description>
    </_dlc_DocIdUrl>
  </documentManagement>
</p:properties>
</file>

<file path=customXml/itemProps1.xml><?xml version="1.0" encoding="utf-8"?>
<ds:datastoreItem xmlns:ds="http://schemas.openxmlformats.org/officeDocument/2006/customXml" ds:itemID="{63A8FC3C-3256-4EF0-9723-D8629BF3C8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18dbff-ff45-4a20-a871-6d1d76664e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461CE8-86FF-4376-B504-72C427118E4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90458D8-9388-458D-9B45-1D48D6F6D46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5A5C488-4651-45FE-B188-939C94D47B18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2d18dbff-ff45-4a20-a871-6d1d76664ed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2355</TotalTime>
  <Words>1517</Words>
  <Application>Microsoft Office PowerPoint</Application>
  <PresentationFormat>On-screen Show (4:3)</PresentationFormat>
  <Paragraphs>431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Perspective</vt:lpstr>
      <vt:lpstr>An Introduction to Reactive Extensions</vt:lpstr>
      <vt:lpstr>What are Reactive Extensions?</vt:lpstr>
      <vt:lpstr>What are Reactive Extensions?</vt:lpstr>
      <vt:lpstr>What are Reactive Extensions?</vt:lpstr>
      <vt:lpstr>What are Reactive Extensions?</vt:lpstr>
      <vt:lpstr>Events in .Net</vt:lpstr>
      <vt:lpstr>Collections are Enumerables</vt:lpstr>
      <vt:lpstr>What if events were collections?</vt:lpstr>
      <vt:lpstr>Observables</vt:lpstr>
      <vt:lpstr>Summary Push vs Pull</vt:lpstr>
      <vt:lpstr>Creating Observables - Primitive</vt:lpstr>
      <vt:lpstr>Creating Observables - Range</vt:lpstr>
      <vt:lpstr>Generating values and Subscribing</vt:lpstr>
      <vt:lpstr>Subscribing</vt:lpstr>
      <vt:lpstr>DEMO</vt:lpstr>
      <vt:lpstr>Observable Querying</vt:lpstr>
      <vt:lpstr>DEMO</vt:lpstr>
      <vt:lpstr>Introducing Asynchrony</vt:lpstr>
      <vt:lpstr>Introducing Concurrency</vt:lpstr>
      <vt:lpstr>Concurrency and Synchronization</vt:lpstr>
      <vt:lpstr>DEMO</vt:lpstr>
      <vt:lpstr>Rx for JavaScript (RxJS)</vt:lpstr>
      <vt:lpstr>DEMO</vt:lpstr>
      <vt:lpstr>Questions?</vt:lpstr>
      <vt:lpstr>Resources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Aderant 2012 Corporate Powerpoint Template (Rev. 01/2012)</dc:title>
  <dc:creator>AG</dc:creator>
  <cp:lastModifiedBy>Pete</cp:lastModifiedBy>
  <cp:revision>72</cp:revision>
  <cp:lastPrinted>2012-02-20T21:23:40Z</cp:lastPrinted>
  <dcterms:created xsi:type="dcterms:W3CDTF">2012-01-12T20:21:52Z</dcterms:created>
  <dcterms:modified xsi:type="dcterms:W3CDTF">2012-05-24T08:13:30Z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0x010100A07B507B03B3DF4D9214BD22B890B521</vt:lpwstr>
  </property>
  <property fmtid="{D5CDD505-2E9C-101B-9397-08002B2CF9AE}" pid="3" name="_dlc_DocIdItemGuid">
    <vt:lpwstr>c32f8881-af12-4486-bd79-c9a12681997b</vt:lpwstr>
  </property>
</Properties>
</file>