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sldIdLst>
    <p:sldId id="256" r:id="rId3"/>
    <p:sldId id="265" r:id="rId4"/>
    <p:sldId id="262" r:id="rId5"/>
    <p:sldId id="266" r:id="rId6"/>
    <p:sldId id="280" r:id="rId7"/>
    <p:sldId id="267" r:id="rId8"/>
    <p:sldId id="282" r:id="rId9"/>
    <p:sldId id="283" r:id="rId10"/>
    <p:sldId id="284" r:id="rId11"/>
    <p:sldId id="271" r:id="rId12"/>
    <p:sldId id="270" r:id="rId13"/>
    <p:sldId id="272" r:id="rId14"/>
    <p:sldId id="285" r:id="rId15"/>
    <p:sldId id="273" r:id="rId16"/>
    <p:sldId id="277" r:id="rId17"/>
    <p:sldId id="275" r:id="rId18"/>
    <p:sldId id="286" r:id="rId19"/>
    <p:sldId id="274" r:id="rId20"/>
    <p:sldId id="281" r:id="rId21"/>
    <p:sldId id="279" r:id="rId22"/>
    <p:sldId id="27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62"/>
            <p14:sldId id="266"/>
            <p14:sldId id="280"/>
            <p14:sldId id="267"/>
            <p14:sldId id="282"/>
            <p14:sldId id="283"/>
            <p14:sldId id="284"/>
            <p14:sldId id="271"/>
            <p14:sldId id="270"/>
            <p14:sldId id="272"/>
            <p14:sldId id="285"/>
            <p14:sldId id="273"/>
            <p14:sldId id="277"/>
            <p14:sldId id="275"/>
            <p14:sldId id="286"/>
            <p14:sldId id="274"/>
            <p14:sldId id="281"/>
            <p14:sldId id="279"/>
            <p14:sldId id="27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31859B"/>
    <a:srgbClr val="D2B4A6"/>
    <a:srgbClr val="734F29"/>
    <a:srgbClr val="D24726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ignalr/signal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Negotiation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802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r>
              <a:rPr lang="en-US" dirty="0" smtClean="0"/>
              <a:t> will perform </a:t>
            </a:r>
            <a:r>
              <a:rPr lang="en-US" dirty="0" smtClean="0"/>
              <a:t>connection negotiation </a:t>
            </a:r>
            <a:r>
              <a:rPr lang="en-US" dirty="0" smtClean="0"/>
              <a:t>when opening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Chooses best protocol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automatically switch when e.g. </a:t>
            </a:r>
            <a:r>
              <a:rPr lang="en-US" dirty="0" err="1" smtClean="0"/>
              <a:t>websockets</a:t>
            </a:r>
            <a:r>
              <a:rPr lang="en-US" dirty="0" smtClean="0"/>
              <a:t> are available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SignalR</a:t>
            </a:r>
            <a:r>
              <a:rPr lang="en-US" dirty="0" smtClean="0"/>
              <a:t> RPC 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11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 level connection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specify the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Override</a:t>
            </a:r>
          </a:p>
          <a:p>
            <a:pPr marL="971550" lvl="1" indent="-285750"/>
            <a:r>
              <a:rPr lang="en-US" dirty="0" err="1" smtClean="0"/>
              <a:t>OnReceived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OnConnected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OnDisconnected</a:t>
            </a:r>
            <a:endParaRPr lang="en-US" dirty="0"/>
          </a:p>
          <a:p>
            <a:pPr marL="285750" indent="-285750"/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9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Level RPC style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 a method on the server class that is called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client methods from server via </a:t>
            </a:r>
            <a:r>
              <a:rPr lang="en-US" b="1" dirty="0" smtClean="0"/>
              <a:t>dynamic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2688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Chat Web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2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Client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8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4.0</a:t>
            </a:r>
            <a:r>
              <a:rPr lang="en-US" dirty="0" smtClean="0"/>
              <a:t>+</a:t>
            </a:r>
          </a:p>
          <a:p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Windows Phone 8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Node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iOS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Android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from outside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6707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GlobalHost.ConnectionManager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GetConnection</a:t>
            </a:r>
            <a:r>
              <a:rPr lang="en-US" dirty="0" smtClean="0"/>
              <a:t>&lt;T&gt; or </a:t>
            </a:r>
            <a:r>
              <a:rPr lang="en-US" dirty="0" err="1" smtClean="0"/>
              <a:t>GetHubContext</a:t>
            </a:r>
            <a:r>
              <a:rPr lang="en-US" dirty="0" smtClean="0"/>
              <a:t>&lt;T&gt; will get a connection object you can </a:t>
            </a:r>
            <a:r>
              <a:rPr lang="en-US" smtClean="0"/>
              <a:t>use to:</a:t>
            </a:r>
            <a:endParaRPr lang="en-US" dirty="0" smtClean="0"/>
          </a:p>
          <a:p>
            <a:pPr marL="971550" lvl="1" indent="-285750"/>
            <a:r>
              <a:rPr lang="en-US" dirty="0" smtClean="0"/>
              <a:t>Broadcast</a:t>
            </a:r>
          </a:p>
          <a:p>
            <a:pPr marL="971550" lvl="1" indent="-285750"/>
            <a:r>
              <a:rPr lang="en-US" dirty="0" smtClean="0"/>
              <a:t>Send (including to groups)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scale?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0465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requests are </a:t>
            </a:r>
            <a:r>
              <a:rPr lang="en-US" dirty="0" err="1" smtClean="0"/>
              <a:t>async</a:t>
            </a:r>
            <a:r>
              <a:rPr lang="en-US" dirty="0" smtClean="0"/>
              <a:t>, no thread pool hogging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to hundreds of thousands of idle connections per node (IIS tweaks)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with a backplane or persistent message store can scale horizontally.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Service Bus and </a:t>
            </a:r>
            <a:r>
              <a:rPr lang="en-US" dirty="0" err="1" smtClean="0"/>
              <a:t>Redis</a:t>
            </a:r>
            <a:r>
              <a:rPr lang="en-US" dirty="0" smtClean="0"/>
              <a:t> available out of the box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5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hat </a:t>
            </a:r>
            <a:r>
              <a:rPr lang="en-US" dirty="0" smtClean="0"/>
              <a:t>would I use it for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Anywhere you need real time updates over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7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NZ" dirty="0"/>
          </a:p>
        </p:txBody>
      </p:sp>
      <p:pic>
        <p:nvPicPr>
          <p:cNvPr id="1026" name="Picture 2" descr="the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9" y="4575830"/>
            <a:ext cx="1171451" cy="1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2122" y="4654378"/>
            <a:ext cx="5332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petegoo</a:t>
            </a:r>
            <a:endParaRPr lang="en-NZ" sz="4400" dirty="0"/>
          </a:p>
        </p:txBody>
      </p:sp>
      <p:pic>
        <p:nvPicPr>
          <p:cNvPr id="1030" name="Picture 6" descr="https://si0.twimg.com/a/1360875635/images/resources/twitter-bird-call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318933"/>
            <a:ext cx="1099059" cy="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2122" y="3348270"/>
            <a:ext cx="2823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@</a:t>
            </a:r>
            <a:r>
              <a:rPr lang="en-US" sz="4400" dirty="0" err="1" smtClean="0"/>
              <a:t>petegoo</a:t>
            </a:r>
            <a:endParaRPr lang="en-NZ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94" y="1841156"/>
            <a:ext cx="982227" cy="1005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3092" y="1893418"/>
            <a:ext cx="34840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petegoo.com</a:t>
            </a:r>
            <a:endParaRPr lang="en-NZ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2443786"/>
            <a:ext cx="2210592" cy="2210592"/>
          </a:xfrm>
        </p:spPr>
      </p:pic>
    </p:spTree>
    <p:extLst>
      <p:ext uri="{BB962C8B-B14F-4D97-AF65-F5344CB8AC3E}">
        <p14:creationId xmlns:p14="http://schemas.microsoft.com/office/powerpoint/2010/main" val="2738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change notification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err="1" smtClean="0"/>
              <a:t>JabbR</a:t>
            </a:r>
            <a:r>
              <a:rPr lang="en-US" dirty="0" smtClean="0"/>
              <a:t> – Real time chat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LoggR</a:t>
            </a:r>
            <a:r>
              <a:rPr lang="en-NZ" dirty="0" smtClean="0"/>
              <a:t> – Real time web app 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Complify.net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in the browser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Workflow Tracking Viewer – Real time WF monitoring</a:t>
            </a:r>
            <a:br>
              <a:rPr lang="en-US" dirty="0" smtClean="0"/>
            </a:br>
            <a:r>
              <a:rPr lang="en-US" dirty="0" err="1" smtClean="0"/>
              <a:t>Pushqa</a:t>
            </a:r>
            <a:r>
              <a:rPr lang="en-US" dirty="0" smtClean="0"/>
              <a:t> – Rx </a:t>
            </a:r>
            <a:r>
              <a:rPr lang="en-US" dirty="0" err="1" smtClean="0"/>
              <a:t>Queryable</a:t>
            </a:r>
            <a:r>
              <a:rPr lang="en-US" dirty="0" smtClean="0"/>
              <a:t> Pub/Sub</a:t>
            </a:r>
          </a:p>
          <a:p>
            <a:endParaRPr lang="en-NZ" dirty="0" smtClean="0"/>
          </a:p>
        </p:txBody>
      </p:sp>
      <p:pic>
        <p:nvPicPr>
          <p:cNvPr id="3074" name="Picture 2" descr="http://loggr.net/content/images/public/screensho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5" y="1713469"/>
            <a:ext cx="5656651" cy="42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Signalr.net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164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by two guys from the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as an open source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Taken on by Microsoft as part of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(2012.2)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Shipped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February 2013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twimg0-a.akamaihd.net/profile_images/1286162852/Surp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54" y="1569394"/>
            <a:ext cx="1874023" cy="18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3554" y="3480777"/>
            <a:ext cx="16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Damian Edwards</a:t>
            </a:r>
            <a:endParaRPr lang="en-NZ" dirty="0"/>
          </a:p>
        </p:txBody>
      </p:sp>
      <p:pic>
        <p:nvPicPr>
          <p:cNvPr id="2052" name="Picture 4" descr="https://twimg0-a.akamaihd.net/profile_images/1353722939/13933_530246180615_37402958_31149766_423071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6" y="1569394"/>
            <a:ext cx="1368425" cy="18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96635" y="3491637"/>
            <a:ext cx="13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Fowler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1869989"/>
            <a:ext cx="105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i="1" dirty="0"/>
              <a:t>ASP.NET </a:t>
            </a:r>
            <a:r>
              <a:rPr lang="en-NZ" sz="2800" i="1" dirty="0" err="1"/>
              <a:t>SignalR</a:t>
            </a:r>
            <a:r>
              <a:rPr lang="en-NZ" sz="2800" i="1" dirty="0"/>
              <a:t> is a new library for ASP.NET developers that makes it incredibly simple to add real-time web functionality to your applications. </a:t>
            </a:r>
            <a:endParaRPr lang="en-NZ" sz="2800" i="1" dirty="0" smtClean="0"/>
          </a:p>
          <a:p>
            <a:endParaRPr lang="en-NZ" sz="2800" i="1" dirty="0"/>
          </a:p>
          <a:p>
            <a:endParaRPr lang="en-NZ" sz="2800" i="1" dirty="0" smtClean="0"/>
          </a:p>
          <a:p>
            <a:r>
              <a:rPr lang="en-NZ" sz="2800" i="1" dirty="0" smtClean="0"/>
              <a:t>What </a:t>
            </a:r>
            <a:r>
              <a:rPr lang="en-NZ" sz="2800" i="1" dirty="0"/>
              <a:t>is "real-time web" functionality? It's the ability to have your server-side code push content to the connected clients as it happens, in real-time.</a:t>
            </a:r>
          </a:p>
          <a:p>
            <a:r>
              <a:rPr lang="en-NZ" sz="2800" b="1" dirty="0"/>
              <a:t/>
            </a:r>
            <a:br>
              <a:rPr lang="en-NZ" sz="2800" b="1" dirty="0"/>
            </a:br>
            <a:r>
              <a:rPr lang="en-NZ" sz="1600" b="1" dirty="0" smtClean="0"/>
              <a:t>from </a:t>
            </a:r>
            <a:r>
              <a:rPr lang="en-NZ" sz="1600" b="1" dirty="0" smtClean="0">
                <a:hlinkClick r:id="rId2"/>
              </a:rPr>
              <a:t>github.com/</a:t>
            </a:r>
            <a:r>
              <a:rPr lang="en-NZ" sz="1600" b="1" dirty="0" err="1" smtClean="0">
                <a:hlinkClick r:id="rId2"/>
              </a:rPr>
              <a:t>signalr</a:t>
            </a:r>
            <a:r>
              <a:rPr lang="en-NZ" sz="1600" b="1" dirty="0" smtClean="0">
                <a:hlinkClick r:id="rId2"/>
              </a:rPr>
              <a:t>/</a:t>
            </a:r>
            <a:r>
              <a:rPr lang="en-NZ" sz="1600" b="1" dirty="0" err="1" smtClean="0">
                <a:hlinkClick r:id="rId2"/>
              </a:rPr>
              <a:t>signalr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33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Stock Ticker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returns any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waits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checks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15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88063" y="3300415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92826" y="3251202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60061" y="2632075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20843" y="3065855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10698162" y="3831889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Freeform 24"/>
          <p:cNvSpPr>
            <a:spLocks noEditPoints="1"/>
          </p:cNvSpPr>
          <p:nvPr/>
        </p:nvSpPr>
        <p:spPr bwMode="auto">
          <a:xfrm>
            <a:off x="6062663" y="5110167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9" name="Freeform 25"/>
          <p:cNvSpPr>
            <a:spLocks/>
          </p:cNvSpPr>
          <p:nvPr/>
        </p:nvSpPr>
        <p:spPr bwMode="auto">
          <a:xfrm>
            <a:off x="6061076" y="5060954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6040438" y="4799015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10487025" y="4746627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8107363" y="4529140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8020843" y="4875607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Group 44"/>
          <p:cNvGrpSpPr>
            <a:grpSpLocks noChangeAspect="1"/>
          </p:cNvGrpSpPr>
          <p:nvPr/>
        </p:nvGrpSpPr>
        <p:grpSpPr bwMode="auto">
          <a:xfrm>
            <a:off x="6088063" y="3831889"/>
            <a:ext cx="348229" cy="343587"/>
            <a:chOff x="3884" y="2351"/>
            <a:chExt cx="300" cy="296"/>
          </a:xfrm>
        </p:grpSpPr>
        <p:sp>
          <p:nvSpPr>
            <p:cNvPr id="5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83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animBg="1"/>
      <p:bldP spid="29" grpId="0" animBg="1"/>
      <p:bldP spid="31" grpId="1" animBg="1"/>
      <p:bldP spid="32" grpId="0" animBg="1"/>
      <p:bldP spid="34" grpId="0" animBg="1"/>
      <p:bldP spid="37" grpId="0" animBg="1"/>
      <p:bldP spid="39" grpId="1"/>
      <p:bldP spid="40" grpId="0" uiExpand="1"/>
      <p:bldP spid="41" grpId="0" animBg="1"/>
      <p:bldP spid="41" grpId="1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until there are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response</a:t>
            </a:r>
            <a:r>
              <a:rPr lang="en-US" dirty="0" smtClean="0"/>
              <a:t> with messages as they arrive and </a:t>
            </a:r>
            <a:r>
              <a:rPr lang="en-US" b="1" dirty="0" smtClean="0"/>
              <a:t>closes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re-opens connection immediately to receive next batch of messages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 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356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9498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040438" y="4694238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0487025" y="4640263"/>
            <a:ext cx="106363" cy="107950"/>
          </a:xfrm>
          <a:custGeom>
            <a:avLst/>
            <a:gdLst>
              <a:gd name="T0" fmla="*/ 0 w 67"/>
              <a:gd name="T1" fmla="*/ 68 h 68"/>
              <a:gd name="T2" fmla="*/ 67 w 67"/>
              <a:gd name="T3" fmla="*/ 34 h 68"/>
              <a:gd name="T4" fmla="*/ 0 w 67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0" y="68"/>
                </a:moveTo>
                <a:lnTo>
                  <a:pt x="67" y="34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59738" y="4125913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0536238" y="4845050"/>
            <a:ext cx="114300" cy="1221909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0553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121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5" grpId="0" animBg="1"/>
      <p:bldP spid="36" grpId="0" animBg="1"/>
      <p:bldP spid="37" grpId="0" animBg="1"/>
      <p:bldP spid="39" grpId="0"/>
      <p:bldP spid="40" grpId="0" uiExpand="1"/>
      <p:bldP spid="41" grpId="0" animBg="1"/>
      <p:bldP spid="41" grpId="1" animBg="1"/>
      <p:bldP spid="30" grpId="0" uiExpan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streams</a:t>
            </a:r>
            <a:r>
              <a:rPr lang="en-US" dirty="0" smtClean="0"/>
              <a:t> response with messages as they arrive, </a:t>
            </a:r>
            <a:r>
              <a:rPr lang="en-US" b="1" dirty="0" smtClean="0"/>
              <a:t>keeps the connection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forever frame in 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393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Server Sent Events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4132233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3"/>
            <a:ext cx="141287" cy="289083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 requesting web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accepts and sends a 101 which initiates a bi-directional web socket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sends web socket messages as they arrive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available on some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must be Win 8 or 2012 and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Web Sockets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33639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33147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3071783"/>
            <a:ext cx="1593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 Web Socket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Accept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4"/>
            <a:ext cx="141288" cy="20478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3" name="Freeform 24"/>
          <p:cNvSpPr>
            <a:spLocks noEditPoints="1"/>
          </p:cNvSpPr>
          <p:nvPr/>
        </p:nvSpPr>
        <p:spPr bwMode="auto">
          <a:xfrm>
            <a:off x="6030911" y="4414006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4" name="Freeform 25"/>
          <p:cNvSpPr>
            <a:spLocks/>
          </p:cNvSpPr>
          <p:nvPr/>
        </p:nvSpPr>
        <p:spPr bwMode="auto">
          <a:xfrm>
            <a:off x="6048374" y="4364793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683506" y="4089317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0532267" y="3432967"/>
            <a:ext cx="145257" cy="261540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DD462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  <p:bldP spid="53" grpId="0" animBg="1"/>
      <p:bldP spid="54" grpId="0" animBg="1"/>
      <p:bldP spid="55" grpId="0"/>
      <p:bldP spid="5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518</Words>
  <Application>Microsoft Office PowerPoint</Application>
  <PresentationFormat>Widescreen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WelcomeDoc</vt:lpstr>
      <vt:lpstr>SignalR</vt:lpstr>
      <vt:lpstr>Me</vt:lpstr>
      <vt:lpstr>Who is SignalR</vt:lpstr>
      <vt:lpstr>What is SignalR</vt:lpstr>
      <vt:lpstr>Demo</vt:lpstr>
      <vt:lpstr>How Not</vt:lpstr>
      <vt:lpstr>How</vt:lpstr>
      <vt:lpstr>How</vt:lpstr>
      <vt:lpstr>How</vt:lpstr>
      <vt:lpstr>Connection Negotiation</vt:lpstr>
      <vt:lpstr>Demo</vt:lpstr>
      <vt:lpstr>Persistent Connection</vt:lpstr>
      <vt:lpstr>Hubs</vt:lpstr>
      <vt:lpstr>Demo</vt:lpstr>
      <vt:lpstr>Demo</vt:lpstr>
      <vt:lpstr>Clients</vt:lpstr>
      <vt:lpstr>Sending from outside SignalR</vt:lpstr>
      <vt:lpstr>How does it scale?</vt:lpstr>
      <vt:lpstr>What would I use it for</vt:lpstr>
      <vt:lpstr>Demo</vt:lpstr>
      <vt:lpstr>Projects using SignalR</vt:lpstr>
      <vt:lpstr>Where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2013-02-19T09:35:50Z</dcterms:created>
  <dcterms:modified xsi:type="dcterms:W3CDTF">2013-02-26T11:12:35Z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