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4"/>
  </p:notesMasterIdLst>
  <p:sldIdLst>
    <p:sldId id="286" r:id="rId5"/>
    <p:sldId id="261" r:id="rId6"/>
    <p:sldId id="289" r:id="rId7"/>
    <p:sldId id="291" r:id="rId8"/>
    <p:sldId id="292" r:id="rId9"/>
    <p:sldId id="294" r:id="rId10"/>
    <p:sldId id="295" r:id="rId11"/>
    <p:sldId id="287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721"/>
  </p:normalViewPr>
  <p:slideViewPr>
    <p:cSldViewPr snapToGrid="0" snapToObjects="1">
      <p:cViewPr varScale="1">
        <p:scale>
          <a:sx n="150" d="100"/>
          <a:sy n="150" d="100"/>
        </p:scale>
        <p:origin x="28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Thesis Work II Report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Peter Mako – E8HZ8D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Title of thesis work: </a:t>
            </a:r>
          </a:p>
          <a:p>
            <a:r>
              <a:rPr lang="en-US"/>
              <a:t>Development of mobile shopping assistant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10514012" cy="2521454"/>
          </a:xfrm>
        </p:spPr>
        <p:txBody>
          <a:bodyPr/>
          <a:lstStyle/>
          <a:p>
            <a:r>
              <a:rPr lang="en-US" sz="2000"/>
              <a:t>Description: </a:t>
            </a:r>
          </a:p>
          <a:p>
            <a:pPr lvl="1"/>
            <a:r>
              <a:rPr lang="en-US" sz="1600"/>
              <a:t>The goal of this thesis is to design, implement, and test a smartphone application that is able to identify products by their barcodes or QR codes, then, provides the user with a personalized list of the availability and the prices of the products from online sources. By building a profile based on shopping preferences or frequently searched items, the application may suggest stores for the user that minimize costs or shopping times.</a:t>
            </a:r>
          </a:p>
          <a:p>
            <a:r>
              <a:rPr lang="en-US" sz="2000"/>
              <a:t>In this presentation I will give a report on the progress I made in this semester.</a:t>
            </a:r>
          </a:p>
        </p:txBody>
      </p:sp>
    </p:spTree>
    <p:extLst>
      <p:ext uri="{BB962C8B-B14F-4D97-AF65-F5344CB8AC3E}">
        <p14:creationId xmlns:p14="http://schemas.microsoft.com/office/powerpoint/2010/main" val="15954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Introduction and Background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10514012" cy="2521454"/>
          </a:xfrm>
        </p:spPr>
        <p:txBody>
          <a:bodyPr/>
          <a:lstStyle/>
          <a:p>
            <a:r>
              <a:rPr lang="en-US" sz="2000"/>
              <a:t>In these brief chapters I stated the problem and the background it originates from, which include:</a:t>
            </a:r>
          </a:p>
          <a:p>
            <a:pPr lvl="1"/>
            <a:r>
              <a:rPr lang="en-US" sz="1600"/>
              <a:t>The growth of e-commerce market</a:t>
            </a:r>
          </a:p>
          <a:p>
            <a:pPr lvl="1"/>
            <a:r>
              <a:rPr lang="en-US" sz="1600"/>
              <a:t>The increasing trend of consumers who are keen on making informed decisions when shopping</a:t>
            </a:r>
          </a:p>
          <a:p>
            <a:pPr lvl="1"/>
            <a:r>
              <a:rPr lang="en-US" sz="1600"/>
              <a:t>The wide-spread adoption of handheld devices</a:t>
            </a:r>
          </a:p>
          <a:p>
            <a:pPr lvl="1"/>
            <a:r>
              <a:rPr lang="en-US" sz="1600"/>
              <a:t>The amount of unstructured information on products available</a:t>
            </a:r>
          </a:p>
          <a:p>
            <a:pPr lvl="1"/>
            <a:r>
              <a:rPr lang="en-US" sz="1600"/>
              <a:t>The lack of comprehensive solutions for the problem</a:t>
            </a:r>
          </a:p>
          <a:p>
            <a:pPr lvl="1"/>
            <a:r>
              <a:rPr lang="en-US" sz="1600"/>
              <a:t>The new technical possibilities for resolving the issues of previous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370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endParaRPr lang="en-US"/>
          </a:p>
          <a:p>
            <a:r>
              <a:rPr lang="en-US"/>
              <a:t>Analysis of Purpose-Related Software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10514012" cy="2938486"/>
          </a:xfrm>
        </p:spPr>
        <p:txBody>
          <a:bodyPr/>
          <a:lstStyle/>
          <a:p>
            <a:r>
              <a:rPr lang="en-US" sz="1600"/>
              <a:t>After doing a careful research on popular applications solving the mentioned problem, I wrote a summary on their origin and theoretical background</a:t>
            </a:r>
          </a:p>
          <a:p>
            <a:r>
              <a:rPr lang="en-US" sz="1600"/>
              <a:t>The summary includes 7 different software from various companies, including Hungarian ones:</a:t>
            </a:r>
          </a:p>
          <a:p>
            <a:pPr lvl="1"/>
            <a:r>
              <a:rPr lang="en-US" sz="1200"/>
              <a:t>PriceGrabber.com, Google Shopping, RedLaser (eBay), PriceRunner, ShopSavvy, Arukereso.hu and Cashmap.hu</a:t>
            </a:r>
          </a:p>
          <a:p>
            <a:r>
              <a:rPr lang="en-US" sz="1600"/>
              <a:t>After the examination of these software the following conclusions were made:</a:t>
            </a:r>
          </a:p>
          <a:p>
            <a:pPr lvl="1"/>
            <a:r>
              <a:rPr lang="en-US" sz="1200"/>
              <a:t>Some applications could not keep up with the market and technical advancements</a:t>
            </a:r>
          </a:p>
          <a:p>
            <a:pPr lvl="1"/>
            <a:r>
              <a:rPr lang="en-US" sz="1200"/>
              <a:t>All of the examined applications could be improved by adapting features from other solutions, or implementing new one</a:t>
            </a:r>
          </a:p>
          <a:p>
            <a:pPr lvl="1"/>
            <a:r>
              <a:rPr lang="en-US" sz="1200"/>
              <a:t>Only web applications exist in Hungary, leaving a gap in the mobile application market when it comes to accessibility</a:t>
            </a:r>
          </a:p>
          <a:p>
            <a:pPr lvl="1"/>
            <a:r>
              <a:rPr lang="en-US" sz="1200"/>
              <a:t>For the application to be successful, it has to give unique value propositions: </a:t>
            </a:r>
          </a:p>
          <a:p>
            <a:pPr lvl="2"/>
            <a:r>
              <a:rPr lang="en-US" sz="1100"/>
              <a:t>It has to build on already established ideas, with implementing needed, but not yet available features</a:t>
            </a:r>
          </a:p>
          <a:p>
            <a:pPr lvl="2"/>
            <a:r>
              <a:rPr lang="en-US" sz="1100"/>
              <a:t>It has to offer a all-in-one solution for the problem</a:t>
            </a:r>
          </a:p>
          <a:p>
            <a:pPr lvl="2"/>
            <a:endParaRPr lang="en-US" sz="1100"/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6098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Vision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10514012" cy="2521454"/>
          </a:xfrm>
        </p:spPr>
        <p:txBody>
          <a:bodyPr/>
          <a:lstStyle/>
          <a:p>
            <a:r>
              <a:rPr lang="en-US" sz="2000"/>
              <a:t>After analyzing the existing solutions, the fourth chapter will focus on the upcoming application, with mostly following the guidelines of IBM on writing Vision for software </a:t>
            </a:r>
          </a:p>
          <a:p>
            <a:pPr lvl="1"/>
            <a:r>
              <a:rPr lang="en-US" sz="2000"/>
              <a:t>The proposed application name is “BargainScan”</a:t>
            </a:r>
          </a:p>
          <a:p>
            <a:pPr lvl="1"/>
            <a:r>
              <a:rPr lang="en-US" sz="2000"/>
              <a:t>The vision document will act as a reference for all stakeholders</a:t>
            </a:r>
          </a:p>
          <a:p>
            <a:pPr lvl="1"/>
            <a:r>
              <a:rPr lang="en-US" sz="2000"/>
              <a:t>The chapter can be split into two parts:</a:t>
            </a:r>
          </a:p>
          <a:p>
            <a:pPr lvl="2"/>
            <a:r>
              <a:rPr lang="en-US" sz="1400"/>
              <a:t>Market research and business opportunities</a:t>
            </a:r>
          </a:p>
          <a:p>
            <a:pPr lvl="2"/>
            <a:r>
              <a:rPr lang="en-US" sz="1400"/>
              <a:t>Product overview</a:t>
            </a:r>
          </a:p>
        </p:txBody>
      </p:sp>
    </p:spTree>
    <p:extLst>
      <p:ext uri="{BB962C8B-B14F-4D97-AF65-F5344CB8AC3E}">
        <p14:creationId xmlns:p14="http://schemas.microsoft.com/office/powerpoint/2010/main" val="292773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Vision:</a:t>
            </a:r>
          </a:p>
          <a:p>
            <a:r>
              <a:rPr lang="en-US" sz="2800"/>
              <a:t>Market research and business opportunities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10514012" cy="2521454"/>
          </a:xfrm>
        </p:spPr>
        <p:txBody>
          <a:bodyPr/>
          <a:lstStyle/>
          <a:p>
            <a:r>
              <a:rPr lang="en-US" sz="2000"/>
              <a:t>This part includes the introduction, positioning and market analysis:</a:t>
            </a:r>
          </a:p>
          <a:p>
            <a:pPr lvl="1"/>
            <a:r>
              <a:rPr lang="en-US" sz="1600"/>
              <a:t>Introduction – Stating the purpose of the application and the scope of the development</a:t>
            </a:r>
          </a:p>
          <a:p>
            <a:pPr lvl="1"/>
            <a:r>
              <a:rPr lang="en-US" sz="1600"/>
              <a:t>Positioning – Analyzing the business opportunity, giving problem statements from the consumer and business perspective and finally giving product statement describing the future application</a:t>
            </a:r>
          </a:p>
          <a:p>
            <a:pPr lvl="1"/>
            <a:r>
              <a:rPr lang="en-US" sz="1600"/>
              <a:t>Market analysis – Elaborating on the business opportunities, a market analysis was done on the target demographic and other aspects using relevant models such as:</a:t>
            </a:r>
          </a:p>
          <a:p>
            <a:pPr lvl="2"/>
            <a:r>
              <a:rPr lang="en-US" sz="1600"/>
              <a:t>Porter’s five forces analysis</a:t>
            </a:r>
          </a:p>
          <a:p>
            <a:pPr lvl="2"/>
            <a:r>
              <a:rPr lang="en-US" sz="1600"/>
              <a:t>PEST analysis</a:t>
            </a:r>
          </a:p>
          <a:p>
            <a:pPr lvl="2"/>
            <a:r>
              <a:rPr lang="en-US" sz="1600"/>
              <a:t>Ansoff matrix analysis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150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Vision:</a:t>
            </a:r>
          </a:p>
          <a:p>
            <a:r>
              <a:rPr lang="en-US" sz="2800"/>
              <a:t>Product overview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1"/>
            <a:ext cx="10514012" cy="3307763"/>
          </a:xfrm>
        </p:spPr>
        <p:txBody>
          <a:bodyPr/>
          <a:lstStyle/>
          <a:p>
            <a:r>
              <a:rPr lang="en-US" sz="2000"/>
              <a:t>After giving a general idea on why the application could potentially fill a gap in the Hungarian market, an overview was given on the upcoming solution in the following sections:</a:t>
            </a:r>
          </a:p>
          <a:p>
            <a:pPr lvl="1"/>
            <a:r>
              <a:rPr lang="en-US" sz="1600"/>
              <a:t>Stakeholder and user summary – Describing who will be involved and who will use the application in what kind of environment</a:t>
            </a:r>
          </a:p>
          <a:p>
            <a:pPr lvl="1"/>
            <a:r>
              <a:rPr lang="en-US" sz="1600"/>
              <a:t>Product overview – Describing the upcoming software’s assumptions, dependencies and core values to be competitive and giving a SWOT analysis</a:t>
            </a:r>
          </a:p>
          <a:p>
            <a:pPr lvl="1"/>
            <a:r>
              <a:rPr lang="en-US" sz="1600"/>
              <a:t>Product features – The application’s features in Layman’s terms</a:t>
            </a:r>
          </a:p>
          <a:p>
            <a:pPr lvl="1"/>
            <a:r>
              <a:rPr lang="en-US" sz="1600"/>
              <a:t>Constraints – The limitations that could impact the development</a:t>
            </a:r>
          </a:p>
          <a:p>
            <a:pPr lvl="1"/>
            <a:r>
              <a:rPr lang="en-US" sz="1600"/>
              <a:t>Quality ranges – The quality aspects crucial to the success of  the application</a:t>
            </a:r>
          </a:p>
          <a:p>
            <a:pPr lvl="1"/>
            <a:r>
              <a:rPr lang="en-US" sz="1600"/>
              <a:t>Documentation requirements – What kinds of documentation are needed for the final product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805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Summary</a:t>
            </a:r>
          </a:p>
          <a:p>
            <a:endParaRPr lang="en-US" sz="2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8D9E9-C7A4-0442-9748-E1B2660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1"/>
            <a:ext cx="10514012" cy="3026409"/>
          </a:xfrm>
        </p:spPr>
        <p:txBody>
          <a:bodyPr/>
          <a:lstStyle/>
          <a:p>
            <a:r>
              <a:rPr lang="en-US" sz="2000"/>
              <a:t>In the second semester I worked on:</a:t>
            </a:r>
          </a:p>
          <a:p>
            <a:pPr lvl="1"/>
            <a:r>
              <a:rPr lang="en-US" sz="1600"/>
              <a:t>Writing a general introduction and background for the problem</a:t>
            </a:r>
          </a:p>
          <a:p>
            <a:pPr lvl="1"/>
            <a:r>
              <a:rPr lang="en-US" sz="1600"/>
              <a:t>Analyzing already existing solutions and writing a comprehensive summary on them</a:t>
            </a:r>
          </a:p>
          <a:p>
            <a:pPr lvl="1"/>
            <a:r>
              <a:rPr lang="en-US" sz="1600"/>
              <a:t>Developing the vision for my upcoming solution, which included:</a:t>
            </a:r>
          </a:p>
          <a:p>
            <a:pPr lvl="2"/>
            <a:r>
              <a:rPr lang="en-US" sz="1600"/>
              <a:t>Outlining the purpose and scope</a:t>
            </a:r>
          </a:p>
          <a:p>
            <a:pPr lvl="2"/>
            <a:r>
              <a:rPr lang="en-US" sz="1600"/>
              <a:t>Positioning the product</a:t>
            </a:r>
          </a:p>
          <a:p>
            <a:pPr lvl="2"/>
            <a:r>
              <a:rPr lang="en-US" sz="1600"/>
              <a:t>Analyzing the market for opportunities</a:t>
            </a:r>
          </a:p>
          <a:p>
            <a:pPr lvl="2"/>
            <a:r>
              <a:rPr lang="en-US" sz="1600"/>
              <a:t>Describing the stakeholders and users of the application</a:t>
            </a:r>
          </a:p>
          <a:p>
            <a:pPr lvl="2"/>
            <a:r>
              <a:rPr lang="en-US" sz="1600"/>
              <a:t>Providing an overview on the upcoming product and its features</a:t>
            </a:r>
          </a:p>
          <a:p>
            <a:pPr lvl="2"/>
            <a:r>
              <a:rPr lang="en-US" sz="1600"/>
              <a:t>Describing constraints, quality ranges and documentation requirements for the software</a:t>
            </a:r>
          </a:p>
          <a:p>
            <a:pPr lvl="2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895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996B4-C789-714A-A866-B54A3E2E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10512424" cy="823912"/>
          </a:xfrm>
        </p:spPr>
        <p:txBody>
          <a:bodyPr/>
          <a:lstStyle/>
          <a:p>
            <a:r>
              <a:rPr lang="en-US" sz="2800"/>
              <a:t>Thank you for your attention!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9BE2C-4408-034F-B15B-117D955AC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373383"/>
            <a:ext cx="2397369" cy="268193"/>
          </a:xfrm>
        </p:spPr>
        <p:txBody>
          <a:bodyPr/>
          <a:lstStyle/>
          <a:p>
            <a:r>
              <a:rPr lang="en-US"/>
              <a:t>Óbuda University - NIK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94B4B-4B57-FC4D-B199-C7ADC8BA1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Mako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AB80B-EB96-2C4F-BEC4-225B19812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/>
              <a:t>2023.05.30.</a:t>
            </a:r>
          </a:p>
        </p:txBody>
      </p:sp>
    </p:spTree>
    <p:extLst>
      <p:ext uri="{BB962C8B-B14F-4D97-AF65-F5344CB8AC3E}">
        <p14:creationId xmlns:p14="http://schemas.microsoft.com/office/powerpoint/2010/main" val="6098569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790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Thesis Work II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Péter Makó</cp:lastModifiedBy>
  <cp:revision>106</cp:revision>
  <cp:lastPrinted>2019-02-21T16:25:53Z</cp:lastPrinted>
  <dcterms:created xsi:type="dcterms:W3CDTF">2019-01-21T14:36:44Z</dcterms:created>
  <dcterms:modified xsi:type="dcterms:W3CDTF">2023-05-30T15:57:39Z</dcterms:modified>
</cp:coreProperties>
</file>