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71" r:id="rId5"/>
    <p:sldId id="259" r:id="rId6"/>
    <p:sldId id="260" r:id="rId7"/>
    <p:sldId id="261" r:id="rId8"/>
    <p:sldId id="262" r:id="rId9"/>
    <p:sldId id="263" r:id="rId10"/>
    <p:sldId id="264" r:id="rId11"/>
    <p:sldId id="269" r:id="rId12"/>
    <p:sldId id="270" r:id="rId13"/>
    <p:sldId id="265" r:id="rId14"/>
    <p:sldId id="268" r:id="rId15"/>
    <p:sldId id="267" r:id="rId16"/>
    <p:sldId id="266" r:id="rId17"/>
  </p:sldIdLst>
  <p:sldSz cx="12192000" cy="6858000"/>
  <p:notesSz cx="6858000" cy="9144000"/>
  <p:embeddedFontLst>
    <p:embeddedFont>
      <p:font typeface="Consolas" panose="020B0609020204030204" pitchFamily="49" charset="0"/>
      <p:regular r:id="rId19"/>
      <p:bold r:id="rId20"/>
      <p:italic r:id="rId21"/>
      <p:boldItalic r:id="rId22"/>
    </p:embeddedFont>
    <p:embeddedFont>
      <p:font typeface="Lustria" panose="020B0604020202020204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5" roundtripDataSignature="AMtx7mhB/tbt/CLkt3Gu0gobR/ZMp2h8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DA576E-EB32-0EB7-93FA-ABEB5CF19DA4}" v="700" dt="2024-10-08T09:27:39.574"/>
    <p1510:client id="{3CACA36D-CCD5-9F02-0CB2-76363BB95DA9}" v="1" dt="2024-10-08T09:03:52.470"/>
    <p1510:client id="{4C9D0163-68A9-7277-EF05-67E4FB29C77C}" v="105" dt="2024-10-08T08:33:43.406"/>
    <p1510:client id="{6CF21522-D706-EEA0-6BD3-7BD2607155A2}" v="158" dt="2024-10-08T09:23:55.959"/>
    <p1510:client id="{A8D916CF-E8E3-52CA-244F-C1B8331A2F4B}" v="562" dt="2024-10-08T09:27:58.2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664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dia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6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98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ámakép képaláírással">
  <p:cSld name="Panorámakép képaláírással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22" descr="Slate-V2-HD-pano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3883" y="547807"/>
            <a:ext cx="10141799" cy="381680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  <a:defRPr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>
            <a:spLocks noGrp="1"/>
          </p:cNvSpPr>
          <p:nvPr>
            <p:ph type="pic" idx="2"/>
          </p:nvPr>
        </p:nvSpPr>
        <p:spPr>
          <a:xfrm>
            <a:off x="1169349" y="695009"/>
            <a:ext cx="9845346" cy="3525671"/>
          </a:xfrm>
          <a:prstGeom prst="rect">
            <a:avLst/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</p:sp>
      <p:sp>
        <p:nvSpPr>
          <p:cNvPr id="75" name="Google Shape;75;p22"/>
          <p:cNvSpPr txBox="1">
            <a:spLocks noGrp="1"/>
          </p:cNvSpPr>
          <p:nvPr>
            <p:ph type="body" idx="1"/>
          </p:nvPr>
        </p:nvSpPr>
        <p:spPr>
          <a:xfrm>
            <a:off x="913795" y="5108728"/>
            <a:ext cx="10353762" cy="682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 és képaláírás">
  <p:cSld name="Cím és képaláírá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3"/>
          <p:cNvSpPr txBox="1"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body" idx="1"/>
          </p:nvPr>
        </p:nvSpPr>
        <p:spPr>
          <a:xfrm>
            <a:off x="913794" y="4295180"/>
            <a:ext cx="10353763" cy="150182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ézet képaláírással">
  <p:cSld name="Idézet képaláírással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4"/>
          <p:cNvSpPr txBox="1"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4"/>
          <p:cNvSpPr txBox="1">
            <a:spLocks noGrp="1"/>
          </p:cNvSpPr>
          <p:nvPr>
            <p:ph type="body" idx="1"/>
          </p:nvPr>
        </p:nvSpPr>
        <p:spPr>
          <a:xfrm>
            <a:off x="1720644" y="3610032"/>
            <a:ext cx="8752299" cy="532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88" name="Google Shape;88;p24"/>
          <p:cNvSpPr txBox="1">
            <a:spLocks noGrp="1"/>
          </p:cNvSpPr>
          <p:nvPr>
            <p:ph type="body" idx="2"/>
          </p:nvPr>
        </p:nvSpPr>
        <p:spPr>
          <a:xfrm>
            <a:off x="913794" y="4304353"/>
            <a:ext cx="10353763" cy="148949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89" name="Google Shape;89;p24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4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sp>
        <p:nvSpPr>
          <p:cNvPr id="92" name="Google Shape;92;p24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lang="hu-HU" sz="8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“</a:t>
            </a:r>
            <a:endParaRPr/>
          </a:p>
        </p:txBody>
      </p:sp>
      <p:sp>
        <p:nvSpPr>
          <p:cNvPr id="93" name="Google Shape;93;p24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lang="hu-HU" sz="8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”</a:t>
            </a:r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évkártya">
  <p:cSld name="Névkártya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5"/>
          <p:cNvSpPr txBox="1">
            <a:spLocks noGrp="1"/>
          </p:cNvSpPr>
          <p:nvPr>
            <p:ph type="body" idx="1"/>
          </p:nvPr>
        </p:nvSpPr>
        <p:spPr>
          <a:xfrm>
            <a:off x="913784" y="4650556"/>
            <a:ext cx="10352199" cy="11406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5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hasáb">
  <p:cSld name="3 hasáb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6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6"/>
          <p:cNvSpPr txBox="1"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03" name="Google Shape;103;p26"/>
          <p:cNvSpPr txBox="1">
            <a:spLocks noGrp="1"/>
          </p:cNvSpPr>
          <p:nvPr>
            <p:ph type="body" idx="2"/>
          </p:nvPr>
        </p:nvSpPr>
        <p:spPr>
          <a:xfrm>
            <a:off x="913795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04" name="Google Shape;104;p26"/>
          <p:cNvSpPr txBox="1">
            <a:spLocks noGrp="1"/>
          </p:cNvSpPr>
          <p:nvPr>
            <p:ph type="body" idx="3"/>
          </p:nvPr>
        </p:nvSpPr>
        <p:spPr>
          <a:xfrm>
            <a:off x="4446711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05" name="Google Shape;105;p26"/>
          <p:cNvSpPr txBox="1">
            <a:spLocks noGrp="1"/>
          </p:cNvSpPr>
          <p:nvPr>
            <p:ph type="body" idx="4"/>
          </p:nvPr>
        </p:nvSpPr>
        <p:spPr>
          <a:xfrm>
            <a:off x="4441435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body" idx="5"/>
          </p:nvPr>
        </p:nvSpPr>
        <p:spPr>
          <a:xfrm>
            <a:off x="7966572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07" name="Google Shape;107;p26"/>
          <p:cNvSpPr txBox="1">
            <a:spLocks noGrp="1"/>
          </p:cNvSpPr>
          <p:nvPr>
            <p:ph type="body" idx="6"/>
          </p:nvPr>
        </p:nvSpPr>
        <p:spPr>
          <a:xfrm>
            <a:off x="7966572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08" name="Google Shape;108;p26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6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6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képhasáb">
  <p:cSld name="3 képhasáb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7" descr="Slate-V2-H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7962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7" descr="Slate-V2-H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03800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7" descr="Slate-V2-H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36051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7"/>
          <p:cNvSpPr txBox="1"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7"/>
          <p:cNvSpPr txBox="1"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17" name="Google Shape;117;p27"/>
          <p:cNvSpPr>
            <a:spLocks noGrp="1"/>
          </p:cNvSpPr>
          <p:nvPr>
            <p:ph type="pic" idx="2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</p:sp>
      <p:sp>
        <p:nvSpPr>
          <p:cNvPr id="118" name="Google Shape;118;p27"/>
          <p:cNvSpPr txBox="1">
            <a:spLocks noGrp="1"/>
          </p:cNvSpPr>
          <p:nvPr>
            <p:ph type="body" idx="3"/>
          </p:nvPr>
        </p:nvSpPr>
        <p:spPr>
          <a:xfrm>
            <a:off x="913795" y="4480368"/>
            <a:ext cx="3300984" cy="13108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27"/>
          <p:cNvSpPr txBox="1">
            <a:spLocks noGrp="1"/>
          </p:cNvSpPr>
          <p:nvPr>
            <p:ph type="body" idx="4"/>
          </p:nvPr>
        </p:nvSpPr>
        <p:spPr>
          <a:xfrm>
            <a:off x="4442788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20" name="Google Shape;120;p27"/>
          <p:cNvSpPr>
            <a:spLocks noGrp="1"/>
          </p:cNvSpPr>
          <p:nvPr>
            <p:ph type="pic" idx="5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</p:sp>
      <p:sp>
        <p:nvSpPr>
          <p:cNvPr id="121" name="Google Shape;121;p27"/>
          <p:cNvSpPr txBox="1">
            <a:spLocks noGrp="1"/>
          </p:cNvSpPr>
          <p:nvPr>
            <p:ph type="body" idx="6"/>
          </p:nvPr>
        </p:nvSpPr>
        <p:spPr>
          <a:xfrm>
            <a:off x="4441435" y="4480367"/>
            <a:ext cx="3300984" cy="13108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22" name="Google Shape;122;p27"/>
          <p:cNvSpPr txBox="1">
            <a:spLocks noGrp="1"/>
          </p:cNvSpPr>
          <p:nvPr>
            <p:ph type="body" idx="7"/>
          </p:nvPr>
        </p:nvSpPr>
        <p:spPr>
          <a:xfrm>
            <a:off x="7966697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23" name="Google Shape;123;p27"/>
          <p:cNvSpPr>
            <a:spLocks noGrp="1"/>
          </p:cNvSpPr>
          <p:nvPr>
            <p:ph type="pic" idx="8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</p:sp>
      <p:sp>
        <p:nvSpPr>
          <p:cNvPr id="124" name="Google Shape;124;p27"/>
          <p:cNvSpPr txBox="1">
            <a:spLocks noGrp="1"/>
          </p:cNvSpPr>
          <p:nvPr>
            <p:ph type="body" idx="9"/>
          </p:nvPr>
        </p:nvSpPr>
        <p:spPr>
          <a:xfrm>
            <a:off x="7966572" y="4480365"/>
            <a:ext cx="3300984" cy="1310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25" name="Google Shape;125;p27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7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7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 és függőleges szöveg" type="vertTx">
  <p:cSld name="VERTICAL_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8"/>
          <p:cNvSpPr txBox="1">
            <a:spLocks noGrp="1"/>
          </p:cNvSpPr>
          <p:nvPr>
            <p:ph type="body" idx="1"/>
          </p:nvPr>
        </p:nvSpPr>
        <p:spPr>
          <a:xfrm rot="5400000">
            <a:off x="4061301" y="-1415056"/>
            <a:ext cx="4058751" cy="103537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131" name="Google Shape;131;p28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8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8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üggőleges cím és szöveg" type="vertTitleAndTx">
  <p:cSld name="VERTICAL_TITLE_AND_VERTICAL_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>
            <a:spLocks noGrp="1"/>
          </p:cNvSpPr>
          <p:nvPr>
            <p:ph type="title"/>
          </p:nvPr>
        </p:nvSpPr>
        <p:spPr>
          <a:xfrm rot="5400000">
            <a:off x="7534511" y="2058156"/>
            <a:ext cx="5181601" cy="228448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9"/>
          <p:cNvSpPr txBox="1">
            <a:spLocks noGrp="1"/>
          </p:cNvSpPr>
          <p:nvPr>
            <p:ph type="body" idx="1"/>
          </p:nvPr>
        </p:nvSpPr>
        <p:spPr>
          <a:xfrm rot="5400000">
            <a:off x="2281431" y="-758036"/>
            <a:ext cx="5181601" cy="79168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137" name="Google Shape;137;p29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9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9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 és tartalom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zakaszfejléc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98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artalomrész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5060497" cy="40587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body" idx="2"/>
          </p:nvPr>
        </p:nvSpPr>
        <p:spPr>
          <a:xfrm>
            <a:off x="6202892" y="1732449"/>
            <a:ext cx="5064665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Összehasonlítás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17" descr="Slate-V2-HD-comp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3795" y="1734506"/>
            <a:ext cx="5089072" cy="4148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17" descr="Slate-V2-HD-comp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78485" y="1734506"/>
            <a:ext cx="5089072" cy="4148769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17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sz="2400" b="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2"/>
          </p:nvPr>
        </p:nvSpPr>
        <p:spPr>
          <a:xfrm>
            <a:off x="1005872" y="2380137"/>
            <a:ext cx="4876344" cy="3411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marL="914400" lvl="1" indent="-299719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/>
            </a:lvl2pPr>
            <a:lvl3pPr marL="1371600" lvl="2" indent="-29083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marL="1828800" lvl="3" indent="-281939" algn="l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/>
            </a:lvl4pPr>
            <a:lvl5pPr marL="2286000" lvl="4" indent="-281939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body" idx="3"/>
          </p:nvPr>
        </p:nvSpPr>
        <p:spPr>
          <a:xfrm>
            <a:off x="6294967" y="1835254"/>
            <a:ext cx="4895330" cy="54488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sz="2400" b="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body" idx="4"/>
          </p:nvPr>
        </p:nvSpPr>
        <p:spPr>
          <a:xfrm>
            <a:off x="6294967" y="2380137"/>
            <a:ext cx="4895330" cy="3411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marL="914400" lvl="1" indent="-299719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/>
            </a:lvl2pPr>
            <a:lvl3pPr marL="1371600" lvl="2" indent="-29083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marL="1828800" lvl="3" indent="-281939" algn="l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/>
            </a:lvl4pPr>
            <a:lvl5pPr marL="2286000" lvl="4" indent="-281939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sak cím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8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Üres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9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9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rtalomrész képaláírással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ustria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body" idx="1"/>
          </p:nvPr>
        </p:nvSpPr>
        <p:spPr>
          <a:xfrm>
            <a:off x="4855633" y="609600"/>
            <a:ext cx="6411924" cy="5181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body" idx="2"/>
          </p:nvPr>
        </p:nvSpPr>
        <p:spPr>
          <a:xfrm>
            <a:off x="913795" y="2431518"/>
            <a:ext cx="3706889" cy="335968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ép képaláírással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21" descr="Slate-V2-HD-vert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93665" y="609600"/>
            <a:ext cx="3584166" cy="520483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1"/>
          <p:cNvSpPr txBox="1"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>
            <a:spLocks noGrp="1"/>
          </p:cNvSpPr>
          <p:nvPr>
            <p:ph type="pic" idx="2"/>
          </p:nvPr>
        </p:nvSpPr>
        <p:spPr>
          <a:xfrm>
            <a:off x="7442551" y="763702"/>
            <a:ext cx="3275751" cy="4912822"/>
          </a:xfrm>
          <a:prstGeom prst="rect">
            <a:avLst/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</p:sp>
      <p:sp>
        <p:nvSpPr>
          <p:cNvPr id="67" name="Google Shape;67;p21"/>
          <p:cNvSpPr txBox="1">
            <a:spLocks noGrp="1"/>
          </p:cNvSpPr>
          <p:nvPr>
            <p:ph type="body" idx="1"/>
          </p:nvPr>
        </p:nvSpPr>
        <p:spPr>
          <a:xfrm>
            <a:off x="913795" y="2439261"/>
            <a:ext cx="5934949" cy="337613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🞚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🞚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slow">
    <p:push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piacesprofit.hu/cikkek/kkv_cegblog/a-markad-a-szemelyiseged.html" TargetMode="External"/><Relationship Id="rId3" Type="http://schemas.openxmlformats.org/officeDocument/2006/relationships/hyperlink" Target="https://www.youtube.com/c/discord/videos" TargetMode="External"/><Relationship Id="rId7" Type="http://schemas.openxmlformats.org/officeDocument/2006/relationships/hyperlink" Target="https://osztalykirandulas.hu/szallas/1477-es-panzio-davod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ayaconnect.org/course/view.php?id=3051" TargetMode="External"/><Relationship Id="rId5" Type="http://schemas.openxmlformats.org/officeDocument/2006/relationships/hyperlink" Target="https://www.oktatok.hu/index.php/excel-workshop" TargetMode="External"/><Relationship Id="rId4" Type="http://schemas.openxmlformats.org/officeDocument/2006/relationships/hyperlink" Target="https://twitter.com/operagxofficial/status/1773533033976524906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A képen képernyőkép, lila, ibolya, Grafikus tervezés látható&#10;&#10;Automatikusan generált leírás">
            <a:extLst>
              <a:ext uri="{FF2B5EF4-FFF2-40B4-BE49-F238E27FC236}">
                <a16:creationId xmlns:a16="http://schemas.microsoft.com/office/drawing/2014/main" id="{E9BB9CA2-27E0-E22D-4E99-D149762F4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389" y="4827051"/>
            <a:ext cx="2462041" cy="1876885"/>
          </a:xfrm>
          <a:prstGeom prst="rect">
            <a:avLst/>
          </a:prstGeom>
        </p:spPr>
      </p:pic>
      <p:sp>
        <p:nvSpPr>
          <p:cNvPr id="144" name="Google Shape;144;p1"/>
          <p:cNvSpPr txBox="1">
            <a:spLocks noGrp="1"/>
          </p:cNvSpPr>
          <p:nvPr>
            <p:ph type="ctrTitle"/>
          </p:nvPr>
        </p:nvSpPr>
        <p:spPr>
          <a:xfrm>
            <a:off x="1370693" y="1224658"/>
            <a:ext cx="9440034" cy="18288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r>
              <a:rPr lang="hu-HU" b="1"/>
              <a:t>11.a Osztálykirándulás</a:t>
            </a:r>
          </a:p>
        </p:txBody>
      </p:sp>
      <p:sp>
        <p:nvSpPr>
          <p:cNvPr id="145" name="Google Shape;145;p1"/>
          <p:cNvSpPr txBox="1">
            <a:spLocks noGrp="1"/>
          </p:cNvSpPr>
          <p:nvPr>
            <p:ph type="subTitle" idx="1"/>
          </p:nvPr>
        </p:nvSpPr>
        <p:spPr>
          <a:xfrm>
            <a:off x="1370693" y="3907365"/>
            <a:ext cx="9440034" cy="10498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70000"/>
              <a:buNone/>
            </a:pPr>
            <a:r>
              <a:rPr lang="hu-HU"/>
              <a:t>Készítette: </a:t>
            </a:r>
            <a:endParaRPr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SzPct val="70000"/>
              <a:buNone/>
            </a:pPr>
            <a:r>
              <a:rPr lang="hu-HU" err="1"/>
              <a:t>Faddi</a:t>
            </a:r>
            <a:r>
              <a:rPr lang="hu-HU"/>
              <a:t> Ede, Orbán Péter, Pálinkás Attila, Simon Barnabás</a:t>
            </a:r>
            <a:endParaRPr lang="hu-HU" sz="2400" b="1" u="sng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6641CEBE-8C69-F87B-E357-03DCB6798F77}"/>
              </a:ext>
            </a:extLst>
          </p:cNvPr>
          <p:cNvSpPr txBox="1"/>
          <p:nvPr/>
        </p:nvSpPr>
        <p:spPr>
          <a:xfrm>
            <a:off x="5747133" y="5759576"/>
            <a:ext cx="1947037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4600" b="1">
                <a:solidFill>
                  <a:schemeClr val="bg1"/>
                </a:solidFill>
                <a:latin typeface="Consolas"/>
              </a:rPr>
              <a:t>TEAM</a:t>
            </a:r>
          </a:p>
        </p:txBody>
      </p:sp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"/>
          <p:cNvSpPr txBox="1">
            <a:spLocks noGrp="1"/>
          </p:cNvSpPr>
          <p:nvPr>
            <p:ph type="title"/>
          </p:nvPr>
        </p:nvSpPr>
        <p:spPr>
          <a:xfrm>
            <a:off x="913795" y="1778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hu-HU" b="1"/>
              <a:t>A szállás</a:t>
            </a:r>
          </a:p>
        </p:txBody>
      </p:sp>
      <p:pic>
        <p:nvPicPr>
          <p:cNvPr id="204" name="Google Shape;204;p9" descr="1477-es Panzió Dávo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85592" y="1709057"/>
            <a:ext cx="5689600" cy="42649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Kép 1" descr="1477-es Panzió Dávod">
            <a:extLst>
              <a:ext uri="{FF2B5EF4-FFF2-40B4-BE49-F238E27FC236}">
                <a16:creationId xmlns:a16="http://schemas.microsoft.com/office/drawing/2014/main" id="{2F5A2A82-F077-76C8-2FF3-5EAB13FB2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876" y="1710872"/>
            <a:ext cx="5690936" cy="42732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62CF485-F14C-7F72-0422-252EDFE39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976" y="352539"/>
            <a:ext cx="10353762" cy="970450"/>
          </a:xfrm>
        </p:spPr>
        <p:txBody>
          <a:bodyPr/>
          <a:lstStyle/>
          <a:p>
            <a:r>
              <a:rPr lang="hu-HU" b="1"/>
              <a:t>A szállás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D952757-C962-ABDC-9B4C-E2F634762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1725" y="1401943"/>
            <a:ext cx="5442074" cy="4058751"/>
          </a:xfr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4859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3200" b="1" u="sng"/>
              <a:t>Étkezés</a:t>
            </a:r>
            <a:endParaRPr lang="hu-HU" sz="3200">
              <a:solidFill>
                <a:srgbClr val="000000"/>
              </a:solidFill>
            </a:endParaRPr>
          </a:p>
          <a:p>
            <a:pPr marL="342900" indent="-305435">
              <a:lnSpc>
                <a:spcPct val="120000"/>
              </a:lnSpc>
              <a:spcBef>
                <a:spcPts val="1000"/>
              </a:spcBef>
              <a:buFont typeface="Noto Sans Symbols,Sans-Serif"/>
            </a:pPr>
            <a:r>
              <a:rPr lang="hu-HU" sz="3200"/>
              <a:t>Étterem és pizzéria áll a vendégek rendelkezésére. Egy nagy közösségi konyha. Az apartmanokban kis konyhák.</a:t>
            </a:r>
            <a:endParaRPr lang="hu-HU" sz="320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spcBef>
                <a:spcPts val="1080"/>
              </a:spcBef>
            </a:pPr>
            <a:endParaRPr lang="hu-HU" sz="3200" b="1" u="sng">
              <a:solidFill>
                <a:srgbClr val="DADADA"/>
              </a:solidFill>
            </a:endParaRPr>
          </a:p>
          <a:p>
            <a:pPr>
              <a:lnSpc>
                <a:spcPct val="120000"/>
              </a:lnSpc>
            </a:pPr>
            <a:endParaRPr lang="hu-HU" sz="3200"/>
          </a:p>
        </p:txBody>
      </p:sp>
      <p:pic>
        <p:nvPicPr>
          <p:cNvPr id="4" name="Kép 3" descr="Nem érhető el leírás a fényképhez.">
            <a:extLst>
              <a:ext uri="{FF2B5EF4-FFF2-40B4-BE49-F238E27FC236}">
                <a16:creationId xmlns:a16="http://schemas.microsoft.com/office/drawing/2014/main" id="{B9510CC3-1460-8CF8-8888-DAD21DD78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58" y="1718512"/>
            <a:ext cx="4878804" cy="373179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0658505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ég, kültéri, sportfelszerelés, kerék látható&#10;&#10;Automatikusan generált leírás">
            <a:extLst>
              <a:ext uri="{FF2B5EF4-FFF2-40B4-BE49-F238E27FC236}">
                <a16:creationId xmlns:a16="http://schemas.microsoft.com/office/drawing/2014/main" id="{A2EC1491-9DC6-EEB2-3773-3570F939DAB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7848" y="969479"/>
            <a:ext cx="3856121" cy="288958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431800" dist="25400" algn="tl" rotWithShape="0">
              <a:srgbClr val="A5A5A5"/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531082F2-46DF-F79A-F147-37B6C5432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976" y="3672"/>
            <a:ext cx="10353762" cy="970450"/>
          </a:xfrm>
        </p:spPr>
        <p:txBody>
          <a:bodyPr/>
          <a:lstStyle/>
          <a:p>
            <a:r>
              <a:rPr lang="hu-HU" b="1"/>
              <a:t>A szállás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BD2FADF-8AFA-50FD-3486-E848F68D1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49052" y="969733"/>
            <a:ext cx="7989069" cy="5509304"/>
          </a:xfrm>
        </p:spPr>
        <p:txBody>
          <a:bodyPr>
            <a:normAutofit fontScale="92500" lnSpcReduction="20000"/>
          </a:bodyPr>
          <a:lstStyle/>
          <a:p>
            <a:pPr marL="148590" indent="0">
              <a:lnSpc>
                <a:spcPct val="120000"/>
              </a:lnSpc>
              <a:spcBef>
                <a:spcPts val="1080"/>
              </a:spcBef>
              <a:buNone/>
            </a:pPr>
            <a:r>
              <a:rPr lang="hu-HU" sz="3200" b="1"/>
              <a:t> </a:t>
            </a:r>
            <a:r>
              <a:rPr lang="hu-HU" sz="3200" b="1" u="sng"/>
              <a:t>Szolgáltatások</a:t>
            </a:r>
            <a:endParaRPr lang="hu-HU" sz="3200">
              <a:solidFill>
                <a:srgbClr val="000000"/>
              </a:solidFill>
            </a:endParaRPr>
          </a:p>
          <a:p>
            <a:pPr marL="342900" indent="-305435">
              <a:lnSpc>
                <a:spcPct val="120000"/>
              </a:lnSpc>
              <a:spcBef>
                <a:spcPts val="600"/>
              </a:spcBef>
            </a:pPr>
            <a:r>
              <a:rPr lang="hu-HU" sz="3200"/>
              <a:t>Darts, asztalitenisz, csocsó, tollas, játszótér</a:t>
            </a:r>
            <a:endParaRPr lang="en-US" sz="3200">
              <a:solidFill>
                <a:srgbClr val="000000"/>
              </a:solidFill>
            </a:endParaRPr>
          </a:p>
          <a:p>
            <a:pPr marL="342900" indent="-305435">
              <a:lnSpc>
                <a:spcPct val="120000"/>
              </a:lnSpc>
              <a:spcBef>
                <a:spcPts val="0"/>
              </a:spcBef>
            </a:pPr>
            <a:r>
              <a:rPr lang="hu-HU" sz="3200" err="1"/>
              <a:t>Grillezési</a:t>
            </a:r>
            <a:r>
              <a:rPr lang="hu-HU" sz="3200"/>
              <a:t> és bográcsozási lehetőség</a:t>
            </a:r>
            <a:endParaRPr lang="en-US" sz="3200">
              <a:solidFill>
                <a:srgbClr val="000000"/>
              </a:solidFill>
            </a:endParaRPr>
          </a:p>
          <a:p>
            <a:pPr marL="342900" indent="-305435">
              <a:lnSpc>
                <a:spcPct val="120000"/>
              </a:lnSpc>
              <a:spcBef>
                <a:spcPts val="0"/>
              </a:spcBef>
            </a:pPr>
            <a:r>
              <a:rPr lang="hu-HU" sz="3200"/>
              <a:t>Wellness, jakuzzi, szauna, gőzkabin, </a:t>
            </a:r>
            <a:r>
              <a:rPr lang="hu-HU" sz="3200" err="1"/>
              <a:t>infraszauna</a:t>
            </a:r>
            <a:endParaRPr lang="hu-HU" sz="3200">
              <a:solidFill>
                <a:srgbClr val="000000"/>
              </a:solidFill>
            </a:endParaRPr>
          </a:p>
          <a:p>
            <a:pPr marL="342900" indent="-305435">
              <a:lnSpc>
                <a:spcPct val="120000"/>
              </a:lnSpc>
              <a:spcBef>
                <a:spcPts val="0"/>
              </a:spcBef>
            </a:pPr>
            <a:r>
              <a:rPr lang="hu-HU" sz="3200"/>
              <a:t>Focipálya és </a:t>
            </a:r>
            <a:r>
              <a:rPr lang="hu-HU" sz="3200">
                <a:solidFill>
                  <a:srgbClr val="DADADA"/>
                </a:solidFill>
              </a:rPr>
              <a:t>kosárlabdapálya</a:t>
            </a:r>
          </a:p>
          <a:p>
            <a:pPr marL="342900" indent="-305435">
              <a:lnSpc>
                <a:spcPct val="120000"/>
              </a:lnSpc>
              <a:spcBef>
                <a:spcPts val="0"/>
              </a:spcBef>
            </a:pPr>
            <a:r>
              <a:rPr lang="hu-HU" sz="3000"/>
              <a:t>Zárt udvar</a:t>
            </a:r>
            <a:endParaRPr lang="hu-HU" sz="3200"/>
          </a:p>
          <a:p>
            <a:pPr marL="342900" indent="-305435">
              <a:lnSpc>
                <a:spcPct val="120000"/>
              </a:lnSpc>
              <a:spcBef>
                <a:spcPts val="0"/>
              </a:spcBef>
            </a:pPr>
            <a:r>
              <a:rPr lang="hu-HU" sz="3200"/>
              <a:t>Különterem</a:t>
            </a:r>
            <a:endParaRPr lang="en-US" sz="3200">
              <a:solidFill>
                <a:srgbClr val="000000"/>
              </a:solidFill>
            </a:endParaRPr>
          </a:p>
          <a:p>
            <a:pPr marL="342900" indent="-305435">
              <a:lnSpc>
                <a:spcPct val="120000"/>
              </a:lnSpc>
              <a:spcBef>
                <a:spcPts val="0"/>
              </a:spcBef>
            </a:pPr>
            <a:r>
              <a:rPr lang="hu-HU" sz="3200"/>
              <a:t>Medence</a:t>
            </a:r>
            <a:endParaRPr lang="en-US" sz="3200">
              <a:solidFill>
                <a:srgbClr val="000000"/>
              </a:solidFill>
            </a:endParaRPr>
          </a:p>
          <a:p>
            <a:pPr marL="342900" indent="-305435">
              <a:lnSpc>
                <a:spcPct val="120000"/>
              </a:lnSpc>
              <a:spcBef>
                <a:spcPts val="0"/>
              </a:spcBef>
            </a:pPr>
            <a:r>
              <a:rPr lang="hu-HU" sz="3200"/>
              <a:t>Kajak-kenu</a:t>
            </a:r>
          </a:p>
        </p:txBody>
      </p:sp>
    </p:spTree>
    <p:extLst>
      <p:ext uri="{BB962C8B-B14F-4D97-AF65-F5344CB8AC3E}">
        <p14:creationId xmlns:p14="http://schemas.microsoft.com/office/powerpoint/2010/main" val="358306424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0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00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900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"/>
          <p:cNvSpPr txBox="1">
            <a:spLocks noGrp="1"/>
          </p:cNvSpPr>
          <p:nvPr>
            <p:ph type="title"/>
          </p:nvPr>
        </p:nvSpPr>
        <p:spPr>
          <a:xfrm>
            <a:off x="913795" y="3672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hu-HU" b="1"/>
              <a:t>A kirándulás menete</a:t>
            </a:r>
          </a:p>
        </p:txBody>
      </p:sp>
      <p:sp>
        <p:nvSpPr>
          <p:cNvPr id="210" name="Google Shape;210;p10"/>
          <p:cNvSpPr txBox="1">
            <a:spLocks noGrp="1"/>
          </p:cNvSpPr>
          <p:nvPr>
            <p:ph type="body" idx="1"/>
          </p:nvPr>
        </p:nvSpPr>
        <p:spPr>
          <a:xfrm>
            <a:off x="913795" y="1457028"/>
            <a:ext cx="9864371" cy="487583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683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u-HU" sz="3200" b="1" u="sng"/>
              <a:t>2025. 06. 05. (1. nap)</a:t>
            </a:r>
            <a:endParaRPr lang="hu-HU" sz="3200" u="sng"/>
          </a:p>
          <a:p>
            <a:pPr marL="342900" lvl="0" indent="-305435" algn="l" rtl="0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hu-HU" sz="3200"/>
              <a:t>Indulás: Kiskunhalas, </a:t>
            </a:r>
            <a:r>
              <a:rPr lang="hu-HU" sz="3200" err="1"/>
              <a:t>Tekó</a:t>
            </a:r>
            <a:r>
              <a:rPr lang="hu-HU" sz="3200"/>
              <a:t>, 9:00</a:t>
            </a:r>
          </a:p>
          <a:p>
            <a:pPr marL="342900" lvl="0" indent="-305435" algn="l" rtl="0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hu-HU" sz="3200"/>
              <a:t>Hajósi kastély: Hajós, 10:00-11:30</a:t>
            </a:r>
          </a:p>
          <a:p>
            <a:pPr marL="342900" lvl="0" indent="-305435" algn="l" rtl="0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hu-HU" sz="3200"/>
              <a:t>Érkezés szállásra: Dávod, 13:00</a:t>
            </a:r>
          </a:p>
          <a:p>
            <a:pPr marL="342900" indent="-305435">
              <a:spcBef>
                <a:spcPts val="1000"/>
              </a:spcBef>
              <a:buSzPts val="1400"/>
            </a:pPr>
            <a:r>
              <a:rPr lang="hu-HU" sz="3200"/>
              <a:t>Bepakolás és Szabadfoglalkozás: 13:00-16:00</a:t>
            </a:r>
          </a:p>
          <a:p>
            <a:pPr marL="342900" indent="-305435">
              <a:spcBef>
                <a:spcPts val="1000"/>
              </a:spcBef>
              <a:buSzPts val="1400"/>
            </a:pPr>
            <a:r>
              <a:rPr lang="hu-HU" sz="3200"/>
              <a:t>Csapatépítő kvíz: 16:00-18:00</a:t>
            </a:r>
          </a:p>
          <a:p>
            <a:pPr marL="342900" lvl="0" indent="-305435" algn="l" rtl="0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hu-HU" sz="3200"/>
              <a:t>Vacsora: 18:00-20:00</a:t>
            </a:r>
          </a:p>
          <a:p>
            <a:pPr marL="342900" lvl="0" indent="-305435" algn="l" rtl="0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hu-HU" sz="3200"/>
              <a:t>Takarodó: 22:00</a:t>
            </a:r>
          </a:p>
          <a:p>
            <a:pPr marL="342900" lvl="0" indent="-216535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lang="hu-HU" sz="3200"/>
          </a:p>
          <a:p>
            <a:pPr marL="342900" lvl="0" indent="-216535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lang="hu-HU" sz="3200"/>
          </a:p>
          <a:p>
            <a:pPr marL="342900" lvl="0" indent="-216535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lang="hu-HU" sz="3200"/>
          </a:p>
          <a:p>
            <a:pPr marL="342900" lvl="0" indent="-216535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lang="hu-HU" sz="320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9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10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" grpId="0"/>
      <p:bldP spid="21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0328FC-E5A6-B537-AE65-1832CDFB2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084" y="370902"/>
            <a:ext cx="10353762" cy="970450"/>
          </a:xfrm>
        </p:spPr>
        <p:txBody>
          <a:bodyPr/>
          <a:lstStyle/>
          <a:p>
            <a:r>
              <a:rPr lang="hu-HU" b="1"/>
              <a:t>A kirándulás menete</a:t>
            </a:r>
            <a:endParaRPr lang="hu-HU">
              <a:solidFill>
                <a:srgbClr val="000000"/>
              </a:solidFill>
            </a:endParaRPr>
          </a:p>
          <a:p>
            <a:endParaRPr lang="hu-HU"/>
          </a:p>
        </p:txBody>
      </p:sp>
      <p:sp>
        <p:nvSpPr>
          <p:cNvPr id="5" name="Google Shape;211;p10">
            <a:extLst>
              <a:ext uri="{FF2B5EF4-FFF2-40B4-BE49-F238E27FC236}">
                <a16:creationId xmlns:a16="http://schemas.microsoft.com/office/drawing/2014/main" id="{C9483DA3-070C-D028-D05C-73652558D285}"/>
              </a:ext>
            </a:extLst>
          </p:cNvPr>
          <p:cNvSpPr txBox="1"/>
          <p:nvPr/>
        </p:nvSpPr>
        <p:spPr>
          <a:xfrm>
            <a:off x="775037" y="1099476"/>
            <a:ext cx="14786133" cy="5586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200" b="1" i="0" u="sng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2025. 06. 06. (2. nap)</a:t>
            </a:r>
            <a:endParaRPr lang="hu-HU" sz="3200" u="sng">
              <a:solidFill>
                <a:schemeClr val="lt2"/>
              </a:solidFill>
            </a:endParaRPr>
          </a:p>
          <a:p>
            <a:pPr marL="342900" marR="0" lvl="0" indent="-305435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</a:pPr>
            <a:r>
              <a:rPr lang="hu-HU"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Ébresztő: 7:00</a:t>
            </a:r>
            <a:endParaRPr lang="hu-HU" sz="3200">
              <a:solidFill>
                <a:schemeClr val="lt2"/>
              </a:solidFill>
            </a:endParaRPr>
          </a:p>
          <a:p>
            <a:pPr marL="342900" marR="0" lvl="0" indent="-305435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</a:pPr>
            <a:r>
              <a:rPr lang="hu-HU"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Reggeli: 7:30-8:30</a:t>
            </a:r>
            <a:endParaRPr lang="hu-HU" sz="3200">
              <a:solidFill>
                <a:schemeClr val="lt2"/>
              </a:solidFill>
            </a:endParaRPr>
          </a:p>
          <a:p>
            <a:pPr marL="342900" marR="0" lvl="0" indent="-305435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</a:pPr>
            <a:r>
              <a:rPr lang="hu-HU"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Szabadfoglalkozás: 8:30-12:00</a:t>
            </a:r>
            <a:endParaRPr lang="hu-HU" sz="3200">
              <a:solidFill>
                <a:schemeClr val="lt2"/>
              </a:solidFill>
            </a:endParaRPr>
          </a:p>
          <a:p>
            <a:pPr marL="342900" marR="0" lvl="0" indent="-305435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</a:pPr>
            <a:r>
              <a:rPr lang="hu-HU"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Ebéd: 12:00-12:30</a:t>
            </a:r>
            <a:endParaRPr lang="hu-HU" sz="3200">
              <a:solidFill>
                <a:schemeClr val="lt2"/>
              </a:solidFill>
            </a:endParaRPr>
          </a:p>
          <a:p>
            <a:pPr marL="342900" marR="0" lvl="0" indent="-305435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</a:pPr>
            <a:r>
              <a:rPr lang="hu-HU"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Összepakolás: 12:30-13:00</a:t>
            </a:r>
            <a:endParaRPr lang="hu-HU" sz="3200">
              <a:solidFill>
                <a:schemeClr val="lt2"/>
              </a:solidFill>
            </a:endParaRPr>
          </a:p>
          <a:p>
            <a:pPr marL="342900" marR="0" lvl="0" indent="-305435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</a:pPr>
            <a:r>
              <a:rPr lang="hu-HU"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Gemenci erdei kisvasút (Pörböly): 13:50-15:16</a:t>
            </a:r>
            <a:endParaRPr lang="hu-HU" sz="3200">
              <a:solidFill>
                <a:schemeClr val="lt2"/>
              </a:solidFill>
            </a:endParaRPr>
          </a:p>
          <a:p>
            <a:pPr marL="342900" marR="0" lvl="0" indent="-305435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</a:pPr>
            <a:r>
              <a:rPr lang="hu-HU"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Indulás haza: 15:30</a:t>
            </a:r>
            <a:endParaRPr lang="hu-HU" sz="3200">
              <a:solidFill>
                <a:schemeClr val="lt2"/>
              </a:solidFill>
            </a:endParaRPr>
          </a:p>
          <a:p>
            <a:pPr marL="342900" marR="0" lvl="0" indent="-305435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</a:pPr>
            <a:r>
              <a:rPr lang="hu-HU"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Érkezés:  16:30</a:t>
            </a:r>
            <a:endParaRPr lang="hu-HU" sz="320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33820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210620-346E-28E7-035D-8C809AFC0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/>
              <a:t>Miért a miénk legyen a választás?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5BFE804-3AD6-F012-96DA-4C4AF5CD4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09494" y="2036743"/>
            <a:ext cx="6466087" cy="4077112"/>
          </a:xfr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48590" indent="0">
              <a:lnSpc>
                <a:spcPct val="150000"/>
              </a:lnSpc>
              <a:buNone/>
            </a:pPr>
            <a:r>
              <a:rPr lang="hu-HU" sz="3200"/>
              <a:t>A mi osztálykirándulásunk tele van </a:t>
            </a:r>
            <a:r>
              <a:rPr lang="hu-HU" sz="3200" u="sng"/>
              <a:t>izgalmas programokkal</a:t>
            </a:r>
            <a:r>
              <a:rPr lang="hu-HU" sz="3200"/>
              <a:t>, </a:t>
            </a:r>
            <a:r>
              <a:rPr lang="hu-HU" sz="3200" u="sng"/>
              <a:t>csodás helyszínekkel</a:t>
            </a:r>
            <a:r>
              <a:rPr lang="hu-HU" sz="3200"/>
              <a:t> és olyan tevékenységekkel, amelyek </a:t>
            </a:r>
            <a:r>
              <a:rPr lang="hu-HU" sz="3200" u="sng"/>
              <a:t>örökre emlékezetessé teszik ezt a közös élményt.</a:t>
            </a:r>
            <a:r>
              <a:rPr lang="hu-HU" sz="3200"/>
              <a:t> </a:t>
            </a:r>
            <a:endParaRPr lang="hu-HU"/>
          </a:p>
        </p:txBody>
      </p:sp>
      <p:pic>
        <p:nvPicPr>
          <p:cNvPr id="4" name="Kép 3" descr="A márkád a személyiséged - Piac&amp;Profit">
            <a:extLst>
              <a:ext uri="{FF2B5EF4-FFF2-40B4-BE49-F238E27FC236}">
                <a16:creationId xmlns:a16="http://schemas.microsoft.com/office/drawing/2014/main" id="{24D96EB8-CB2D-BBFB-4E22-F67A1917F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531510"/>
            <a:ext cx="4441633" cy="336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15166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1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hu-HU" b="1"/>
              <a:t>Hivatkozások, linkek</a:t>
            </a:r>
          </a:p>
        </p:txBody>
      </p:sp>
      <p:sp>
        <p:nvSpPr>
          <p:cNvPr id="217" name="Google Shape;217;p11"/>
          <p:cNvSpPr txBox="1">
            <a:spLocks noGrp="1"/>
          </p:cNvSpPr>
          <p:nvPr>
            <p:ph type="body" idx="1"/>
          </p:nvPr>
        </p:nvSpPr>
        <p:spPr>
          <a:xfrm>
            <a:off x="913795" y="1712397"/>
            <a:ext cx="10664577" cy="407880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830" indent="0">
              <a:spcBef>
                <a:spcPts val="0"/>
              </a:spcBef>
              <a:buSzPts val="1400"/>
              <a:buNone/>
            </a:pPr>
            <a:r>
              <a:rPr lang="hu-HU" b="1" u="sng"/>
              <a:t>Képek (Letöltés dátuma: 2024.10.06.):</a:t>
            </a:r>
          </a:p>
          <a:p>
            <a:pPr marL="342900" indent="-305435">
              <a:spcBef>
                <a:spcPts val="1000"/>
              </a:spcBef>
              <a:buSzPts val="1400"/>
            </a:pPr>
            <a:r>
              <a:rPr lang="hu-HU" u="sng">
                <a:solidFill>
                  <a:schemeClr val="hlink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https://www.youtube.com/c/discord/videos</a:t>
            </a:r>
            <a:r>
              <a:rPr lang="hu-HU">
                <a:solidFill>
                  <a:schemeClr val="hlink"/>
                </a:solidFill>
              </a:rPr>
              <a:t> </a:t>
            </a:r>
            <a:r>
              <a:rPr lang="hu-HU">
                <a:solidFill>
                  <a:schemeClr val="bg1"/>
                </a:solidFill>
              </a:rPr>
              <a:t>- 5. dia</a:t>
            </a:r>
          </a:p>
          <a:p>
            <a:pPr marL="342900" indent="-305435">
              <a:spcBef>
                <a:spcPts val="1000"/>
              </a:spcBef>
              <a:buSzPts val="1400"/>
            </a:pPr>
            <a:r>
              <a:rPr lang="hu-HU" u="sng">
                <a:solidFill>
                  <a:schemeClr val="hlink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https://twitter.com/operagxofficial/status/1773533033976524906</a:t>
            </a:r>
            <a:r>
              <a:rPr lang="hu-HU">
                <a:solidFill>
                  <a:schemeClr val="hlink"/>
                </a:solidFill>
              </a:rPr>
              <a:t> </a:t>
            </a:r>
            <a:r>
              <a:rPr lang="hu-HU">
                <a:solidFill>
                  <a:schemeClr val="bg1"/>
                </a:solidFill>
              </a:rPr>
              <a:t>- 6. dia</a:t>
            </a:r>
            <a:endParaRPr>
              <a:solidFill>
                <a:schemeClr val="bg1"/>
              </a:solidFill>
            </a:endParaRPr>
          </a:p>
          <a:p>
            <a:pPr marL="342900" indent="-305435">
              <a:spcBef>
                <a:spcPts val="1000"/>
              </a:spcBef>
              <a:buSzPts val="1400"/>
            </a:pPr>
            <a:r>
              <a:rPr lang="hu-HU" u="sng">
                <a:solidFill>
                  <a:schemeClr val="hlink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https://www.oktatok.hu/index.php/excel-workshop</a:t>
            </a:r>
            <a:r>
              <a:rPr lang="hu-HU">
                <a:solidFill>
                  <a:schemeClr val="hlink"/>
                </a:solidFill>
              </a:rPr>
              <a:t> </a:t>
            </a:r>
            <a:r>
              <a:rPr lang="hu-HU">
                <a:solidFill>
                  <a:schemeClr val="bg1"/>
                </a:solidFill>
              </a:rPr>
              <a:t>- 7. dia</a:t>
            </a:r>
          </a:p>
          <a:p>
            <a:pPr marL="342900" indent="-305435">
              <a:spcBef>
                <a:spcPts val="1000"/>
              </a:spcBef>
              <a:buSzPts val="1400"/>
            </a:pPr>
            <a:r>
              <a:rPr lang="hu-HU" u="sng">
                <a:solidFill>
                  <a:schemeClr val="hlink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https://kayaconnect.org/course/view.php?id=3051</a:t>
            </a:r>
            <a:r>
              <a:rPr lang="hu-HU">
                <a:solidFill>
                  <a:schemeClr val="hlink"/>
                </a:solidFill>
              </a:rPr>
              <a:t> </a:t>
            </a:r>
            <a:r>
              <a:rPr lang="hu-HU">
                <a:solidFill>
                  <a:schemeClr val="bg1"/>
                </a:solidFill>
              </a:rPr>
              <a:t>- 8. dia</a:t>
            </a:r>
          </a:p>
          <a:p>
            <a:pPr marL="342900" indent="-305435">
              <a:spcBef>
                <a:spcPts val="1000"/>
              </a:spcBef>
              <a:buSzPts val="1400"/>
            </a:pPr>
            <a:r>
              <a:rPr lang="hu-HU" u="sng">
                <a:solidFill>
                  <a:schemeClr val="hlink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https://osztalykirandulas.hu/szallas/1477-es-panzio-davod/</a:t>
            </a:r>
            <a:r>
              <a:rPr lang="hu-HU">
                <a:solidFill>
                  <a:schemeClr val="hlink"/>
                </a:solidFill>
              </a:rPr>
              <a:t> </a:t>
            </a:r>
            <a:r>
              <a:rPr lang="hu-HU">
                <a:solidFill>
                  <a:schemeClr val="bg1"/>
                </a:solidFill>
              </a:rPr>
              <a:t>- 10. | 11. | 12. dia</a:t>
            </a:r>
            <a:endParaRPr lang="hu-HU" u="sng">
              <a:solidFill>
                <a:schemeClr val="bg1"/>
              </a:solidFill>
            </a:endParaRPr>
          </a:p>
          <a:p>
            <a:pPr marL="342900" indent="-305435">
              <a:spcBef>
                <a:spcPts val="1000"/>
              </a:spcBef>
              <a:buSzPts val="1400"/>
            </a:pPr>
            <a:r>
              <a:rPr lang="hu-HU">
                <a:solidFill>
                  <a:schemeClr val="hlink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https://piacesprofit.hu/cikkek/kkv_cegblog/a-markad-a-szemelyiseged.html</a:t>
            </a:r>
            <a:r>
              <a:rPr lang="hu-HU">
                <a:solidFill>
                  <a:schemeClr val="hlink"/>
                </a:solidFill>
              </a:rPr>
              <a:t> </a:t>
            </a:r>
            <a:r>
              <a:rPr lang="hu-HU">
                <a:solidFill>
                  <a:schemeClr val="bg1"/>
                </a:solidFill>
              </a:rPr>
              <a:t>- 15. Dia</a:t>
            </a:r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"/>
          <p:cNvSpPr txBox="1">
            <a:spLocks noGrp="1"/>
          </p:cNvSpPr>
          <p:nvPr>
            <p:ph type="title"/>
          </p:nvPr>
        </p:nvSpPr>
        <p:spPr>
          <a:xfrm>
            <a:off x="4026060" y="159745"/>
            <a:ext cx="437711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hu-HU" b="1"/>
              <a:t>Szereposztás</a:t>
            </a:r>
          </a:p>
        </p:txBody>
      </p:sp>
      <p:sp>
        <p:nvSpPr>
          <p:cNvPr id="151" name="Google Shape;151;p2"/>
          <p:cNvSpPr txBox="1">
            <a:spLocks noGrp="1"/>
          </p:cNvSpPr>
          <p:nvPr>
            <p:ph type="body" idx="1"/>
          </p:nvPr>
        </p:nvSpPr>
        <p:spPr>
          <a:xfrm>
            <a:off x="226280" y="1133866"/>
            <a:ext cx="11967489" cy="334265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7465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u-HU" sz="3200" u="sng" err="1"/>
              <a:t>Faddi</a:t>
            </a:r>
            <a:r>
              <a:rPr lang="hu-HU" sz="3200" u="sng"/>
              <a:t> Ede</a:t>
            </a:r>
            <a:r>
              <a:rPr lang="hu-HU" sz="3200"/>
              <a:t>: Excel táblázat elkészítése a költségvetésről</a:t>
            </a:r>
            <a:endParaRPr lang="hu-HU"/>
          </a:p>
          <a:p>
            <a:pPr marL="37465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hu-HU" sz="3200" u="sng"/>
              <a:t>Orbán Péter</a:t>
            </a:r>
            <a:r>
              <a:rPr lang="hu-HU" sz="3200"/>
              <a:t>: Csapatkapitány, a feladatok kiosztása, projektmenedzser</a:t>
            </a:r>
          </a:p>
          <a:p>
            <a:pPr marL="37465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hu-HU" sz="3200" u="sng"/>
              <a:t>Pálinkás Attila</a:t>
            </a:r>
            <a:r>
              <a:rPr lang="hu-HU" sz="3200"/>
              <a:t>: Prezentáció létrehozása, szerkesztése, a projekt dokumentációja</a:t>
            </a:r>
          </a:p>
          <a:p>
            <a:pPr marL="37465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hu-HU" sz="3200" u="sng"/>
              <a:t>Simon Barnabás</a:t>
            </a:r>
            <a:r>
              <a:rPr lang="hu-HU" sz="3200"/>
              <a:t>: Csapatkapitány helyettes, felügyelő, információs ügynök, dicsérő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5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/>
      <p:bldP spid="15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"/>
          <p:cNvSpPr txBox="1">
            <a:spLocks noGrp="1"/>
          </p:cNvSpPr>
          <p:nvPr>
            <p:ph type="title"/>
          </p:nvPr>
        </p:nvSpPr>
        <p:spPr>
          <a:xfrm>
            <a:off x="833584" y="499311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hu-HU" b="1"/>
              <a:t>Kirándulás kidolgozásának folyamata</a:t>
            </a:r>
          </a:p>
        </p:txBody>
      </p:sp>
      <p:pic>
        <p:nvPicPr>
          <p:cNvPr id="158" name="Google Shape;15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74951" y="4908519"/>
            <a:ext cx="5651501" cy="93499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zövegdoboz 1">
            <a:extLst>
              <a:ext uri="{FF2B5EF4-FFF2-40B4-BE49-F238E27FC236}">
                <a16:creationId xmlns:a16="http://schemas.microsoft.com/office/drawing/2014/main" id="{B0A9A956-EB1F-E0A8-E086-896FCB0BC682}"/>
              </a:ext>
            </a:extLst>
          </p:cNvPr>
          <p:cNvSpPr txBox="1"/>
          <p:nvPr/>
        </p:nvSpPr>
        <p:spPr>
          <a:xfrm>
            <a:off x="924109" y="2184990"/>
            <a:ext cx="10348837" cy="24981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05435">
              <a:spcBef>
                <a:spcPts val="1000"/>
              </a:spcBef>
              <a:buClr>
                <a:schemeClr val="lt2"/>
              </a:buClr>
              <a:buSzPts val="1400"/>
              <a:buFont typeface="Noto Sans Symbols"/>
              <a:buChar char="◈"/>
            </a:pPr>
            <a:r>
              <a:rPr lang="hu-HU" sz="3200">
                <a:solidFill>
                  <a:schemeClr val="lt2"/>
                </a:solidFill>
                <a:latin typeface="Lustria"/>
                <a:sym typeface="Lustria"/>
              </a:rPr>
              <a:t>Munkánk során felléptek hibák, ahogy bármilyen projekt feladat közben, ezek közé sorolható Barnabás megduplázása amit kihasználva még gyorsabban haladtunk.</a:t>
            </a:r>
            <a:endParaRPr lang="en-US" sz="2000">
              <a:solidFill>
                <a:schemeClr val="lt2"/>
              </a:solidFill>
              <a:latin typeface="Lustria"/>
            </a:endParaRPr>
          </a:p>
          <a:p>
            <a:pPr marL="342900" indent="-305435">
              <a:spcBef>
                <a:spcPts val="1000"/>
              </a:spcBef>
              <a:buClr>
                <a:schemeClr val="lt2"/>
              </a:buClr>
              <a:buSzPts val="1400"/>
              <a:buFont typeface="Noto Sans Symbols"/>
              <a:buChar char="◈"/>
            </a:pPr>
            <a:endParaRPr lang="hu-HU" sz="2000">
              <a:solidFill>
                <a:schemeClr val="lt2"/>
              </a:solidFill>
              <a:latin typeface="Lustria"/>
              <a:sym typeface="Lustria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hu-HU" b="1"/>
              <a:t>Kirándulás kidolgozásának folyamata</a:t>
            </a:r>
          </a:p>
        </p:txBody>
      </p:sp>
      <p:sp>
        <p:nvSpPr>
          <p:cNvPr id="157" name="Google Shape;157;p3"/>
          <p:cNvSpPr txBox="1">
            <a:spLocks noGrp="1"/>
          </p:cNvSpPr>
          <p:nvPr>
            <p:ph type="body" idx="1"/>
          </p:nvPr>
        </p:nvSpPr>
        <p:spPr>
          <a:xfrm>
            <a:off x="917391" y="2049312"/>
            <a:ext cx="10353762" cy="241682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16535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lang="hu-HU"/>
          </a:p>
          <a:p>
            <a:pPr marL="342900" lvl="0" indent="-305435" algn="l" rtl="0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hu-HU" sz="3200"/>
              <a:t>Többszöri helyszín és program változtatások után a Dávod települést választottuk utazásunk célpontjául.</a:t>
            </a:r>
          </a:p>
          <a:p>
            <a:pPr marL="342900" lvl="0" indent="-305435" algn="l" rtl="0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hu-HU" sz="3200"/>
              <a:t>A kirándulást egy hétköznapi napra terveznénk annak érdekében hogy minél többen jöjjenek az osztályból.</a:t>
            </a:r>
            <a:endParaRPr/>
          </a:p>
          <a:p>
            <a:pPr marL="342900" lvl="0" indent="-216535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342900" lvl="0" indent="-216535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53782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/>
      <p:bldP spid="15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hu-HU" b="1"/>
              <a:t>Használt szoftverek: </a:t>
            </a:r>
            <a:r>
              <a:rPr lang="hu-HU" b="1" err="1"/>
              <a:t>Discord</a:t>
            </a:r>
            <a:endParaRPr lang="hu-HU" b="1"/>
          </a:p>
        </p:txBody>
      </p:sp>
      <p:sp>
        <p:nvSpPr>
          <p:cNvPr id="164" name="Google Shape;164;p4"/>
          <p:cNvSpPr txBox="1">
            <a:spLocks noGrp="1"/>
          </p:cNvSpPr>
          <p:nvPr>
            <p:ph type="body" idx="1"/>
          </p:nvPr>
        </p:nvSpPr>
        <p:spPr>
          <a:xfrm>
            <a:off x="4315591" y="1884087"/>
            <a:ext cx="6962194" cy="308982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0543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80"/>
              <a:buChar char="◈"/>
            </a:pPr>
            <a:r>
              <a:rPr lang="hu-HU" sz="3200"/>
              <a:t>A </a:t>
            </a:r>
            <a:r>
              <a:rPr lang="hu-HU" sz="3200" err="1"/>
              <a:t>discord</a:t>
            </a:r>
            <a:r>
              <a:rPr lang="hu-HU" sz="3200"/>
              <a:t> programon keresztül kommunikáltunk egymással valós időben.</a:t>
            </a:r>
          </a:p>
          <a:p>
            <a:pPr marL="342900" lvl="0" indent="-305435" algn="l" rtl="0">
              <a:lnSpc>
                <a:spcPct val="150000"/>
              </a:lnSpc>
              <a:spcBef>
                <a:spcPts val="1080"/>
              </a:spcBef>
              <a:spcAft>
                <a:spcPts val="0"/>
              </a:spcAft>
              <a:buSzPts val="1680"/>
              <a:buChar char="◈"/>
            </a:pPr>
            <a:r>
              <a:rPr lang="hu-HU" sz="3200"/>
              <a:t>Nagy segítség volt a gyors együttműködésben.</a:t>
            </a:r>
          </a:p>
        </p:txBody>
      </p:sp>
      <p:pic>
        <p:nvPicPr>
          <p:cNvPr id="165" name="Google Shape;16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737" y="1883014"/>
            <a:ext cx="3079608" cy="2348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4737" y="4231868"/>
            <a:ext cx="3079608" cy="577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4" descr="Discord - YouTub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150086" y="4808921"/>
            <a:ext cx="1964410" cy="2031469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algn="tl" rotWithShape="0">
              <a:srgbClr val="000000">
                <a:alpha val="44705"/>
              </a:srgbClr>
            </a:outerShdw>
          </a:effec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0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/>
      <p:bldP spid="16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hu-HU" b="1"/>
              <a:t>Használt szoftverek: Opera GX</a:t>
            </a:r>
          </a:p>
        </p:txBody>
      </p:sp>
      <p:sp>
        <p:nvSpPr>
          <p:cNvPr id="173" name="Google Shape;173;p5"/>
          <p:cNvSpPr txBox="1">
            <a:spLocks noGrp="1"/>
          </p:cNvSpPr>
          <p:nvPr>
            <p:ph type="body" idx="1"/>
          </p:nvPr>
        </p:nvSpPr>
        <p:spPr>
          <a:xfrm>
            <a:off x="776028" y="1808745"/>
            <a:ext cx="10639576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0543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80"/>
              <a:buChar char="◈"/>
            </a:pPr>
            <a:r>
              <a:rPr lang="hu-HU" sz="3200"/>
              <a:t>Az Opera GX böngésző segítségével gyorsan és hatékonyan szereztünk információt az árakról, helyszínekről, programokról.</a:t>
            </a:r>
            <a:endParaRPr lang="hu-HU"/>
          </a:p>
        </p:txBody>
      </p:sp>
      <p:pic>
        <p:nvPicPr>
          <p:cNvPr id="174" name="Google Shape;174;p5"/>
          <p:cNvPicPr preferRelativeResize="0"/>
          <p:nvPr/>
        </p:nvPicPr>
        <p:blipFill rotWithShape="1">
          <a:blip r:embed="rId3">
            <a:alphaModFix/>
          </a:blip>
          <a:srcRect t="11607" r="562" b="12946"/>
          <a:stretch/>
        </p:blipFill>
        <p:spPr>
          <a:xfrm>
            <a:off x="10215198" y="4964269"/>
            <a:ext cx="1891738" cy="1809403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algn="tl" rotWithShape="0">
              <a:srgbClr val="000000">
                <a:alpha val="44705"/>
              </a:srgbClr>
            </a:outerShdw>
          </a:effec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/>
      <p:bldP spid="17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hu-HU" b="1"/>
              <a:t>Használt szoftverek: Excel</a:t>
            </a:r>
          </a:p>
        </p:txBody>
      </p:sp>
      <p:sp>
        <p:nvSpPr>
          <p:cNvPr id="180" name="Google Shape;180;p6"/>
          <p:cNvSpPr txBox="1">
            <a:spLocks noGrp="1"/>
          </p:cNvSpPr>
          <p:nvPr>
            <p:ph type="body" idx="1"/>
          </p:nvPr>
        </p:nvSpPr>
        <p:spPr>
          <a:xfrm>
            <a:off x="910285" y="1710773"/>
            <a:ext cx="8282819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0543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80"/>
              <a:buChar char="◈"/>
            </a:pPr>
            <a:r>
              <a:rPr lang="hu-HU" sz="3200"/>
              <a:t>A Microsoft Excel-ben vezettük le a kirándulás költségvetését.</a:t>
            </a:r>
          </a:p>
          <a:p>
            <a:pPr marL="342900" lvl="0" indent="-305435" algn="l" rtl="0">
              <a:lnSpc>
                <a:spcPct val="150000"/>
              </a:lnSpc>
              <a:spcBef>
                <a:spcPts val="1080"/>
              </a:spcBef>
              <a:spcAft>
                <a:spcPts val="0"/>
              </a:spcAft>
              <a:buSzPts val="1680"/>
              <a:buChar char="◈"/>
            </a:pPr>
            <a:r>
              <a:rPr lang="hu-HU" sz="3200"/>
              <a:t>A beépített függvényekkel az adatok változtathatók, úgy hogy az a hozzá kapcsolódó cellákra hatással legyen.</a:t>
            </a:r>
          </a:p>
        </p:txBody>
      </p:sp>
      <p:pic>
        <p:nvPicPr>
          <p:cNvPr id="181" name="Google Shape;18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43368" y="4620474"/>
            <a:ext cx="2160000" cy="21600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algn="tl" rotWithShape="0">
              <a:srgbClr val="000000">
                <a:alpha val="44705"/>
              </a:srgbClr>
            </a:outerShdw>
          </a:effec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/>
      <p:bldP spid="18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"/>
          <p:cNvSpPr txBox="1">
            <a:spLocks noGrp="1"/>
          </p:cNvSpPr>
          <p:nvPr>
            <p:ph type="title"/>
          </p:nvPr>
        </p:nvSpPr>
        <p:spPr>
          <a:xfrm>
            <a:off x="922866" y="500743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hu-HU" b="1"/>
              <a:t>Használt szoftverek: PowerPoint</a:t>
            </a:r>
          </a:p>
        </p:txBody>
      </p:sp>
      <p:sp>
        <p:nvSpPr>
          <p:cNvPr id="187" name="Google Shape;187;p7"/>
          <p:cNvSpPr txBox="1">
            <a:spLocks noGrp="1"/>
          </p:cNvSpPr>
          <p:nvPr>
            <p:ph type="body" idx="1"/>
          </p:nvPr>
        </p:nvSpPr>
        <p:spPr>
          <a:xfrm>
            <a:off x="147519" y="1472485"/>
            <a:ext cx="10132797" cy="44907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05435">
              <a:lnSpc>
                <a:spcPct val="150000"/>
              </a:lnSpc>
              <a:spcBef>
                <a:spcPts val="0"/>
              </a:spcBef>
              <a:buSzPts val="1400"/>
            </a:pPr>
            <a:r>
              <a:rPr lang="hu-HU" sz="3200"/>
              <a:t>A PowerPoint egy prezentációkészítő szoftver, amely lehetővé teszi diák, szövegek, képek, videók és animációk használatát vizuális bemutatókhoz. Az üzleti és oktatási területeken különösen népszerű.</a:t>
            </a:r>
          </a:p>
          <a:p>
            <a:pPr marL="342900" lvl="0" indent="-305435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hu-HU" sz="3200"/>
              <a:t>A Microsoft PowerPoint a program amivel ezt a prezentációt létrehoztuk és szerkesztettük.</a:t>
            </a:r>
            <a:endParaRPr lang="hu-HU"/>
          </a:p>
          <a:p>
            <a:pPr marL="342900" lvl="0" indent="-198755" algn="l" rtl="0">
              <a:lnSpc>
                <a:spcPct val="150000"/>
              </a:lnSpc>
              <a:spcBef>
                <a:spcPts val="1080"/>
              </a:spcBef>
              <a:spcAft>
                <a:spcPts val="0"/>
              </a:spcAft>
              <a:buSzPts val="1680"/>
              <a:buNone/>
            </a:pPr>
            <a:endParaRPr lang="hu-HU" sz="2400"/>
          </a:p>
        </p:txBody>
      </p:sp>
      <p:pic>
        <p:nvPicPr>
          <p:cNvPr id="188" name="Google Shape;18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33138" y="4595743"/>
            <a:ext cx="2160000" cy="21600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algn="tl" rotWithShape="0">
              <a:srgbClr val="000000">
                <a:alpha val="44705"/>
              </a:srgbClr>
            </a:outerShdw>
          </a:effec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/>
      <p:bldP spid="18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"/>
          <p:cNvSpPr txBox="1">
            <a:spLocks noGrp="1"/>
          </p:cNvSpPr>
          <p:nvPr>
            <p:ph type="title"/>
          </p:nvPr>
        </p:nvSpPr>
        <p:spPr>
          <a:xfrm>
            <a:off x="186696" y="347006"/>
            <a:ext cx="5724007" cy="11208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</a:pPr>
            <a:r>
              <a:rPr lang="hu-HU" sz="3600" b="1" u="sng"/>
              <a:t>A kirándulásra szükséges dolgok</a:t>
            </a:r>
          </a:p>
        </p:txBody>
      </p:sp>
      <p:sp>
        <p:nvSpPr>
          <p:cNvPr id="194" name="Google Shape;194;p8"/>
          <p:cNvSpPr txBox="1">
            <a:spLocks noGrp="1"/>
          </p:cNvSpPr>
          <p:nvPr>
            <p:ph type="body" idx="1"/>
          </p:nvPr>
        </p:nvSpPr>
        <p:spPr>
          <a:xfrm>
            <a:off x="627138" y="1732449"/>
            <a:ext cx="4839305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05435" algn="l" rtl="0">
              <a:spcBef>
                <a:spcPts val="0"/>
              </a:spcBef>
              <a:spcAft>
                <a:spcPts val="0"/>
              </a:spcAft>
              <a:buSzPts val="1400"/>
              <a:buChar char="◈"/>
            </a:pPr>
            <a:r>
              <a:rPr lang="hu-HU" sz="3200"/>
              <a:t>Váltóruha</a:t>
            </a:r>
          </a:p>
          <a:p>
            <a:pPr marL="342900" lvl="0" indent="-305435" algn="l" rtl="0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hu-HU" sz="3200"/>
              <a:t>Higiéniai eszközök</a:t>
            </a:r>
          </a:p>
          <a:p>
            <a:pPr marL="342900" lvl="0" indent="-305435" algn="l" rtl="0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hu-HU" sz="3200"/>
              <a:t>Első napra reggeli (Ha otthon nem ettél)</a:t>
            </a:r>
          </a:p>
          <a:p>
            <a:pPr marL="342900" lvl="0" indent="-305435" algn="l" rtl="0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hu-HU" sz="3200"/>
              <a:t>Zsebpénz</a:t>
            </a:r>
          </a:p>
          <a:p>
            <a:pPr marL="342900" lvl="0" indent="-305435" algn="l" rtl="0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hu-HU" sz="3200"/>
              <a:t>Ivóvíz</a:t>
            </a:r>
          </a:p>
        </p:txBody>
      </p:sp>
      <p:sp>
        <p:nvSpPr>
          <p:cNvPr id="195" name="Google Shape;195;p8"/>
          <p:cNvSpPr txBox="1"/>
          <p:nvPr/>
        </p:nvSpPr>
        <p:spPr>
          <a:xfrm>
            <a:off x="6494471" y="302747"/>
            <a:ext cx="5442269" cy="121108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</a:pPr>
            <a:r>
              <a:rPr lang="hu-HU" sz="3600" b="1" i="0" u="sng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A kiránduláshoz ajánlott dolgok</a:t>
            </a:r>
            <a:endParaRPr lang="hu-HU" sz="3600" b="1" u="sng">
              <a:solidFill>
                <a:schemeClr val="lt2"/>
              </a:solidFill>
            </a:endParaRPr>
          </a:p>
        </p:txBody>
      </p:sp>
      <p:sp>
        <p:nvSpPr>
          <p:cNvPr id="196" name="Google Shape;196;p8"/>
          <p:cNvSpPr txBox="1"/>
          <p:nvPr/>
        </p:nvSpPr>
        <p:spPr>
          <a:xfrm>
            <a:off x="6497074" y="1586399"/>
            <a:ext cx="4839305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9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</a:pPr>
            <a:endParaRPr sz="2000" b="0" i="0" u="none" strike="noStrike" cap="none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97" name="Google Shape;197;p8"/>
          <p:cNvSpPr txBox="1"/>
          <p:nvPr/>
        </p:nvSpPr>
        <p:spPr>
          <a:xfrm>
            <a:off x="6796430" y="1732449"/>
            <a:ext cx="4839305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05435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</a:pPr>
            <a:r>
              <a:rPr lang="hu-HU" sz="32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Fürdőruha</a:t>
            </a:r>
            <a:endParaRPr lang="hu-HU" sz="3200">
              <a:solidFill>
                <a:schemeClr val="lt2"/>
              </a:solidFill>
            </a:endParaRPr>
          </a:p>
          <a:p>
            <a:pPr marL="342900" marR="0" lvl="0" indent="-305435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</a:pPr>
            <a:r>
              <a:rPr lang="hu-HU"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Esőkabát, Esernyő</a:t>
            </a:r>
            <a:endParaRPr sz="3200">
              <a:solidFill>
                <a:schemeClr val="lt2"/>
              </a:solidFill>
            </a:endParaRPr>
          </a:p>
          <a:p>
            <a:pPr marL="342900" marR="0" lvl="0" indent="-305435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</a:pPr>
            <a:r>
              <a:rPr lang="hu-HU"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Telefontöltő, </a:t>
            </a:r>
            <a:r>
              <a:rPr lang="hu-HU" sz="3200" b="0" i="0" u="none" strike="noStrike" cap="none" err="1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Powerbank</a:t>
            </a:r>
            <a:endParaRPr sz="3200" err="1">
              <a:solidFill>
                <a:schemeClr val="lt2"/>
              </a:solidFill>
            </a:endParaRPr>
          </a:p>
          <a:p>
            <a:pPr marL="342900" marR="0" lvl="0" indent="-305435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</a:pPr>
            <a:r>
              <a:rPr lang="hu-HU"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Naptej, Napszemüveg</a:t>
            </a:r>
            <a:endParaRPr sz="3200">
              <a:solidFill>
                <a:schemeClr val="lt2"/>
              </a:solidFill>
            </a:endParaRPr>
          </a:p>
          <a:p>
            <a:pPr marL="342900" marR="0" lvl="0" indent="-305435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</a:pPr>
            <a:r>
              <a:rPr lang="hu-HU"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Harapnivalók</a:t>
            </a:r>
            <a:endParaRPr sz="3200">
              <a:solidFill>
                <a:schemeClr val="lt2"/>
              </a:solidFill>
            </a:endParaRPr>
          </a:p>
          <a:p>
            <a:pPr marL="342900" marR="0" lvl="0" indent="-216535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</a:pPr>
            <a:endParaRPr sz="2000" b="0" i="0" u="none" strike="noStrike" cap="none">
              <a:solidFill>
                <a:schemeClr val="lt2"/>
              </a:solidFill>
              <a:latin typeface="Lustria"/>
              <a:ea typeface="Lustria"/>
              <a:cs typeface="Lustria"/>
            </a:endParaRPr>
          </a:p>
          <a:p>
            <a:pPr marL="342900" marR="0" lvl="0" indent="-216535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</a:pPr>
            <a:endParaRPr sz="2000" b="0" i="0" u="none" strike="noStrike" cap="none">
              <a:solidFill>
                <a:schemeClr val="lt2"/>
              </a:solidFill>
              <a:latin typeface="Lustria"/>
              <a:ea typeface="Lustria"/>
              <a:cs typeface="Lustria"/>
            </a:endParaRPr>
          </a:p>
        </p:txBody>
      </p:sp>
      <p:cxnSp>
        <p:nvCxnSpPr>
          <p:cNvPr id="2" name="Egyenes összekötő nyíllal 1">
            <a:extLst>
              <a:ext uri="{FF2B5EF4-FFF2-40B4-BE49-F238E27FC236}">
                <a16:creationId xmlns:a16="http://schemas.microsoft.com/office/drawing/2014/main" id="{41B380DE-3CE6-5809-3EAA-232111D78F24}"/>
              </a:ext>
            </a:extLst>
          </p:cNvPr>
          <p:cNvCxnSpPr/>
          <p:nvPr/>
        </p:nvCxnSpPr>
        <p:spPr>
          <a:xfrm flipH="1">
            <a:off x="6082393" y="281214"/>
            <a:ext cx="19956" cy="630282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/>
      <p:bldP spid="194" grpId="0" build="p"/>
      <p:bldP spid="195" grpId="0"/>
    </p:bldLst>
  </p:timing>
</p:sld>
</file>

<file path=ppt/theme/theme1.xml><?xml version="1.0" encoding="utf-8"?>
<a:theme xmlns:a="http://schemas.openxmlformats.org/drawingml/2006/main" name="Pala">
  <a:themeElements>
    <a:clrScheme name="Pala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Szélesvásznú</PresentationFormat>
  <Slides>16</Slides>
  <Notes>12</Notes>
  <HiddenSlides>0</HiddenSlide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17" baseType="lpstr">
      <vt:lpstr>Pala</vt:lpstr>
      <vt:lpstr>11.a Osztálykirándulás</vt:lpstr>
      <vt:lpstr>Szereposztás</vt:lpstr>
      <vt:lpstr>Kirándulás kidolgozásának folyamata</vt:lpstr>
      <vt:lpstr>Kirándulás kidolgozásának folyamata</vt:lpstr>
      <vt:lpstr>Használt szoftverek: Discord</vt:lpstr>
      <vt:lpstr>Használt szoftverek: Opera GX</vt:lpstr>
      <vt:lpstr>Használt szoftverek: Excel</vt:lpstr>
      <vt:lpstr>Használt szoftverek: PowerPoint</vt:lpstr>
      <vt:lpstr>A kirándulásra szükséges dolgok</vt:lpstr>
      <vt:lpstr>A szállás</vt:lpstr>
      <vt:lpstr>A szállás</vt:lpstr>
      <vt:lpstr>A szállás</vt:lpstr>
      <vt:lpstr>A kirándulás menete</vt:lpstr>
      <vt:lpstr>A kirándulás menete </vt:lpstr>
      <vt:lpstr>Miért a miénk legyen a választás?</vt:lpstr>
      <vt:lpstr>Hivatkozások, linkek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Pálinkás Attila</dc:creator>
  <cp:revision>2</cp:revision>
  <dcterms:created xsi:type="dcterms:W3CDTF">2024-10-06T12:39:03Z</dcterms:created>
  <dcterms:modified xsi:type="dcterms:W3CDTF">2024-10-15T08:16:44Z</dcterms:modified>
</cp:coreProperties>
</file>