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</p:sldIdLst>
  <p:sldSz cy="10058400" cx="7772400"/>
  <p:notesSz cx="6858000" cy="9144000"/>
  <p:embeddedFontLst>
    <p:embeddedFont>
      <p:font typeface="Google Sans SemiBold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  <p:embeddedFont>
      <p:font typeface="PT Sans Narrow"/>
      <p:regular r:id="rId16"/>
      <p:bold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Google Sans"/>
      <p:regular r:id="rId22"/>
      <p:bold r:id="rId23"/>
      <p:italic r:id="rId24"/>
      <p:boldItalic r:id="rId25"/>
    </p:embeddedFont>
    <p:embeddedFont>
      <p:font typeface="Work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GoogleSans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GoogleSans-italic.fntdata"/><Relationship Id="rId23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SemiBold-bold.fntdata"/><Relationship Id="rId26" Type="http://schemas.openxmlformats.org/officeDocument/2006/relationships/font" Target="fonts/WorkSans-regular.fntdata"/><Relationship Id="rId25" Type="http://schemas.openxmlformats.org/officeDocument/2006/relationships/font" Target="fonts/GoogleSans-boldItalic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1.xml"/><Relationship Id="rId8" Type="http://schemas.openxmlformats.org/officeDocument/2006/relationships/font" Target="fonts/GoogleSansSemiBold-regular.fntdata"/><Relationship Id="rId11" Type="http://schemas.openxmlformats.org/officeDocument/2006/relationships/font" Target="fonts/GoogleSansSemiBold-boldItalic.fntdata"/><Relationship Id="rId10" Type="http://schemas.openxmlformats.org/officeDocument/2006/relationships/font" Target="fonts/GoogleSansSemiBold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07b9724f3_0_100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07b9724f3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33" name="Google Shape;333;p12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334" name="Google Shape;334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38" name="Google Shape;338;p12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339" name="Google Shape;339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343" name="Google Shape;343;p12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48" name="Google Shape;348;p12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349" name="Google Shape;349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5" name="Google Shape;355;p1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356" name="Google Shape;356;p1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357" name="Google Shape;357;p1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20" name="Google Shape;120;p4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2" name="Google Shape;122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" name="Google Shape;125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6" name="Google Shape;126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31" name="Google Shape;131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6" name="Google Shape;136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41" name="Google Shape;141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4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62" name="Google Shape;162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7" name="Google Shape;16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7" name="Google Shape;17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1" name="Google Shape;181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3" name="Google Shape;183;p5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9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98" name="Google Shape;198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02" name="Google Shape;202;p9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03" name="Google Shape;203;p9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04" name="Google Shape;204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08" name="Google Shape;208;p9"/>
          <p:cNvCxnSpPr>
            <a:stCxn id="198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9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0" name="Google Shape;210;p9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11" name="Google Shape;211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13" name="Google Shape;213;p9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14" name="Google Shape;214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16" name="Google Shape;216;p9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17" name="Google Shape;217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19" name="Google Shape;219;p9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222" name="Google Shape;222;p9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223" name="Google Shape;223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7" name="Google Shape;227;p9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grpSp>
        <p:nvGrpSpPr>
          <p:cNvPr id="228" name="Google Shape;228;p9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29" name="Google Shape;229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233" name="Google Shape;233;p9"/>
          <p:cNvCxnSpPr>
            <a:stCxn id="223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9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5" name="Google Shape;235;p9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36" name="Google Shape;236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39" name="Google Shape;239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41" name="Google Shape;241;p9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42" name="Google Shape;242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44" name="Google Shape;244;p9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10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0"/>
          <p:cNvCxnSpPr>
            <a:stCxn id="250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1" name="Google Shape;251;p10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250" name="Google Shape;250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55" name="Google Shape;255;p10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256" name="Google Shape;256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60" name="Google Shape;260;p10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10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0"/>
          <p:cNvCxnSpPr>
            <a:stCxn id="265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6" name="Google Shape;266;p10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265" name="Google Shape;265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70" name="Google Shape;270;p10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271" name="Google Shape;271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75" name="Google Shape;275;p10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77" name="Google Shape;277;p10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278" name="Google Shape;278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0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1" name="Google Shape;281;p10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282" name="Google Shape;282;p10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10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5" name="Google Shape;285;p10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286" name="Google Shape;286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10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90" name="Google Shape;290;p10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291" name="Google Shape;291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11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5" name="Google Shape;295;p11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296" name="Google Shape;296;p11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1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8" name="Google Shape;298;p11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11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1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" name="Google Shape;301;p11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302" name="Google Shape;302;p11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11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307" name="Google Shape;307;p11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11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312" name="Google Shape;312;p11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1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317" name="Google Shape;317;p11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1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11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8" name="Google Shape;328;p11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8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94" name="Google Shape;19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540" r="1550" t="0"/>
          <a:stretch/>
        </p:blipFill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4" name="Google Shape;364;p1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8988" r="8996" t="0"/>
          <a:stretch/>
        </p:blipFill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5" name="Google Shape;365;p15"/>
          <p:cNvSpPr txBox="1"/>
          <p:nvPr/>
        </p:nvSpPr>
        <p:spPr>
          <a:xfrm>
            <a:off x="159875" y="60000"/>
            <a:ext cx="7458900" cy="511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New York City Taxi and Limousine Commission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6" name="Google Shape;366;p15"/>
          <p:cNvSpPr txBox="1"/>
          <p:nvPr/>
        </p:nvSpPr>
        <p:spPr>
          <a:xfrm>
            <a:off x="1763100" y="490850"/>
            <a:ext cx="4246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Ride Duration Prediction Model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67" name="Google Shape;367;p15"/>
          <p:cNvSpPr txBox="1"/>
          <p:nvPr/>
        </p:nvSpPr>
        <p:spPr>
          <a:xfrm>
            <a:off x="257400" y="1366200"/>
            <a:ext cx="2692800" cy="1262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5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This project is aimed at developing a regression model that predicts taxi and limousine ride durations based on location and time of day data that the New York City Taxi and Limousine Commission (TLC) has gathered. 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257400" y="3195000"/>
            <a:ext cx="2692800" cy="1916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We will build a regression model to predict the duration of taxi and limousine rides.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We expect to have the model accurately predict the ride duration down to +/- 3 minutes on average.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We will keep working until we reach this benchmark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9" name="Google Shape;369;p15"/>
          <p:cNvSpPr txBox="1"/>
          <p:nvPr/>
        </p:nvSpPr>
        <p:spPr>
          <a:xfrm>
            <a:off x="257400" y="5862000"/>
            <a:ext cx="2692800" cy="877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This will give better allocation of drivers at certain times of day.  Customers and drivers will be more satisfied with lower wait times.  Prices can be optimized.  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0" name="Google Shape;370;p15"/>
          <p:cNvSpPr txBox="1"/>
          <p:nvPr/>
        </p:nvSpPr>
        <p:spPr>
          <a:xfrm>
            <a:off x="333600" y="7919400"/>
            <a:ext cx="6756600" cy="122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 believe traffic will be a key factor for predicting the ride duration.  (See top chart)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Also, we looked at common routes and found that some have longer durations than others.  Also we have access to the distance between routes.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 also expect to find patterns to help predict from the vendor used and the payment method.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