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slide" Target="slides/slide43.xml"/><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441b74ea1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441b74ea1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441b74ea1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441b74ea1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441b74ea1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441b74ea1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of different tools and summary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0441b74ea1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0441b74ea1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441b74ea1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441b74ea1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441b74ea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441b74ea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Reproducibility, good documentation can be useful for future work.</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441b74ea1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441b74ea1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441b74ea1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441b74ea1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441b74ea1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441b74ea1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441b74ea1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441b74ea1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0441b74ea1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0441b74ea1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441b74ea1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441b74ea1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441b74ea1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0441b74ea1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2b66850c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2b66850c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441b74ea1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0441b74ea1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441b74ea1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0441b74ea1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0441b74ea1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0441b74ea1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0441b74ea1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0441b74ea1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0441b74ea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0441b74ea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0441b74ea1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0441b74ea1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0441b74ea1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0441b74ea1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0441b74ea1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0441b74ea1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0441b74ea1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0441b74ea1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0441b74ea1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0441b74ea1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0441b74ea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0441b74ea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0441b74ea1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0441b74ea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02b66850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02b66850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0441b74ea1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0441b74ea1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0441b74ea1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0441b74ea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0441b74ea1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0441b74ea1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0441b74ea1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0441b74ea1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0441b74ea1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0441b74ea1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441b74ea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441b74ea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reason I worked on the topic.</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0441b74ea1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0441b74ea1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0441b74ea1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0441b74ea1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0441b74ea1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0441b74ea1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0441b74ea1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0441b74ea1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0441b74ea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0441b74ea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441b74ea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0441b74ea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Needs to be measurable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441b74ea1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441b74ea1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441b74ea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441b74ea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441b74ea1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441b74ea1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1.png"/><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arxiv.org/abs/1411.2738"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 Id="rId3"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 Id="rId3" Type="http://schemas.openxmlformats.org/officeDocument/2006/relationships/image" Target="../media/image13.png"/><Relationship Id="rId4" Type="http://schemas.openxmlformats.org/officeDocument/2006/relationships/image" Target="../media/image8.png"/><Relationship Id="rId5"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 Id="rId3" Type="http://schemas.openxmlformats.org/officeDocument/2006/relationships/image" Target="../media/image18.png"/><Relationship Id="rId4" Type="http://schemas.openxmlformats.org/officeDocument/2006/relationships/image" Target="../media/image14.png"/><Relationship Id="rId5"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Clr>
                <a:schemeClr val="dk1"/>
              </a:buClr>
              <a:buSzPts val="990"/>
              <a:buFont typeface="Arial"/>
              <a:buNone/>
            </a:pPr>
            <a:r>
              <a:t/>
            </a:r>
            <a:endParaRPr sz="2400"/>
          </a:p>
          <a:p>
            <a:pPr indent="0" lvl="0" marL="0" rtl="0" algn="ctr">
              <a:spcBef>
                <a:spcPts val="800"/>
              </a:spcBef>
              <a:spcAft>
                <a:spcPts val="0"/>
              </a:spcAft>
              <a:buSzPts val="990"/>
              <a:buNone/>
            </a:pPr>
            <a:r>
              <a:rPr lang="en" sz="2400"/>
              <a:t>Building the Construction Activities Dictionary – </a:t>
            </a:r>
            <a:br>
              <a:rPr lang="en" sz="2400"/>
            </a:br>
            <a:r>
              <a:rPr lang="en" sz="2400"/>
              <a:t>Making machines understand word choices in construction</a:t>
            </a:r>
            <a:endParaRPr sz="2400"/>
          </a:p>
        </p:txBody>
      </p:sp>
      <p:sp>
        <p:nvSpPr>
          <p:cNvPr id="55" name="Google Shape;55;p13"/>
          <p:cNvSpPr txBox="1"/>
          <p:nvPr>
            <p:ph idx="1" type="subTitle"/>
          </p:nvPr>
        </p:nvSpPr>
        <p:spPr>
          <a:xfrm>
            <a:off x="390525" y="2936849"/>
            <a:ext cx="8222100" cy="185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600"/>
              <a:t>Capstone 2 Viva Presentation</a:t>
            </a:r>
            <a:endParaRPr sz="1600"/>
          </a:p>
          <a:p>
            <a:pPr indent="0" lvl="0" marL="0" rtl="0" algn="ctr">
              <a:spcBef>
                <a:spcPts val="0"/>
              </a:spcBef>
              <a:spcAft>
                <a:spcPts val="0"/>
              </a:spcAft>
              <a:buNone/>
            </a:pPr>
            <a:r>
              <a:rPr lang="en" sz="1600"/>
              <a:t>By </a:t>
            </a:r>
            <a:endParaRPr sz="1600"/>
          </a:p>
          <a:p>
            <a:pPr indent="0" lvl="0" marL="0" rtl="0" algn="ctr">
              <a:spcBef>
                <a:spcPts val="0"/>
              </a:spcBef>
              <a:spcAft>
                <a:spcPts val="0"/>
              </a:spcAft>
              <a:buNone/>
            </a:pPr>
            <a:r>
              <a:rPr lang="en" sz="1600"/>
              <a:t>Chua Wen Soong (18032573)</a:t>
            </a:r>
            <a:endParaRPr sz="1600"/>
          </a:p>
          <a:p>
            <a:pPr indent="0" lvl="0" marL="0" rtl="0" algn="ctr">
              <a:spcBef>
                <a:spcPts val="0"/>
              </a:spcBef>
              <a:spcAft>
                <a:spcPts val="0"/>
              </a:spcAft>
              <a:buNone/>
            </a:pPr>
            <a:r>
              <a:rPr lang="en" sz="1600"/>
              <a:t>Bachelor of Science (Honours) Information Systems (Business Analytics)</a:t>
            </a:r>
            <a:endParaRPr sz="1600"/>
          </a:p>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2837962" y="0"/>
            <a:ext cx="3327225" cy="1372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Examples of NLP Applications for Specialised Fields</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The medical industry has publicly available medical datasets and working models working on text classification (Weng et al., 2017).</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Information extraction on regulation for construction management systems (Zhang &amp; El-Gohary, 2016)</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Clr>
                <a:schemeClr val="dk1"/>
              </a:buClr>
              <a:buSzPts val="1100"/>
              <a:buFont typeface="Arial"/>
              <a:buNone/>
            </a:pPr>
            <a:r>
              <a:rPr lang="en">
                <a:solidFill>
                  <a:schemeClr val="dk1"/>
                </a:solidFill>
              </a:rPr>
              <a:t>Article classification for dengue research (Li et al., 2020)</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Problems in NLP</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2000">
                <a:solidFill>
                  <a:schemeClr val="dk1"/>
                </a:solidFill>
                <a:highlight>
                  <a:srgbClr val="FFFFFF"/>
                </a:highlight>
              </a:rPr>
              <a:t>Indurkhya et al. (2010) states “It is universally acknowledged that ordinary language use involves a more or less seamless integration of linguistic knowledge, cultural conventions, and real-world knowledge” (p. 94).</a:t>
            </a:r>
            <a:endParaRPr sz="2000">
              <a:solidFill>
                <a:schemeClr val="dk1"/>
              </a:solidFill>
              <a:highlight>
                <a:srgbClr val="FFFFFF"/>
              </a:highlight>
            </a:endParaRPr>
          </a:p>
          <a:p>
            <a:pPr indent="0" lvl="0" marL="0" rtl="0" algn="l">
              <a:spcBef>
                <a:spcPts val="1200"/>
              </a:spcBef>
              <a:spcAft>
                <a:spcPts val="1200"/>
              </a:spcAft>
              <a:buNone/>
            </a:pPr>
            <a:r>
              <a:t/>
            </a:r>
            <a:endParaRPr sz="2000">
              <a:solidFill>
                <a:schemeClr val="dk1"/>
              </a:solidFill>
              <a:highlight>
                <a:srgbClr val="FFFFFF"/>
              </a:highlight>
            </a:endParaRPr>
          </a:p>
        </p:txBody>
      </p:sp>
      <p:sp>
        <p:nvSpPr>
          <p:cNvPr id="117" name="Google Shape;117;p23"/>
          <p:cNvSpPr txBox="1"/>
          <p:nvPr/>
        </p:nvSpPr>
        <p:spPr>
          <a:xfrm>
            <a:off x="805050" y="2832675"/>
            <a:ext cx="3399000" cy="12006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1200"/>
              </a:spcBef>
              <a:spcAft>
                <a:spcPts val="0"/>
              </a:spcAft>
              <a:buClr>
                <a:schemeClr val="dk1"/>
              </a:buClr>
              <a:buSzPts val="2000"/>
              <a:buChar char="●"/>
            </a:pPr>
            <a:r>
              <a:rPr lang="en" sz="2000">
                <a:solidFill>
                  <a:schemeClr val="dk1"/>
                </a:solidFill>
                <a:highlight>
                  <a:srgbClr val="FFFFFF"/>
                </a:highlight>
              </a:rPr>
              <a:t>Context</a:t>
            </a:r>
            <a:endParaRPr sz="2000">
              <a:solidFill>
                <a:schemeClr val="dk1"/>
              </a:solidFill>
              <a:highlight>
                <a:srgbClr val="FFFFFF"/>
              </a:highlight>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highlight>
                  <a:srgbClr val="FFFFFF"/>
                </a:highlight>
              </a:rPr>
              <a:t>Polysemy – HOT</a:t>
            </a:r>
            <a:endParaRPr sz="2000">
              <a:solidFill>
                <a:schemeClr val="dk1"/>
              </a:solidFill>
              <a:highlight>
                <a:srgbClr val="FFFFFF"/>
              </a:highlight>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highlight>
                  <a:srgbClr val="FFFFFF"/>
                </a:highlight>
              </a:rPr>
              <a:t>Homonymy – night, light</a:t>
            </a:r>
            <a:endParaRPr/>
          </a:p>
        </p:txBody>
      </p:sp>
      <p:sp>
        <p:nvSpPr>
          <p:cNvPr id="118" name="Google Shape;118;p23"/>
          <p:cNvSpPr txBox="1"/>
          <p:nvPr/>
        </p:nvSpPr>
        <p:spPr>
          <a:xfrm>
            <a:off x="4204050" y="2474875"/>
            <a:ext cx="5964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0"/>
              <a:t>}</a:t>
            </a:r>
            <a:endParaRPr sz="10000"/>
          </a:p>
        </p:txBody>
      </p:sp>
      <p:sp>
        <p:nvSpPr>
          <p:cNvPr id="119" name="Google Shape;119;p23"/>
          <p:cNvSpPr txBox="1"/>
          <p:nvPr/>
        </p:nvSpPr>
        <p:spPr>
          <a:xfrm>
            <a:off x="4949700" y="3232875"/>
            <a:ext cx="2802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t>Word </a:t>
            </a:r>
            <a:r>
              <a:rPr lang="en" sz="2000"/>
              <a:t>Semantics</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Solutions to these problems</a:t>
            </a:r>
            <a:endParaRPr/>
          </a:p>
        </p:txBody>
      </p:sp>
      <p:sp>
        <p:nvSpPr>
          <p:cNvPr id="125" name="Google Shape;125;p24"/>
          <p:cNvSpPr txBox="1"/>
          <p:nvPr>
            <p:ph idx="1" type="body"/>
          </p:nvPr>
        </p:nvSpPr>
        <p:spPr>
          <a:xfrm>
            <a:off x="311700" y="1152475"/>
            <a:ext cx="8520600" cy="4098600"/>
          </a:xfrm>
          <a:prstGeom prst="rect">
            <a:avLst/>
          </a:prstGeom>
        </p:spPr>
        <p:txBody>
          <a:bodyPr anchorCtr="0" anchor="t" bIns="91425" lIns="91425" spcFirstLastPara="1" rIns="91425" wrap="square" tIns="91425">
            <a:normAutofit/>
          </a:bodyPr>
          <a:lstStyle/>
          <a:p>
            <a:pPr indent="-381000" lvl="0" marL="457200" rtl="0" algn="l">
              <a:lnSpc>
                <a:spcPct val="105000"/>
              </a:lnSpc>
              <a:spcBef>
                <a:spcPts val="0"/>
              </a:spcBef>
              <a:spcAft>
                <a:spcPts val="0"/>
              </a:spcAft>
              <a:buClr>
                <a:schemeClr val="dk1"/>
              </a:buClr>
              <a:buSzPts val="2400"/>
              <a:buChar char="●"/>
            </a:pPr>
            <a:r>
              <a:rPr lang="en" sz="2400">
                <a:solidFill>
                  <a:schemeClr val="dk1"/>
                </a:solidFill>
              </a:rPr>
              <a:t>Lexicons</a:t>
            </a:r>
            <a:endParaRPr sz="2400">
              <a:solidFill>
                <a:schemeClr val="dk1"/>
              </a:solidFill>
            </a:endParaRPr>
          </a:p>
          <a:p>
            <a:pPr indent="-355600" lvl="1" marL="914400" rtl="0" algn="l">
              <a:lnSpc>
                <a:spcPct val="105000"/>
              </a:lnSpc>
              <a:spcBef>
                <a:spcPts val="0"/>
              </a:spcBef>
              <a:spcAft>
                <a:spcPts val="0"/>
              </a:spcAft>
              <a:buClr>
                <a:schemeClr val="dk1"/>
              </a:buClr>
              <a:buSzPts val="2000"/>
              <a:buChar char="○"/>
            </a:pPr>
            <a:r>
              <a:rPr lang="en" sz="2000">
                <a:solidFill>
                  <a:schemeClr val="dk1"/>
                </a:solidFill>
              </a:rPr>
              <a:t>Wordnet</a:t>
            </a:r>
            <a:endParaRPr sz="2000">
              <a:solidFill>
                <a:schemeClr val="dk1"/>
              </a:solidFill>
            </a:endParaRPr>
          </a:p>
          <a:p>
            <a:pPr indent="-355600" lvl="1" marL="914400" rtl="0" algn="l">
              <a:lnSpc>
                <a:spcPct val="105000"/>
              </a:lnSpc>
              <a:spcBef>
                <a:spcPts val="0"/>
              </a:spcBef>
              <a:spcAft>
                <a:spcPts val="0"/>
              </a:spcAft>
              <a:buClr>
                <a:schemeClr val="dk1"/>
              </a:buClr>
              <a:buSzPts val="2000"/>
              <a:buChar char="○"/>
            </a:pPr>
            <a:r>
              <a:rPr lang="en" sz="2000">
                <a:solidFill>
                  <a:schemeClr val="dk1"/>
                </a:solidFill>
              </a:rPr>
              <a:t>FrameNet</a:t>
            </a:r>
            <a:endParaRPr sz="2000">
              <a:solidFill>
                <a:schemeClr val="dk1"/>
              </a:solidFill>
            </a:endParaRPr>
          </a:p>
          <a:p>
            <a:pPr indent="-355600" lvl="1" marL="914400" rtl="0" algn="l">
              <a:lnSpc>
                <a:spcPct val="105000"/>
              </a:lnSpc>
              <a:spcBef>
                <a:spcPts val="0"/>
              </a:spcBef>
              <a:spcAft>
                <a:spcPts val="0"/>
              </a:spcAft>
              <a:buClr>
                <a:schemeClr val="dk1"/>
              </a:buClr>
              <a:buSzPts val="2000"/>
              <a:buChar char="○"/>
            </a:pPr>
            <a:r>
              <a:rPr lang="en" sz="2000">
                <a:solidFill>
                  <a:schemeClr val="dk1"/>
                </a:solidFill>
              </a:rPr>
              <a:t>Levin’s Classes</a:t>
            </a:r>
            <a:br>
              <a:rPr lang="en" sz="2000">
                <a:solidFill>
                  <a:schemeClr val="dk1"/>
                </a:solidFill>
              </a:rPr>
            </a:br>
            <a:endParaRPr sz="2000">
              <a:solidFill>
                <a:schemeClr val="dk1"/>
              </a:solidFill>
            </a:endParaRPr>
          </a:p>
          <a:p>
            <a:pPr indent="-381000" lvl="0" marL="457200" rtl="0" algn="l">
              <a:lnSpc>
                <a:spcPct val="105000"/>
              </a:lnSpc>
              <a:spcBef>
                <a:spcPts val="0"/>
              </a:spcBef>
              <a:spcAft>
                <a:spcPts val="0"/>
              </a:spcAft>
              <a:buClr>
                <a:schemeClr val="dk1"/>
              </a:buClr>
              <a:buSzPts val="2400"/>
              <a:buChar char="●"/>
            </a:pPr>
            <a:r>
              <a:rPr lang="en" sz="2400">
                <a:solidFill>
                  <a:schemeClr val="dk1"/>
                </a:solidFill>
              </a:rPr>
              <a:t>Machine Learning through Vector Representations</a:t>
            </a:r>
            <a:endParaRPr sz="2400">
              <a:solidFill>
                <a:schemeClr val="dk1"/>
              </a:solidFill>
            </a:endParaRPr>
          </a:p>
          <a:p>
            <a:pPr indent="-355600" lvl="1" marL="914400" rtl="0" algn="l">
              <a:lnSpc>
                <a:spcPct val="105000"/>
              </a:lnSpc>
              <a:spcBef>
                <a:spcPts val="0"/>
              </a:spcBef>
              <a:spcAft>
                <a:spcPts val="0"/>
              </a:spcAft>
              <a:buClr>
                <a:schemeClr val="dk1"/>
              </a:buClr>
              <a:buSzPts val="2000"/>
              <a:buChar char="○"/>
            </a:pPr>
            <a:r>
              <a:rPr b="1" lang="en" sz="2000">
                <a:solidFill>
                  <a:schemeClr val="dk1"/>
                </a:solidFill>
              </a:rPr>
              <a:t>Word2Vec</a:t>
            </a:r>
            <a:endParaRPr b="1" sz="2000">
              <a:solidFill>
                <a:schemeClr val="dk1"/>
              </a:solidFill>
            </a:endParaRPr>
          </a:p>
          <a:p>
            <a:pPr indent="-355600" lvl="1" marL="914400" rtl="0" algn="l">
              <a:lnSpc>
                <a:spcPct val="105000"/>
              </a:lnSpc>
              <a:spcBef>
                <a:spcPts val="0"/>
              </a:spcBef>
              <a:spcAft>
                <a:spcPts val="0"/>
              </a:spcAft>
              <a:buClr>
                <a:schemeClr val="dk1"/>
              </a:buClr>
              <a:buSzPts val="2000"/>
              <a:buChar char="○"/>
            </a:pPr>
            <a:r>
              <a:rPr lang="en" sz="2000">
                <a:solidFill>
                  <a:schemeClr val="dk1"/>
                </a:solidFill>
              </a:rPr>
              <a:t>Glove</a:t>
            </a:r>
            <a:endParaRPr sz="2000">
              <a:solidFill>
                <a:schemeClr val="dk1"/>
              </a:solidFill>
            </a:endParaRPr>
          </a:p>
          <a:p>
            <a:pPr indent="-355600" lvl="1" marL="914400" rtl="0" algn="l">
              <a:lnSpc>
                <a:spcPct val="105000"/>
              </a:lnSpc>
              <a:spcBef>
                <a:spcPts val="0"/>
              </a:spcBef>
              <a:spcAft>
                <a:spcPts val="0"/>
              </a:spcAft>
              <a:buClr>
                <a:schemeClr val="dk1"/>
              </a:buClr>
              <a:buSzPts val="2000"/>
              <a:buChar char="○"/>
            </a:pPr>
            <a:r>
              <a:rPr lang="en" sz="2000">
                <a:solidFill>
                  <a:schemeClr val="dk1"/>
                </a:solidFill>
              </a:rPr>
              <a:t>ELMo (Embeddings from Language Model)</a:t>
            </a:r>
            <a:endParaRPr sz="2000">
              <a:solidFill>
                <a:schemeClr val="dk1"/>
              </a:solidFill>
            </a:endParaRPr>
          </a:p>
          <a:p>
            <a:pPr indent="-355600" lvl="1" marL="914400" rtl="0" algn="l">
              <a:lnSpc>
                <a:spcPct val="105000"/>
              </a:lnSpc>
              <a:spcBef>
                <a:spcPts val="0"/>
              </a:spcBef>
              <a:spcAft>
                <a:spcPts val="0"/>
              </a:spcAft>
              <a:buClr>
                <a:schemeClr val="dk1"/>
              </a:buClr>
              <a:buSzPts val="2000"/>
              <a:buChar char="○"/>
            </a:pPr>
            <a:r>
              <a:rPr lang="en" sz="2000">
                <a:solidFill>
                  <a:schemeClr val="dk1"/>
                </a:solidFill>
              </a:rPr>
              <a:t>BERT (Bidirectional Encoder Representations from Transformers)</a:t>
            </a:r>
            <a:endParaRPr sz="20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Word2Vec Architecture </a:t>
            </a:r>
            <a:endParaRPr/>
          </a:p>
        </p:txBody>
      </p:sp>
      <p:pic>
        <p:nvPicPr>
          <p:cNvPr id="131" name="Google Shape;131;p25"/>
          <p:cNvPicPr preferRelativeResize="0"/>
          <p:nvPr/>
        </p:nvPicPr>
        <p:blipFill>
          <a:blip r:embed="rId3">
            <a:alphaModFix/>
          </a:blip>
          <a:stretch>
            <a:fillRect/>
          </a:stretch>
        </p:blipFill>
        <p:spPr>
          <a:xfrm>
            <a:off x="614375" y="1017723"/>
            <a:ext cx="7915275" cy="3968625"/>
          </a:xfrm>
          <a:prstGeom prst="rect">
            <a:avLst/>
          </a:prstGeom>
          <a:noFill/>
          <a:ln>
            <a:noFill/>
          </a:ln>
        </p:spPr>
      </p:pic>
      <p:sp>
        <p:nvSpPr>
          <p:cNvPr id="132" name="Google Shape;132;p25"/>
          <p:cNvSpPr txBox="1"/>
          <p:nvPr/>
        </p:nvSpPr>
        <p:spPr>
          <a:xfrm>
            <a:off x="7404325" y="4632350"/>
            <a:ext cx="15129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solidFill>
                  <a:schemeClr val="dk1"/>
                </a:solidFill>
              </a:rPr>
              <a:t>(Mikolov et al., 2013)</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579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Word2Vec Architecture (Cont.)</a:t>
            </a:r>
            <a:endParaRPr/>
          </a:p>
        </p:txBody>
      </p:sp>
      <p:pic>
        <p:nvPicPr>
          <p:cNvPr id="138" name="Google Shape;138;p26"/>
          <p:cNvPicPr preferRelativeResize="0"/>
          <p:nvPr/>
        </p:nvPicPr>
        <p:blipFill>
          <a:blip r:embed="rId3">
            <a:alphaModFix/>
          </a:blip>
          <a:stretch>
            <a:fillRect/>
          </a:stretch>
        </p:blipFill>
        <p:spPr>
          <a:xfrm>
            <a:off x="2474225" y="1152475"/>
            <a:ext cx="3742700" cy="3693600"/>
          </a:xfrm>
          <a:prstGeom prst="rect">
            <a:avLst/>
          </a:prstGeom>
          <a:noFill/>
          <a:ln>
            <a:noFill/>
          </a:ln>
        </p:spPr>
      </p:pic>
      <p:sp>
        <p:nvSpPr>
          <p:cNvPr id="139" name="Google Shape;139;p26"/>
          <p:cNvSpPr txBox="1"/>
          <p:nvPr/>
        </p:nvSpPr>
        <p:spPr>
          <a:xfrm>
            <a:off x="1087800" y="1383250"/>
            <a:ext cx="165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Skip-gram Model</a:t>
            </a:r>
            <a:endParaRPr/>
          </a:p>
        </p:txBody>
      </p:sp>
      <p:sp>
        <p:nvSpPr>
          <p:cNvPr id="140" name="Google Shape;140;p26"/>
          <p:cNvSpPr txBox="1"/>
          <p:nvPr/>
        </p:nvSpPr>
        <p:spPr>
          <a:xfrm>
            <a:off x="7404325" y="4632350"/>
            <a:ext cx="15129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solidFill>
                  <a:schemeClr val="dk1"/>
                </a:solidFill>
              </a:rPr>
              <a:t>(Rong, 2015)</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Methodology</a:t>
            </a:r>
            <a:endParaRPr/>
          </a:p>
        </p:txBody>
      </p:sp>
      <p:pic>
        <p:nvPicPr>
          <p:cNvPr id="146" name="Google Shape;146;p27"/>
          <p:cNvPicPr preferRelativeResize="0"/>
          <p:nvPr/>
        </p:nvPicPr>
        <p:blipFill>
          <a:blip r:embed="rId3">
            <a:alphaModFix/>
          </a:blip>
          <a:stretch>
            <a:fillRect/>
          </a:stretch>
        </p:blipFill>
        <p:spPr>
          <a:xfrm>
            <a:off x="5466050" y="766763"/>
            <a:ext cx="1790700" cy="3609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Ingestion</a:t>
            </a:r>
            <a:endParaRPr/>
          </a:p>
        </p:txBody>
      </p:sp>
      <p:sp>
        <p:nvSpPr>
          <p:cNvPr id="152" name="Google Shape;15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Char char="-"/>
            </a:pPr>
            <a:r>
              <a:rPr lang="en">
                <a:solidFill>
                  <a:schemeClr val="dk1"/>
                </a:solidFill>
              </a:rPr>
              <a:t>The Excel file with the construction data from 8 construction project is compiled into a single corpus.</a:t>
            </a:r>
            <a:endParaRPr>
              <a:solidFill>
                <a:schemeClr val="dk1"/>
              </a:solidFill>
            </a:endParaRPr>
          </a:p>
          <a:p>
            <a:pPr indent="0" lvl="0" marL="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The corpus consists of 50347 documents of short texts with lengths ranging from 1 to 16 words.</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In total, there were 256, 556 words.</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p:txBody>
      </p:sp>
      <p:sp>
        <p:nvSpPr>
          <p:cNvPr id="158" name="Google Shape;158;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
                <a:solidFill>
                  <a:schemeClr val="dk1"/>
                </a:solidFill>
              </a:rPr>
              <a:t>The data was processed in the following 5 steps to produce Corpus A:</a:t>
            </a:r>
            <a:endParaRPr>
              <a:solidFill>
                <a:schemeClr val="dk1"/>
              </a:solidFill>
            </a:endParaRPr>
          </a:p>
          <a:p>
            <a:pPr indent="0" lvl="0" marL="0" rtl="0" algn="l">
              <a:lnSpc>
                <a:spcPct val="105000"/>
              </a:lnSpc>
              <a:spcBef>
                <a:spcPts val="0"/>
              </a:spcBef>
              <a:spcAft>
                <a:spcPts val="0"/>
              </a:spcAft>
              <a:buNone/>
            </a:pPr>
            <a:r>
              <a:t/>
            </a:r>
            <a:endParaRPr>
              <a:solidFill>
                <a:schemeClr val="dk1"/>
              </a:solidFill>
            </a:endParaRPr>
          </a:p>
          <a:p>
            <a:pPr indent="-355600" lvl="0" marL="457200" rtl="0" algn="l">
              <a:lnSpc>
                <a:spcPct val="140000"/>
              </a:lnSpc>
              <a:spcBef>
                <a:spcPts val="0"/>
              </a:spcBef>
              <a:spcAft>
                <a:spcPts val="0"/>
              </a:spcAft>
              <a:buClr>
                <a:schemeClr val="dk1"/>
              </a:buClr>
              <a:buSzPts val="2000"/>
              <a:buAutoNum type="arabicPeriod"/>
            </a:pPr>
            <a:r>
              <a:rPr lang="en">
                <a:solidFill>
                  <a:schemeClr val="dk1"/>
                </a:solidFill>
              </a:rPr>
              <a:t>Removing punctuations, special characters, and </a:t>
            </a:r>
            <a:r>
              <a:rPr b="1" lang="en" sz="1600">
                <a:solidFill>
                  <a:schemeClr val="dk1"/>
                </a:solidFill>
              </a:rPr>
              <a:t>stand-alone numbers</a:t>
            </a:r>
            <a:endParaRPr b="1" sz="1600">
              <a:solidFill>
                <a:schemeClr val="dk1"/>
              </a:solidFill>
            </a:endParaRPr>
          </a:p>
          <a:p>
            <a:pPr indent="-342900" lvl="0" marL="457200" rtl="0" algn="l">
              <a:lnSpc>
                <a:spcPct val="140000"/>
              </a:lnSpc>
              <a:spcBef>
                <a:spcPts val="0"/>
              </a:spcBef>
              <a:spcAft>
                <a:spcPts val="0"/>
              </a:spcAft>
              <a:buClr>
                <a:schemeClr val="dk1"/>
              </a:buClr>
              <a:buSzPts val="1800"/>
              <a:buAutoNum type="arabicPeriod"/>
            </a:pPr>
            <a:r>
              <a:rPr lang="en">
                <a:solidFill>
                  <a:schemeClr val="dk1"/>
                </a:solidFill>
              </a:rPr>
              <a:t>Lowercasing Text</a:t>
            </a:r>
            <a:endParaRPr>
              <a:solidFill>
                <a:schemeClr val="dk1"/>
              </a:solidFill>
            </a:endParaRPr>
          </a:p>
          <a:p>
            <a:pPr indent="-342900" lvl="0" marL="457200" rtl="0" algn="l">
              <a:lnSpc>
                <a:spcPct val="140000"/>
              </a:lnSpc>
              <a:spcBef>
                <a:spcPts val="0"/>
              </a:spcBef>
              <a:spcAft>
                <a:spcPts val="0"/>
              </a:spcAft>
              <a:buClr>
                <a:schemeClr val="dk1"/>
              </a:buClr>
              <a:buSzPts val="1800"/>
              <a:buAutoNum type="arabicPeriod"/>
            </a:pPr>
            <a:r>
              <a:rPr lang="en">
                <a:solidFill>
                  <a:schemeClr val="dk1"/>
                </a:solidFill>
              </a:rPr>
              <a:t>Lemmatizing</a:t>
            </a:r>
            <a:endParaRPr>
              <a:solidFill>
                <a:schemeClr val="dk1"/>
              </a:solidFill>
            </a:endParaRPr>
          </a:p>
          <a:p>
            <a:pPr indent="-342900" lvl="0" marL="457200" rtl="0" algn="l">
              <a:lnSpc>
                <a:spcPct val="140000"/>
              </a:lnSpc>
              <a:spcBef>
                <a:spcPts val="0"/>
              </a:spcBef>
              <a:spcAft>
                <a:spcPts val="0"/>
              </a:spcAft>
              <a:buClr>
                <a:schemeClr val="dk1"/>
              </a:buClr>
              <a:buSzPts val="1800"/>
              <a:buAutoNum type="arabicPeriod"/>
            </a:pPr>
            <a:r>
              <a:rPr lang="en">
                <a:solidFill>
                  <a:schemeClr val="dk1"/>
                </a:solidFill>
              </a:rPr>
              <a:t>Tokenization</a:t>
            </a:r>
            <a:endParaRPr>
              <a:solidFill>
                <a:schemeClr val="dk1"/>
              </a:solidFill>
            </a:endParaRPr>
          </a:p>
          <a:p>
            <a:pPr indent="0" lvl="0" marL="0" rtl="0" algn="l">
              <a:lnSpc>
                <a:spcPct val="140000"/>
              </a:lnSpc>
              <a:spcBef>
                <a:spcPts val="0"/>
              </a:spcBef>
              <a:spcAft>
                <a:spcPts val="0"/>
              </a:spcAft>
              <a:buNone/>
            </a:pPr>
            <a:r>
              <a:rPr lang="en">
                <a:solidFill>
                  <a:schemeClr val="dk1"/>
                </a:solidFill>
              </a:rPr>
              <a:t>(5.) A second corpus, Corpus B was made by following the previous steps</a:t>
            </a:r>
            <a:br>
              <a:rPr lang="en">
                <a:solidFill>
                  <a:schemeClr val="dk1"/>
                </a:solidFill>
              </a:rPr>
            </a:br>
            <a:r>
              <a:rPr lang="en">
                <a:solidFill>
                  <a:schemeClr val="dk1"/>
                </a:solidFill>
              </a:rPr>
              <a:t>      </a:t>
            </a:r>
            <a:r>
              <a:rPr lang="en">
                <a:solidFill>
                  <a:schemeClr val="dk1"/>
                </a:solidFill>
              </a:rPr>
              <a:t>i</a:t>
            </a:r>
            <a:r>
              <a:rPr lang="en">
                <a:solidFill>
                  <a:schemeClr val="dk1"/>
                </a:solidFill>
              </a:rPr>
              <a:t>n addition to removing all numbers.</a:t>
            </a:r>
            <a:endParaRPr sz="2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Word Embedding/Vectorisation</a:t>
            </a:r>
            <a:endParaRPr/>
          </a:p>
        </p:txBody>
      </p:sp>
      <p:sp>
        <p:nvSpPr>
          <p:cNvPr id="164" name="Google Shape;16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chemeClr val="dk1"/>
              </a:buClr>
              <a:buSzPts val="1800"/>
              <a:buChar char="●"/>
            </a:pPr>
            <a:r>
              <a:rPr lang="en">
                <a:solidFill>
                  <a:schemeClr val="dk1"/>
                </a:solidFill>
              </a:rPr>
              <a:t>Word2Vec</a:t>
            </a:r>
            <a:endParaRPr>
              <a:solidFill>
                <a:schemeClr val="dk1"/>
              </a:solidFill>
            </a:endParaRPr>
          </a:p>
          <a:p>
            <a:pPr indent="0" lvl="0" marL="0" rtl="0" algn="l">
              <a:spcBef>
                <a:spcPts val="1200"/>
              </a:spcBef>
              <a:spcAft>
                <a:spcPts val="0"/>
              </a:spcAft>
              <a:buNone/>
            </a:pPr>
            <a:r>
              <a:rPr lang="en">
                <a:solidFill>
                  <a:schemeClr val="dk1"/>
                </a:solidFill>
              </a:rPr>
              <a:t>Word2Vec word embeddings were trained on Corpus A and Corpus B.</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Word2Vec with Gensim Phraser</a:t>
            </a:r>
            <a:endParaRPr>
              <a:solidFill>
                <a:schemeClr val="dk1"/>
              </a:solidFill>
            </a:endParaRPr>
          </a:p>
          <a:p>
            <a:pPr indent="0" lvl="0" marL="0" rtl="0" algn="l">
              <a:spcBef>
                <a:spcPts val="1200"/>
              </a:spcBef>
              <a:spcAft>
                <a:spcPts val="0"/>
              </a:spcAft>
              <a:buNone/>
            </a:pPr>
            <a:r>
              <a:rPr lang="en">
                <a:solidFill>
                  <a:schemeClr val="dk1"/>
                </a:solidFill>
              </a:rPr>
              <a:t>Gensim’s Phrase library was used to create bigrams and trigrams from words that appear frequently together. These n-grams were considered phrases. Then, Word2Vec was trained with the new vocabulary.</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FastText</a:t>
            </a:r>
            <a:endParaRPr>
              <a:solidFill>
                <a:schemeClr val="dk1"/>
              </a:solidFill>
            </a:endParaRPr>
          </a:p>
          <a:p>
            <a:pPr indent="0" lvl="0" marL="0" rtl="0" algn="l">
              <a:spcBef>
                <a:spcPts val="1200"/>
              </a:spcBef>
              <a:spcAft>
                <a:spcPts val="1200"/>
              </a:spcAft>
              <a:buNone/>
            </a:pPr>
            <a:r>
              <a:rPr lang="en">
                <a:solidFill>
                  <a:schemeClr val="dk1"/>
                </a:solidFill>
              </a:rPr>
              <a:t>FastText is another implementation of Word2Vec that uses character n-grams instead.</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a:t>
            </a:r>
            <a:endParaRPr/>
          </a:p>
        </p:txBody>
      </p:sp>
      <p:sp>
        <p:nvSpPr>
          <p:cNvPr id="170" name="Google Shape;17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Visualisation of word representations</a:t>
            </a:r>
            <a:endParaRPr>
              <a:solidFill>
                <a:schemeClr val="dk1"/>
              </a:solidFill>
            </a:endParaRPr>
          </a:p>
          <a:p>
            <a:pPr indent="0" lvl="0" marL="0" rtl="0" algn="l">
              <a:spcBef>
                <a:spcPts val="1200"/>
              </a:spcBef>
              <a:spcAft>
                <a:spcPts val="0"/>
              </a:spcAft>
              <a:buNone/>
            </a:pPr>
            <a:r>
              <a:rPr lang="en">
                <a:solidFill>
                  <a:schemeClr val="dk1"/>
                </a:solidFill>
              </a:rPr>
              <a:t>The word representations of different word embedding techniques were visualised on a graph.</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K-means clustering</a:t>
            </a:r>
            <a:endParaRPr>
              <a:solidFill>
                <a:schemeClr val="dk1"/>
              </a:solidFill>
            </a:endParaRPr>
          </a:p>
          <a:p>
            <a:pPr indent="0" lvl="0" marL="0" rtl="0" algn="l">
              <a:spcBef>
                <a:spcPts val="1200"/>
              </a:spcBef>
              <a:spcAft>
                <a:spcPts val="0"/>
              </a:spcAft>
              <a:buNone/>
            </a:pPr>
            <a:r>
              <a:rPr lang="en">
                <a:solidFill>
                  <a:schemeClr val="dk1"/>
                </a:solidFill>
              </a:rPr>
              <a:t>Clustering was used to group words with similar vector similarities. The clusters were then examined if the words had any similar theme.</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Acknowledgements</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latin typeface="Arial"/>
                <a:ea typeface="Arial"/>
                <a:cs typeface="Arial"/>
                <a:sym typeface="Arial"/>
              </a:rPr>
              <a:t>Prof Sian Lun Lau</a:t>
            </a:r>
            <a:endParaRPr>
              <a:solidFill>
                <a:srgbClr val="000000"/>
              </a:solidFill>
              <a:latin typeface="Arial"/>
              <a:ea typeface="Arial"/>
              <a:cs typeface="Arial"/>
              <a:sym typeface="Arial"/>
            </a:endParaRPr>
          </a:p>
          <a:p>
            <a:pPr indent="0" lvl="0" marL="0" rtl="0" algn="l">
              <a:spcBef>
                <a:spcPts val="0"/>
              </a:spcBef>
              <a:spcAft>
                <a:spcPts val="0"/>
              </a:spcAft>
              <a:buNone/>
            </a:pPr>
            <a:r>
              <a:rPr lang="en">
                <a:solidFill>
                  <a:srgbClr val="000000"/>
                </a:solidFill>
                <a:latin typeface="Arial"/>
                <a:ea typeface="Arial"/>
                <a:cs typeface="Arial"/>
                <a:sym typeface="Arial"/>
              </a:rPr>
              <a:t>For his care and guidance in leading me through this project.</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0"/>
              </a:spcAft>
              <a:buNone/>
            </a:pPr>
            <a:r>
              <a:rPr lang="en">
                <a:solidFill>
                  <a:srgbClr val="000000"/>
                </a:solidFill>
                <a:latin typeface="Arial"/>
                <a:ea typeface="Arial"/>
                <a:cs typeface="Arial"/>
                <a:sym typeface="Arial"/>
              </a:rPr>
              <a:t>Mr Ziqing Liew</a:t>
            </a:r>
            <a:endParaRPr>
              <a:solidFill>
                <a:srgbClr val="000000"/>
              </a:solidFill>
              <a:latin typeface="Arial"/>
              <a:ea typeface="Arial"/>
              <a:cs typeface="Arial"/>
              <a:sym typeface="Arial"/>
            </a:endParaRPr>
          </a:p>
          <a:p>
            <a:pPr indent="0" lvl="0" marL="0" rtl="0" algn="l">
              <a:spcBef>
                <a:spcPts val="0"/>
              </a:spcBef>
              <a:spcAft>
                <a:spcPts val="0"/>
              </a:spcAft>
              <a:buNone/>
            </a:pPr>
            <a:r>
              <a:rPr lang="en">
                <a:solidFill>
                  <a:srgbClr val="000000"/>
                </a:solidFill>
                <a:latin typeface="Arial"/>
                <a:ea typeface="Arial"/>
                <a:cs typeface="Arial"/>
                <a:sym typeface="Arial"/>
              </a:rPr>
              <a:t>For providing the construction data and scoping the problem.</a:t>
            </a:r>
            <a:endParaRPr sz="2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(cont.)</a:t>
            </a:r>
            <a:endParaRPr/>
          </a:p>
        </p:txBody>
      </p:sp>
      <p:sp>
        <p:nvSpPr>
          <p:cNvPr id="176" name="Google Shape;176;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Downstream Activity Words classifier prototype</a:t>
            </a:r>
            <a:endParaRPr>
              <a:solidFill>
                <a:schemeClr val="dk1"/>
              </a:solidFill>
            </a:endParaRPr>
          </a:p>
          <a:p>
            <a:pPr indent="0" lvl="0" marL="0" rtl="0" algn="l">
              <a:spcBef>
                <a:spcPts val="1200"/>
              </a:spcBef>
              <a:spcAft>
                <a:spcPts val="0"/>
              </a:spcAft>
              <a:buNone/>
            </a:pPr>
            <a:r>
              <a:rPr lang="en">
                <a:solidFill>
                  <a:schemeClr val="dk1"/>
                </a:solidFill>
              </a:rPr>
              <a:t>A prototype for an ‘Activity’ word classifier was made. The different word embedding techniques were then evaluated by their effectiveness in classifying ‘activity’ words from the construction corpus using 10 base ‘activity’ words.</a:t>
            </a:r>
            <a:endParaRPr>
              <a:solidFill>
                <a:schemeClr val="dk1"/>
              </a:solidFill>
            </a:endParaRPr>
          </a:p>
          <a:p>
            <a:pPr indent="0" lvl="0" marL="0" rtl="0" algn="l">
              <a:spcBef>
                <a:spcPts val="1200"/>
              </a:spcBef>
              <a:spcAft>
                <a:spcPts val="0"/>
              </a:spcAft>
              <a:buNone/>
            </a:pPr>
            <a:r>
              <a:rPr lang="en">
                <a:solidFill>
                  <a:schemeClr val="dk1"/>
                </a:solidFill>
              </a:rPr>
              <a:t>The base activity words are:</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‘casting’, ‘drawing’, ‘plastering’, ‘proofing’, ‘tiling’, ‘widening’, ‘installation’, ‘laying’, ‘cabling’, ‘coating’</a:t>
            </a:r>
            <a:endParaRPr>
              <a:solidFill>
                <a:schemeClr val="dk1"/>
              </a:solidFill>
            </a:endParaRPr>
          </a:p>
          <a:p>
            <a:pPr indent="0" lvl="0" marL="0" rtl="0" algn="l">
              <a:spcBef>
                <a:spcPts val="1200"/>
              </a:spcBef>
              <a:spcAft>
                <a:spcPts val="0"/>
              </a:spcAft>
              <a:buClr>
                <a:schemeClr val="dk1"/>
              </a:buClr>
              <a:buSzPts val="1100"/>
              <a:buFont typeface="Arial"/>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measures </a:t>
            </a:r>
            <a:endParaRPr/>
          </a:p>
        </p:txBody>
      </p:sp>
      <p:pic>
        <p:nvPicPr>
          <p:cNvPr id="182" name="Google Shape;182;p33"/>
          <p:cNvPicPr preferRelativeResize="0"/>
          <p:nvPr/>
        </p:nvPicPr>
        <p:blipFill>
          <a:blip r:embed="rId3">
            <a:alphaModFix/>
          </a:blip>
          <a:stretch>
            <a:fillRect/>
          </a:stretch>
        </p:blipFill>
        <p:spPr>
          <a:xfrm>
            <a:off x="3024113" y="1237488"/>
            <a:ext cx="3609975" cy="942975"/>
          </a:xfrm>
          <a:prstGeom prst="rect">
            <a:avLst/>
          </a:prstGeom>
          <a:noFill/>
          <a:ln>
            <a:noFill/>
          </a:ln>
        </p:spPr>
      </p:pic>
      <p:pic>
        <p:nvPicPr>
          <p:cNvPr id="183" name="Google Shape;183;p33"/>
          <p:cNvPicPr preferRelativeResize="0"/>
          <p:nvPr/>
        </p:nvPicPr>
        <p:blipFill>
          <a:blip r:embed="rId4">
            <a:alphaModFix/>
          </a:blip>
          <a:stretch>
            <a:fillRect/>
          </a:stretch>
        </p:blipFill>
        <p:spPr>
          <a:xfrm>
            <a:off x="1851863" y="2400238"/>
            <a:ext cx="6084914" cy="2743263"/>
          </a:xfrm>
          <a:prstGeom prst="rect">
            <a:avLst/>
          </a:prstGeom>
          <a:noFill/>
          <a:ln>
            <a:noFill/>
          </a:ln>
        </p:spPr>
      </p:pic>
      <p:sp>
        <p:nvSpPr>
          <p:cNvPr id="184" name="Google Shape;184;p33"/>
          <p:cNvSpPr txBox="1"/>
          <p:nvPr/>
        </p:nvSpPr>
        <p:spPr>
          <a:xfrm>
            <a:off x="644700" y="1017725"/>
            <a:ext cx="1504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Word Similarity Measure</a:t>
            </a:r>
            <a:endParaRPr b="1"/>
          </a:p>
        </p:txBody>
      </p:sp>
      <p:sp>
        <p:nvSpPr>
          <p:cNvPr id="185" name="Google Shape;185;p33"/>
          <p:cNvSpPr txBox="1"/>
          <p:nvPr/>
        </p:nvSpPr>
        <p:spPr>
          <a:xfrm>
            <a:off x="644700" y="2095450"/>
            <a:ext cx="1947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Downstream ‘Activity’ word Classifier Measures</a:t>
            </a:r>
            <a:endParaRPr b="1"/>
          </a:p>
        </p:txBody>
      </p:sp>
      <p:sp>
        <p:nvSpPr>
          <p:cNvPr id="186" name="Google Shape;186;p33"/>
          <p:cNvSpPr txBox="1"/>
          <p:nvPr/>
        </p:nvSpPr>
        <p:spPr>
          <a:xfrm>
            <a:off x="3887100" y="3196200"/>
            <a:ext cx="177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(ACACS score)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Operational Definitions</a:t>
            </a:r>
            <a:endParaRPr/>
          </a:p>
        </p:txBody>
      </p:sp>
      <p:sp>
        <p:nvSpPr>
          <p:cNvPr id="192" name="Google Shape;192;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Cosine Similarity: How similar the words are in the model</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ACACS Score: measures how closely are the activity words in the corpus recognised by the trained word embedding technique</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n">
                <a:solidFill>
                  <a:schemeClr val="dk1"/>
                </a:solidFill>
              </a:rPr>
              <a:t>Activity classification score: measures the model overall performance in identifying similar activity words given the list of activity words</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Downstream Activity Words Classifier Prototype Flow</a:t>
            </a:r>
            <a:endParaRPr/>
          </a:p>
        </p:txBody>
      </p:sp>
      <p:sp>
        <p:nvSpPr>
          <p:cNvPr id="198" name="Google Shape;198;p35"/>
          <p:cNvSpPr/>
          <p:nvPr/>
        </p:nvSpPr>
        <p:spPr>
          <a:xfrm>
            <a:off x="311700" y="1195325"/>
            <a:ext cx="1689300" cy="102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rPr>
              <a:t>Base Activity Word</a:t>
            </a:r>
            <a:endParaRPr/>
          </a:p>
        </p:txBody>
      </p:sp>
      <p:sp>
        <p:nvSpPr>
          <p:cNvPr id="199" name="Google Shape;199;p35"/>
          <p:cNvSpPr/>
          <p:nvPr/>
        </p:nvSpPr>
        <p:spPr>
          <a:xfrm>
            <a:off x="2242725" y="2038050"/>
            <a:ext cx="2048700" cy="106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Take t</a:t>
            </a:r>
            <a:r>
              <a:rPr lang="en" sz="1800">
                <a:solidFill>
                  <a:schemeClr val="dk1"/>
                </a:solidFill>
              </a:rPr>
              <a:t>op 5 Closest words by cosine similarity</a:t>
            </a:r>
            <a:endParaRPr/>
          </a:p>
        </p:txBody>
      </p:sp>
      <p:sp>
        <p:nvSpPr>
          <p:cNvPr id="200" name="Google Shape;200;p35"/>
          <p:cNvSpPr/>
          <p:nvPr/>
        </p:nvSpPr>
        <p:spPr>
          <a:xfrm>
            <a:off x="4572000" y="2921075"/>
            <a:ext cx="2048700" cy="106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Manually Identify Activity Words</a:t>
            </a:r>
            <a:endParaRPr/>
          </a:p>
        </p:txBody>
      </p:sp>
      <p:sp>
        <p:nvSpPr>
          <p:cNvPr id="201" name="Google Shape;201;p35"/>
          <p:cNvSpPr/>
          <p:nvPr/>
        </p:nvSpPr>
        <p:spPr>
          <a:xfrm>
            <a:off x="6908600" y="3820850"/>
            <a:ext cx="2048700" cy="106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Compute scores</a:t>
            </a:r>
            <a:endParaRPr/>
          </a:p>
        </p:txBody>
      </p:sp>
      <p:cxnSp>
        <p:nvCxnSpPr>
          <p:cNvPr id="202" name="Google Shape;202;p35"/>
          <p:cNvCxnSpPr>
            <a:stCxn id="198" idx="3"/>
            <a:endCxn id="199" idx="0"/>
          </p:cNvCxnSpPr>
          <p:nvPr/>
        </p:nvCxnSpPr>
        <p:spPr>
          <a:xfrm>
            <a:off x="2001000" y="1708925"/>
            <a:ext cx="1266000" cy="329100"/>
          </a:xfrm>
          <a:prstGeom prst="bentConnector2">
            <a:avLst/>
          </a:prstGeom>
          <a:noFill/>
          <a:ln cap="flat" cmpd="sng" w="9525">
            <a:solidFill>
              <a:schemeClr val="dk2"/>
            </a:solidFill>
            <a:prstDash val="solid"/>
            <a:round/>
            <a:headEnd len="med" w="med" type="none"/>
            <a:tailEnd len="med" w="med" type="stealth"/>
          </a:ln>
        </p:spPr>
      </p:cxnSp>
      <p:cxnSp>
        <p:nvCxnSpPr>
          <p:cNvPr id="203" name="Google Shape;203;p35"/>
          <p:cNvCxnSpPr>
            <a:stCxn id="199" idx="3"/>
            <a:endCxn id="200" idx="0"/>
          </p:cNvCxnSpPr>
          <p:nvPr/>
        </p:nvCxnSpPr>
        <p:spPr>
          <a:xfrm>
            <a:off x="4291425" y="2571750"/>
            <a:ext cx="1305000" cy="349200"/>
          </a:xfrm>
          <a:prstGeom prst="bentConnector2">
            <a:avLst/>
          </a:prstGeom>
          <a:noFill/>
          <a:ln cap="flat" cmpd="sng" w="9525">
            <a:solidFill>
              <a:schemeClr val="dk2"/>
            </a:solidFill>
            <a:prstDash val="solid"/>
            <a:round/>
            <a:headEnd len="med" w="med" type="none"/>
            <a:tailEnd len="med" w="med" type="stealth"/>
          </a:ln>
        </p:spPr>
      </p:cxnSp>
      <p:cxnSp>
        <p:nvCxnSpPr>
          <p:cNvPr id="204" name="Google Shape;204;p35"/>
          <p:cNvCxnSpPr>
            <a:endCxn id="201" idx="0"/>
          </p:cNvCxnSpPr>
          <p:nvPr/>
        </p:nvCxnSpPr>
        <p:spPr>
          <a:xfrm>
            <a:off x="6620750" y="3454850"/>
            <a:ext cx="1312200" cy="366000"/>
          </a:xfrm>
          <a:prstGeom prst="bentConnector2">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6"/>
          <p:cNvSpPr txBox="1"/>
          <p:nvPr>
            <p:ph type="title"/>
          </p:nvPr>
        </p:nvSpPr>
        <p:spPr>
          <a:xfrm>
            <a:off x="1388100" y="423300"/>
            <a:ext cx="63678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Results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37"/>
          <p:cNvPicPr preferRelativeResize="0"/>
          <p:nvPr/>
        </p:nvPicPr>
        <p:blipFill>
          <a:blip r:embed="rId3">
            <a:alphaModFix/>
          </a:blip>
          <a:stretch>
            <a:fillRect/>
          </a:stretch>
        </p:blipFill>
        <p:spPr>
          <a:xfrm>
            <a:off x="886350" y="0"/>
            <a:ext cx="7063925" cy="5210649"/>
          </a:xfrm>
          <a:prstGeom prst="rect">
            <a:avLst/>
          </a:prstGeom>
          <a:noFill/>
          <a:ln>
            <a:noFill/>
          </a:ln>
        </p:spPr>
      </p:pic>
      <p:sp>
        <p:nvSpPr>
          <p:cNvPr id="215" name="Google Shape;215;p37"/>
          <p:cNvSpPr txBox="1"/>
          <p:nvPr/>
        </p:nvSpPr>
        <p:spPr>
          <a:xfrm>
            <a:off x="6929700" y="1154925"/>
            <a:ext cx="2214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Word2vec similar words graph for Corpus A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General Comparison of Word Embedding Techniques</a:t>
            </a:r>
            <a:endParaRPr/>
          </a:p>
        </p:txBody>
      </p:sp>
      <p:sp>
        <p:nvSpPr>
          <p:cNvPr id="221" name="Google Shape;221;p38"/>
          <p:cNvSpPr txBox="1"/>
          <p:nvPr>
            <p:ph idx="1" type="body"/>
          </p:nvPr>
        </p:nvSpPr>
        <p:spPr>
          <a:xfrm>
            <a:off x="311700" y="1152475"/>
            <a:ext cx="2521800" cy="74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Word2Vec</a:t>
            </a:r>
            <a:endParaRPr>
              <a:solidFill>
                <a:schemeClr val="dk1"/>
              </a:solidFill>
            </a:endParaRPr>
          </a:p>
        </p:txBody>
      </p:sp>
      <p:sp>
        <p:nvSpPr>
          <p:cNvPr id="222" name="Google Shape;222;p38"/>
          <p:cNvSpPr txBox="1"/>
          <p:nvPr>
            <p:ph idx="1" type="body"/>
          </p:nvPr>
        </p:nvSpPr>
        <p:spPr>
          <a:xfrm>
            <a:off x="3311100" y="1152475"/>
            <a:ext cx="2521800" cy="741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solidFill>
                  <a:schemeClr val="dk1"/>
                </a:solidFill>
              </a:rPr>
              <a:t>Word2Vec with Gensim Phraser</a:t>
            </a:r>
            <a:endParaRPr>
              <a:solidFill>
                <a:schemeClr val="dk1"/>
              </a:solidFill>
            </a:endParaRPr>
          </a:p>
        </p:txBody>
      </p:sp>
      <p:sp>
        <p:nvSpPr>
          <p:cNvPr id="223" name="Google Shape;223;p38"/>
          <p:cNvSpPr txBox="1"/>
          <p:nvPr>
            <p:ph idx="1" type="body"/>
          </p:nvPr>
        </p:nvSpPr>
        <p:spPr>
          <a:xfrm>
            <a:off x="6310500" y="1152475"/>
            <a:ext cx="2521800" cy="74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FastText</a:t>
            </a:r>
            <a:endParaRPr>
              <a:solidFill>
                <a:schemeClr val="dk1"/>
              </a:solidFill>
            </a:endParaRPr>
          </a:p>
        </p:txBody>
      </p:sp>
      <p:sp>
        <p:nvSpPr>
          <p:cNvPr id="224" name="Google Shape;224;p38"/>
          <p:cNvSpPr txBox="1"/>
          <p:nvPr/>
        </p:nvSpPr>
        <p:spPr>
          <a:xfrm>
            <a:off x="311700" y="2171550"/>
            <a:ext cx="25218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Quick to deploy</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Able to match similar words like locations together</a:t>
            </a:r>
            <a:endParaRPr sz="1800">
              <a:solidFill>
                <a:schemeClr val="dk1"/>
              </a:solidFill>
            </a:endParaRPr>
          </a:p>
          <a:p>
            <a:pPr indent="0" lvl="0" marL="457200" rtl="0" algn="l">
              <a:spcBef>
                <a:spcPts val="0"/>
              </a:spcBef>
              <a:spcAft>
                <a:spcPts val="0"/>
              </a:spcAft>
              <a:buNone/>
            </a:pPr>
            <a:r>
              <a:rPr lang="en" sz="1800">
                <a:solidFill>
                  <a:schemeClr val="dk1"/>
                </a:solidFill>
              </a:rPr>
              <a:t>f</a:t>
            </a:r>
            <a:r>
              <a:rPr lang="en" sz="1800">
                <a:solidFill>
                  <a:schemeClr val="dk1"/>
                </a:solidFill>
              </a:rPr>
              <a:t>1, f2, f3 and so on</a:t>
            </a:r>
            <a:endParaRPr sz="1800">
              <a:solidFill>
                <a:schemeClr val="dk1"/>
              </a:solidFill>
            </a:endParaRPr>
          </a:p>
        </p:txBody>
      </p:sp>
      <p:sp>
        <p:nvSpPr>
          <p:cNvPr id="225" name="Google Shape;225;p38"/>
          <p:cNvSpPr txBox="1"/>
          <p:nvPr/>
        </p:nvSpPr>
        <p:spPr>
          <a:xfrm>
            <a:off x="3311100" y="2171550"/>
            <a:ext cx="25218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More contextual information</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Identifies Malay names such as jalan_meru</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Phrases like swimming_pool, do_sub are detected</a:t>
            </a:r>
            <a:endParaRPr sz="1800">
              <a:solidFill>
                <a:schemeClr val="dk1"/>
              </a:solidFill>
            </a:endParaRPr>
          </a:p>
        </p:txBody>
      </p:sp>
      <p:sp>
        <p:nvSpPr>
          <p:cNvPr id="226" name="Google Shape;226;p38"/>
          <p:cNvSpPr txBox="1"/>
          <p:nvPr/>
        </p:nvSpPr>
        <p:spPr>
          <a:xfrm>
            <a:off x="6310500" y="2171550"/>
            <a:ext cx="2521800" cy="3232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Allows for OOV words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Biased towards grouping subword “-ing”</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Typos have similar vectors to original word</a:t>
            </a:r>
            <a:endParaRPr sz="1800">
              <a:solidFill>
                <a:schemeClr val="dk1"/>
              </a:solidFill>
            </a:endParaRPr>
          </a:p>
          <a:p>
            <a:pPr indent="0" lvl="0" marL="457200" rtl="0" algn="l">
              <a:spcBef>
                <a:spcPts val="0"/>
              </a:spcBef>
              <a:spcAft>
                <a:spcPts val="0"/>
              </a:spcAft>
              <a:buNone/>
            </a:pPr>
            <a:r>
              <a:rPr lang="en" sz="1800">
                <a:solidFill>
                  <a:schemeClr val="dk1"/>
                </a:solidFill>
              </a:rPr>
              <a:t>‘Bondek’ vs ‘Bondeck’</a:t>
            </a:r>
            <a:br>
              <a:rPr lang="en" sz="1800">
                <a:solidFill>
                  <a:schemeClr val="dk1"/>
                </a:solidFill>
              </a:rPr>
            </a:br>
            <a:endParaRPr sz="18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9"/>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Elbow Plots for clustering</a:t>
            </a:r>
            <a:endParaRPr/>
          </a:p>
        </p:txBody>
      </p:sp>
      <p:sp>
        <p:nvSpPr>
          <p:cNvPr id="232" name="Google Shape;232;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3" name="Google Shape;233;p39"/>
          <p:cNvPicPr preferRelativeResize="0"/>
          <p:nvPr/>
        </p:nvPicPr>
        <p:blipFill>
          <a:blip r:embed="rId3">
            <a:alphaModFix/>
          </a:blip>
          <a:stretch>
            <a:fillRect/>
          </a:stretch>
        </p:blipFill>
        <p:spPr>
          <a:xfrm>
            <a:off x="0" y="572700"/>
            <a:ext cx="9144000" cy="4570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Cluster Maps for 10 clusters</a:t>
            </a:r>
            <a:endParaRPr/>
          </a:p>
        </p:txBody>
      </p:sp>
      <p:pic>
        <p:nvPicPr>
          <p:cNvPr id="239" name="Google Shape;239;p40"/>
          <p:cNvPicPr preferRelativeResize="0"/>
          <p:nvPr/>
        </p:nvPicPr>
        <p:blipFill>
          <a:blip r:embed="rId3">
            <a:alphaModFix/>
          </a:blip>
          <a:stretch>
            <a:fillRect/>
          </a:stretch>
        </p:blipFill>
        <p:spPr>
          <a:xfrm>
            <a:off x="155850" y="1017725"/>
            <a:ext cx="8832300" cy="414687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 of 10 vs 50 clusters</a:t>
            </a:r>
            <a:endParaRPr/>
          </a:p>
        </p:txBody>
      </p:sp>
      <p:pic>
        <p:nvPicPr>
          <p:cNvPr id="245" name="Google Shape;245;p41"/>
          <p:cNvPicPr preferRelativeResize="0"/>
          <p:nvPr/>
        </p:nvPicPr>
        <p:blipFill>
          <a:blip r:embed="rId3">
            <a:alphaModFix/>
          </a:blip>
          <a:stretch>
            <a:fillRect/>
          </a:stretch>
        </p:blipFill>
        <p:spPr>
          <a:xfrm>
            <a:off x="380700" y="1017725"/>
            <a:ext cx="8229600" cy="1495425"/>
          </a:xfrm>
          <a:prstGeom prst="rect">
            <a:avLst/>
          </a:prstGeom>
          <a:noFill/>
          <a:ln>
            <a:noFill/>
          </a:ln>
        </p:spPr>
      </p:pic>
      <p:pic>
        <p:nvPicPr>
          <p:cNvPr id="246" name="Google Shape;246;p41"/>
          <p:cNvPicPr preferRelativeResize="0"/>
          <p:nvPr/>
        </p:nvPicPr>
        <p:blipFill>
          <a:blip r:embed="rId4">
            <a:alphaModFix/>
          </a:blip>
          <a:stretch>
            <a:fillRect/>
          </a:stretch>
        </p:blipFill>
        <p:spPr>
          <a:xfrm>
            <a:off x="380700" y="2706300"/>
            <a:ext cx="7337075" cy="2437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1388100" y="396450"/>
            <a:ext cx="63678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Introduction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52" name="Google Shape;252;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3" name="Google Shape;253;p42"/>
          <p:cNvPicPr preferRelativeResize="0"/>
          <p:nvPr/>
        </p:nvPicPr>
        <p:blipFill>
          <a:blip r:embed="rId3">
            <a:alphaModFix/>
          </a:blip>
          <a:stretch>
            <a:fillRect/>
          </a:stretch>
        </p:blipFill>
        <p:spPr>
          <a:xfrm>
            <a:off x="0" y="359034"/>
            <a:ext cx="9144000" cy="442543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measures</a:t>
            </a:r>
            <a:endParaRPr/>
          </a:p>
        </p:txBody>
      </p:sp>
      <p:pic>
        <p:nvPicPr>
          <p:cNvPr id="259" name="Google Shape;259;p43"/>
          <p:cNvPicPr preferRelativeResize="0"/>
          <p:nvPr/>
        </p:nvPicPr>
        <p:blipFill>
          <a:blip r:embed="rId3">
            <a:alphaModFix/>
          </a:blip>
          <a:stretch>
            <a:fillRect/>
          </a:stretch>
        </p:blipFill>
        <p:spPr>
          <a:xfrm>
            <a:off x="3024113" y="1237488"/>
            <a:ext cx="3609975" cy="942975"/>
          </a:xfrm>
          <a:prstGeom prst="rect">
            <a:avLst/>
          </a:prstGeom>
          <a:noFill/>
          <a:ln>
            <a:noFill/>
          </a:ln>
        </p:spPr>
      </p:pic>
      <p:pic>
        <p:nvPicPr>
          <p:cNvPr id="260" name="Google Shape;260;p43"/>
          <p:cNvPicPr preferRelativeResize="0"/>
          <p:nvPr/>
        </p:nvPicPr>
        <p:blipFill>
          <a:blip r:embed="rId4">
            <a:alphaModFix/>
          </a:blip>
          <a:stretch>
            <a:fillRect/>
          </a:stretch>
        </p:blipFill>
        <p:spPr>
          <a:xfrm>
            <a:off x="1851863" y="2400238"/>
            <a:ext cx="6084914" cy="2743263"/>
          </a:xfrm>
          <a:prstGeom prst="rect">
            <a:avLst/>
          </a:prstGeom>
          <a:noFill/>
          <a:ln>
            <a:noFill/>
          </a:ln>
        </p:spPr>
      </p:pic>
      <p:sp>
        <p:nvSpPr>
          <p:cNvPr id="261" name="Google Shape;261;p43"/>
          <p:cNvSpPr txBox="1"/>
          <p:nvPr/>
        </p:nvSpPr>
        <p:spPr>
          <a:xfrm>
            <a:off x="644700" y="1017725"/>
            <a:ext cx="1504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Word Similarity Measure</a:t>
            </a:r>
            <a:endParaRPr b="1"/>
          </a:p>
        </p:txBody>
      </p:sp>
      <p:sp>
        <p:nvSpPr>
          <p:cNvPr id="262" name="Google Shape;262;p43"/>
          <p:cNvSpPr txBox="1"/>
          <p:nvPr/>
        </p:nvSpPr>
        <p:spPr>
          <a:xfrm>
            <a:off x="644700" y="2095450"/>
            <a:ext cx="1947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Downstream ‘Activity’ word Classifier Measures</a:t>
            </a:r>
            <a:endParaRPr b="1"/>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a:t>
            </a:r>
            <a:endParaRPr/>
          </a:p>
        </p:txBody>
      </p:sp>
      <p:sp>
        <p:nvSpPr>
          <p:cNvPr id="268" name="Google Shape;268;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l">
              <a:lnSpc>
                <a:spcPct val="150000"/>
              </a:lnSpc>
              <a:spcBef>
                <a:spcPts val="0"/>
              </a:spcBef>
              <a:spcAft>
                <a:spcPts val="0"/>
              </a:spcAft>
              <a:buClr>
                <a:schemeClr val="dk1"/>
              </a:buClr>
              <a:buSzPts val="2100"/>
              <a:buChar char="●"/>
            </a:pPr>
            <a:r>
              <a:rPr lang="en" sz="2100">
                <a:solidFill>
                  <a:schemeClr val="dk1"/>
                </a:solidFill>
              </a:rPr>
              <a:t>Poor Generalisation</a:t>
            </a:r>
            <a:endParaRPr sz="2100">
              <a:solidFill>
                <a:schemeClr val="dk1"/>
              </a:solidFill>
            </a:endParaRPr>
          </a:p>
          <a:p>
            <a:pPr indent="-361950" lvl="0" marL="457200" rtl="0" algn="l">
              <a:lnSpc>
                <a:spcPct val="150000"/>
              </a:lnSpc>
              <a:spcBef>
                <a:spcPts val="0"/>
              </a:spcBef>
              <a:spcAft>
                <a:spcPts val="0"/>
              </a:spcAft>
              <a:buClr>
                <a:schemeClr val="dk1"/>
              </a:buClr>
              <a:buSzPts val="2100"/>
              <a:buChar char="●"/>
            </a:pPr>
            <a:r>
              <a:rPr lang="en" sz="2100">
                <a:solidFill>
                  <a:schemeClr val="dk1"/>
                </a:solidFill>
              </a:rPr>
              <a:t>Disproportionate Sampling</a:t>
            </a:r>
            <a:endParaRPr sz="2100">
              <a:solidFill>
                <a:schemeClr val="dk1"/>
              </a:solidFill>
            </a:endParaRPr>
          </a:p>
          <a:p>
            <a:pPr indent="-361950" lvl="0" marL="457200" rtl="0" algn="l">
              <a:lnSpc>
                <a:spcPct val="150000"/>
              </a:lnSpc>
              <a:spcBef>
                <a:spcPts val="0"/>
              </a:spcBef>
              <a:spcAft>
                <a:spcPts val="0"/>
              </a:spcAft>
              <a:buClr>
                <a:schemeClr val="dk1"/>
              </a:buClr>
              <a:buSzPts val="2100"/>
              <a:buChar char="●"/>
            </a:pPr>
            <a:r>
              <a:rPr lang="en" sz="2100">
                <a:solidFill>
                  <a:schemeClr val="dk1"/>
                </a:solidFill>
              </a:rPr>
              <a:t>Small Corpus Size (256556 total words)</a:t>
            </a:r>
            <a:endParaRPr sz="2100">
              <a:solidFill>
                <a:schemeClr val="dk1"/>
              </a:solidFill>
            </a:endParaRPr>
          </a:p>
          <a:p>
            <a:pPr indent="-361950" lvl="0" marL="457200" rtl="0" algn="l">
              <a:lnSpc>
                <a:spcPct val="150000"/>
              </a:lnSpc>
              <a:spcBef>
                <a:spcPts val="0"/>
              </a:spcBef>
              <a:spcAft>
                <a:spcPts val="0"/>
              </a:spcAft>
              <a:buClr>
                <a:schemeClr val="dk1"/>
              </a:buClr>
              <a:buSzPts val="2100"/>
              <a:buChar char="●"/>
            </a:pPr>
            <a:r>
              <a:rPr lang="en" sz="2100">
                <a:solidFill>
                  <a:schemeClr val="dk1"/>
                </a:solidFill>
              </a:rPr>
              <a:t>Cannot represent documents</a:t>
            </a:r>
            <a:endParaRPr sz="2100">
              <a:solidFill>
                <a:schemeClr val="dk1"/>
              </a:solidFill>
            </a:endParaRPr>
          </a:p>
          <a:p>
            <a:pPr indent="-361950" lvl="1" marL="914400" rtl="0" algn="l">
              <a:lnSpc>
                <a:spcPct val="150000"/>
              </a:lnSpc>
              <a:spcBef>
                <a:spcPts val="0"/>
              </a:spcBef>
              <a:spcAft>
                <a:spcPts val="0"/>
              </a:spcAft>
              <a:buClr>
                <a:schemeClr val="dk1"/>
              </a:buClr>
              <a:buSzPts val="2100"/>
              <a:buChar char="○"/>
            </a:pPr>
            <a:r>
              <a:rPr lang="en" sz="2100">
                <a:solidFill>
                  <a:schemeClr val="dk1"/>
                </a:solidFill>
              </a:rPr>
              <a:t>Use Doc2Vec</a:t>
            </a:r>
            <a:endParaRPr sz="21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74" name="Google Shape;274;p45"/>
          <p:cNvSpPr txBox="1"/>
          <p:nvPr>
            <p:ph idx="1" type="body"/>
          </p:nvPr>
        </p:nvSpPr>
        <p:spPr>
          <a:xfrm>
            <a:off x="244550" y="12061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Word embedding techniques like Word2Vec can be used to model languages for downstream NLP tasks in specialised industries.</a:t>
            </a:r>
            <a:endParaRPr>
              <a:solidFill>
                <a:schemeClr val="dk1"/>
              </a:solidFill>
            </a:endParaRPr>
          </a:p>
          <a:p>
            <a:pPr indent="0" lvl="0" marL="0" rtl="0" algn="l">
              <a:spcBef>
                <a:spcPts val="1200"/>
              </a:spcBef>
              <a:spcAft>
                <a:spcPts val="0"/>
              </a:spcAft>
              <a:buNone/>
            </a:pPr>
            <a:r>
              <a:rPr lang="en">
                <a:solidFill>
                  <a:schemeClr val="dk1"/>
                </a:solidFill>
              </a:rPr>
              <a:t>Different word embedding techniques have different pros and cons.</a:t>
            </a:r>
            <a:endParaRPr>
              <a:solidFill>
                <a:schemeClr val="dk1"/>
              </a:solidFill>
            </a:endParaRPr>
          </a:p>
          <a:p>
            <a:pPr indent="0" lvl="0" marL="0" rtl="0" algn="l">
              <a:spcBef>
                <a:spcPts val="1200"/>
              </a:spcBef>
              <a:spcAft>
                <a:spcPts val="1200"/>
              </a:spcAft>
              <a:buNone/>
            </a:pPr>
            <a:r>
              <a:rPr lang="en">
                <a:solidFill>
                  <a:schemeClr val="dk1"/>
                </a:solidFill>
              </a:rPr>
              <a:t>When trying to classify ‘Activity’ words in this corpus, FastText gave best results.</a:t>
            </a:r>
            <a:endParaRPr>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280" name="Google Shape;280;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A few word embedding techniques were trained on a construction corpus provided by SunCon.</a:t>
            </a:r>
            <a:endParaRPr>
              <a:solidFill>
                <a:schemeClr val="dk1"/>
              </a:solidFill>
            </a:endParaRPr>
          </a:p>
          <a:p>
            <a:pPr indent="0" lvl="0" marL="0" rtl="0" algn="l">
              <a:spcBef>
                <a:spcPts val="1200"/>
              </a:spcBef>
              <a:spcAft>
                <a:spcPts val="0"/>
              </a:spcAft>
              <a:buNone/>
            </a:pPr>
            <a:r>
              <a:rPr lang="en">
                <a:solidFill>
                  <a:schemeClr val="dk1"/>
                </a:solidFill>
              </a:rPr>
              <a:t>They were able to somewhat model the construction language with only a small corpus.</a:t>
            </a:r>
            <a:endParaRPr>
              <a:solidFill>
                <a:schemeClr val="dk1"/>
              </a:solidFill>
            </a:endParaRPr>
          </a:p>
          <a:p>
            <a:pPr indent="0" lvl="0" marL="0" rtl="0" algn="l">
              <a:spcBef>
                <a:spcPts val="1200"/>
              </a:spcBef>
              <a:spcAft>
                <a:spcPts val="1200"/>
              </a:spcAft>
              <a:buNone/>
            </a:pPr>
            <a:r>
              <a:rPr lang="en">
                <a:solidFill>
                  <a:schemeClr val="dk1"/>
                </a:solidFill>
              </a:rPr>
              <a:t>Downstream NLP tasks like word or document classifiers could be built using these word embeddings.</a:t>
            </a:r>
            <a:endParaRPr>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86" name="Google Shape;286;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457200" rtl="0" algn="l">
              <a:spcBef>
                <a:spcPts val="1200"/>
              </a:spcBef>
              <a:spcAft>
                <a:spcPts val="0"/>
              </a:spcAft>
              <a:buNone/>
            </a:pPr>
            <a:r>
              <a:rPr lang="en" sz="1200">
                <a:solidFill>
                  <a:schemeClr val="dk1"/>
                </a:solidFill>
                <a:highlight>
                  <a:srgbClr val="F5F5F5"/>
                </a:highlight>
              </a:rPr>
              <a:t>Li, Z., Gurgel, H., Dessay, N., Hu, L., Xu, L., &amp; Gong, P. (2020). Semi-supervised text classification framework: An overview of dengue landscape factors and satellite Earth Observation. International Journal of Environmental Research and Public Health, 17(12), 4509. https://doi.org/10.3390/ijerph17124509</a:t>
            </a:r>
            <a:endParaRPr sz="1200">
              <a:solidFill>
                <a:schemeClr val="dk1"/>
              </a:solidFill>
              <a:highlight>
                <a:srgbClr val="F5F5F5"/>
              </a:highlight>
            </a:endParaRPr>
          </a:p>
          <a:p>
            <a:pPr indent="-457200" lvl="0" marL="457200" rtl="0" algn="l">
              <a:spcBef>
                <a:spcPts val="1200"/>
              </a:spcBef>
              <a:spcAft>
                <a:spcPts val="0"/>
              </a:spcAft>
              <a:buNone/>
            </a:pPr>
            <a:r>
              <a:rPr lang="en" sz="1200">
                <a:solidFill>
                  <a:schemeClr val="dk1"/>
                </a:solidFill>
                <a:highlight>
                  <a:srgbClr val="F5F5F5"/>
                </a:highlight>
              </a:rPr>
              <a:t>Mikolov, T., Chen, K., Corrado, G., Dean, J. (2013). Efficient estimation of word representations in vector space. https://arxiv.org/abs/1301.3781</a:t>
            </a:r>
            <a:endParaRPr sz="1200">
              <a:solidFill>
                <a:schemeClr val="dk1"/>
              </a:solidFill>
            </a:endParaRPr>
          </a:p>
          <a:p>
            <a:pPr indent="0" lvl="0" marL="0" rtl="0" algn="l">
              <a:spcBef>
                <a:spcPts val="1200"/>
              </a:spcBef>
              <a:spcAft>
                <a:spcPts val="0"/>
              </a:spcAft>
              <a:buNone/>
            </a:pPr>
            <a:r>
              <a:rPr lang="en" sz="1200">
                <a:solidFill>
                  <a:schemeClr val="dk1"/>
                </a:solidFill>
              </a:rPr>
              <a:t>Rong, X. (2015). </a:t>
            </a:r>
            <a:r>
              <a:rPr lang="en" sz="1200">
                <a:solidFill>
                  <a:schemeClr val="dk1"/>
                </a:solidFill>
              </a:rPr>
              <a:t>w</a:t>
            </a:r>
            <a:r>
              <a:rPr lang="en" sz="1200">
                <a:solidFill>
                  <a:schemeClr val="dk1"/>
                </a:solidFill>
              </a:rPr>
              <a:t>ord2vec parameter learning explained. </a:t>
            </a:r>
            <a:r>
              <a:rPr lang="en" sz="1200" u="sng">
                <a:solidFill>
                  <a:schemeClr val="dk1"/>
                </a:solidFill>
                <a:hlinkClick r:id="rId3">
                  <a:extLst>
                    <a:ext uri="{A12FA001-AC4F-418D-AE19-62706E023703}">
                      <ahyp:hlinkClr val="tx"/>
                    </a:ext>
                  </a:extLst>
                </a:hlinkClick>
              </a:rPr>
              <a:t>https://arxiv.org/abs/1411.2738</a:t>
            </a:r>
            <a:endParaRPr sz="1200">
              <a:solidFill>
                <a:schemeClr val="dk1"/>
              </a:solidFill>
            </a:endParaRPr>
          </a:p>
          <a:p>
            <a:pPr indent="-457200" lvl="0" marL="457200" rtl="0" algn="l">
              <a:spcBef>
                <a:spcPts val="1200"/>
              </a:spcBef>
              <a:spcAft>
                <a:spcPts val="0"/>
              </a:spcAft>
              <a:buClr>
                <a:schemeClr val="dk1"/>
              </a:buClr>
              <a:buSzPts val="1100"/>
              <a:buFont typeface="Arial"/>
              <a:buNone/>
            </a:pPr>
            <a:r>
              <a:rPr lang="en" sz="1200">
                <a:solidFill>
                  <a:schemeClr val="dk1"/>
                </a:solidFill>
                <a:highlight>
                  <a:srgbClr val="F5F5F5"/>
                </a:highlight>
              </a:rPr>
              <a:t>Weng, W.-H., Wagholikar, K. B., McCray, A. T., Szolovits, P., &amp; Chueh, H. C. (2017). Medical subdomain classification of clinical notes using a machine learning-based natural language processing approach. BMC Medical Informatics and Decision Making, 17(1). https://doi.org/10.1186/s12911-017-0556-8 </a:t>
            </a:r>
            <a:endParaRPr sz="1200">
              <a:solidFill>
                <a:schemeClr val="dk1"/>
              </a:solidFill>
            </a:endParaRPr>
          </a:p>
          <a:p>
            <a:pPr indent="-457200" lvl="0" marL="457200" rtl="0" algn="l">
              <a:spcBef>
                <a:spcPts val="1200"/>
              </a:spcBef>
              <a:spcAft>
                <a:spcPts val="1200"/>
              </a:spcAft>
              <a:buClr>
                <a:schemeClr val="dk1"/>
              </a:buClr>
              <a:buSzPts val="1100"/>
              <a:buFont typeface="Arial"/>
              <a:buNone/>
            </a:pPr>
            <a:r>
              <a:rPr lang="en" sz="1200">
                <a:solidFill>
                  <a:schemeClr val="dk1"/>
                </a:solidFill>
                <a:highlight>
                  <a:srgbClr val="F5F5F5"/>
                </a:highlight>
              </a:rPr>
              <a:t>Zhang, J., &amp; El-Gohary, N. M. (2016). Semantic NLP-based information extraction from construction regulatory documents for automated compliance checking. Journal of Computing in Civil Engineering, 30(2), 04015014. https://doi.org/10.1061/(asce)cp.1943-5487.0000346 </a:t>
            </a:r>
            <a:endParaRPr sz="12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8"/>
          <p:cNvSpPr txBox="1"/>
          <p:nvPr>
            <p:ph type="title"/>
          </p:nvPr>
        </p:nvSpPr>
        <p:spPr>
          <a:xfrm>
            <a:off x="1325025" y="42330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Appendix</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id="296" name="Google Shape;296;p49"/>
          <p:cNvPicPr preferRelativeResize="0"/>
          <p:nvPr/>
        </p:nvPicPr>
        <p:blipFill>
          <a:blip r:embed="rId3">
            <a:alphaModFix/>
          </a:blip>
          <a:stretch>
            <a:fillRect/>
          </a:stretch>
        </p:blipFill>
        <p:spPr>
          <a:xfrm>
            <a:off x="985050" y="0"/>
            <a:ext cx="6804074" cy="5143500"/>
          </a:xfrm>
          <a:prstGeom prst="rect">
            <a:avLst/>
          </a:prstGeom>
          <a:noFill/>
          <a:ln>
            <a:noFill/>
          </a:ln>
        </p:spPr>
      </p:pic>
      <p:sp>
        <p:nvSpPr>
          <p:cNvPr id="297" name="Google Shape;297;p49"/>
          <p:cNvSpPr txBox="1"/>
          <p:nvPr/>
        </p:nvSpPr>
        <p:spPr>
          <a:xfrm>
            <a:off x="6822175" y="846050"/>
            <a:ext cx="2321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Word2vec similar words graph for Corpus B</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50"/>
          <p:cNvPicPr preferRelativeResize="0"/>
          <p:nvPr/>
        </p:nvPicPr>
        <p:blipFill>
          <a:blip r:embed="rId3">
            <a:alphaModFix/>
          </a:blip>
          <a:stretch>
            <a:fillRect/>
          </a:stretch>
        </p:blipFill>
        <p:spPr>
          <a:xfrm>
            <a:off x="819200" y="0"/>
            <a:ext cx="6342375" cy="5143501"/>
          </a:xfrm>
          <a:prstGeom prst="rect">
            <a:avLst/>
          </a:prstGeom>
          <a:noFill/>
          <a:ln>
            <a:noFill/>
          </a:ln>
        </p:spPr>
      </p:pic>
      <p:sp>
        <p:nvSpPr>
          <p:cNvPr id="303" name="Google Shape;303;p50"/>
          <p:cNvSpPr txBox="1"/>
          <p:nvPr/>
        </p:nvSpPr>
        <p:spPr>
          <a:xfrm>
            <a:off x="6144000" y="102065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Word2vec with Gensim Phraser similar words graph for Corpus A</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51"/>
          <p:cNvPicPr preferRelativeResize="0"/>
          <p:nvPr/>
        </p:nvPicPr>
        <p:blipFill>
          <a:blip r:embed="rId3">
            <a:alphaModFix/>
          </a:blip>
          <a:stretch>
            <a:fillRect/>
          </a:stretch>
        </p:blipFill>
        <p:spPr>
          <a:xfrm>
            <a:off x="1253625" y="0"/>
            <a:ext cx="5810276" cy="5143501"/>
          </a:xfrm>
          <a:prstGeom prst="rect">
            <a:avLst/>
          </a:prstGeom>
          <a:noFill/>
          <a:ln>
            <a:noFill/>
          </a:ln>
        </p:spPr>
      </p:pic>
      <p:sp>
        <p:nvSpPr>
          <p:cNvPr id="309" name="Google Shape;309;p51"/>
          <p:cNvSpPr txBox="1"/>
          <p:nvPr/>
        </p:nvSpPr>
        <p:spPr>
          <a:xfrm>
            <a:off x="6144000" y="75205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Word2vec with Gensim Phraser similar words graph for Corpus B</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499725" y="579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of PlainText data in Documentation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Documentation is common in all industries.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On large projects, they tend to become very tedious to go through.</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Digital documents supports basic search function.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How can search engines give so much information compared to basic search </a:t>
            </a:r>
            <a:r>
              <a:rPr lang="en">
                <a:solidFill>
                  <a:schemeClr val="dk1"/>
                </a:solidFill>
              </a:rPr>
              <a:t>functions</a:t>
            </a:r>
            <a:r>
              <a:rPr lang="en">
                <a:solidFill>
                  <a:schemeClr val="dk1"/>
                </a:solidFill>
              </a:rPr>
              <a: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Natural Language Processing (NLP) is used.</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Thus, what if we used NLP on specialised industries so that machines can understand human language better?</a:t>
            </a:r>
            <a:endParaRPr>
              <a:solidFill>
                <a:schemeClr val="dk1"/>
              </a:solidFill>
            </a:endParaRPr>
          </a:p>
          <a:p>
            <a:pPr indent="0" lvl="0" marL="0" rtl="0" algn="l">
              <a:spcBef>
                <a:spcPts val="1200"/>
              </a:spcBef>
              <a:spcAft>
                <a:spcPts val="1200"/>
              </a:spcAft>
              <a:buNone/>
            </a:pPr>
            <a:r>
              <a:t/>
            </a:r>
            <a:endParaRPr/>
          </a:p>
        </p:txBody>
      </p:sp>
      <p:sp>
        <p:nvSpPr>
          <p:cNvPr id="74" name="Google Shape;74;p16"/>
          <p:cNvSpPr txBox="1"/>
          <p:nvPr/>
        </p:nvSpPr>
        <p:spPr>
          <a:xfrm>
            <a:off x="231100" y="4703625"/>
            <a:ext cx="1434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999999"/>
                </a:solidFill>
              </a:rPr>
              <a:t>Chua Wen Soong </a:t>
            </a:r>
            <a:endParaRPr sz="1100">
              <a:solidFill>
                <a:srgbClr val="999999"/>
              </a:solidFill>
            </a:endParaRPr>
          </a:p>
        </p:txBody>
      </p:sp>
      <p:sp>
        <p:nvSpPr>
          <p:cNvPr id="75" name="Google Shape;75;p16"/>
          <p:cNvSpPr txBox="1"/>
          <p:nvPr/>
        </p:nvSpPr>
        <p:spPr>
          <a:xfrm>
            <a:off x="5949275" y="4703625"/>
            <a:ext cx="2883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B7B7B7"/>
                </a:solidFill>
              </a:rPr>
              <a:t>Capstone Viva Presentation 25/11/2021</a:t>
            </a:r>
            <a:endParaRPr sz="1100">
              <a:solidFill>
                <a:srgbClr val="B7B7B7"/>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pic>
        <p:nvPicPr>
          <p:cNvPr id="314" name="Google Shape;314;p52"/>
          <p:cNvPicPr preferRelativeResize="0"/>
          <p:nvPr/>
        </p:nvPicPr>
        <p:blipFill>
          <a:blip r:embed="rId3">
            <a:alphaModFix/>
          </a:blip>
          <a:stretch>
            <a:fillRect/>
          </a:stretch>
        </p:blipFill>
        <p:spPr>
          <a:xfrm>
            <a:off x="1011900" y="0"/>
            <a:ext cx="6360900" cy="5143500"/>
          </a:xfrm>
          <a:prstGeom prst="rect">
            <a:avLst/>
          </a:prstGeom>
          <a:noFill/>
          <a:ln>
            <a:noFill/>
          </a:ln>
        </p:spPr>
      </p:pic>
      <p:sp>
        <p:nvSpPr>
          <p:cNvPr id="315" name="Google Shape;315;p52"/>
          <p:cNvSpPr txBox="1"/>
          <p:nvPr/>
        </p:nvSpPr>
        <p:spPr>
          <a:xfrm>
            <a:off x="6699900" y="805800"/>
            <a:ext cx="2444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FastText similar words graph for Corpus A</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id="320" name="Google Shape;320;p53"/>
          <p:cNvPicPr preferRelativeResize="0"/>
          <p:nvPr/>
        </p:nvPicPr>
        <p:blipFill>
          <a:blip r:embed="rId3">
            <a:alphaModFix/>
          </a:blip>
          <a:stretch>
            <a:fillRect/>
          </a:stretch>
        </p:blipFill>
        <p:spPr>
          <a:xfrm>
            <a:off x="1535650" y="0"/>
            <a:ext cx="6253475" cy="5143500"/>
          </a:xfrm>
          <a:prstGeom prst="rect">
            <a:avLst/>
          </a:prstGeom>
          <a:noFill/>
          <a:ln>
            <a:noFill/>
          </a:ln>
        </p:spPr>
      </p:pic>
      <p:sp>
        <p:nvSpPr>
          <p:cNvPr id="321" name="Google Shape;321;p53"/>
          <p:cNvSpPr txBox="1"/>
          <p:nvPr/>
        </p:nvSpPr>
        <p:spPr>
          <a:xfrm>
            <a:off x="6916200" y="872900"/>
            <a:ext cx="2227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FastText similar words graph for Corpus B</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p54"/>
          <p:cNvPicPr preferRelativeResize="0"/>
          <p:nvPr/>
        </p:nvPicPr>
        <p:blipFill>
          <a:blip r:embed="rId3">
            <a:alphaModFix/>
          </a:blip>
          <a:stretch>
            <a:fillRect/>
          </a:stretch>
        </p:blipFill>
        <p:spPr>
          <a:xfrm>
            <a:off x="259850" y="506400"/>
            <a:ext cx="8229600" cy="866775"/>
          </a:xfrm>
          <a:prstGeom prst="rect">
            <a:avLst/>
          </a:prstGeom>
          <a:noFill/>
          <a:ln>
            <a:noFill/>
          </a:ln>
        </p:spPr>
      </p:pic>
      <p:sp>
        <p:nvSpPr>
          <p:cNvPr id="327" name="Google Shape;327;p54"/>
          <p:cNvSpPr txBox="1"/>
          <p:nvPr/>
        </p:nvSpPr>
        <p:spPr>
          <a:xfrm>
            <a:off x="259850" y="152400"/>
            <a:ext cx="37959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100">
                <a:solidFill>
                  <a:schemeClr val="dk1"/>
                </a:solidFill>
              </a:rPr>
              <a:t>Activity words Comparison for Word2Vec Corpus A</a:t>
            </a:r>
            <a:endParaRPr/>
          </a:p>
        </p:txBody>
      </p:sp>
      <p:pic>
        <p:nvPicPr>
          <p:cNvPr id="328" name="Google Shape;328;p54"/>
          <p:cNvPicPr preferRelativeResize="0"/>
          <p:nvPr/>
        </p:nvPicPr>
        <p:blipFill>
          <a:blip r:embed="rId4">
            <a:alphaModFix/>
          </a:blip>
          <a:stretch>
            <a:fillRect/>
          </a:stretch>
        </p:blipFill>
        <p:spPr>
          <a:xfrm>
            <a:off x="152400" y="2022475"/>
            <a:ext cx="6296025" cy="904875"/>
          </a:xfrm>
          <a:prstGeom prst="rect">
            <a:avLst/>
          </a:prstGeom>
          <a:noFill/>
          <a:ln>
            <a:noFill/>
          </a:ln>
        </p:spPr>
      </p:pic>
      <p:sp>
        <p:nvSpPr>
          <p:cNvPr id="329" name="Google Shape;329;p54"/>
          <p:cNvSpPr txBox="1"/>
          <p:nvPr/>
        </p:nvSpPr>
        <p:spPr>
          <a:xfrm>
            <a:off x="259850" y="1668475"/>
            <a:ext cx="37959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100">
                <a:solidFill>
                  <a:schemeClr val="dk1"/>
                </a:solidFill>
              </a:rPr>
              <a:t>Activity words Comparison for Word2Vec Corpus B</a:t>
            </a:r>
            <a:endParaRPr i="1" sz="1100">
              <a:solidFill>
                <a:schemeClr val="dk1"/>
              </a:solidFill>
            </a:endParaRPr>
          </a:p>
        </p:txBody>
      </p:sp>
      <p:sp>
        <p:nvSpPr>
          <p:cNvPr id="330" name="Google Shape;330;p54"/>
          <p:cNvSpPr txBox="1"/>
          <p:nvPr/>
        </p:nvSpPr>
        <p:spPr>
          <a:xfrm>
            <a:off x="259850" y="3184550"/>
            <a:ext cx="46956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100">
                <a:solidFill>
                  <a:schemeClr val="dk1"/>
                </a:solidFill>
              </a:rPr>
              <a:t>Activity words Comparison for Word2Vec with Gensim Phrases Corpus A</a:t>
            </a:r>
            <a:endParaRPr i="1" sz="1100">
              <a:solidFill>
                <a:schemeClr val="dk1"/>
              </a:solidFill>
            </a:endParaRPr>
          </a:p>
        </p:txBody>
      </p:sp>
      <p:pic>
        <p:nvPicPr>
          <p:cNvPr id="331" name="Google Shape;331;p54"/>
          <p:cNvPicPr preferRelativeResize="0"/>
          <p:nvPr/>
        </p:nvPicPr>
        <p:blipFill>
          <a:blip r:embed="rId5">
            <a:alphaModFix/>
          </a:blip>
          <a:stretch>
            <a:fillRect/>
          </a:stretch>
        </p:blipFill>
        <p:spPr>
          <a:xfrm>
            <a:off x="152400" y="3576650"/>
            <a:ext cx="8229600" cy="8858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5"/>
          <p:cNvSpPr txBox="1"/>
          <p:nvPr/>
        </p:nvSpPr>
        <p:spPr>
          <a:xfrm>
            <a:off x="349150" y="376025"/>
            <a:ext cx="49959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100">
                <a:solidFill>
                  <a:schemeClr val="dk1"/>
                </a:solidFill>
              </a:rPr>
              <a:t>Activity words Comparison for Word2Vec with Gensim Phrases Corpus B</a:t>
            </a:r>
            <a:endParaRPr/>
          </a:p>
        </p:txBody>
      </p:sp>
      <p:pic>
        <p:nvPicPr>
          <p:cNvPr id="337" name="Google Shape;337;p55"/>
          <p:cNvPicPr preferRelativeResize="0"/>
          <p:nvPr/>
        </p:nvPicPr>
        <p:blipFill>
          <a:blip r:embed="rId3">
            <a:alphaModFix/>
          </a:blip>
          <a:stretch>
            <a:fillRect/>
          </a:stretch>
        </p:blipFill>
        <p:spPr>
          <a:xfrm>
            <a:off x="286675" y="730025"/>
            <a:ext cx="8229600" cy="914400"/>
          </a:xfrm>
          <a:prstGeom prst="rect">
            <a:avLst/>
          </a:prstGeom>
          <a:noFill/>
          <a:ln>
            <a:noFill/>
          </a:ln>
        </p:spPr>
      </p:pic>
      <p:sp>
        <p:nvSpPr>
          <p:cNvPr id="338" name="Google Shape;338;p55"/>
          <p:cNvSpPr txBox="1"/>
          <p:nvPr/>
        </p:nvSpPr>
        <p:spPr>
          <a:xfrm>
            <a:off x="349150" y="1889475"/>
            <a:ext cx="48885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100">
                <a:solidFill>
                  <a:schemeClr val="dk1"/>
                </a:solidFill>
              </a:rPr>
              <a:t>Activity words Comparison for FastText Corpus A</a:t>
            </a:r>
            <a:endParaRPr/>
          </a:p>
        </p:txBody>
      </p:sp>
      <p:pic>
        <p:nvPicPr>
          <p:cNvPr id="339" name="Google Shape;339;p55"/>
          <p:cNvPicPr preferRelativeResize="0"/>
          <p:nvPr/>
        </p:nvPicPr>
        <p:blipFill>
          <a:blip r:embed="rId4">
            <a:alphaModFix/>
          </a:blip>
          <a:stretch>
            <a:fillRect/>
          </a:stretch>
        </p:blipFill>
        <p:spPr>
          <a:xfrm>
            <a:off x="286675" y="2176325"/>
            <a:ext cx="8229600" cy="1038225"/>
          </a:xfrm>
          <a:prstGeom prst="rect">
            <a:avLst/>
          </a:prstGeom>
          <a:noFill/>
          <a:ln>
            <a:noFill/>
          </a:ln>
        </p:spPr>
      </p:pic>
      <p:sp>
        <p:nvSpPr>
          <p:cNvPr id="340" name="Google Shape;340;p55"/>
          <p:cNvSpPr txBox="1"/>
          <p:nvPr/>
        </p:nvSpPr>
        <p:spPr>
          <a:xfrm>
            <a:off x="349150" y="3308925"/>
            <a:ext cx="37602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100">
                <a:solidFill>
                  <a:schemeClr val="dk1"/>
                </a:solidFill>
              </a:rPr>
              <a:t>Activity words Comparison for FastText Corpus B</a:t>
            </a:r>
            <a:endParaRPr/>
          </a:p>
        </p:txBody>
      </p:sp>
      <p:pic>
        <p:nvPicPr>
          <p:cNvPr id="341" name="Google Shape;341;p55"/>
          <p:cNvPicPr preferRelativeResize="0"/>
          <p:nvPr/>
        </p:nvPicPr>
        <p:blipFill>
          <a:blip r:embed="rId5">
            <a:alphaModFix/>
          </a:blip>
          <a:stretch>
            <a:fillRect/>
          </a:stretch>
        </p:blipFill>
        <p:spPr>
          <a:xfrm>
            <a:off x="286675" y="3662925"/>
            <a:ext cx="8229600" cy="1019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Scope</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Large construction documents are tedious to go through manually</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Machines are not useful in returning informational searches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Machines have no way of understanding human language (as there is no construction lexicon)</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Building a language model of the construction industry</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Have word representations for construction terms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language model is to be applicable for downstream NLP tasks</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1388100" y="450150"/>
            <a:ext cx="63678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Literature Review</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NLP all about?</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br>
              <a:rPr b="1" lang="en" sz="2000">
                <a:solidFill>
                  <a:schemeClr val="dk1"/>
                </a:solidFill>
              </a:rPr>
            </a:br>
            <a:r>
              <a:rPr lang="en" sz="2000">
                <a:solidFill>
                  <a:schemeClr val="dk1"/>
                </a:solidFill>
                <a:highlight>
                  <a:srgbClr val="FFFFFF"/>
                </a:highlight>
              </a:rPr>
              <a:t>NLP is a subfield, combining the areas of linguistics, computer science, and artificial intelligence that aims toward learning, understanding, recognizing, and producing human language content (Hirschberg &amp; Manning, 2015)</a:t>
            </a:r>
            <a:endParaRPr sz="2000">
              <a:solidFill>
                <a:schemeClr val="dk1"/>
              </a:solidFill>
              <a:highlight>
                <a:srgbClr val="FFFFFF"/>
              </a:highlight>
            </a:endParaRPr>
          </a:p>
          <a:p>
            <a:pPr indent="0" lvl="0" marL="0" rtl="0" algn="l">
              <a:spcBef>
                <a:spcPts val="1200"/>
              </a:spcBef>
              <a:spcAft>
                <a:spcPts val="1200"/>
              </a:spcAft>
              <a:buClr>
                <a:schemeClr val="dk1"/>
              </a:buClr>
              <a:buSzPts val="1100"/>
              <a:buFont typeface="Arial"/>
              <a:buNone/>
            </a:pPr>
            <a:r>
              <a:t/>
            </a:r>
            <a:endParaRPr sz="1400">
              <a:solidFill>
                <a:schemeClr val="dk1"/>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Applications of NLP</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lnSpc>
                <a:spcPct val="150000"/>
              </a:lnSpc>
              <a:spcBef>
                <a:spcPts val="1200"/>
              </a:spcBef>
              <a:spcAft>
                <a:spcPts val="0"/>
              </a:spcAft>
              <a:buClr>
                <a:schemeClr val="dk1"/>
              </a:buClr>
              <a:buSzPts val="2400"/>
              <a:buChar char="●"/>
            </a:pPr>
            <a:r>
              <a:rPr lang="en" sz="2400">
                <a:solidFill>
                  <a:schemeClr val="dk1"/>
                </a:solidFill>
                <a:highlight>
                  <a:srgbClr val="FFFFFF"/>
                </a:highlight>
              </a:rPr>
              <a:t>Word sense disambiguation</a:t>
            </a:r>
            <a:endParaRPr sz="2400">
              <a:solidFill>
                <a:schemeClr val="dk1"/>
              </a:solidFill>
              <a:highlight>
                <a:srgbClr val="FFFFFF"/>
              </a:highlight>
            </a:endParaRPr>
          </a:p>
          <a:p>
            <a:pPr indent="-381000" lvl="0" marL="457200" rtl="0" algn="l">
              <a:lnSpc>
                <a:spcPct val="150000"/>
              </a:lnSpc>
              <a:spcBef>
                <a:spcPts val="0"/>
              </a:spcBef>
              <a:spcAft>
                <a:spcPts val="0"/>
              </a:spcAft>
              <a:buClr>
                <a:schemeClr val="dk1"/>
              </a:buClr>
              <a:buSzPts val="2400"/>
              <a:buChar char="●"/>
            </a:pPr>
            <a:r>
              <a:rPr lang="en" sz="2400">
                <a:solidFill>
                  <a:schemeClr val="dk1"/>
                </a:solidFill>
                <a:highlight>
                  <a:srgbClr val="FFFFFF"/>
                </a:highlight>
              </a:rPr>
              <a:t>Machine Translation</a:t>
            </a:r>
            <a:endParaRPr sz="2400">
              <a:solidFill>
                <a:schemeClr val="dk1"/>
              </a:solidFill>
              <a:highlight>
                <a:srgbClr val="FFFFFF"/>
              </a:highlight>
            </a:endParaRPr>
          </a:p>
          <a:p>
            <a:pPr indent="-381000" lvl="0" marL="457200" rtl="0" algn="l">
              <a:lnSpc>
                <a:spcPct val="150000"/>
              </a:lnSpc>
              <a:spcBef>
                <a:spcPts val="0"/>
              </a:spcBef>
              <a:spcAft>
                <a:spcPts val="0"/>
              </a:spcAft>
              <a:buClr>
                <a:schemeClr val="dk1"/>
              </a:buClr>
              <a:buSzPts val="2400"/>
              <a:buChar char="●"/>
            </a:pPr>
            <a:r>
              <a:rPr lang="en" sz="2400">
                <a:solidFill>
                  <a:schemeClr val="dk1"/>
                </a:solidFill>
                <a:highlight>
                  <a:srgbClr val="FFFFFF"/>
                </a:highlight>
              </a:rPr>
              <a:t>Summarization</a:t>
            </a:r>
            <a:endParaRPr sz="2400">
              <a:solidFill>
                <a:schemeClr val="dk1"/>
              </a:solidFill>
              <a:highlight>
                <a:srgbClr val="FFFFFF"/>
              </a:highlight>
            </a:endParaRPr>
          </a:p>
          <a:p>
            <a:pPr indent="-381000" lvl="0" marL="457200" rtl="0" algn="l">
              <a:lnSpc>
                <a:spcPct val="150000"/>
              </a:lnSpc>
              <a:spcBef>
                <a:spcPts val="0"/>
              </a:spcBef>
              <a:spcAft>
                <a:spcPts val="0"/>
              </a:spcAft>
              <a:buClr>
                <a:schemeClr val="dk1"/>
              </a:buClr>
              <a:buSzPts val="2400"/>
              <a:buChar char="●"/>
            </a:pPr>
            <a:r>
              <a:rPr lang="en" sz="2400">
                <a:solidFill>
                  <a:schemeClr val="dk1"/>
                </a:solidFill>
                <a:highlight>
                  <a:srgbClr val="FFFFFF"/>
                </a:highlight>
              </a:rPr>
              <a:t>Syntactic Annotation</a:t>
            </a:r>
            <a:endParaRPr sz="2400">
              <a:solidFill>
                <a:schemeClr val="dk1"/>
              </a:solidFill>
              <a:highlight>
                <a:srgbClr val="FFFFFF"/>
              </a:highlight>
            </a:endParaRPr>
          </a:p>
          <a:p>
            <a:pPr indent="-381000" lvl="0" marL="457200" rtl="0" algn="l">
              <a:lnSpc>
                <a:spcPct val="150000"/>
              </a:lnSpc>
              <a:spcBef>
                <a:spcPts val="0"/>
              </a:spcBef>
              <a:spcAft>
                <a:spcPts val="0"/>
              </a:spcAft>
              <a:buClr>
                <a:schemeClr val="dk1"/>
              </a:buClr>
              <a:buSzPts val="2400"/>
              <a:buChar char="●"/>
            </a:pPr>
            <a:r>
              <a:rPr lang="en" sz="2400">
                <a:solidFill>
                  <a:schemeClr val="dk1"/>
                </a:solidFill>
                <a:highlight>
                  <a:srgbClr val="FFFFFF"/>
                </a:highlight>
              </a:rPr>
              <a:t>Named Entity Recognition</a:t>
            </a:r>
            <a:endParaRPr sz="2400">
              <a:solidFill>
                <a:schemeClr val="dk1"/>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