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ppt/slidelayouts/slidelayout1.xml" ContentType="application/vnd.openxmlformats-officedocument.presentationml.slideLayout+xml"/>
  <Override PartName="/docprops/core.xml" ContentType="application/vnd.openxmlformats-package.core-properties+xml"/>
  <Override PartName="/ppt/theme/theme1.xml" ContentType="application/vnd.openxmlformats-officedocument.them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slides/notesslide4.xml" ContentType="application/vnd.openxmlformats-officedocument.presentationml.notesSlide+xml"/>
  <Override PartName="/ppt/slides/slide13.xml" ContentType="application/vnd.openxmlformats-officedocument.presentationml.slide+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notesslides/notesslide9.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notesslides/notesslide12.xml" ContentType="application/vnd.openxmlformats-officedocument.presentationml.notesSlide+xml"/>
  <Override PartName="/ppt/slides/slide2.xml" ContentType="application/vnd.openxmlformats-officedocument.presentationml.slide+xml"/>
  <Override PartName="/ppt/notesslides/notesslide11.xml" ContentType="application/vnd.openxmlformats-officedocument.presentationml.notesSlide+xml"/>
  <Override PartName="/ppt/slides/slide3.xml" ContentType="application/vnd.openxmlformats-officedocument.presentationml.slide+xml"/>
  <Override PartName="/ppt/notesslides/notesslide10.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s/slide12.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notesslides/notesslide7.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notesslides/notesslide13.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68" r:id="rId6"/>
    <p:sldId id="259" r:id="rId7"/>
    <p:sldId id="264" r:id="rId8"/>
    <p:sldId id="265" r:id="rId9"/>
    <p:sldId id="266" r:id="rId10"/>
    <p:sldId id="267" r:id="rId11"/>
    <p:sldId id="260" r:id="rId12"/>
    <p:sldId id="261" r:id="rId13"/>
    <p:sldId id="262" r:id="rId14"/>
    <p:sldId id="263" r:id="rId15"/>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p>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F47DF5E-D560-4179-9968-6015057098A6}"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886116B8-CB5F-4C6E-84EC-4EA4B1628C4B}"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B26CCA18-8A59-4C91-B15A-8FD72E64B4DC}"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0CC5EB32-3653-4117-B5D6-D27E4B96B905}"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D6D97A3A-A237-4C2C-9A20-24E0FD3CB8F6}"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F6516310-3871-4FB3-827A-3A6AE7E6C67C}"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2F06F403-E912-4548-BF95-29D215CA9609}"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9BFFD28A-EE95-4DA1-A5FC-0C920452F5D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371D5AF9-E483-4D61-B12D-89F451788A53}"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BD745B16-17BD-4FAB-A518-3A959745F935}"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252B189B-67A6-4F92-A228-E0DC151657B9}"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C6F5ECB1-13D0-4389-8D85-2B3F262553F0}"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p:txBody>
          <a:bodyPr/>
          <a:lstStyle/>
          <a:p/>
        </p:txBody>
      </p:sp>
      <p:sp>
        <p:nvSpPr>
          <p:cNvPr id="3" name="Notes Placeholder 4"/>
          <p:cNvSpPr>
            <a:spLocks noGrp="1" noEditPoints="1"/>
          </p:cNvSpPr>
          <p:nvPr>
            <p:ph type="body" idx="3"/>
          </p:nvPr>
        </p:nvSpPr>
        <p:spPr/>
        <p:txBody>
          <a:bodyPr/>
          <a:lstStyle/>
          <a:p>
            <a:endParaRPr lang="en-US" smtClean="0"/>
          </a:p>
        </p:txBody>
      </p:sp>
      <p:sp>
        <p:nvSpPr>
          <p:cNvPr id="4" name="Slide Number Placeholder 6"/>
          <p:cNvSpPr>
            <a:spLocks noGrp="1" noEditPoints="1"/>
          </p:cNvSpPr>
          <p:nvPr>
            <p:ph type="sldNum" sz="quarter" idx="5"/>
          </p:nvPr>
        </p:nvSpPr>
        <p:spPr/>
        <p:txBody>
          <a:bodyPr/>
          <a:lstStyle/>
          <a:p>
            <a:fld id="{34DE4C8A-5C50-4214-AA1C-A80F3AA30DA3}"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5436234" y="1860930"/>
            <a:ext cx="5334000" cy="1820545"/>
          </a:xfrm>
        </p:spPr>
        <p:txBody>
          <a:bodyPr wrap="square" lIns="0" tIns="0" rIns="0" bIns="0">
            <a:spAutoFit/>
          </a:bodyPr>
          <a:lstStyle>
            <a:lvl1pPr>
              <a:defRPr sz="3950" b="1" i="0">
                <a:solidFill>
                  <a:srgbClr val="FFC000"/>
                </a:solidFill>
                <a:latin typeface="Tahoma"/>
                <a:cs typeface="Tahoma"/>
              </a:defRPr>
            </a:lvl1pPr>
          </a:lstStyle>
          <a:p/>
        </p:txBody>
      </p:sp>
      <p:sp>
        <p:nvSpPr>
          <p:cNvPr id="3" name="Holder 3"/>
          <p:cNvSpPr>
            <a:spLocks noGrp="1" noEditPoints="1"/>
          </p:cNvSpPr>
          <p:nvPr>
            <p:ph type="subTitle" idx="4"/>
          </p:nvPr>
        </p:nvSpPr>
        <p:spPr>
          <a:xfrm>
            <a:off x="1828800" y="3840480"/>
            <a:ext cx="8534400" cy="1714500"/>
          </a:xfrm>
        </p:spPr>
        <p:txBody>
          <a:bodyPr wrap="square" lIns="0" tIns="0" rIns="0" bIns="0">
            <a:spAutoFit/>
          </a:bodyPr>
          <a:lstStyle>
            <a:lvl1pPr>
              <a:defRPr sz="1800" b="0" i="0">
                <a:solidFill>
                  <a:schemeClr val="bg1"/>
                </a:solidFill>
                <a:latin typeface="Verdana"/>
                <a:cs typeface="Verdana"/>
              </a:defRPr>
            </a:lvl1pPr>
          </a:lstStyle>
          <a:p>
            <a:pPr lvl="0"/>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950" b="1" i="0">
                <a:solidFill>
                  <a:srgbClr val="FFC000"/>
                </a:solidFill>
                <a:latin typeface="Tahoma"/>
                <a:cs typeface="Tahoma"/>
              </a:defRPr>
            </a:lvl1pPr>
          </a:lstStyle>
          <a:p/>
        </p:txBody>
      </p:sp>
      <p:sp>
        <p:nvSpPr>
          <p:cNvPr id="3" name="Holder 3"/>
          <p:cNvSpPr>
            <a:spLocks noGrp="1" noEditPoints="1"/>
          </p:cNvSpPr>
          <p:nvPr>
            <p:ph type="body" idx="1"/>
          </p:nvPr>
        </p:nvSpPr>
        <p:spPr/>
        <p:txBody>
          <a:bodyPr lIns="0" tIns="0" rIns="0" bIns="0"/>
          <a:lstStyle>
            <a:lvl1pPr>
              <a:defRPr sz="1800" b="0" i="0">
                <a:solidFill>
                  <a:schemeClr val="bg1"/>
                </a:solidFill>
                <a:latin typeface="Verdana"/>
                <a:cs typeface="Verdana"/>
              </a:defRPr>
            </a:lvl1pPr>
          </a:lstStyle>
          <a:p>
            <a:pPr lvl="0"/>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950" b="1" i="0">
                <a:solidFill>
                  <a:srgbClr val="FFC000"/>
                </a:solidFill>
                <a:latin typeface="Tahoma"/>
                <a:cs typeface="Tahoma"/>
              </a:defRPr>
            </a:lvl1pPr>
          </a:lstStyle>
          <a:p/>
        </p:txBody>
      </p:sp>
      <p:sp>
        <p:nvSpPr>
          <p:cNvPr id="3" name="Holder 3"/>
          <p:cNvSpPr>
            <a:spLocks noGrp="1" noEditPoints="1"/>
          </p:cNvSpPr>
          <p:nvPr>
            <p:ph sz="half" idx="2"/>
          </p:nvPr>
        </p:nvSpPr>
        <p:spPr>
          <a:xfrm>
            <a:off x="609600" y="1577340"/>
            <a:ext cx="5303520" cy="4526280"/>
          </a:xfrm>
        </p:spPr>
        <p:txBody>
          <a:bodyPr wrap="square" lIns="0" tIns="0" rIns="0" bIns="0">
            <a:spAutoFit/>
          </a:bodyPr>
          <a:lstStyle/>
          <a:p>
            <a:pPr lvl="0"/>
          </a:p>
        </p:txBody>
      </p:sp>
      <p:sp>
        <p:nvSpPr>
          <p:cNvPr id="4" name="Holder 4"/>
          <p:cNvSpPr>
            <a:spLocks noGrp="1" noEditPoints="1"/>
          </p:cNvSpPr>
          <p:nvPr>
            <p:ph sz="half" idx="3"/>
          </p:nvPr>
        </p:nvSpPr>
        <p:spPr>
          <a:xfrm>
            <a:off x="6278880" y="1577340"/>
            <a:ext cx="5303520" cy="4526280"/>
          </a:xfrm>
        </p:spPr>
        <p:txBody>
          <a:bodyPr wrap="square" lIns="0" tIns="0" rIns="0" bIns="0">
            <a:spAutoFit/>
          </a:bodyPr>
          <a:lstStyle/>
          <a:p>
            <a:pPr lvl="0"/>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950" b="1" i="0">
                <a:solidFill>
                  <a:srgbClr val="FFC000"/>
                </a:solidFill>
                <a:latin typeface="Tahoma"/>
                <a:cs typeface="Tahoma"/>
              </a:defRPr>
            </a:lvl1pPr>
          </a:lstStyle>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p:txBody>
      </p:sp>
      <p:sp>
        <p:nvSpPr>
          <p:cNvPr id="2" name="Holder 2"/>
          <p:cNvSpPr>
            <a:spLocks noGrp="1" noEditPoints="1"/>
          </p:cNvSpPr>
          <p:nvPr>
            <p:ph type="title"/>
          </p:nvPr>
        </p:nvSpPr>
        <p:spPr>
          <a:xfrm>
            <a:off x="387350" y="837818"/>
            <a:ext cx="9725660" cy="1185545"/>
          </a:xfrm>
          <a:prstGeom prst="rect">
            <a:avLst/>
          </a:prstGeom>
        </p:spPr>
        <p:txBody>
          <a:bodyPr wrap="square" lIns="0" tIns="0" rIns="0" bIns="0">
            <a:spAutoFit/>
          </a:bodyPr>
          <a:lstStyle>
            <a:lvl1pPr>
              <a:defRPr sz="3950" b="1" i="0">
                <a:solidFill>
                  <a:srgbClr val="FFC000"/>
                </a:solidFill>
                <a:latin typeface="Tahoma"/>
                <a:cs typeface="Tahoma"/>
              </a:defRPr>
            </a:lvl1pPr>
          </a:lstStyle>
          <a:p/>
        </p:txBody>
      </p:sp>
      <p:sp>
        <p:nvSpPr>
          <p:cNvPr id="3" name="Holder 3"/>
          <p:cNvSpPr>
            <a:spLocks noGrp="1" noEditPoints="1"/>
          </p:cNvSpPr>
          <p:nvPr>
            <p:ph type="body" idx="1"/>
          </p:nvPr>
        </p:nvSpPr>
        <p:spPr>
          <a:xfrm>
            <a:off x="414655" y="2820098"/>
            <a:ext cx="7307580" cy="2122170"/>
          </a:xfrm>
          <a:prstGeom prst="rect">
            <a:avLst/>
          </a:prstGeom>
        </p:spPr>
        <p:txBody>
          <a:bodyPr wrap="square" lIns="0" tIns="0" rIns="0" bIns="0">
            <a:spAutoFit/>
          </a:bodyPr>
          <a:lstStyle>
            <a:lvl1pPr>
              <a:defRPr sz="1800" b="0" i="0">
                <a:solidFill>
                  <a:schemeClr val="bg1"/>
                </a:solidFill>
                <a:latin typeface="Verdana"/>
                <a:cs typeface="Verdana"/>
              </a:defRPr>
            </a:lvl1pPr>
          </a:lstStyle>
          <a:p>
            <a:pPr lvl="0"/>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ctrTitle"/>
          </p:nvPr>
        </p:nvSpPr>
        <p:spPr>
          <a:xfrm>
            <a:off x="5436234" y="1860930"/>
            <a:ext cx="5334000" cy="2391206"/>
          </a:xfrm>
        </p:spPr>
        <p:txBody>
          <a:bodyPr vert="horz" wrap="square" lIns="0" tIns="76200" rIns="0" bIns="0" rtlCol="0">
            <a:spAutoFit/>
          </a:bodyPr>
          <a:lstStyle/>
          <a:p>
            <a:pPr marL="12700">
              <a:lnSpc>
                <a:spcPct val="90100"/>
              </a:lnSpc>
              <a:spcBef>
                <a:spcPts val="600"/>
              </a:spcBef>
            </a:pPr>
            <a:r>
              <a:rPr sz="4200" spc="-204" dirty="0">
                <a:solidFill>
                  <a:srgbClr val="FFFFFF"/>
                </a:solidFill>
                <a:latin typeface="Trebuchet MS"/>
                <a:cs typeface="Trebuchet MS"/>
              </a:rPr>
              <a:t>Phishing</a:t>
            </a:r>
            <a:r>
              <a:rPr sz="4200" spc="-440" dirty="0">
                <a:solidFill>
                  <a:srgbClr val="FFFFFF"/>
                </a:solidFill>
                <a:latin typeface="Trebuchet MS"/>
                <a:cs typeface="Trebuchet MS"/>
              </a:rPr>
              <a:t> </a:t>
            </a:r>
            <a:r>
              <a:rPr sz="4200" spc="-275" dirty="0">
                <a:solidFill>
                  <a:srgbClr val="FFFFFF"/>
                </a:solidFill>
                <a:latin typeface="Trebuchet MS"/>
                <a:cs typeface="Trebuchet MS"/>
              </a:rPr>
              <a:t>Awareness: </a:t>
            </a:r>
            <a:r>
              <a:rPr sz="4200" spc="-265" dirty="0">
                <a:solidFill>
                  <a:srgbClr val="FFFFFF"/>
                </a:solidFill>
                <a:latin typeface="Trebuchet MS"/>
                <a:cs typeface="Trebuchet MS"/>
              </a:rPr>
              <a:t>Protecting</a:t>
            </a:r>
            <a:r>
              <a:rPr sz="4200" spc="-484" dirty="0">
                <a:solidFill>
                  <a:srgbClr val="FFFFFF"/>
                </a:solidFill>
                <a:latin typeface="Trebuchet MS"/>
                <a:cs typeface="Trebuchet MS"/>
              </a:rPr>
              <a:t> </a:t>
            </a:r>
            <a:r>
              <a:rPr sz="4200" spc="-265" dirty="0">
                <a:solidFill>
                  <a:srgbClr val="FFFFFF"/>
                </a:solidFill>
                <a:latin typeface="Trebuchet MS"/>
                <a:cs typeface="Trebuchet MS"/>
              </a:rPr>
              <a:t>Yourself</a:t>
            </a:r>
            <a:r>
              <a:rPr sz="4200" spc="-495" dirty="0">
                <a:solidFill>
                  <a:srgbClr val="FFFFFF"/>
                </a:solidFill>
                <a:latin typeface="Trebuchet MS"/>
                <a:cs typeface="Trebuchet MS"/>
              </a:rPr>
              <a:t> </a:t>
            </a:r>
            <a:r>
              <a:rPr sz="4200" spc="-325" dirty="0">
                <a:solidFill>
                  <a:srgbClr val="FFFFFF"/>
                </a:solidFill>
                <a:latin typeface="Trebuchet MS"/>
                <a:cs typeface="Trebuchet MS"/>
              </a:rPr>
              <a:t>from </a:t>
            </a:r>
            <a:r>
              <a:rPr sz="4200" spc="-240" dirty="0">
                <a:solidFill>
                  <a:srgbClr val="FFFFFF"/>
                </a:solidFill>
                <a:latin typeface="Trebuchet MS"/>
                <a:cs typeface="Trebuchet MS"/>
              </a:rPr>
              <a:t>Online</a:t>
            </a:r>
            <a:r>
              <a:rPr sz="4200" spc="-425" dirty="0">
                <a:solidFill>
                  <a:srgbClr val="FFFFFF"/>
                </a:solidFill>
                <a:latin typeface="Trebuchet MS"/>
                <a:cs typeface="Trebuchet MS"/>
              </a:rPr>
              <a:t> </a:t>
            </a:r>
            <a:r>
              <a:rPr sz="4200" spc="-10" dirty="0">
                <a:solidFill>
                  <a:srgbClr val="FFFFFF"/>
                </a:solidFill>
                <a:latin typeface="Trebuchet MS"/>
                <a:cs typeface="Trebuchet MS"/>
              </a:rPr>
              <a:t>Scams</a:t>
            </a:r>
            <a:r>
              <a:rPr lang="en-US" sz="4200" spc="-10" dirty="0">
                <a:solidFill>
                  <a:srgbClr val="FFFFFF"/>
                </a:solidFill>
                <a:latin typeface="Trebuchet MS"/>
                <a:cs typeface="Trebuchet MS"/>
              </a:rPr>
              <a:t> By Okafor Peter</a:t>
            </a:r>
            <a:endParaRPr sz="4200">
              <a:latin typeface="Trebuchet MS"/>
              <a:cs typeface="Trebuchet MS"/>
            </a:endParaRPr>
          </a:p>
        </p:txBody>
      </p:sp>
      <p:sp>
        <p:nvSpPr>
          <p:cNvPr id="3" name="object 3"/>
          <p:cNvSpPr txBox="1"/>
          <p:nvPr/>
        </p:nvSpPr>
        <p:spPr>
          <a:xfrm>
            <a:off x="5616828" y="4987353"/>
            <a:ext cx="4627245" cy="610870"/>
          </a:xfrm>
          <a:prstGeom prst="rect">
            <a:avLst/>
          </a:prstGeom>
        </p:spPr>
        <p:txBody>
          <a:bodyPr vert="horz" wrap="square" lIns="0" tIns="48260" rIns="0" bIns="0" rtlCol="0">
            <a:spAutoFit/>
          </a:bodyPr>
          <a:lstStyle/>
          <a:p>
            <a:pPr marL="12700">
              <a:lnSpc>
                <a:spcPts val="2180"/>
              </a:lnSpc>
              <a:spcBef>
                <a:spcPts val="380"/>
              </a:spcBef>
            </a:pPr>
            <a:r>
              <a:rPr sz="2000" spc="-40" dirty="0">
                <a:solidFill>
                  <a:srgbClr val="FFFFFF"/>
                </a:solidFill>
                <a:latin typeface="Verdana"/>
                <a:cs typeface="Verdana"/>
              </a:rPr>
              <a:t>UNDERSTANDING</a:t>
            </a:r>
            <a:r>
              <a:rPr sz="2000" spc="-150" dirty="0">
                <a:solidFill>
                  <a:srgbClr val="FFFFFF"/>
                </a:solidFill>
                <a:latin typeface="Verdana"/>
                <a:cs typeface="Verdana"/>
              </a:rPr>
              <a:t> </a:t>
            </a:r>
            <a:r>
              <a:rPr sz="2000" spc="-10" dirty="0">
                <a:solidFill>
                  <a:srgbClr val="FFFFFF"/>
                </a:solidFill>
                <a:latin typeface="Verdana"/>
                <a:cs typeface="Verdana"/>
              </a:rPr>
              <a:t>AND</a:t>
            </a:r>
            <a:r>
              <a:rPr sz="2000" spc="-195" dirty="0">
                <a:solidFill>
                  <a:srgbClr val="FFFFFF"/>
                </a:solidFill>
                <a:latin typeface="Verdana"/>
                <a:cs typeface="Verdana"/>
              </a:rPr>
              <a:t> </a:t>
            </a:r>
            <a:r>
              <a:rPr sz="2000" spc="-10" dirty="0">
                <a:solidFill>
                  <a:srgbClr val="FFFFFF"/>
                </a:solidFill>
                <a:latin typeface="Verdana"/>
                <a:cs typeface="Verdana"/>
              </a:rPr>
              <a:t>PREVENTING </a:t>
            </a:r>
            <a:r>
              <a:rPr sz="2000" spc="-85" dirty="0">
                <a:solidFill>
                  <a:srgbClr val="FFFFFF"/>
                </a:solidFill>
                <a:latin typeface="Verdana"/>
                <a:cs typeface="Verdana"/>
              </a:rPr>
              <a:t>PHISHING</a:t>
            </a:r>
            <a:r>
              <a:rPr sz="2000" spc="-130" dirty="0">
                <a:solidFill>
                  <a:srgbClr val="FFFFFF"/>
                </a:solidFill>
                <a:latin typeface="Verdana"/>
                <a:cs typeface="Verdana"/>
              </a:rPr>
              <a:t> </a:t>
            </a:r>
            <a:r>
              <a:rPr sz="2000" spc="-10" dirty="0">
                <a:solidFill>
                  <a:srgbClr val="FFFFFF"/>
                </a:solidFill>
                <a:latin typeface="Verdana"/>
                <a:cs typeface="Verdana"/>
              </a:rPr>
              <a:t>ATTACKS</a:t>
            </a:r>
            <a:endParaRPr sz="2000">
              <a:latin typeface="Verdana"/>
              <a:cs typeface="Verdana"/>
            </a:endParaRPr>
          </a:p>
        </p:txBody>
      </p:sp>
      <p:pic>
        <p:nvPicPr>
          <p:cNvPr id="4" name="object 4"/>
          <p:cNvPicPr/>
          <p:nvPr/>
        </p:nvPicPr>
        <p:blipFill>
          <a:blip r:embed="rId1"/>
          <a:srcRect/>
          <a:stretch>
            <a:fillRect/>
          </a:stretch>
        </p:blipFill>
        <p:spPr>
          <a:xfrm>
            <a:off x="619125" y="619125"/>
            <a:ext cx="4371975" cy="56197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a:srcRect/>
          <a:stretch>
            <a:fillRect/>
          </a:stretch>
        </p:blipFill>
        <p:spPr>
          <a:xfrm>
            <a:off x="4629150" y="1333500"/>
            <a:ext cx="7562850" cy="5324475"/>
          </a:xfrm>
          <a:prstGeom prst="rect">
            <a:avLst/>
          </a:prstGeom>
        </p:spPr>
      </p:pic>
      <p:sp>
        <p:nvSpPr>
          <p:cNvPr id="3" name="object 3"/>
          <p:cNvSpPr>
            <a:spLocks noGrp="1" noEditPoints="1"/>
          </p:cNvSpPr>
          <p:nvPr>
            <p:ph type="title"/>
          </p:nvPr>
        </p:nvSpPr>
        <p:spPr/>
        <p:txBody>
          <a:bodyPr vert="horz" wrap="square" lIns="0" tIns="16510" rIns="0" bIns="0" rtlCol="0">
            <a:spAutoFit/>
          </a:bodyPr>
          <a:lstStyle/>
          <a:p>
            <a:pPr marL="40005">
              <a:lnSpc>
                <a:spcPct val="100000"/>
              </a:lnSpc>
              <a:spcBef>
                <a:spcPts val="130"/>
              </a:spcBef>
            </a:pPr>
            <a:r>
              <a:rPr spc="-30" dirty="0"/>
              <a:t>Recognizing</a:t>
            </a:r>
            <a:r>
              <a:rPr spc="-145" dirty="0"/>
              <a:t> </a:t>
            </a:r>
            <a:r>
              <a:rPr spc="-65" dirty="0"/>
              <a:t>Phishing</a:t>
            </a:r>
            <a:r>
              <a:rPr spc="-210" dirty="0"/>
              <a:t> </a:t>
            </a:r>
            <a:r>
              <a:rPr spc="-10" dirty="0"/>
              <a:t>Attempts</a:t>
            </a:r>
          </a:p>
        </p:txBody>
      </p:sp>
      <p:sp>
        <p:nvSpPr>
          <p:cNvPr id="4" name="object 4"/>
          <p:cNvSpPr txBox="1"/>
          <p:nvPr/>
        </p:nvSpPr>
        <p:spPr>
          <a:xfrm>
            <a:off x="414655" y="2687463"/>
            <a:ext cx="3514725" cy="2220595"/>
          </a:xfrm>
          <a:prstGeom prst="rect">
            <a:avLst/>
          </a:prstGeom>
        </p:spPr>
        <p:txBody>
          <a:bodyPr vert="horz" wrap="square" lIns="0" tIns="145415" rIns="0" bIns="0" rtlCol="0">
            <a:spAutoFit/>
          </a:bodyPr>
          <a:lstStyle/>
          <a:p>
            <a:pPr marL="240665" indent="-227965">
              <a:lnSpc>
                <a:spcPct val="100000"/>
              </a:lnSpc>
              <a:spcBef>
                <a:spcPts val="1145"/>
              </a:spcBef>
              <a:buFont typeface="Arial MT"/>
              <a:buChar char="•"/>
              <a:tabLst>
                <a:tab pos="240665" algn="l"/>
              </a:tabLst>
            </a:pPr>
            <a:r>
              <a:rPr sz="1800" b="1" spc="-10" dirty="0">
                <a:solidFill>
                  <a:srgbClr val="FFFFFF"/>
                </a:solidFill>
                <a:latin typeface="Tahoma"/>
                <a:cs typeface="Tahoma"/>
              </a:rPr>
              <a:t>Red</a:t>
            </a:r>
            <a:r>
              <a:rPr sz="1800" b="1" spc="-145" dirty="0">
                <a:solidFill>
                  <a:srgbClr val="FFFFFF"/>
                </a:solidFill>
                <a:latin typeface="Tahoma"/>
                <a:cs typeface="Tahoma"/>
              </a:rPr>
              <a:t> </a:t>
            </a:r>
            <a:r>
              <a:rPr sz="1800" b="1" spc="-10" dirty="0">
                <a:solidFill>
                  <a:srgbClr val="FFFFFF"/>
                </a:solidFill>
                <a:latin typeface="Tahoma"/>
                <a:cs typeface="Tahoma"/>
              </a:rPr>
              <a:t>Flags:</a:t>
            </a:r>
            <a:endParaRPr sz="1800">
              <a:latin typeface="Tahoma"/>
              <a:cs typeface="Tahoma"/>
            </a:endParaRPr>
          </a:p>
          <a:p>
            <a:pPr marL="241300">
              <a:lnSpc>
                <a:spcPct val="100000"/>
              </a:lnSpc>
              <a:spcBef>
                <a:spcPts val="940"/>
              </a:spcBef>
            </a:pPr>
            <a:r>
              <a:rPr sz="1550" spc="-320" dirty="0">
                <a:solidFill>
                  <a:srgbClr val="FFFFFF"/>
                </a:solidFill>
                <a:latin typeface="Verdana"/>
                <a:cs typeface="Verdana"/>
              </a:rPr>
              <a:t>+</a:t>
            </a:r>
            <a:r>
              <a:rPr sz="1550" spc="350" dirty="0">
                <a:solidFill>
                  <a:srgbClr val="FFFFFF"/>
                </a:solidFill>
                <a:latin typeface="Verdana"/>
                <a:cs typeface="Verdana"/>
              </a:rPr>
              <a:t> </a:t>
            </a:r>
            <a:r>
              <a:rPr sz="1550" spc="-45" dirty="0">
                <a:solidFill>
                  <a:srgbClr val="FFFFFF"/>
                </a:solidFill>
                <a:latin typeface="Verdana"/>
                <a:cs typeface="Verdana"/>
              </a:rPr>
              <a:t>Urgent</a:t>
            </a:r>
            <a:r>
              <a:rPr sz="1550" spc="-35" dirty="0">
                <a:solidFill>
                  <a:srgbClr val="FFFFFF"/>
                </a:solidFill>
                <a:latin typeface="Verdana"/>
                <a:cs typeface="Verdana"/>
              </a:rPr>
              <a:t> </a:t>
            </a:r>
            <a:r>
              <a:rPr sz="1550" spc="-60" dirty="0">
                <a:solidFill>
                  <a:srgbClr val="FFFFFF"/>
                </a:solidFill>
                <a:latin typeface="Verdana"/>
                <a:cs typeface="Verdana"/>
              </a:rPr>
              <a:t>or</a:t>
            </a:r>
            <a:r>
              <a:rPr sz="1550" spc="-70" dirty="0">
                <a:solidFill>
                  <a:srgbClr val="FFFFFF"/>
                </a:solidFill>
                <a:latin typeface="Verdana"/>
                <a:cs typeface="Verdana"/>
              </a:rPr>
              <a:t> </a:t>
            </a:r>
            <a:r>
              <a:rPr sz="1550" spc="-55" dirty="0">
                <a:solidFill>
                  <a:srgbClr val="FFFFFF"/>
                </a:solidFill>
                <a:latin typeface="Verdana"/>
                <a:cs typeface="Verdana"/>
              </a:rPr>
              <a:t>threatening</a:t>
            </a:r>
            <a:r>
              <a:rPr sz="1550" spc="-120" dirty="0">
                <a:solidFill>
                  <a:srgbClr val="FFFFFF"/>
                </a:solidFill>
                <a:latin typeface="Verdana"/>
                <a:cs typeface="Verdana"/>
              </a:rPr>
              <a:t> </a:t>
            </a:r>
            <a:r>
              <a:rPr sz="1550" spc="-10" dirty="0">
                <a:solidFill>
                  <a:srgbClr val="FFFFFF"/>
                </a:solidFill>
                <a:latin typeface="Verdana"/>
                <a:cs typeface="Verdana"/>
              </a:rPr>
              <a:t>language.</a:t>
            </a:r>
            <a:endParaRPr sz="1550">
              <a:latin typeface="Verdana"/>
              <a:cs typeface="Verdana"/>
            </a:endParaRPr>
          </a:p>
          <a:p>
            <a:pPr marL="241300">
              <a:lnSpc>
                <a:spcPct val="100000"/>
              </a:lnSpc>
              <a:spcBef>
                <a:spcPts val="994"/>
              </a:spcBef>
            </a:pPr>
            <a:r>
              <a:rPr sz="1550" spc="-320" dirty="0">
                <a:solidFill>
                  <a:srgbClr val="FFFFFF"/>
                </a:solidFill>
                <a:latin typeface="Verdana"/>
                <a:cs typeface="Verdana"/>
              </a:rPr>
              <a:t>+</a:t>
            </a:r>
            <a:r>
              <a:rPr sz="1550" spc="340" dirty="0">
                <a:solidFill>
                  <a:srgbClr val="FFFFFF"/>
                </a:solidFill>
                <a:latin typeface="Verdana"/>
                <a:cs typeface="Verdana"/>
              </a:rPr>
              <a:t> </a:t>
            </a:r>
            <a:r>
              <a:rPr sz="1550" spc="-55" dirty="0">
                <a:solidFill>
                  <a:srgbClr val="FFFFFF"/>
                </a:solidFill>
                <a:latin typeface="Verdana"/>
                <a:cs typeface="Verdana"/>
              </a:rPr>
              <a:t>Unusual</a:t>
            </a:r>
            <a:r>
              <a:rPr sz="1550" spc="-70" dirty="0">
                <a:solidFill>
                  <a:srgbClr val="FFFFFF"/>
                </a:solidFill>
                <a:latin typeface="Verdana"/>
                <a:cs typeface="Verdana"/>
              </a:rPr>
              <a:t> </a:t>
            </a:r>
            <a:r>
              <a:rPr sz="1550" spc="-30" dirty="0">
                <a:solidFill>
                  <a:srgbClr val="FFFFFF"/>
                </a:solidFill>
                <a:latin typeface="Verdana"/>
                <a:cs typeface="Verdana"/>
              </a:rPr>
              <a:t>sender</a:t>
            </a:r>
            <a:r>
              <a:rPr sz="1550" spc="-155" dirty="0">
                <a:solidFill>
                  <a:srgbClr val="FFFFFF"/>
                </a:solidFill>
                <a:latin typeface="Verdana"/>
                <a:cs typeface="Verdana"/>
              </a:rPr>
              <a:t> </a:t>
            </a:r>
            <a:r>
              <a:rPr sz="1550" spc="-10" dirty="0">
                <a:solidFill>
                  <a:srgbClr val="FFFFFF"/>
                </a:solidFill>
                <a:latin typeface="Verdana"/>
                <a:cs typeface="Verdana"/>
              </a:rPr>
              <a:t>addresses.</a:t>
            </a:r>
            <a:endParaRPr sz="1550">
              <a:latin typeface="Verdana"/>
              <a:cs typeface="Verdana"/>
            </a:endParaRPr>
          </a:p>
          <a:p>
            <a:pPr marL="241300">
              <a:lnSpc>
                <a:spcPct val="100000"/>
              </a:lnSpc>
              <a:spcBef>
                <a:spcPts val="919"/>
              </a:spcBef>
            </a:pPr>
            <a:r>
              <a:rPr sz="1550" spc="-320" dirty="0">
                <a:solidFill>
                  <a:srgbClr val="FFFFFF"/>
                </a:solidFill>
                <a:latin typeface="Verdana"/>
                <a:cs typeface="Verdana"/>
              </a:rPr>
              <a:t>+</a:t>
            </a:r>
            <a:r>
              <a:rPr sz="1550" spc="320" dirty="0">
                <a:solidFill>
                  <a:srgbClr val="FFFFFF"/>
                </a:solidFill>
                <a:latin typeface="Verdana"/>
                <a:cs typeface="Verdana"/>
              </a:rPr>
              <a:t> </a:t>
            </a:r>
            <a:r>
              <a:rPr sz="1550" spc="-20" dirty="0">
                <a:solidFill>
                  <a:srgbClr val="FFFFFF"/>
                </a:solidFill>
                <a:latin typeface="Verdana"/>
                <a:cs typeface="Verdana"/>
              </a:rPr>
              <a:t>Generic</a:t>
            </a:r>
            <a:r>
              <a:rPr sz="1550" spc="-80" dirty="0">
                <a:solidFill>
                  <a:srgbClr val="FFFFFF"/>
                </a:solidFill>
                <a:latin typeface="Verdana"/>
                <a:cs typeface="Verdana"/>
              </a:rPr>
              <a:t> </a:t>
            </a:r>
            <a:r>
              <a:rPr sz="1550" spc="-10" dirty="0">
                <a:solidFill>
                  <a:srgbClr val="FFFFFF"/>
                </a:solidFill>
                <a:latin typeface="Verdana"/>
                <a:cs typeface="Verdana"/>
              </a:rPr>
              <a:t>greetings.</a:t>
            </a:r>
            <a:endParaRPr sz="1550">
              <a:latin typeface="Verdana"/>
              <a:cs typeface="Verdana"/>
            </a:endParaRPr>
          </a:p>
          <a:p>
            <a:pPr marL="241300">
              <a:lnSpc>
                <a:spcPct val="100000"/>
              </a:lnSpc>
              <a:spcBef>
                <a:spcPts val="919"/>
              </a:spcBef>
            </a:pPr>
            <a:r>
              <a:rPr sz="1550" spc="-320" dirty="0">
                <a:solidFill>
                  <a:srgbClr val="FFFFFF"/>
                </a:solidFill>
                <a:latin typeface="Verdana"/>
                <a:cs typeface="Verdana"/>
              </a:rPr>
              <a:t>+</a:t>
            </a:r>
            <a:r>
              <a:rPr sz="1550" spc="315" dirty="0">
                <a:solidFill>
                  <a:srgbClr val="FFFFFF"/>
                </a:solidFill>
                <a:latin typeface="Verdana"/>
                <a:cs typeface="Verdana"/>
              </a:rPr>
              <a:t> </a:t>
            </a:r>
            <a:r>
              <a:rPr sz="1550" spc="-25" dirty="0">
                <a:solidFill>
                  <a:srgbClr val="FFFFFF"/>
                </a:solidFill>
                <a:latin typeface="Verdana"/>
                <a:cs typeface="Verdana"/>
              </a:rPr>
              <a:t>Suspicious</a:t>
            </a:r>
            <a:r>
              <a:rPr sz="1550" spc="-95" dirty="0">
                <a:solidFill>
                  <a:srgbClr val="FFFFFF"/>
                </a:solidFill>
                <a:latin typeface="Verdana"/>
                <a:cs typeface="Verdana"/>
              </a:rPr>
              <a:t> </a:t>
            </a:r>
            <a:r>
              <a:rPr sz="1550" spc="-60" dirty="0">
                <a:solidFill>
                  <a:srgbClr val="FFFFFF"/>
                </a:solidFill>
                <a:latin typeface="Verdana"/>
                <a:cs typeface="Verdana"/>
              </a:rPr>
              <a:t>links</a:t>
            </a:r>
            <a:r>
              <a:rPr sz="1550" spc="-95" dirty="0">
                <a:solidFill>
                  <a:srgbClr val="FFFFFF"/>
                </a:solidFill>
                <a:latin typeface="Verdana"/>
                <a:cs typeface="Verdana"/>
              </a:rPr>
              <a:t> </a:t>
            </a:r>
            <a:r>
              <a:rPr sz="1550" dirty="0">
                <a:solidFill>
                  <a:srgbClr val="FFFFFF"/>
                </a:solidFill>
                <a:latin typeface="Verdana"/>
                <a:cs typeface="Verdana"/>
              </a:rPr>
              <a:t>or</a:t>
            </a:r>
            <a:r>
              <a:rPr sz="1550" spc="-95" dirty="0">
                <a:solidFill>
                  <a:srgbClr val="FFFFFF"/>
                </a:solidFill>
                <a:latin typeface="Verdana"/>
                <a:cs typeface="Verdana"/>
              </a:rPr>
              <a:t> </a:t>
            </a:r>
            <a:r>
              <a:rPr sz="1550" spc="-50" dirty="0">
                <a:solidFill>
                  <a:srgbClr val="FFFFFF"/>
                </a:solidFill>
                <a:latin typeface="Verdana"/>
                <a:cs typeface="Verdana"/>
              </a:rPr>
              <a:t>attachments.</a:t>
            </a:r>
            <a:endParaRPr sz="1550">
              <a:latin typeface="Verdana"/>
              <a:cs typeface="Verdana"/>
            </a:endParaRPr>
          </a:p>
          <a:p>
            <a:pPr marL="241300">
              <a:lnSpc>
                <a:spcPct val="100000"/>
              </a:lnSpc>
              <a:spcBef>
                <a:spcPts val="994"/>
              </a:spcBef>
            </a:pPr>
            <a:r>
              <a:rPr sz="1550" spc="-330" dirty="0">
                <a:solidFill>
                  <a:srgbClr val="FFFFFF"/>
                </a:solidFill>
                <a:latin typeface="Verdana"/>
                <a:cs typeface="Verdana"/>
              </a:rPr>
              <a:t>+</a:t>
            </a:r>
            <a:r>
              <a:rPr sz="1550" spc="315" dirty="0">
                <a:solidFill>
                  <a:srgbClr val="FFFFFF"/>
                </a:solidFill>
                <a:latin typeface="Verdana"/>
                <a:cs typeface="Verdana"/>
              </a:rPr>
              <a:t> </a:t>
            </a:r>
            <a:r>
              <a:rPr sz="1550" dirty="0">
                <a:solidFill>
                  <a:srgbClr val="FFFFFF"/>
                </a:solidFill>
                <a:latin typeface="Verdana"/>
                <a:cs typeface="Verdana"/>
              </a:rPr>
              <a:t>Poor</a:t>
            </a:r>
            <a:r>
              <a:rPr sz="1550" spc="-90" dirty="0">
                <a:solidFill>
                  <a:srgbClr val="FFFFFF"/>
                </a:solidFill>
                <a:latin typeface="Verdana"/>
                <a:cs typeface="Verdana"/>
              </a:rPr>
              <a:t> </a:t>
            </a:r>
            <a:r>
              <a:rPr sz="1550" spc="-80" dirty="0">
                <a:solidFill>
                  <a:srgbClr val="FFFFFF"/>
                </a:solidFill>
                <a:latin typeface="Verdana"/>
                <a:cs typeface="Verdana"/>
              </a:rPr>
              <a:t>grammar</a:t>
            </a:r>
            <a:r>
              <a:rPr sz="1550" spc="-95" dirty="0">
                <a:solidFill>
                  <a:srgbClr val="FFFFFF"/>
                </a:solidFill>
                <a:latin typeface="Verdana"/>
                <a:cs typeface="Verdana"/>
              </a:rPr>
              <a:t> </a:t>
            </a:r>
            <a:r>
              <a:rPr sz="1550" spc="-45" dirty="0">
                <a:solidFill>
                  <a:srgbClr val="FFFFFF"/>
                </a:solidFill>
                <a:latin typeface="Verdana"/>
                <a:cs typeface="Verdana"/>
              </a:rPr>
              <a:t>and</a:t>
            </a:r>
            <a:r>
              <a:rPr sz="1550" spc="-65" dirty="0">
                <a:solidFill>
                  <a:srgbClr val="FFFFFF"/>
                </a:solidFill>
                <a:latin typeface="Verdana"/>
                <a:cs typeface="Verdana"/>
              </a:rPr>
              <a:t> </a:t>
            </a:r>
            <a:r>
              <a:rPr sz="1550" spc="-10" dirty="0">
                <a:solidFill>
                  <a:srgbClr val="FFFFFF"/>
                </a:solidFill>
                <a:latin typeface="Verdana"/>
                <a:cs typeface="Verdana"/>
              </a:rPr>
              <a:t>spelling.</a:t>
            </a:r>
            <a:endParaRPr sz="155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p:txBody>
          <a:bodyPr vert="horz" wrap="square" lIns="0" tIns="482028" rIns="0" bIns="0" rtlCol="0">
            <a:spAutoFit/>
          </a:bodyPr>
          <a:lstStyle/>
          <a:p>
            <a:pPr marL="12700">
              <a:lnSpc>
                <a:spcPct val="100000"/>
              </a:lnSpc>
              <a:spcBef>
                <a:spcPts val="130"/>
              </a:spcBef>
            </a:pPr>
            <a:r>
              <a:rPr sz="4400" spc="-80" dirty="0"/>
              <a:t>Preventative</a:t>
            </a:r>
            <a:r>
              <a:rPr sz="4400" spc="-210" dirty="0"/>
              <a:t> </a:t>
            </a:r>
            <a:r>
              <a:rPr sz="4400" spc="-10" dirty="0"/>
              <a:t>Measures</a:t>
            </a:r>
            <a:endParaRPr sz="4400"/>
          </a:p>
        </p:txBody>
      </p:sp>
      <p:sp>
        <p:nvSpPr>
          <p:cNvPr id="3" name="object 3"/>
          <p:cNvSpPr txBox="1"/>
          <p:nvPr/>
        </p:nvSpPr>
        <p:spPr>
          <a:xfrm>
            <a:off x="414655" y="2820098"/>
            <a:ext cx="3630295" cy="2122170"/>
          </a:xfrm>
          <a:prstGeom prst="rect">
            <a:avLst/>
          </a:prstGeom>
        </p:spPr>
        <p:txBody>
          <a:bodyPr vert="horz" wrap="square" lIns="0" tIns="12700" rIns="0" bIns="0" rtlCol="0">
            <a:spAutoFit/>
          </a:bodyPr>
          <a:lstStyle/>
          <a:p>
            <a:pPr marL="240665" indent="-227965">
              <a:lnSpc>
                <a:spcPct val="100000"/>
              </a:lnSpc>
              <a:spcBef>
                <a:spcPts val="100"/>
              </a:spcBef>
              <a:buFont typeface="Arial MT"/>
              <a:buChar char="•"/>
              <a:tabLst>
                <a:tab pos="240665" algn="l"/>
              </a:tabLst>
            </a:pPr>
            <a:r>
              <a:rPr sz="1800" spc="-70" dirty="0">
                <a:solidFill>
                  <a:srgbClr val="FFFFFF"/>
                </a:solidFill>
                <a:latin typeface="Verdana"/>
                <a:cs typeface="Verdana"/>
              </a:rPr>
              <a:t>Verify</a:t>
            </a:r>
            <a:r>
              <a:rPr sz="1800" spc="-110" dirty="0">
                <a:solidFill>
                  <a:srgbClr val="FFFFFF"/>
                </a:solidFill>
                <a:latin typeface="Verdana"/>
                <a:cs typeface="Verdana"/>
              </a:rPr>
              <a:t> </a:t>
            </a:r>
            <a:r>
              <a:rPr sz="1800" spc="-70" dirty="0">
                <a:solidFill>
                  <a:srgbClr val="FFFFFF"/>
                </a:solidFill>
                <a:latin typeface="Verdana"/>
                <a:cs typeface="Verdana"/>
              </a:rPr>
              <a:t>sender</a:t>
            </a:r>
            <a:r>
              <a:rPr sz="1800" spc="-160" dirty="0">
                <a:solidFill>
                  <a:srgbClr val="FFFFFF"/>
                </a:solidFill>
                <a:latin typeface="Verdana"/>
                <a:cs typeface="Verdana"/>
              </a:rPr>
              <a:t> </a:t>
            </a:r>
            <a:r>
              <a:rPr sz="1800" spc="-20" dirty="0">
                <a:solidFill>
                  <a:srgbClr val="FFFFFF"/>
                </a:solidFill>
                <a:latin typeface="Verdana"/>
                <a:cs typeface="Verdana"/>
              </a:rPr>
              <a:t>information.</a:t>
            </a:r>
            <a:endParaRPr sz="1800">
              <a:latin typeface="Verdana"/>
              <a:cs typeface="Verdana"/>
            </a:endParaRPr>
          </a:p>
          <a:p>
            <a:pPr marL="240665" indent="-227965">
              <a:lnSpc>
                <a:spcPct val="100000"/>
              </a:lnSpc>
              <a:spcBef>
                <a:spcPts val="1445"/>
              </a:spcBef>
              <a:buFont typeface="Arial MT"/>
              <a:buChar char="•"/>
              <a:tabLst>
                <a:tab pos="240665" algn="l"/>
              </a:tabLst>
            </a:pPr>
            <a:r>
              <a:rPr sz="1800" spc="-75" dirty="0">
                <a:solidFill>
                  <a:srgbClr val="FFFFFF"/>
                </a:solidFill>
                <a:latin typeface="Verdana"/>
                <a:cs typeface="Verdana"/>
              </a:rPr>
              <a:t>Hover</a:t>
            </a:r>
            <a:r>
              <a:rPr sz="1800" spc="-170" dirty="0">
                <a:solidFill>
                  <a:srgbClr val="FFFFFF"/>
                </a:solidFill>
                <a:latin typeface="Verdana"/>
                <a:cs typeface="Verdana"/>
              </a:rPr>
              <a:t> </a:t>
            </a:r>
            <a:r>
              <a:rPr sz="1800" spc="-90" dirty="0">
                <a:solidFill>
                  <a:srgbClr val="FFFFFF"/>
                </a:solidFill>
                <a:latin typeface="Verdana"/>
                <a:cs typeface="Verdana"/>
              </a:rPr>
              <a:t>over </a:t>
            </a:r>
            <a:r>
              <a:rPr sz="1800" spc="-95" dirty="0">
                <a:solidFill>
                  <a:srgbClr val="FFFFFF"/>
                </a:solidFill>
                <a:latin typeface="Verdana"/>
                <a:cs typeface="Verdana"/>
              </a:rPr>
              <a:t>links</a:t>
            </a:r>
            <a:r>
              <a:rPr sz="1800" spc="-120" dirty="0">
                <a:solidFill>
                  <a:srgbClr val="FFFFFF"/>
                </a:solidFill>
                <a:latin typeface="Verdana"/>
                <a:cs typeface="Verdana"/>
              </a:rPr>
              <a:t> </a:t>
            </a:r>
            <a:r>
              <a:rPr sz="1800" spc="-45" dirty="0">
                <a:solidFill>
                  <a:srgbClr val="FFFFFF"/>
                </a:solidFill>
                <a:latin typeface="Verdana"/>
                <a:cs typeface="Verdana"/>
              </a:rPr>
              <a:t>to</a:t>
            </a:r>
            <a:r>
              <a:rPr sz="1800" spc="-180" dirty="0">
                <a:solidFill>
                  <a:srgbClr val="FFFFFF"/>
                </a:solidFill>
                <a:latin typeface="Verdana"/>
                <a:cs typeface="Verdana"/>
              </a:rPr>
              <a:t> </a:t>
            </a:r>
            <a:r>
              <a:rPr sz="1800" spc="-25" dirty="0">
                <a:solidFill>
                  <a:srgbClr val="FFFFFF"/>
                </a:solidFill>
                <a:latin typeface="Verdana"/>
                <a:cs typeface="Verdana"/>
              </a:rPr>
              <a:t>check</a:t>
            </a:r>
            <a:r>
              <a:rPr sz="1800" spc="-155" dirty="0">
                <a:solidFill>
                  <a:srgbClr val="FFFFFF"/>
                </a:solidFill>
                <a:latin typeface="Verdana"/>
                <a:cs typeface="Verdana"/>
              </a:rPr>
              <a:t> </a:t>
            </a:r>
            <a:r>
              <a:rPr sz="1800" spc="-10" dirty="0">
                <a:solidFill>
                  <a:srgbClr val="FFFFFF"/>
                </a:solidFill>
                <a:latin typeface="Verdana"/>
                <a:cs typeface="Verdana"/>
              </a:rPr>
              <a:t>URLs.</a:t>
            </a:r>
            <a:endParaRPr sz="1800">
              <a:latin typeface="Verdana"/>
              <a:cs typeface="Verdana"/>
            </a:endParaRPr>
          </a:p>
          <a:p>
            <a:pPr marL="240665" indent="-227965">
              <a:lnSpc>
                <a:spcPct val="100000"/>
              </a:lnSpc>
              <a:spcBef>
                <a:spcPts val="1445"/>
              </a:spcBef>
              <a:buFont typeface="Arial MT"/>
              <a:buChar char="•"/>
              <a:tabLst>
                <a:tab pos="240665" algn="l"/>
              </a:tabLst>
            </a:pPr>
            <a:r>
              <a:rPr sz="1800" spc="-55" dirty="0">
                <a:solidFill>
                  <a:srgbClr val="FFFFFF"/>
                </a:solidFill>
                <a:latin typeface="Verdana"/>
                <a:cs typeface="Verdana"/>
              </a:rPr>
              <a:t>Keep</a:t>
            </a:r>
            <a:r>
              <a:rPr sz="1800" spc="-80" dirty="0">
                <a:solidFill>
                  <a:srgbClr val="FFFFFF"/>
                </a:solidFill>
                <a:latin typeface="Verdana"/>
                <a:cs typeface="Verdana"/>
              </a:rPr>
              <a:t> </a:t>
            </a:r>
            <a:r>
              <a:rPr sz="1800" spc="-60" dirty="0">
                <a:solidFill>
                  <a:srgbClr val="FFFFFF"/>
                </a:solidFill>
                <a:latin typeface="Verdana"/>
                <a:cs typeface="Verdana"/>
              </a:rPr>
              <a:t>software</a:t>
            </a:r>
            <a:r>
              <a:rPr sz="1800" spc="-125" dirty="0">
                <a:solidFill>
                  <a:srgbClr val="FFFFFF"/>
                </a:solidFill>
                <a:latin typeface="Verdana"/>
                <a:cs typeface="Verdana"/>
              </a:rPr>
              <a:t> </a:t>
            </a:r>
            <a:r>
              <a:rPr sz="1800" spc="-10" dirty="0">
                <a:solidFill>
                  <a:srgbClr val="FFFFFF"/>
                </a:solidFill>
                <a:latin typeface="Verdana"/>
                <a:cs typeface="Verdana"/>
              </a:rPr>
              <a:t>updated.</a:t>
            </a:r>
            <a:endParaRPr sz="1800">
              <a:latin typeface="Verdana"/>
              <a:cs typeface="Verdana"/>
            </a:endParaRPr>
          </a:p>
          <a:p>
            <a:pPr marL="240665" indent="-227965">
              <a:lnSpc>
                <a:spcPct val="100000"/>
              </a:lnSpc>
              <a:spcBef>
                <a:spcPts val="1370"/>
              </a:spcBef>
              <a:buFont typeface="Arial MT"/>
              <a:buChar char="•"/>
              <a:tabLst>
                <a:tab pos="240665" algn="l"/>
              </a:tabLst>
            </a:pPr>
            <a:r>
              <a:rPr sz="1800" spc="-45" dirty="0">
                <a:solidFill>
                  <a:srgbClr val="FFFFFF"/>
                </a:solidFill>
                <a:latin typeface="Verdana"/>
                <a:cs typeface="Verdana"/>
              </a:rPr>
              <a:t>Use</a:t>
            </a:r>
            <a:r>
              <a:rPr sz="1800" spc="-70" dirty="0">
                <a:solidFill>
                  <a:srgbClr val="FFFFFF"/>
                </a:solidFill>
                <a:latin typeface="Verdana"/>
                <a:cs typeface="Verdana"/>
              </a:rPr>
              <a:t> </a:t>
            </a:r>
            <a:r>
              <a:rPr sz="1800" spc="-145" dirty="0">
                <a:solidFill>
                  <a:srgbClr val="FFFFFF"/>
                </a:solidFill>
                <a:latin typeface="Verdana"/>
                <a:cs typeface="Verdana"/>
              </a:rPr>
              <a:t>multi-</a:t>
            </a:r>
            <a:r>
              <a:rPr sz="1800" spc="-40" dirty="0">
                <a:solidFill>
                  <a:srgbClr val="FFFFFF"/>
                </a:solidFill>
                <a:latin typeface="Verdana"/>
                <a:cs typeface="Verdana"/>
              </a:rPr>
              <a:t>factor</a:t>
            </a:r>
            <a:r>
              <a:rPr sz="1800" spc="-85" dirty="0">
                <a:solidFill>
                  <a:srgbClr val="FFFFFF"/>
                </a:solidFill>
                <a:latin typeface="Verdana"/>
                <a:cs typeface="Verdana"/>
              </a:rPr>
              <a:t> </a:t>
            </a:r>
            <a:r>
              <a:rPr sz="1800" spc="-60" dirty="0">
                <a:solidFill>
                  <a:srgbClr val="FFFFFF"/>
                </a:solidFill>
                <a:latin typeface="Verdana"/>
                <a:cs typeface="Verdana"/>
              </a:rPr>
              <a:t>authentication.</a:t>
            </a:r>
            <a:endParaRPr sz="1800">
              <a:latin typeface="Verdana"/>
              <a:cs typeface="Verdana"/>
            </a:endParaRPr>
          </a:p>
          <a:p>
            <a:pPr marL="240665" indent="-227965">
              <a:lnSpc>
                <a:spcPct val="100000"/>
              </a:lnSpc>
              <a:spcBef>
                <a:spcPts val="1445"/>
              </a:spcBef>
              <a:buFont typeface="Arial MT"/>
              <a:buChar char="•"/>
              <a:tabLst>
                <a:tab pos="240665" algn="l"/>
              </a:tabLst>
            </a:pPr>
            <a:r>
              <a:rPr sz="1800" spc="-40" dirty="0">
                <a:solidFill>
                  <a:srgbClr val="FFFFFF"/>
                </a:solidFill>
                <a:latin typeface="Verdana"/>
                <a:cs typeface="Verdana"/>
              </a:rPr>
              <a:t>Educate</a:t>
            </a:r>
            <a:r>
              <a:rPr sz="1800" spc="-75" dirty="0">
                <a:solidFill>
                  <a:srgbClr val="FFFFFF"/>
                </a:solidFill>
                <a:latin typeface="Verdana"/>
                <a:cs typeface="Verdana"/>
              </a:rPr>
              <a:t> yourself</a:t>
            </a:r>
            <a:r>
              <a:rPr sz="1800" spc="-125" dirty="0">
                <a:solidFill>
                  <a:srgbClr val="FFFFFF"/>
                </a:solidFill>
                <a:latin typeface="Verdana"/>
                <a:cs typeface="Verdana"/>
              </a:rPr>
              <a:t> </a:t>
            </a:r>
            <a:r>
              <a:rPr sz="1800" spc="-90" dirty="0">
                <a:solidFill>
                  <a:srgbClr val="FFFFFF"/>
                </a:solidFill>
                <a:latin typeface="Verdana"/>
                <a:cs typeface="Verdana"/>
              </a:rPr>
              <a:t>and</a:t>
            </a:r>
            <a:r>
              <a:rPr sz="1800" spc="-185" dirty="0">
                <a:solidFill>
                  <a:srgbClr val="FFFFFF"/>
                </a:solidFill>
                <a:latin typeface="Verdana"/>
                <a:cs typeface="Verdana"/>
              </a:rPr>
              <a:t> </a:t>
            </a:r>
            <a:r>
              <a:rPr sz="1800" spc="-10" dirty="0">
                <a:solidFill>
                  <a:srgbClr val="FFFFFF"/>
                </a:solidFill>
                <a:latin typeface="Verdana"/>
                <a:cs typeface="Verdana"/>
              </a:rPr>
              <a:t>others.</a:t>
            </a:r>
            <a:endParaRPr sz="1800">
              <a:latin typeface="Verdana"/>
              <a:cs typeface="Verdana"/>
            </a:endParaRPr>
          </a:p>
        </p:txBody>
      </p:sp>
      <p:sp>
        <p:nvSpPr>
          <p:cNvPr id="4" name="object 4"/>
          <p:cNvSpPr txBox="1"/>
          <p:nvPr/>
        </p:nvSpPr>
        <p:spPr>
          <a:xfrm>
            <a:off x="419100" y="139001"/>
            <a:ext cx="554990" cy="151765"/>
          </a:xfrm>
          <a:prstGeom prst="rect">
            <a:avLst/>
          </a:prstGeom>
        </p:spPr>
        <p:txBody>
          <a:bodyPr vert="horz" wrap="square" lIns="0" tIns="15875" rIns="0" bIns="0" rtlCol="0">
            <a:spAutoFit/>
          </a:bodyPr>
          <a:lstStyle/>
          <a:p>
            <a:pPr marL="12700">
              <a:lnSpc>
                <a:spcPct val="100000"/>
              </a:lnSpc>
              <a:spcBef>
                <a:spcPts val="125"/>
              </a:spcBef>
            </a:pPr>
            <a:r>
              <a:rPr sz="800" spc="-20" dirty="0">
                <a:solidFill>
                  <a:srgbClr val="FFFFFF"/>
                </a:solidFill>
                <a:latin typeface="Verdana"/>
                <a:cs typeface="Verdana"/>
              </a:rPr>
              <a:t>2/26/2025</a:t>
            </a:r>
            <a:endParaRPr sz="800">
              <a:latin typeface="Verdana"/>
              <a:cs typeface="Verdana"/>
            </a:endParaRPr>
          </a:p>
        </p:txBody>
      </p:sp>
      <p:sp>
        <p:nvSpPr>
          <p:cNvPr id="5" name="object 5"/>
          <p:cNvSpPr txBox="1"/>
          <p:nvPr/>
        </p:nvSpPr>
        <p:spPr>
          <a:xfrm>
            <a:off x="11674093" y="6534467"/>
            <a:ext cx="91440" cy="151130"/>
          </a:xfrm>
          <a:prstGeom prst="rect">
            <a:avLst/>
          </a:prstGeom>
        </p:spPr>
        <p:txBody>
          <a:bodyPr vert="horz" wrap="square" lIns="0" tIns="15875" rIns="0" bIns="0" rtlCol="0">
            <a:spAutoFit/>
          </a:bodyPr>
          <a:lstStyle/>
          <a:p>
            <a:pPr marL="12700">
              <a:lnSpc>
                <a:spcPct val="100000"/>
              </a:lnSpc>
              <a:spcBef>
                <a:spcPts val="125"/>
              </a:spcBef>
            </a:pPr>
            <a:r>
              <a:rPr sz="800" spc="-50" dirty="0">
                <a:solidFill>
                  <a:srgbClr val="FFFFFF"/>
                </a:solidFill>
                <a:latin typeface="Verdana"/>
                <a:cs typeface="Verdana"/>
              </a:rPr>
              <a:t>6</a:t>
            </a:r>
            <a:endParaRPr sz="800">
              <a:latin typeface="Verdana"/>
              <a:cs typeface="Verdana"/>
            </a:endParaRPr>
          </a:p>
        </p:txBody>
      </p:sp>
      <p:pic>
        <p:nvPicPr>
          <p:cNvPr id="6" name="object 6"/>
          <p:cNvPicPr/>
          <p:nvPr/>
        </p:nvPicPr>
        <p:blipFill>
          <a:blip r:embed="rId1"/>
          <a:srcRect/>
          <a:stretch>
            <a:fillRect/>
          </a:stretch>
        </p:blipFill>
        <p:spPr>
          <a:xfrm>
            <a:off x="7058025" y="0"/>
            <a:ext cx="5133975" cy="68579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p:txBody>
          <a:bodyPr vert="horz" wrap="square" lIns="0" tIns="74930" rIns="0" bIns="0" rtlCol="0">
            <a:spAutoFit/>
          </a:bodyPr>
          <a:lstStyle/>
          <a:p>
            <a:pPr marL="12700">
              <a:lnSpc>
                <a:spcPts val="4360"/>
              </a:lnSpc>
              <a:spcBef>
                <a:spcPts val="590"/>
              </a:spcBef>
            </a:pPr>
            <a:r>
              <a:rPr spc="-190" dirty="0"/>
              <a:t>What</a:t>
            </a:r>
            <a:r>
              <a:rPr spc="-100" dirty="0"/>
              <a:t> </a:t>
            </a:r>
            <a:r>
              <a:rPr spc="-114" dirty="0"/>
              <a:t>to</a:t>
            </a:r>
            <a:r>
              <a:rPr spc="-180" dirty="0"/>
              <a:t> </a:t>
            </a:r>
            <a:r>
              <a:rPr dirty="0"/>
              <a:t>Do</a:t>
            </a:r>
            <a:r>
              <a:rPr spc="-175" dirty="0"/>
              <a:t> </a:t>
            </a:r>
            <a:r>
              <a:rPr spc="-605" dirty="0"/>
              <a:t>If</a:t>
            </a:r>
            <a:r>
              <a:rPr spc="-30" dirty="0"/>
              <a:t> </a:t>
            </a:r>
            <a:r>
              <a:rPr dirty="0"/>
              <a:t>You</a:t>
            </a:r>
            <a:r>
              <a:rPr spc="-114" dirty="0"/>
              <a:t> </a:t>
            </a:r>
            <a:r>
              <a:rPr spc="-55" dirty="0"/>
              <a:t>Suspect</a:t>
            </a:r>
            <a:r>
              <a:rPr spc="-120" dirty="0"/>
              <a:t> </a:t>
            </a:r>
            <a:r>
              <a:rPr spc="254" dirty="0"/>
              <a:t>a</a:t>
            </a:r>
            <a:r>
              <a:rPr spc="-130" dirty="0"/>
              <a:t> </a:t>
            </a:r>
            <a:r>
              <a:rPr spc="-140" dirty="0"/>
              <a:t>Phishing </a:t>
            </a:r>
            <a:r>
              <a:rPr spc="-10" dirty="0"/>
              <a:t>Attempt</a:t>
            </a:r>
          </a:p>
        </p:txBody>
      </p:sp>
      <p:sp>
        <p:nvSpPr>
          <p:cNvPr id="3" name="object 3"/>
          <p:cNvSpPr txBox="1"/>
          <p:nvPr/>
        </p:nvSpPr>
        <p:spPr>
          <a:xfrm>
            <a:off x="414655" y="2820098"/>
            <a:ext cx="5656580" cy="1216025"/>
          </a:xfrm>
          <a:prstGeom prst="rect">
            <a:avLst/>
          </a:prstGeom>
        </p:spPr>
        <p:txBody>
          <a:bodyPr vert="horz" wrap="square" lIns="0" tIns="12700" rIns="0" bIns="0" rtlCol="0">
            <a:spAutoFit/>
          </a:bodyPr>
          <a:lstStyle/>
          <a:p>
            <a:pPr marL="240665" indent="-227965">
              <a:lnSpc>
                <a:spcPct val="100000"/>
              </a:lnSpc>
              <a:spcBef>
                <a:spcPts val="100"/>
              </a:spcBef>
              <a:buFont typeface="Arial MT"/>
              <a:buChar char="•"/>
              <a:tabLst>
                <a:tab pos="240665" algn="l"/>
              </a:tabLst>
            </a:pPr>
            <a:r>
              <a:rPr sz="1800" spc="-40" dirty="0">
                <a:solidFill>
                  <a:srgbClr val="FFFFFF"/>
                </a:solidFill>
                <a:latin typeface="Verdana"/>
                <a:cs typeface="Verdana"/>
              </a:rPr>
              <a:t>Do</a:t>
            </a:r>
            <a:r>
              <a:rPr sz="1800" spc="-180" dirty="0">
                <a:solidFill>
                  <a:srgbClr val="FFFFFF"/>
                </a:solidFill>
                <a:latin typeface="Verdana"/>
                <a:cs typeface="Verdana"/>
              </a:rPr>
              <a:t> </a:t>
            </a:r>
            <a:r>
              <a:rPr sz="1800" b="1" spc="-35" dirty="0">
                <a:solidFill>
                  <a:srgbClr val="FFFFFF"/>
                </a:solidFill>
                <a:latin typeface="Tahoma"/>
                <a:cs typeface="Tahoma"/>
              </a:rPr>
              <a:t>not</a:t>
            </a:r>
            <a:r>
              <a:rPr sz="1800" b="1" spc="-10" dirty="0">
                <a:solidFill>
                  <a:srgbClr val="FFFFFF"/>
                </a:solidFill>
                <a:latin typeface="Tahoma"/>
                <a:cs typeface="Tahoma"/>
              </a:rPr>
              <a:t> </a:t>
            </a:r>
            <a:r>
              <a:rPr sz="1800" spc="-40" dirty="0">
                <a:solidFill>
                  <a:srgbClr val="FFFFFF"/>
                </a:solidFill>
                <a:latin typeface="Verdana"/>
                <a:cs typeface="Verdana"/>
              </a:rPr>
              <a:t>click</a:t>
            </a:r>
            <a:r>
              <a:rPr sz="1800" spc="-175" dirty="0">
                <a:solidFill>
                  <a:srgbClr val="FFFFFF"/>
                </a:solidFill>
                <a:latin typeface="Verdana"/>
                <a:cs typeface="Verdana"/>
              </a:rPr>
              <a:t> </a:t>
            </a:r>
            <a:r>
              <a:rPr sz="1800" spc="-50" dirty="0">
                <a:solidFill>
                  <a:srgbClr val="FFFFFF"/>
                </a:solidFill>
                <a:latin typeface="Verdana"/>
                <a:cs typeface="Verdana"/>
              </a:rPr>
              <a:t>on</a:t>
            </a:r>
            <a:r>
              <a:rPr sz="1800" spc="-150" dirty="0">
                <a:solidFill>
                  <a:srgbClr val="FFFFFF"/>
                </a:solidFill>
                <a:latin typeface="Verdana"/>
                <a:cs typeface="Verdana"/>
              </a:rPr>
              <a:t> </a:t>
            </a:r>
            <a:r>
              <a:rPr sz="1800" spc="-114" dirty="0">
                <a:solidFill>
                  <a:srgbClr val="FFFFFF"/>
                </a:solidFill>
                <a:latin typeface="Verdana"/>
                <a:cs typeface="Verdana"/>
              </a:rPr>
              <a:t>any</a:t>
            </a:r>
            <a:r>
              <a:rPr sz="1800" spc="-135" dirty="0">
                <a:solidFill>
                  <a:srgbClr val="FFFFFF"/>
                </a:solidFill>
                <a:latin typeface="Verdana"/>
                <a:cs typeface="Verdana"/>
              </a:rPr>
              <a:t> </a:t>
            </a:r>
            <a:r>
              <a:rPr sz="1800" spc="-100" dirty="0">
                <a:solidFill>
                  <a:srgbClr val="FFFFFF"/>
                </a:solidFill>
                <a:latin typeface="Verdana"/>
                <a:cs typeface="Verdana"/>
              </a:rPr>
              <a:t>links</a:t>
            </a:r>
            <a:r>
              <a:rPr sz="1800" spc="-145" dirty="0">
                <a:solidFill>
                  <a:srgbClr val="FFFFFF"/>
                </a:solidFill>
                <a:latin typeface="Verdana"/>
                <a:cs typeface="Verdana"/>
              </a:rPr>
              <a:t> </a:t>
            </a:r>
            <a:r>
              <a:rPr sz="1800" spc="-70" dirty="0">
                <a:solidFill>
                  <a:srgbClr val="FFFFFF"/>
                </a:solidFill>
                <a:latin typeface="Verdana"/>
                <a:cs typeface="Verdana"/>
              </a:rPr>
              <a:t>or</a:t>
            </a:r>
            <a:r>
              <a:rPr sz="1800" spc="-105" dirty="0">
                <a:solidFill>
                  <a:srgbClr val="FFFFFF"/>
                </a:solidFill>
                <a:latin typeface="Verdana"/>
                <a:cs typeface="Verdana"/>
              </a:rPr>
              <a:t> </a:t>
            </a:r>
            <a:r>
              <a:rPr sz="1800" spc="-70" dirty="0">
                <a:solidFill>
                  <a:srgbClr val="FFFFFF"/>
                </a:solidFill>
                <a:latin typeface="Verdana"/>
                <a:cs typeface="Verdana"/>
              </a:rPr>
              <a:t>download</a:t>
            </a:r>
            <a:r>
              <a:rPr sz="1800" spc="-120" dirty="0">
                <a:solidFill>
                  <a:srgbClr val="FFFFFF"/>
                </a:solidFill>
                <a:latin typeface="Verdana"/>
                <a:cs typeface="Verdana"/>
              </a:rPr>
              <a:t> </a:t>
            </a:r>
            <a:r>
              <a:rPr sz="1800" spc="-75" dirty="0">
                <a:solidFill>
                  <a:srgbClr val="FFFFFF"/>
                </a:solidFill>
                <a:latin typeface="Verdana"/>
                <a:cs typeface="Verdana"/>
              </a:rPr>
              <a:t>attachments.</a:t>
            </a:r>
            <a:endParaRPr sz="1800">
              <a:latin typeface="Verdana"/>
              <a:cs typeface="Verdana"/>
            </a:endParaRPr>
          </a:p>
          <a:p>
            <a:pPr marL="240665" indent="-227965">
              <a:lnSpc>
                <a:spcPct val="100000"/>
              </a:lnSpc>
              <a:spcBef>
                <a:spcPts val="1445"/>
              </a:spcBef>
              <a:buFont typeface="Arial MT"/>
              <a:buChar char="•"/>
              <a:tabLst>
                <a:tab pos="240665" algn="l"/>
              </a:tabLst>
            </a:pPr>
            <a:r>
              <a:rPr sz="1800" spc="-50" dirty="0">
                <a:solidFill>
                  <a:srgbClr val="FFFFFF"/>
                </a:solidFill>
                <a:latin typeface="Verdana"/>
                <a:cs typeface="Verdana"/>
              </a:rPr>
              <a:t>Report</a:t>
            </a:r>
            <a:r>
              <a:rPr sz="1800" spc="-195" dirty="0">
                <a:solidFill>
                  <a:srgbClr val="FFFFFF"/>
                </a:solidFill>
                <a:latin typeface="Verdana"/>
                <a:cs typeface="Verdana"/>
              </a:rPr>
              <a:t> </a:t>
            </a:r>
            <a:r>
              <a:rPr sz="1800" spc="-70" dirty="0">
                <a:solidFill>
                  <a:srgbClr val="FFFFFF"/>
                </a:solidFill>
                <a:latin typeface="Verdana"/>
                <a:cs typeface="Verdana"/>
              </a:rPr>
              <a:t>the</a:t>
            </a:r>
            <a:r>
              <a:rPr sz="1800" spc="-150" dirty="0">
                <a:solidFill>
                  <a:srgbClr val="FFFFFF"/>
                </a:solidFill>
                <a:latin typeface="Verdana"/>
                <a:cs typeface="Verdana"/>
              </a:rPr>
              <a:t> </a:t>
            </a:r>
            <a:r>
              <a:rPr sz="1800" spc="-114" dirty="0">
                <a:solidFill>
                  <a:srgbClr val="FFFFFF"/>
                </a:solidFill>
                <a:latin typeface="Verdana"/>
                <a:cs typeface="Verdana"/>
              </a:rPr>
              <a:t>email</a:t>
            </a:r>
            <a:r>
              <a:rPr sz="1800" spc="-120" dirty="0">
                <a:solidFill>
                  <a:srgbClr val="FFFFFF"/>
                </a:solidFill>
                <a:latin typeface="Verdana"/>
                <a:cs typeface="Verdana"/>
              </a:rPr>
              <a:t> </a:t>
            </a:r>
            <a:r>
              <a:rPr sz="1800" spc="-80" dirty="0">
                <a:solidFill>
                  <a:srgbClr val="FFFFFF"/>
                </a:solidFill>
                <a:latin typeface="Verdana"/>
                <a:cs typeface="Verdana"/>
              </a:rPr>
              <a:t>to</a:t>
            </a:r>
            <a:r>
              <a:rPr sz="1800" spc="-105" dirty="0">
                <a:solidFill>
                  <a:srgbClr val="FFFFFF"/>
                </a:solidFill>
                <a:latin typeface="Verdana"/>
                <a:cs typeface="Verdana"/>
              </a:rPr>
              <a:t> </a:t>
            </a:r>
            <a:r>
              <a:rPr sz="1800" spc="-140" dirty="0">
                <a:solidFill>
                  <a:srgbClr val="FFFFFF"/>
                </a:solidFill>
                <a:latin typeface="Verdana"/>
                <a:cs typeface="Verdana"/>
              </a:rPr>
              <a:t>IT </a:t>
            </a:r>
            <a:r>
              <a:rPr sz="1800" spc="-70" dirty="0">
                <a:solidFill>
                  <a:srgbClr val="FFFFFF"/>
                </a:solidFill>
                <a:latin typeface="Verdana"/>
                <a:cs typeface="Verdana"/>
              </a:rPr>
              <a:t>or</a:t>
            </a:r>
            <a:r>
              <a:rPr sz="1800" spc="-90" dirty="0">
                <a:solidFill>
                  <a:srgbClr val="FFFFFF"/>
                </a:solidFill>
                <a:latin typeface="Verdana"/>
                <a:cs typeface="Verdana"/>
              </a:rPr>
              <a:t> </a:t>
            </a:r>
            <a:r>
              <a:rPr sz="1800" spc="-105" dirty="0">
                <a:solidFill>
                  <a:srgbClr val="FFFFFF"/>
                </a:solidFill>
                <a:latin typeface="Verdana"/>
                <a:cs typeface="Verdana"/>
              </a:rPr>
              <a:t>your</a:t>
            </a:r>
            <a:r>
              <a:rPr sz="1800" spc="-95" dirty="0">
                <a:solidFill>
                  <a:srgbClr val="FFFFFF"/>
                </a:solidFill>
                <a:latin typeface="Verdana"/>
                <a:cs typeface="Verdana"/>
              </a:rPr>
              <a:t> </a:t>
            </a:r>
            <a:r>
              <a:rPr sz="1800" spc="-114" dirty="0">
                <a:solidFill>
                  <a:srgbClr val="FFFFFF"/>
                </a:solidFill>
                <a:latin typeface="Verdana"/>
                <a:cs typeface="Verdana"/>
              </a:rPr>
              <a:t>email</a:t>
            </a:r>
            <a:r>
              <a:rPr sz="1800" spc="-120" dirty="0">
                <a:solidFill>
                  <a:srgbClr val="FFFFFF"/>
                </a:solidFill>
                <a:latin typeface="Verdana"/>
                <a:cs typeface="Verdana"/>
              </a:rPr>
              <a:t> </a:t>
            </a:r>
            <a:r>
              <a:rPr sz="1800" spc="-10" dirty="0">
                <a:solidFill>
                  <a:srgbClr val="FFFFFF"/>
                </a:solidFill>
                <a:latin typeface="Verdana"/>
                <a:cs typeface="Verdana"/>
              </a:rPr>
              <a:t>provider.</a:t>
            </a:r>
            <a:endParaRPr sz="1800">
              <a:latin typeface="Verdana"/>
              <a:cs typeface="Verdana"/>
            </a:endParaRPr>
          </a:p>
          <a:p>
            <a:pPr marL="240665" indent="-227965">
              <a:lnSpc>
                <a:spcPct val="100000"/>
              </a:lnSpc>
              <a:spcBef>
                <a:spcPts val="1445"/>
              </a:spcBef>
              <a:buFont typeface="Arial MT"/>
              <a:buChar char="•"/>
              <a:tabLst>
                <a:tab pos="240665" algn="l"/>
              </a:tabLst>
            </a:pPr>
            <a:r>
              <a:rPr sz="1800" spc="-75" dirty="0">
                <a:solidFill>
                  <a:srgbClr val="FFFFFF"/>
                </a:solidFill>
                <a:latin typeface="Verdana"/>
                <a:cs typeface="Verdana"/>
              </a:rPr>
              <a:t>Delete</a:t>
            </a:r>
            <a:r>
              <a:rPr sz="1800" spc="-130" dirty="0">
                <a:solidFill>
                  <a:srgbClr val="FFFFFF"/>
                </a:solidFill>
                <a:latin typeface="Verdana"/>
                <a:cs typeface="Verdana"/>
              </a:rPr>
              <a:t> </a:t>
            </a:r>
            <a:r>
              <a:rPr sz="1800" spc="-70" dirty="0">
                <a:solidFill>
                  <a:srgbClr val="FFFFFF"/>
                </a:solidFill>
                <a:latin typeface="Verdana"/>
                <a:cs typeface="Verdana"/>
              </a:rPr>
              <a:t>the</a:t>
            </a:r>
            <a:r>
              <a:rPr sz="1800" spc="-130" dirty="0">
                <a:solidFill>
                  <a:srgbClr val="FFFFFF"/>
                </a:solidFill>
                <a:latin typeface="Verdana"/>
                <a:cs typeface="Verdana"/>
              </a:rPr>
              <a:t> </a:t>
            </a:r>
            <a:r>
              <a:rPr sz="1800" spc="-55" dirty="0">
                <a:solidFill>
                  <a:srgbClr val="FFFFFF"/>
                </a:solidFill>
                <a:latin typeface="Verdana"/>
                <a:cs typeface="Verdana"/>
              </a:rPr>
              <a:t>suspicious</a:t>
            </a:r>
            <a:r>
              <a:rPr sz="1800" spc="-180" dirty="0">
                <a:solidFill>
                  <a:srgbClr val="FFFFFF"/>
                </a:solidFill>
                <a:latin typeface="Verdana"/>
                <a:cs typeface="Verdana"/>
              </a:rPr>
              <a:t> </a:t>
            </a:r>
            <a:r>
              <a:rPr sz="1800" spc="-10" dirty="0">
                <a:solidFill>
                  <a:srgbClr val="FFFFFF"/>
                </a:solidFill>
                <a:latin typeface="Verdana"/>
                <a:cs typeface="Verdana"/>
              </a:rPr>
              <a:t>email.</a:t>
            </a:r>
            <a:endParaRPr sz="1800">
              <a:latin typeface="Verdana"/>
              <a:cs typeface="Verdana"/>
            </a:endParaRPr>
          </a:p>
        </p:txBody>
      </p:sp>
      <p:sp>
        <p:nvSpPr>
          <p:cNvPr id="4" name="object 4"/>
          <p:cNvSpPr txBox="1"/>
          <p:nvPr/>
        </p:nvSpPr>
        <p:spPr>
          <a:xfrm>
            <a:off x="419100" y="139001"/>
            <a:ext cx="554990" cy="151765"/>
          </a:xfrm>
          <a:prstGeom prst="rect">
            <a:avLst/>
          </a:prstGeom>
        </p:spPr>
        <p:txBody>
          <a:bodyPr vert="horz" wrap="square" lIns="0" tIns="15875" rIns="0" bIns="0" rtlCol="0">
            <a:spAutoFit/>
          </a:bodyPr>
          <a:lstStyle/>
          <a:p>
            <a:pPr marL="12700">
              <a:lnSpc>
                <a:spcPct val="100000"/>
              </a:lnSpc>
              <a:spcBef>
                <a:spcPts val="125"/>
              </a:spcBef>
            </a:pPr>
            <a:r>
              <a:rPr sz="800" spc="-20" dirty="0">
                <a:solidFill>
                  <a:srgbClr val="FFFFFF"/>
                </a:solidFill>
                <a:latin typeface="Verdana"/>
                <a:cs typeface="Verdana"/>
              </a:rPr>
              <a:t>2/26/2025</a:t>
            </a:r>
            <a:endParaRPr sz="800">
              <a:latin typeface="Verdana"/>
              <a:cs typeface="Verdana"/>
            </a:endParaRPr>
          </a:p>
        </p:txBody>
      </p:sp>
      <p:sp>
        <p:nvSpPr>
          <p:cNvPr id="5" name="object 5"/>
          <p:cNvSpPr txBox="1"/>
          <p:nvPr/>
        </p:nvSpPr>
        <p:spPr>
          <a:xfrm>
            <a:off x="11680570" y="6534467"/>
            <a:ext cx="83820" cy="151130"/>
          </a:xfrm>
          <a:prstGeom prst="rect">
            <a:avLst/>
          </a:prstGeom>
        </p:spPr>
        <p:txBody>
          <a:bodyPr vert="horz" wrap="square" lIns="0" tIns="15875" rIns="0" bIns="0" rtlCol="0">
            <a:spAutoFit/>
          </a:bodyPr>
          <a:lstStyle/>
          <a:p>
            <a:pPr marL="12700">
              <a:lnSpc>
                <a:spcPct val="100000"/>
              </a:lnSpc>
              <a:spcBef>
                <a:spcPts val="125"/>
              </a:spcBef>
            </a:pPr>
            <a:r>
              <a:rPr sz="800" spc="-50" dirty="0">
                <a:solidFill>
                  <a:srgbClr val="FFFFFF"/>
                </a:solidFill>
                <a:latin typeface="Verdana"/>
                <a:cs typeface="Verdana"/>
              </a:rPr>
              <a:t>7</a:t>
            </a:r>
            <a:endParaRPr sz="800">
              <a:latin typeface="Verdana"/>
              <a:cs typeface="Verdana"/>
            </a:endParaRPr>
          </a:p>
        </p:txBody>
      </p:sp>
      <p:pic>
        <p:nvPicPr>
          <p:cNvPr id="6" name="object 6"/>
          <p:cNvPicPr/>
          <p:nvPr/>
        </p:nvPicPr>
        <p:blipFill>
          <a:blip r:embed="rId1"/>
          <a:srcRect/>
          <a:stretch>
            <a:fillRect/>
          </a:stretch>
        </p:blipFill>
        <p:spPr>
          <a:xfrm>
            <a:off x="7572375" y="1714500"/>
            <a:ext cx="4619625" cy="51339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387350" y="1303337"/>
            <a:ext cx="3063240" cy="701040"/>
          </a:xfrm>
        </p:spPr>
        <p:txBody>
          <a:bodyPr vert="horz" wrap="square" lIns="0" tIns="16510" rIns="0" bIns="0" rtlCol="0">
            <a:spAutoFit/>
          </a:bodyPr>
          <a:lstStyle/>
          <a:p>
            <a:pPr marL="12700">
              <a:lnSpc>
                <a:spcPct val="100000"/>
              </a:lnSpc>
              <a:spcBef>
                <a:spcPts val="130"/>
              </a:spcBef>
            </a:pPr>
            <a:r>
              <a:rPr sz="4400" spc="-10" dirty="0"/>
              <a:t>Conclusion</a:t>
            </a:r>
            <a:endParaRPr sz="4400"/>
          </a:p>
        </p:txBody>
      </p:sp>
      <p:sp>
        <p:nvSpPr>
          <p:cNvPr id="3" name="object 3"/>
          <p:cNvSpPr txBox="1"/>
          <p:nvPr/>
        </p:nvSpPr>
        <p:spPr>
          <a:xfrm>
            <a:off x="-9809" y="2012785"/>
            <a:ext cx="6075569" cy="3289771"/>
          </a:xfrm>
          <a:prstGeom prst="rect">
            <a:avLst/>
          </a:prstGeom>
        </p:spPr>
        <p:txBody>
          <a:bodyPr vert="horz" wrap="square" lIns="0" tIns="12700" rIns="0" bIns="0" rtlCol="0">
            <a:spAutoFit/>
          </a:bodyPr>
          <a:lstStyle/>
          <a:p>
            <a:pPr marL="240665" indent="-227965">
              <a:lnSpc>
                <a:spcPct val="100000"/>
              </a:lnSpc>
              <a:spcBef>
                <a:spcPts val="100"/>
              </a:spcBef>
              <a:buFont typeface="Arial MT"/>
              <a:buChar char="•"/>
              <a:tabLst>
                <a:tab pos="240665" algn="l"/>
              </a:tabLst>
            </a:pPr>
            <a:r>
              <a:rPr lang="en-US" sz="1400" spc="-65" dirty="0">
                <a:solidFill>
                  <a:srgbClr val="FFFFFF"/>
                </a:solidFill>
                <a:latin typeface="Verdana"/>
                <a:cs typeface="Verdana"/>
              </a:rPr>
              <a:t>Vigilance and continuous education are the strongest defenses against cyber threats. In today's evolving digital landscape, attackers constantly refine their tactics, making it crucial to stay informed and proactive.</a:t>
            </a:r>
          </a:p>
          <a:p>
            <a:pPr marL="240665" indent="-227965">
              <a:lnSpc>
                <a:spcPct val="100000"/>
              </a:lnSpc>
              <a:spcBef>
                <a:spcPts val="100"/>
              </a:spcBef>
              <a:buFont typeface="Arial MT"/>
              <a:buChar char="•"/>
              <a:tabLst>
                <a:tab pos="240665" algn="l"/>
              </a:tabLst>
            </a:pPr>
          </a:p>
          <a:p>
            <a:pPr marL="240665" indent="-227965">
              <a:lnSpc>
                <a:spcPct val="100000"/>
              </a:lnSpc>
              <a:spcBef>
                <a:spcPts val="100"/>
              </a:spcBef>
              <a:buFont typeface="Arial MT"/>
              <a:buChar char="•"/>
              <a:tabLst>
                <a:tab pos="240665" algn="l"/>
              </a:tabLst>
            </a:pPr>
            <a:r>
              <a:rPr lang="en-US" sz="1400" spc="-65" dirty="0">
                <a:solidFill>
                  <a:srgbClr val="FFFFFF"/>
                </a:solidFill>
                <a:latin typeface="Verdana"/>
                <a:cs typeface="Verdana"/>
              </a:rPr>
              <a:t>🔹 Vigilance helps detect suspicious activities early, preventing potential breaches.</a:t>
            </a:r>
          </a:p>
          <a:p>
            <a:pPr marL="240665" indent="-227965">
              <a:lnSpc>
                <a:spcPct val="100000"/>
              </a:lnSpc>
              <a:spcBef>
                <a:spcPts val="100"/>
              </a:spcBef>
              <a:buFont typeface="Arial MT"/>
              <a:buChar char="•"/>
              <a:tabLst>
                <a:tab pos="240665" algn="l"/>
              </a:tabLst>
            </a:pPr>
            <a:r>
              <a:rPr lang="en-US" sz="1400" spc="-65" dirty="0">
                <a:solidFill>
                  <a:srgbClr val="FFFFFF"/>
                </a:solidFill>
                <a:latin typeface="Verdana"/>
                <a:cs typeface="Verdana"/>
              </a:rPr>
              <a:t>🔹 Continuous education empowers individuals and organizations to recognize phishing attempts, social engineering tactics, and emerging cyber threats.</a:t>
            </a:r>
          </a:p>
          <a:p>
            <a:pPr marL="240665" indent="-227965">
              <a:lnSpc>
                <a:spcPct val="100000"/>
              </a:lnSpc>
              <a:spcBef>
                <a:spcPts val="100"/>
              </a:spcBef>
              <a:buFont typeface="Arial MT"/>
              <a:buChar char="•"/>
              <a:tabLst>
                <a:tab pos="240665" algn="l"/>
              </a:tabLst>
            </a:pPr>
          </a:p>
          <a:p>
            <a:pPr marL="240665" indent="-227965">
              <a:lnSpc>
                <a:spcPct val="100000"/>
              </a:lnSpc>
              <a:spcBef>
                <a:spcPts val="100"/>
              </a:spcBef>
              <a:buFont typeface="Arial MT"/>
              <a:buChar char="•"/>
              <a:tabLst>
                <a:tab pos="240665" algn="l"/>
              </a:tabLst>
            </a:pPr>
            <a:r>
              <a:rPr lang="en-US" sz="1400" spc="-65" dirty="0">
                <a:solidFill>
                  <a:srgbClr val="FFFFFF"/>
                </a:solidFill>
                <a:latin typeface="Verdana"/>
                <a:cs typeface="Verdana"/>
              </a:rPr>
              <a:t>By staying updated on cybersecurity trends and practicing caution, we can build a safer online environment. Cybersecurity is not a one-time effort but a lifelong commitment! 🛡️🔍</a:t>
            </a:r>
          </a:p>
          <a:p>
            <a:pPr marL="240665" indent="-227965">
              <a:lnSpc>
                <a:spcPct val="100000"/>
              </a:lnSpc>
              <a:spcBef>
                <a:spcPts val="100"/>
              </a:spcBef>
              <a:buFont typeface="Arial MT"/>
              <a:buChar char="•"/>
              <a:tabLst>
                <a:tab pos="240665" algn="l"/>
              </a:tabLst>
            </a:pPr>
            <a:endParaRPr sz="1400">
              <a:latin typeface="Verdana"/>
              <a:cs typeface="Verdana"/>
            </a:endParaRPr>
          </a:p>
        </p:txBody>
      </p:sp>
      <p:sp>
        <p:nvSpPr>
          <p:cNvPr id="4" name="object 4"/>
          <p:cNvSpPr txBox="1"/>
          <p:nvPr/>
        </p:nvSpPr>
        <p:spPr>
          <a:xfrm>
            <a:off x="419100" y="139001"/>
            <a:ext cx="554990" cy="151765"/>
          </a:xfrm>
          <a:prstGeom prst="rect">
            <a:avLst/>
          </a:prstGeom>
        </p:spPr>
        <p:txBody>
          <a:bodyPr vert="horz" wrap="square" lIns="0" tIns="15875" rIns="0" bIns="0" rtlCol="0">
            <a:spAutoFit/>
          </a:bodyPr>
          <a:lstStyle/>
          <a:p>
            <a:pPr marL="12700">
              <a:lnSpc>
                <a:spcPct val="100000"/>
              </a:lnSpc>
              <a:spcBef>
                <a:spcPts val="125"/>
              </a:spcBef>
            </a:pPr>
            <a:r>
              <a:rPr sz="800" spc="-20" dirty="0">
                <a:solidFill>
                  <a:srgbClr val="FFFFFF"/>
                </a:solidFill>
                <a:latin typeface="Verdana"/>
                <a:cs typeface="Verdana"/>
              </a:rPr>
              <a:t>2/26/2025</a:t>
            </a:r>
            <a:endParaRPr sz="800">
              <a:latin typeface="Verdana"/>
              <a:cs typeface="Verdana"/>
            </a:endParaRPr>
          </a:p>
        </p:txBody>
      </p:sp>
      <p:sp>
        <p:nvSpPr>
          <p:cNvPr id="5" name="object 5"/>
          <p:cNvSpPr txBox="1"/>
          <p:nvPr/>
        </p:nvSpPr>
        <p:spPr>
          <a:xfrm>
            <a:off x="11674093" y="6534467"/>
            <a:ext cx="91440" cy="151130"/>
          </a:xfrm>
          <a:prstGeom prst="rect">
            <a:avLst/>
          </a:prstGeom>
        </p:spPr>
        <p:txBody>
          <a:bodyPr vert="horz" wrap="square" lIns="0" tIns="15875" rIns="0" bIns="0" rtlCol="0">
            <a:spAutoFit/>
          </a:bodyPr>
          <a:lstStyle/>
          <a:p>
            <a:pPr marL="12700">
              <a:lnSpc>
                <a:spcPct val="100000"/>
              </a:lnSpc>
              <a:spcBef>
                <a:spcPts val="125"/>
              </a:spcBef>
            </a:pPr>
            <a:r>
              <a:rPr sz="800" spc="-50" dirty="0">
                <a:solidFill>
                  <a:srgbClr val="FFFFFF"/>
                </a:solidFill>
                <a:latin typeface="Verdana"/>
                <a:cs typeface="Verdana"/>
              </a:rPr>
              <a:t>8</a:t>
            </a:r>
            <a:endParaRPr sz="800">
              <a:latin typeface="Verdana"/>
              <a:cs typeface="Verdana"/>
            </a:endParaRPr>
          </a:p>
        </p:txBody>
      </p:sp>
      <p:pic>
        <p:nvPicPr>
          <p:cNvPr id="6" name=""/>
          <p:cNvPicPr/>
          <p:nvPr/>
        </p:nvPicPr>
        <p:blipFill>
          <a:blip r:embed="rId1"/>
          <a:srcRect/>
          <a:stretch>
            <a:fillRect/>
          </a:stretch>
        </p:blipFill>
        <p:spPr>
          <a:xfrm>
            <a:off x="6370653" y="8322"/>
            <a:ext cx="5809326" cy="6799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387350" y="837818"/>
            <a:ext cx="9725660" cy="1153260"/>
          </a:xfrm>
        </p:spPr>
        <p:txBody>
          <a:bodyPr vert="horz" wrap="square" lIns="0" tIns="482028" rIns="0" bIns="0" rtlCol="0">
            <a:spAutoFit/>
          </a:bodyPr>
          <a:lstStyle/>
          <a:p>
            <a:pPr marL="3488690">
              <a:lnSpc>
                <a:spcPct val="100000"/>
              </a:lnSpc>
              <a:spcBef>
                <a:spcPts val="130"/>
              </a:spcBef>
            </a:pPr>
            <a:r>
              <a:rPr lang="en-US" sz="4400" spc="130" dirty="0"/>
              <a:t>    </a:t>
            </a:r>
            <a:r>
              <a:rPr sz="4400" spc="130" dirty="0"/>
              <a:t>CONTENT</a:t>
            </a:r>
            <a:endParaRPr sz="4400"/>
          </a:p>
        </p:txBody>
      </p:sp>
      <p:grpSp>
        <p:nvGrpSpPr>
          <p:cNvPr id="3" name="object 3"/>
          <p:cNvGrpSpPr/>
          <p:nvPr/>
        </p:nvGrpSpPr>
        <p:grpSpPr>
          <a:xfrm>
            <a:off x="2194461" y="2761843"/>
            <a:ext cx="469265" cy="515620"/>
            <a:chOff x="2194461" y="2761843"/>
            <a:chExt cx="469265" cy="515620"/>
          </a:xfrm>
        </p:grpSpPr>
        <p:sp>
          <p:nvSpPr>
            <p:cNvPr id="4" name="object 4"/>
            <p:cNvSpPr/>
            <p:nvPr/>
          </p:nvSpPr>
          <p:spPr>
            <a:xfrm>
              <a:off x="2197357" y="2764739"/>
              <a:ext cx="463550" cy="509905"/>
            </a:xfrm>
            <a:custGeom>
              <a:avLst/>
              <a:rect l="l" t="t" r="r" b="b"/>
              <a:pathLst>
                <a:path w="463550" h="509904">
                  <a:moveTo>
                    <a:pt x="382319" y="57924"/>
                  </a:moveTo>
                  <a:lnTo>
                    <a:pt x="81099" y="57924"/>
                  </a:lnTo>
                  <a:lnTo>
                    <a:pt x="81099" y="108897"/>
                  </a:lnTo>
                  <a:lnTo>
                    <a:pt x="0" y="185936"/>
                  </a:lnTo>
                  <a:lnTo>
                    <a:pt x="0" y="509732"/>
                  </a:lnTo>
                  <a:lnTo>
                    <a:pt x="463417" y="509732"/>
                  </a:lnTo>
                  <a:lnTo>
                    <a:pt x="463417" y="474978"/>
                  </a:lnTo>
                  <a:lnTo>
                    <a:pt x="53294" y="474978"/>
                  </a:lnTo>
                  <a:lnTo>
                    <a:pt x="68627" y="460497"/>
                  </a:lnTo>
                  <a:lnTo>
                    <a:pt x="34757" y="460497"/>
                  </a:lnTo>
                  <a:lnTo>
                    <a:pt x="34757" y="240384"/>
                  </a:lnTo>
                  <a:lnTo>
                    <a:pt x="115855" y="240384"/>
                  </a:lnTo>
                  <a:lnTo>
                    <a:pt x="115855" y="92678"/>
                  </a:lnTo>
                  <a:lnTo>
                    <a:pt x="382319" y="92678"/>
                  </a:lnTo>
                  <a:lnTo>
                    <a:pt x="382319" y="57924"/>
                  </a:lnTo>
                  <a:close/>
                </a:path>
                <a:path w="463550" h="509904">
                  <a:moveTo>
                    <a:pt x="327594" y="336973"/>
                  </a:moveTo>
                  <a:lnTo>
                    <a:pt x="231999" y="336973"/>
                  </a:lnTo>
                  <a:lnTo>
                    <a:pt x="261632" y="342512"/>
                  </a:lnTo>
                  <a:lnTo>
                    <a:pt x="287898" y="359129"/>
                  </a:lnTo>
                  <a:lnTo>
                    <a:pt x="296008" y="366659"/>
                  </a:lnTo>
                  <a:lnTo>
                    <a:pt x="410124" y="474978"/>
                  </a:lnTo>
                  <a:lnTo>
                    <a:pt x="463417" y="474978"/>
                  </a:lnTo>
                  <a:lnTo>
                    <a:pt x="463417" y="461076"/>
                  </a:lnTo>
                  <a:lnTo>
                    <a:pt x="428661" y="461076"/>
                  </a:lnTo>
                  <a:lnTo>
                    <a:pt x="312807" y="351019"/>
                  </a:lnTo>
                  <a:lnTo>
                    <a:pt x="327594" y="336973"/>
                  </a:lnTo>
                  <a:close/>
                </a:path>
                <a:path w="463550" h="509904">
                  <a:moveTo>
                    <a:pt x="463417" y="240964"/>
                  </a:moveTo>
                  <a:lnTo>
                    <a:pt x="428661" y="240964"/>
                  </a:lnTo>
                  <a:lnTo>
                    <a:pt x="428661" y="461076"/>
                  </a:lnTo>
                  <a:lnTo>
                    <a:pt x="463417" y="461076"/>
                  </a:lnTo>
                  <a:lnTo>
                    <a:pt x="463417" y="240964"/>
                  </a:lnTo>
                  <a:close/>
                </a:path>
                <a:path w="463550" h="509904">
                  <a:moveTo>
                    <a:pt x="115855" y="240384"/>
                  </a:moveTo>
                  <a:lnTo>
                    <a:pt x="34757" y="240384"/>
                  </a:lnTo>
                  <a:lnTo>
                    <a:pt x="150611" y="350440"/>
                  </a:lnTo>
                  <a:lnTo>
                    <a:pt x="34757" y="460497"/>
                  </a:lnTo>
                  <a:lnTo>
                    <a:pt x="68627" y="460497"/>
                  </a:lnTo>
                  <a:lnTo>
                    <a:pt x="167989" y="366659"/>
                  </a:lnTo>
                  <a:lnTo>
                    <a:pt x="176099" y="359129"/>
                  </a:lnTo>
                  <a:lnTo>
                    <a:pt x="202365" y="342512"/>
                  </a:lnTo>
                  <a:lnTo>
                    <a:pt x="231999" y="336973"/>
                  </a:lnTo>
                  <a:lnTo>
                    <a:pt x="327594" y="336973"/>
                  </a:lnTo>
                  <a:lnTo>
                    <a:pt x="329270" y="335380"/>
                  </a:lnTo>
                  <a:lnTo>
                    <a:pt x="167989" y="335380"/>
                  </a:lnTo>
                  <a:lnTo>
                    <a:pt x="115855" y="285565"/>
                  </a:lnTo>
                  <a:lnTo>
                    <a:pt x="115855" y="240384"/>
                  </a:lnTo>
                  <a:close/>
                </a:path>
                <a:path w="463550" h="509904">
                  <a:moveTo>
                    <a:pt x="231709" y="313658"/>
                  </a:moveTo>
                  <a:lnTo>
                    <a:pt x="198492" y="319089"/>
                  </a:lnTo>
                  <a:lnTo>
                    <a:pt x="167989" y="335380"/>
                  </a:lnTo>
                  <a:lnTo>
                    <a:pt x="295429" y="335380"/>
                  </a:lnTo>
                  <a:lnTo>
                    <a:pt x="264927" y="319089"/>
                  </a:lnTo>
                  <a:lnTo>
                    <a:pt x="231709" y="313658"/>
                  </a:lnTo>
                  <a:close/>
                </a:path>
                <a:path w="463550" h="509904">
                  <a:moveTo>
                    <a:pt x="382319" y="92678"/>
                  </a:moveTo>
                  <a:lnTo>
                    <a:pt x="347563" y="92678"/>
                  </a:lnTo>
                  <a:lnTo>
                    <a:pt x="347563" y="285565"/>
                  </a:lnTo>
                  <a:lnTo>
                    <a:pt x="295429" y="335380"/>
                  </a:lnTo>
                  <a:lnTo>
                    <a:pt x="329270" y="335380"/>
                  </a:lnTo>
                  <a:lnTo>
                    <a:pt x="428661" y="240964"/>
                  </a:lnTo>
                  <a:lnTo>
                    <a:pt x="463417" y="240964"/>
                  </a:lnTo>
                  <a:lnTo>
                    <a:pt x="463417" y="185936"/>
                  </a:lnTo>
                  <a:lnTo>
                    <a:pt x="382319" y="108318"/>
                  </a:lnTo>
                  <a:lnTo>
                    <a:pt x="382319" y="92678"/>
                  </a:lnTo>
                  <a:close/>
                </a:path>
                <a:path w="463550" h="509904">
                  <a:moveTo>
                    <a:pt x="231709" y="0"/>
                  </a:moveTo>
                  <a:lnTo>
                    <a:pt x="162197" y="57924"/>
                  </a:lnTo>
                  <a:lnTo>
                    <a:pt x="301221" y="57924"/>
                  </a:lnTo>
                  <a:lnTo>
                    <a:pt x="231709" y="0"/>
                  </a:lnTo>
                  <a:close/>
                </a:path>
              </a:pathLst>
            </a:custGeom>
            <a:solidFill>
              <a:srgbClr val="5C40EE"/>
            </a:solidFill>
          </p:spPr>
          <p:txBody>
            <a:bodyPr wrap="square" lIns="0" tIns="0" rIns="0" bIns="0" rtlCol="0"/>
            <a:lstStyle/>
            <a:p/>
          </p:txBody>
        </p:sp>
        <p:sp>
          <p:nvSpPr>
            <p:cNvPr id="5" name="object 5"/>
            <p:cNvSpPr/>
            <p:nvPr/>
          </p:nvSpPr>
          <p:spPr>
            <a:xfrm>
              <a:off x="2250651" y="3005704"/>
              <a:ext cx="375920" cy="234315"/>
            </a:xfrm>
            <a:custGeom>
              <a:avLst/>
              <a:rect l="l" t="t" r="r" b="b"/>
              <a:pathLst>
                <a:path w="375919" h="234314">
                  <a:moveTo>
                    <a:pt x="375367" y="220112"/>
                  </a:moveTo>
                  <a:lnTo>
                    <a:pt x="259512" y="110055"/>
                  </a:lnTo>
                  <a:lnTo>
                    <a:pt x="375366" y="0"/>
                  </a:lnTo>
                  <a:lnTo>
                    <a:pt x="375367" y="220112"/>
                  </a:lnTo>
                  <a:close/>
                </a:path>
                <a:path w="375919" h="234314">
                  <a:moveTo>
                    <a:pt x="0" y="234014"/>
                  </a:moveTo>
                  <a:lnTo>
                    <a:pt x="114695" y="125695"/>
                  </a:lnTo>
                  <a:lnTo>
                    <a:pt x="122805" y="118165"/>
                  </a:lnTo>
                  <a:lnTo>
                    <a:pt x="149071" y="101548"/>
                  </a:lnTo>
                  <a:lnTo>
                    <a:pt x="178704" y="96009"/>
                  </a:lnTo>
                  <a:lnTo>
                    <a:pt x="208338" y="101548"/>
                  </a:lnTo>
                  <a:lnTo>
                    <a:pt x="234604" y="118165"/>
                  </a:lnTo>
                  <a:lnTo>
                    <a:pt x="242714" y="125695"/>
                  </a:lnTo>
                  <a:lnTo>
                    <a:pt x="356830" y="234014"/>
                  </a:lnTo>
                  <a:lnTo>
                    <a:pt x="0" y="234014"/>
                  </a:lnTo>
                  <a:close/>
                </a:path>
              </a:pathLst>
            </a:custGeom>
            <a:ln w="5792">
              <a:solidFill>
                <a:srgbClr val="5C40EE"/>
              </a:solidFill>
            </a:ln>
          </p:spPr>
          <p:txBody>
            <a:bodyPr wrap="square" lIns="0" tIns="0" rIns="0" bIns="0" rtlCol="0"/>
            <a:lstStyle/>
            <a:p/>
          </p:txBody>
        </p:sp>
        <p:pic>
          <p:nvPicPr>
            <p:cNvPr id="6" name="object 6"/>
            <p:cNvPicPr/>
            <p:nvPr/>
          </p:nvPicPr>
          <p:blipFill>
            <a:blip r:embed="rId1"/>
            <a:srcRect/>
            <a:stretch>
              <a:fillRect/>
            </a:stretch>
          </p:blipFill>
          <p:spPr>
            <a:xfrm>
              <a:off x="2229218" y="2854522"/>
              <a:ext cx="318598" cy="373611"/>
            </a:xfrm>
            <a:prstGeom prst="rect">
              <a:avLst/>
            </a:prstGeom>
          </p:spPr>
        </p:pic>
        <p:sp>
          <p:nvSpPr>
            <p:cNvPr id="7" name="object 7"/>
            <p:cNvSpPr/>
            <p:nvPr/>
          </p:nvSpPr>
          <p:spPr>
            <a:xfrm>
              <a:off x="2197357" y="2764739"/>
              <a:ext cx="463550" cy="509905"/>
            </a:xfrm>
            <a:custGeom>
              <a:avLst/>
              <a:rect l="l" t="t" r="r" b="b"/>
              <a:pathLst>
                <a:path w="463550" h="509904">
                  <a:moveTo>
                    <a:pt x="382319" y="108318"/>
                  </a:moveTo>
                  <a:lnTo>
                    <a:pt x="382319" y="57924"/>
                  </a:lnTo>
                  <a:lnTo>
                    <a:pt x="301221" y="57924"/>
                  </a:lnTo>
                  <a:lnTo>
                    <a:pt x="231709" y="0"/>
                  </a:lnTo>
                  <a:lnTo>
                    <a:pt x="162197" y="57924"/>
                  </a:lnTo>
                  <a:lnTo>
                    <a:pt x="81099" y="57924"/>
                  </a:lnTo>
                  <a:lnTo>
                    <a:pt x="81099" y="108897"/>
                  </a:lnTo>
                  <a:lnTo>
                    <a:pt x="0" y="185936"/>
                  </a:lnTo>
                  <a:lnTo>
                    <a:pt x="0" y="509732"/>
                  </a:lnTo>
                  <a:lnTo>
                    <a:pt x="463417" y="509732"/>
                  </a:lnTo>
                  <a:lnTo>
                    <a:pt x="463417" y="185936"/>
                  </a:lnTo>
                  <a:lnTo>
                    <a:pt x="382319" y="108318"/>
                  </a:lnTo>
                  <a:close/>
                </a:path>
              </a:pathLst>
            </a:custGeom>
            <a:ln w="5792">
              <a:solidFill>
                <a:srgbClr val="5C40EE"/>
              </a:solidFill>
            </a:ln>
          </p:spPr>
          <p:txBody>
            <a:bodyPr wrap="square" lIns="0" tIns="0" rIns="0" bIns="0" rtlCol="0"/>
            <a:lstStyle/>
            <a:p/>
          </p:txBody>
        </p:sp>
        <p:pic>
          <p:nvPicPr>
            <p:cNvPr id="8" name="object 8"/>
            <p:cNvPicPr/>
            <p:nvPr/>
          </p:nvPicPr>
          <p:blipFill>
            <a:blip r:embed="rId2"/>
            <a:srcRect/>
            <a:stretch>
              <a:fillRect/>
            </a:stretch>
          </p:blipFill>
          <p:spPr>
            <a:xfrm>
              <a:off x="2351444" y="2888118"/>
              <a:ext cx="156402" cy="157553"/>
            </a:xfrm>
            <a:prstGeom prst="rect">
              <a:avLst/>
            </a:prstGeom>
          </p:spPr>
        </p:pic>
      </p:grpSp>
      <p:sp>
        <p:nvSpPr>
          <p:cNvPr id="9" name="object 9"/>
          <p:cNvSpPr txBox="1"/>
          <p:nvPr/>
        </p:nvSpPr>
        <p:spPr>
          <a:xfrm>
            <a:off x="1812289" y="3508692"/>
            <a:ext cx="1231900" cy="197485"/>
          </a:xfrm>
          <a:prstGeom prst="rect">
            <a:avLst/>
          </a:prstGeom>
        </p:spPr>
        <p:txBody>
          <a:bodyPr vert="horz" wrap="square" lIns="0" tIns="15875" rIns="0" bIns="0" rtlCol="0">
            <a:spAutoFit/>
          </a:bodyPr>
          <a:lstStyle/>
          <a:p>
            <a:pPr marL="12700">
              <a:lnSpc>
                <a:spcPct val="100000"/>
              </a:lnSpc>
              <a:spcBef>
                <a:spcPts val="125"/>
              </a:spcBef>
            </a:pPr>
            <a:r>
              <a:rPr sz="1100" b="1" spc="-40" dirty="0">
                <a:solidFill>
                  <a:srgbClr val="FFFFFF"/>
                </a:solidFill>
                <a:latin typeface="Tahoma"/>
                <a:cs typeface="Tahoma"/>
              </a:rPr>
              <a:t>What</a:t>
            </a:r>
            <a:r>
              <a:rPr sz="1100" b="1" spc="-75" dirty="0">
                <a:solidFill>
                  <a:srgbClr val="FFFFFF"/>
                </a:solidFill>
                <a:latin typeface="Tahoma"/>
                <a:cs typeface="Tahoma"/>
              </a:rPr>
              <a:t> </a:t>
            </a:r>
            <a:r>
              <a:rPr sz="1100" b="1" dirty="0">
                <a:solidFill>
                  <a:srgbClr val="FFFFFF"/>
                </a:solidFill>
                <a:latin typeface="Tahoma"/>
                <a:cs typeface="Tahoma"/>
              </a:rPr>
              <a:t>is</a:t>
            </a:r>
            <a:r>
              <a:rPr sz="1100" b="1" spc="-15" dirty="0">
                <a:solidFill>
                  <a:srgbClr val="FFFFFF"/>
                </a:solidFill>
                <a:latin typeface="Tahoma"/>
                <a:cs typeface="Tahoma"/>
              </a:rPr>
              <a:t> </a:t>
            </a:r>
            <a:r>
              <a:rPr sz="1100" b="1" spc="-10" dirty="0">
                <a:solidFill>
                  <a:srgbClr val="FFFFFF"/>
                </a:solidFill>
                <a:latin typeface="Tahoma"/>
                <a:cs typeface="Tahoma"/>
              </a:rPr>
              <a:t>Phishing?</a:t>
            </a:r>
            <a:endParaRPr sz="1100">
              <a:latin typeface="Tahoma"/>
              <a:cs typeface="Tahoma"/>
            </a:endParaRPr>
          </a:p>
        </p:txBody>
      </p:sp>
      <p:grpSp>
        <p:nvGrpSpPr>
          <p:cNvPr id="10" name="object 10"/>
          <p:cNvGrpSpPr/>
          <p:nvPr/>
        </p:nvGrpSpPr>
        <p:grpSpPr>
          <a:xfrm>
            <a:off x="3661184" y="2854522"/>
            <a:ext cx="469265" cy="330200"/>
            <a:chOff x="3661184" y="2854522"/>
            <a:chExt cx="469265" cy="330200"/>
          </a:xfrm>
        </p:grpSpPr>
        <p:sp>
          <p:nvSpPr>
            <p:cNvPr id="11" name="object 11"/>
            <p:cNvSpPr/>
            <p:nvPr/>
          </p:nvSpPr>
          <p:spPr>
            <a:xfrm>
              <a:off x="3664080" y="2857418"/>
              <a:ext cx="463550" cy="324485"/>
            </a:xfrm>
            <a:custGeom>
              <a:avLst/>
              <a:rect l="l" t="t" r="r" b="b"/>
              <a:pathLst>
                <a:path w="463550" h="324485">
                  <a:moveTo>
                    <a:pt x="463417" y="0"/>
                  </a:moveTo>
                  <a:lnTo>
                    <a:pt x="0" y="0"/>
                  </a:lnTo>
                  <a:lnTo>
                    <a:pt x="0" y="324374"/>
                  </a:lnTo>
                  <a:lnTo>
                    <a:pt x="463417" y="324374"/>
                  </a:lnTo>
                  <a:lnTo>
                    <a:pt x="463417" y="289620"/>
                  </a:lnTo>
                  <a:lnTo>
                    <a:pt x="51556" y="289620"/>
                  </a:lnTo>
                  <a:lnTo>
                    <a:pt x="67196" y="273980"/>
                  </a:lnTo>
                  <a:lnTo>
                    <a:pt x="34757" y="273980"/>
                  </a:lnTo>
                  <a:lnTo>
                    <a:pt x="34757" y="49814"/>
                  </a:lnTo>
                  <a:lnTo>
                    <a:pt x="67561" y="49814"/>
                  </a:lnTo>
                  <a:lnTo>
                    <a:pt x="52135" y="34754"/>
                  </a:lnTo>
                  <a:lnTo>
                    <a:pt x="463417" y="34754"/>
                  </a:lnTo>
                  <a:lnTo>
                    <a:pt x="463417" y="0"/>
                  </a:lnTo>
                  <a:close/>
                </a:path>
                <a:path w="463550" h="324485">
                  <a:moveTo>
                    <a:pt x="331923" y="176668"/>
                  </a:moveTo>
                  <a:lnTo>
                    <a:pt x="300063" y="176668"/>
                  </a:lnTo>
                  <a:lnTo>
                    <a:pt x="412441" y="289620"/>
                  </a:lnTo>
                  <a:lnTo>
                    <a:pt x="463417" y="289620"/>
                  </a:lnTo>
                  <a:lnTo>
                    <a:pt x="463417" y="273401"/>
                  </a:lnTo>
                  <a:lnTo>
                    <a:pt x="428661" y="273401"/>
                  </a:lnTo>
                  <a:lnTo>
                    <a:pt x="331923" y="176668"/>
                  </a:lnTo>
                  <a:close/>
                </a:path>
                <a:path w="463550" h="324485">
                  <a:moveTo>
                    <a:pt x="67561" y="49814"/>
                  </a:moveTo>
                  <a:lnTo>
                    <a:pt x="34757" y="49814"/>
                  </a:lnTo>
                  <a:lnTo>
                    <a:pt x="147715" y="160449"/>
                  </a:lnTo>
                  <a:lnTo>
                    <a:pt x="34757" y="273980"/>
                  </a:lnTo>
                  <a:lnTo>
                    <a:pt x="67196" y="273980"/>
                  </a:lnTo>
                  <a:lnTo>
                    <a:pt x="164514" y="176668"/>
                  </a:lnTo>
                  <a:lnTo>
                    <a:pt x="197494" y="176668"/>
                  </a:lnTo>
                  <a:lnTo>
                    <a:pt x="67561" y="49814"/>
                  </a:lnTo>
                  <a:close/>
                </a:path>
                <a:path w="463550" h="324485">
                  <a:moveTo>
                    <a:pt x="463417" y="50393"/>
                  </a:moveTo>
                  <a:lnTo>
                    <a:pt x="428661" y="50393"/>
                  </a:lnTo>
                  <a:lnTo>
                    <a:pt x="428661" y="273401"/>
                  </a:lnTo>
                  <a:lnTo>
                    <a:pt x="463417" y="273401"/>
                  </a:lnTo>
                  <a:lnTo>
                    <a:pt x="463417" y="50393"/>
                  </a:lnTo>
                  <a:close/>
                </a:path>
                <a:path w="463550" h="324485">
                  <a:moveTo>
                    <a:pt x="197494" y="176668"/>
                  </a:moveTo>
                  <a:lnTo>
                    <a:pt x="164514" y="176668"/>
                  </a:lnTo>
                  <a:lnTo>
                    <a:pt x="207959" y="218953"/>
                  </a:lnTo>
                  <a:lnTo>
                    <a:pt x="213471" y="223179"/>
                  </a:lnTo>
                  <a:lnTo>
                    <a:pt x="219472" y="226265"/>
                  </a:lnTo>
                  <a:lnTo>
                    <a:pt x="225799" y="228157"/>
                  </a:lnTo>
                  <a:lnTo>
                    <a:pt x="232288" y="228800"/>
                  </a:lnTo>
                  <a:lnTo>
                    <a:pt x="238778" y="228157"/>
                  </a:lnTo>
                  <a:lnTo>
                    <a:pt x="245105" y="226265"/>
                  </a:lnTo>
                  <a:lnTo>
                    <a:pt x="251106" y="223179"/>
                  </a:lnTo>
                  <a:lnTo>
                    <a:pt x="256618" y="218953"/>
                  </a:lnTo>
                  <a:lnTo>
                    <a:pt x="269116" y="206788"/>
                  </a:lnTo>
                  <a:lnTo>
                    <a:pt x="228233" y="206788"/>
                  </a:lnTo>
                  <a:lnTo>
                    <a:pt x="223599" y="202155"/>
                  </a:lnTo>
                  <a:lnTo>
                    <a:pt x="197494" y="176668"/>
                  </a:lnTo>
                  <a:close/>
                </a:path>
                <a:path w="463550" h="324485">
                  <a:moveTo>
                    <a:pt x="463417" y="34754"/>
                  </a:moveTo>
                  <a:lnTo>
                    <a:pt x="411862" y="34754"/>
                  </a:lnTo>
                  <a:lnTo>
                    <a:pt x="239819" y="202155"/>
                  </a:lnTo>
                  <a:lnTo>
                    <a:pt x="235185" y="206788"/>
                  </a:lnTo>
                  <a:lnTo>
                    <a:pt x="269116" y="206788"/>
                  </a:lnTo>
                  <a:lnTo>
                    <a:pt x="300063" y="176668"/>
                  </a:lnTo>
                  <a:lnTo>
                    <a:pt x="331923" y="176668"/>
                  </a:lnTo>
                  <a:lnTo>
                    <a:pt x="315703" y="160449"/>
                  </a:lnTo>
                  <a:lnTo>
                    <a:pt x="428661" y="50393"/>
                  </a:lnTo>
                  <a:lnTo>
                    <a:pt x="463417" y="50393"/>
                  </a:lnTo>
                  <a:lnTo>
                    <a:pt x="463417" y="34754"/>
                  </a:lnTo>
                  <a:close/>
                </a:path>
              </a:pathLst>
            </a:custGeom>
            <a:solidFill>
              <a:srgbClr val="5C40EE"/>
            </a:solidFill>
          </p:spPr>
          <p:txBody>
            <a:bodyPr wrap="square" lIns="0" tIns="0" rIns="0" bIns="0" rtlCol="0"/>
            <a:lstStyle/>
            <a:p/>
          </p:txBody>
        </p:sp>
        <p:sp>
          <p:nvSpPr>
            <p:cNvPr id="12" name="object 12"/>
            <p:cNvSpPr/>
            <p:nvPr/>
          </p:nvSpPr>
          <p:spPr>
            <a:xfrm>
              <a:off x="3664080" y="2857418"/>
              <a:ext cx="463550" cy="324485"/>
            </a:xfrm>
            <a:custGeom>
              <a:avLst/>
              <a:rect l="l" t="t" r="r" b="b"/>
              <a:pathLst>
                <a:path w="463550" h="324485">
                  <a:moveTo>
                    <a:pt x="0" y="0"/>
                  </a:moveTo>
                  <a:lnTo>
                    <a:pt x="0" y="324374"/>
                  </a:lnTo>
                  <a:lnTo>
                    <a:pt x="463417" y="324374"/>
                  </a:lnTo>
                  <a:lnTo>
                    <a:pt x="463417" y="0"/>
                  </a:lnTo>
                  <a:lnTo>
                    <a:pt x="0" y="0"/>
                  </a:lnTo>
                  <a:close/>
                </a:path>
                <a:path w="463550" h="324485">
                  <a:moveTo>
                    <a:pt x="239819" y="202155"/>
                  </a:moveTo>
                  <a:lnTo>
                    <a:pt x="235185" y="206788"/>
                  </a:lnTo>
                  <a:lnTo>
                    <a:pt x="228233" y="206788"/>
                  </a:lnTo>
                  <a:lnTo>
                    <a:pt x="223599" y="202155"/>
                  </a:lnTo>
                  <a:lnTo>
                    <a:pt x="52135" y="34754"/>
                  </a:lnTo>
                  <a:lnTo>
                    <a:pt x="411862" y="34754"/>
                  </a:lnTo>
                  <a:lnTo>
                    <a:pt x="239819" y="202155"/>
                  </a:lnTo>
                  <a:close/>
                </a:path>
                <a:path w="463550" h="324485">
                  <a:moveTo>
                    <a:pt x="147715" y="160449"/>
                  </a:moveTo>
                  <a:lnTo>
                    <a:pt x="34757" y="273980"/>
                  </a:lnTo>
                  <a:lnTo>
                    <a:pt x="34757" y="49814"/>
                  </a:lnTo>
                  <a:lnTo>
                    <a:pt x="147715" y="160449"/>
                  </a:lnTo>
                  <a:close/>
                </a:path>
                <a:path w="463550" h="324485">
                  <a:moveTo>
                    <a:pt x="164514" y="176668"/>
                  </a:moveTo>
                  <a:lnTo>
                    <a:pt x="207959" y="218953"/>
                  </a:lnTo>
                  <a:lnTo>
                    <a:pt x="232288" y="228800"/>
                  </a:lnTo>
                  <a:lnTo>
                    <a:pt x="238778" y="228157"/>
                  </a:lnTo>
                  <a:lnTo>
                    <a:pt x="245105" y="226265"/>
                  </a:lnTo>
                  <a:lnTo>
                    <a:pt x="251106" y="223179"/>
                  </a:lnTo>
                  <a:lnTo>
                    <a:pt x="256618" y="218953"/>
                  </a:lnTo>
                  <a:lnTo>
                    <a:pt x="300063" y="176668"/>
                  </a:lnTo>
                  <a:lnTo>
                    <a:pt x="412441" y="289620"/>
                  </a:lnTo>
                  <a:lnTo>
                    <a:pt x="51556" y="289620"/>
                  </a:lnTo>
                  <a:lnTo>
                    <a:pt x="164514" y="176668"/>
                  </a:lnTo>
                  <a:close/>
                </a:path>
                <a:path w="463550" h="324485">
                  <a:moveTo>
                    <a:pt x="315703" y="160449"/>
                  </a:moveTo>
                  <a:lnTo>
                    <a:pt x="428661" y="50393"/>
                  </a:lnTo>
                  <a:lnTo>
                    <a:pt x="428661" y="273401"/>
                  </a:lnTo>
                  <a:lnTo>
                    <a:pt x="315703" y="160449"/>
                  </a:lnTo>
                  <a:close/>
                </a:path>
              </a:pathLst>
            </a:custGeom>
            <a:ln w="5792">
              <a:solidFill>
                <a:srgbClr val="5C40EE"/>
              </a:solidFill>
            </a:ln>
          </p:spPr>
          <p:txBody>
            <a:bodyPr wrap="square" lIns="0" tIns="0" rIns="0" bIns="0" rtlCol="0"/>
            <a:lstStyle/>
            <a:p/>
          </p:txBody>
        </p:sp>
      </p:grpSp>
      <p:sp>
        <p:nvSpPr>
          <p:cNvPr id="13" name="object 13"/>
          <p:cNvSpPr txBox="1"/>
          <p:nvPr/>
        </p:nvSpPr>
        <p:spPr>
          <a:xfrm>
            <a:off x="3284854" y="3489642"/>
            <a:ext cx="1221740" cy="388620"/>
          </a:xfrm>
          <a:prstGeom prst="rect">
            <a:avLst/>
          </a:prstGeom>
        </p:spPr>
        <p:txBody>
          <a:bodyPr vert="horz" wrap="square" lIns="0" tIns="12065" rIns="0" bIns="0" rtlCol="0">
            <a:spAutoFit/>
          </a:bodyPr>
          <a:lstStyle/>
          <a:p>
            <a:pPr marL="67945" indent="-55880">
              <a:lnSpc>
                <a:spcPct val="108200"/>
              </a:lnSpc>
              <a:spcBef>
                <a:spcPts val="95"/>
              </a:spcBef>
            </a:pPr>
            <a:r>
              <a:rPr sz="1100" spc="-50" dirty="0">
                <a:solidFill>
                  <a:srgbClr val="FFFFFF"/>
                </a:solidFill>
                <a:latin typeface="Verdana"/>
                <a:cs typeface="Verdana"/>
              </a:rPr>
              <a:t>Common</a:t>
            </a:r>
            <a:r>
              <a:rPr sz="1100" spc="-110" dirty="0">
                <a:solidFill>
                  <a:srgbClr val="FFFFFF"/>
                </a:solidFill>
                <a:latin typeface="Verdana"/>
                <a:cs typeface="Verdana"/>
              </a:rPr>
              <a:t> </a:t>
            </a:r>
            <a:r>
              <a:rPr sz="1100" spc="-25" dirty="0">
                <a:solidFill>
                  <a:srgbClr val="FFFFFF"/>
                </a:solidFill>
                <a:latin typeface="Verdana"/>
                <a:cs typeface="Verdana"/>
              </a:rPr>
              <a:t>Types</a:t>
            </a:r>
            <a:r>
              <a:rPr sz="1100" spc="-45" dirty="0">
                <a:solidFill>
                  <a:srgbClr val="FFFFFF"/>
                </a:solidFill>
                <a:latin typeface="Verdana"/>
                <a:cs typeface="Verdana"/>
              </a:rPr>
              <a:t> </a:t>
            </a:r>
            <a:r>
              <a:rPr sz="1100" spc="-25" dirty="0">
                <a:solidFill>
                  <a:srgbClr val="FFFFFF"/>
                </a:solidFill>
                <a:latin typeface="Verdana"/>
                <a:cs typeface="Verdana"/>
              </a:rPr>
              <a:t>of </a:t>
            </a:r>
            <a:r>
              <a:rPr sz="1100" spc="-45" dirty="0">
                <a:solidFill>
                  <a:srgbClr val="FFFFFF"/>
                </a:solidFill>
                <a:latin typeface="Verdana"/>
                <a:cs typeface="Verdana"/>
              </a:rPr>
              <a:t>Phishing</a:t>
            </a:r>
            <a:r>
              <a:rPr sz="1100" spc="-114" dirty="0">
                <a:solidFill>
                  <a:srgbClr val="FFFFFF"/>
                </a:solidFill>
                <a:latin typeface="Verdana"/>
                <a:cs typeface="Verdana"/>
              </a:rPr>
              <a:t> </a:t>
            </a:r>
            <a:r>
              <a:rPr sz="1100" spc="-10" dirty="0">
                <a:solidFill>
                  <a:srgbClr val="FFFFFF"/>
                </a:solidFill>
                <a:latin typeface="Verdana"/>
                <a:cs typeface="Verdana"/>
              </a:rPr>
              <a:t>Attacks</a:t>
            </a:r>
            <a:endParaRPr sz="1100">
              <a:latin typeface="Verdana"/>
              <a:cs typeface="Verdana"/>
            </a:endParaRPr>
          </a:p>
        </p:txBody>
      </p:sp>
      <p:grpSp>
        <p:nvGrpSpPr>
          <p:cNvPr id="14" name="object 14"/>
          <p:cNvGrpSpPr/>
          <p:nvPr/>
        </p:nvGrpSpPr>
        <p:grpSpPr>
          <a:xfrm>
            <a:off x="5131509" y="2788488"/>
            <a:ext cx="463550" cy="463550"/>
            <a:chOff x="5131509" y="2788488"/>
            <a:chExt cx="463550" cy="463550"/>
          </a:xfrm>
        </p:grpSpPr>
        <p:sp>
          <p:nvSpPr>
            <p:cNvPr id="15" name="object 15"/>
            <p:cNvSpPr/>
            <p:nvPr/>
          </p:nvSpPr>
          <p:spPr>
            <a:xfrm>
              <a:off x="5134405" y="2791384"/>
              <a:ext cx="457834" cy="457834"/>
            </a:xfrm>
            <a:custGeom>
              <a:avLst/>
              <a:rect l="l" t="t" r="r" b="b"/>
              <a:pathLst>
                <a:path w="457835" h="457835">
                  <a:moveTo>
                    <a:pt x="367836" y="311631"/>
                  </a:moveTo>
                  <a:lnTo>
                    <a:pt x="279209" y="311631"/>
                  </a:lnTo>
                  <a:lnTo>
                    <a:pt x="304697" y="337118"/>
                  </a:lnTo>
                  <a:lnTo>
                    <a:pt x="304162" y="345109"/>
                  </a:lnTo>
                  <a:lnTo>
                    <a:pt x="388112" y="445436"/>
                  </a:lnTo>
                  <a:lnTo>
                    <a:pt x="417076" y="457601"/>
                  </a:lnTo>
                  <a:lnTo>
                    <a:pt x="424860" y="456840"/>
                  </a:lnTo>
                  <a:lnTo>
                    <a:pt x="454502" y="431833"/>
                  </a:lnTo>
                  <a:lnTo>
                    <a:pt x="457263" y="416546"/>
                  </a:lnTo>
                  <a:lnTo>
                    <a:pt x="454267" y="401368"/>
                  </a:lnTo>
                  <a:lnTo>
                    <a:pt x="445460" y="388091"/>
                  </a:lnTo>
                  <a:lnTo>
                    <a:pt x="373051" y="315686"/>
                  </a:lnTo>
                  <a:lnTo>
                    <a:pt x="367836" y="311631"/>
                  </a:lnTo>
                  <a:close/>
                </a:path>
                <a:path w="457835" h="457835">
                  <a:moveTo>
                    <a:pt x="173782" y="0"/>
                  </a:moveTo>
                  <a:lnTo>
                    <a:pt x="127722" y="6234"/>
                  </a:lnTo>
                  <a:lnTo>
                    <a:pt x="86247" y="23813"/>
                  </a:lnTo>
                  <a:lnTo>
                    <a:pt x="51048" y="51045"/>
                  </a:lnTo>
                  <a:lnTo>
                    <a:pt x="23814" y="86242"/>
                  </a:lnTo>
                  <a:lnTo>
                    <a:pt x="6235" y="127714"/>
                  </a:lnTo>
                  <a:lnTo>
                    <a:pt x="78" y="173193"/>
                  </a:lnTo>
                  <a:lnTo>
                    <a:pt x="0" y="173772"/>
                  </a:lnTo>
                  <a:lnTo>
                    <a:pt x="6235" y="219829"/>
                  </a:lnTo>
                  <a:lnTo>
                    <a:pt x="23814" y="261301"/>
                  </a:lnTo>
                  <a:lnTo>
                    <a:pt x="51049" y="296498"/>
                  </a:lnTo>
                  <a:lnTo>
                    <a:pt x="86248" y="323731"/>
                  </a:lnTo>
                  <a:lnTo>
                    <a:pt x="127722" y="341309"/>
                  </a:lnTo>
                  <a:lnTo>
                    <a:pt x="173782" y="347544"/>
                  </a:lnTo>
                  <a:lnTo>
                    <a:pt x="202719" y="345109"/>
                  </a:lnTo>
                  <a:lnTo>
                    <a:pt x="230189" y="338059"/>
                  </a:lnTo>
                  <a:lnTo>
                    <a:pt x="255812" y="326773"/>
                  </a:lnTo>
                  <a:lnTo>
                    <a:pt x="278314" y="312210"/>
                  </a:lnTo>
                  <a:lnTo>
                    <a:pt x="173203" y="312210"/>
                  </a:lnTo>
                  <a:lnTo>
                    <a:pt x="129382" y="305093"/>
                  </a:lnTo>
                  <a:lnTo>
                    <a:pt x="91234" y="285296"/>
                  </a:lnTo>
                  <a:lnTo>
                    <a:pt x="61093" y="255157"/>
                  </a:lnTo>
                  <a:lnTo>
                    <a:pt x="41296" y="217011"/>
                  </a:lnTo>
                  <a:lnTo>
                    <a:pt x="34272" y="173772"/>
                  </a:lnTo>
                  <a:lnTo>
                    <a:pt x="34178" y="173193"/>
                  </a:lnTo>
                  <a:lnTo>
                    <a:pt x="41296" y="129374"/>
                  </a:lnTo>
                  <a:lnTo>
                    <a:pt x="61093" y="91228"/>
                  </a:lnTo>
                  <a:lnTo>
                    <a:pt x="91234" y="61089"/>
                  </a:lnTo>
                  <a:lnTo>
                    <a:pt x="129382" y="41292"/>
                  </a:lnTo>
                  <a:lnTo>
                    <a:pt x="173203" y="34175"/>
                  </a:lnTo>
                  <a:lnTo>
                    <a:pt x="274709" y="34175"/>
                  </a:lnTo>
                  <a:lnTo>
                    <a:pt x="261316" y="23813"/>
                  </a:lnTo>
                  <a:lnTo>
                    <a:pt x="219842" y="6234"/>
                  </a:lnTo>
                  <a:lnTo>
                    <a:pt x="173782" y="0"/>
                  </a:lnTo>
                  <a:close/>
                </a:path>
                <a:path w="457835" h="457835">
                  <a:moveTo>
                    <a:pt x="274709" y="34175"/>
                  </a:moveTo>
                  <a:lnTo>
                    <a:pt x="173203" y="34175"/>
                  </a:lnTo>
                  <a:lnTo>
                    <a:pt x="217023" y="41292"/>
                  </a:lnTo>
                  <a:lnTo>
                    <a:pt x="255172" y="61089"/>
                  </a:lnTo>
                  <a:lnTo>
                    <a:pt x="285312" y="91228"/>
                  </a:lnTo>
                  <a:lnTo>
                    <a:pt x="305110" y="129374"/>
                  </a:lnTo>
                  <a:lnTo>
                    <a:pt x="312228" y="173193"/>
                  </a:lnTo>
                  <a:lnTo>
                    <a:pt x="305110" y="217011"/>
                  </a:lnTo>
                  <a:lnTo>
                    <a:pt x="285312" y="255157"/>
                  </a:lnTo>
                  <a:lnTo>
                    <a:pt x="255172" y="285296"/>
                  </a:lnTo>
                  <a:lnTo>
                    <a:pt x="217024" y="305093"/>
                  </a:lnTo>
                  <a:lnTo>
                    <a:pt x="173203" y="312210"/>
                  </a:lnTo>
                  <a:lnTo>
                    <a:pt x="278314" y="312210"/>
                  </a:lnTo>
                  <a:lnTo>
                    <a:pt x="279209" y="311631"/>
                  </a:lnTo>
                  <a:lnTo>
                    <a:pt x="367836" y="311631"/>
                  </a:lnTo>
                  <a:lnTo>
                    <a:pt x="365077" y="309486"/>
                  </a:lnTo>
                  <a:lnTo>
                    <a:pt x="356180" y="305621"/>
                  </a:lnTo>
                  <a:lnTo>
                    <a:pt x="350570" y="304680"/>
                  </a:lnTo>
                  <a:lnTo>
                    <a:pt x="337136" y="304680"/>
                  </a:lnTo>
                  <a:lnTo>
                    <a:pt x="311648" y="279194"/>
                  </a:lnTo>
                  <a:lnTo>
                    <a:pt x="326791" y="256042"/>
                  </a:lnTo>
                  <a:lnTo>
                    <a:pt x="338078" y="230393"/>
                  </a:lnTo>
                  <a:lnTo>
                    <a:pt x="345128" y="202788"/>
                  </a:lnTo>
                  <a:lnTo>
                    <a:pt x="347563" y="173772"/>
                  </a:lnTo>
                  <a:lnTo>
                    <a:pt x="341328" y="127714"/>
                  </a:lnTo>
                  <a:lnTo>
                    <a:pt x="323749" y="86242"/>
                  </a:lnTo>
                  <a:lnTo>
                    <a:pt x="296515" y="51045"/>
                  </a:lnTo>
                  <a:lnTo>
                    <a:pt x="274709" y="34175"/>
                  </a:lnTo>
                  <a:close/>
                </a:path>
                <a:path w="457835" h="457835">
                  <a:moveTo>
                    <a:pt x="346740" y="304038"/>
                  </a:moveTo>
                  <a:lnTo>
                    <a:pt x="337136" y="304680"/>
                  </a:lnTo>
                  <a:lnTo>
                    <a:pt x="350570" y="304680"/>
                  </a:lnTo>
                  <a:lnTo>
                    <a:pt x="346740" y="304038"/>
                  </a:lnTo>
                  <a:close/>
                </a:path>
              </a:pathLst>
            </a:custGeom>
            <a:solidFill>
              <a:srgbClr val="5C40EE"/>
            </a:solidFill>
          </p:spPr>
          <p:txBody>
            <a:bodyPr wrap="square" lIns="0" tIns="0" rIns="0" bIns="0" rtlCol="0"/>
            <a:lstStyle/>
            <a:p/>
          </p:txBody>
        </p:sp>
        <p:sp>
          <p:nvSpPr>
            <p:cNvPr id="16" name="object 16"/>
            <p:cNvSpPr/>
            <p:nvPr/>
          </p:nvSpPr>
          <p:spPr>
            <a:xfrm>
              <a:off x="5134405" y="2791384"/>
              <a:ext cx="457834" cy="457834"/>
            </a:xfrm>
            <a:custGeom>
              <a:avLst/>
              <a:rect l="l" t="t" r="r" b="b"/>
              <a:pathLst>
                <a:path w="457835" h="457835">
                  <a:moveTo>
                    <a:pt x="445460" y="388091"/>
                  </a:moveTo>
                  <a:lnTo>
                    <a:pt x="373051" y="315686"/>
                  </a:lnTo>
                  <a:lnTo>
                    <a:pt x="365077" y="309486"/>
                  </a:lnTo>
                  <a:lnTo>
                    <a:pt x="356180" y="305621"/>
                  </a:lnTo>
                  <a:lnTo>
                    <a:pt x="346740" y="304038"/>
                  </a:lnTo>
                  <a:lnTo>
                    <a:pt x="337136" y="304680"/>
                  </a:lnTo>
                  <a:lnTo>
                    <a:pt x="311648" y="279194"/>
                  </a:lnTo>
                  <a:lnTo>
                    <a:pt x="326791" y="256042"/>
                  </a:lnTo>
                  <a:lnTo>
                    <a:pt x="338078" y="230393"/>
                  </a:lnTo>
                  <a:lnTo>
                    <a:pt x="345128" y="202788"/>
                  </a:lnTo>
                  <a:lnTo>
                    <a:pt x="347563" y="173772"/>
                  </a:lnTo>
                  <a:lnTo>
                    <a:pt x="341328" y="127714"/>
                  </a:lnTo>
                  <a:lnTo>
                    <a:pt x="323749" y="86242"/>
                  </a:lnTo>
                  <a:lnTo>
                    <a:pt x="296515" y="51045"/>
                  </a:lnTo>
                  <a:lnTo>
                    <a:pt x="261316" y="23813"/>
                  </a:lnTo>
                  <a:lnTo>
                    <a:pt x="219842" y="6234"/>
                  </a:lnTo>
                  <a:lnTo>
                    <a:pt x="173782" y="0"/>
                  </a:lnTo>
                  <a:lnTo>
                    <a:pt x="127722" y="6234"/>
                  </a:lnTo>
                  <a:lnTo>
                    <a:pt x="86247" y="23813"/>
                  </a:lnTo>
                  <a:lnTo>
                    <a:pt x="51048" y="51045"/>
                  </a:lnTo>
                  <a:lnTo>
                    <a:pt x="23814" y="86242"/>
                  </a:lnTo>
                  <a:lnTo>
                    <a:pt x="6235" y="127714"/>
                  </a:lnTo>
                  <a:lnTo>
                    <a:pt x="0" y="173772"/>
                  </a:lnTo>
                  <a:lnTo>
                    <a:pt x="6235" y="219829"/>
                  </a:lnTo>
                  <a:lnTo>
                    <a:pt x="23814" y="261301"/>
                  </a:lnTo>
                  <a:lnTo>
                    <a:pt x="51049" y="296498"/>
                  </a:lnTo>
                  <a:lnTo>
                    <a:pt x="86248" y="323731"/>
                  </a:lnTo>
                  <a:lnTo>
                    <a:pt x="127722" y="341309"/>
                  </a:lnTo>
                  <a:lnTo>
                    <a:pt x="173782" y="347544"/>
                  </a:lnTo>
                  <a:lnTo>
                    <a:pt x="202719" y="345109"/>
                  </a:lnTo>
                  <a:lnTo>
                    <a:pt x="230189" y="338059"/>
                  </a:lnTo>
                  <a:lnTo>
                    <a:pt x="255812" y="326773"/>
                  </a:lnTo>
                  <a:lnTo>
                    <a:pt x="279209" y="311631"/>
                  </a:lnTo>
                  <a:lnTo>
                    <a:pt x="304697" y="337118"/>
                  </a:lnTo>
                  <a:lnTo>
                    <a:pt x="388112" y="445436"/>
                  </a:lnTo>
                  <a:lnTo>
                    <a:pt x="417076" y="457601"/>
                  </a:lnTo>
                  <a:lnTo>
                    <a:pt x="424860" y="456840"/>
                  </a:lnTo>
                  <a:lnTo>
                    <a:pt x="454502" y="431833"/>
                  </a:lnTo>
                  <a:lnTo>
                    <a:pt x="457263" y="416546"/>
                  </a:lnTo>
                  <a:lnTo>
                    <a:pt x="454267" y="401368"/>
                  </a:lnTo>
                  <a:lnTo>
                    <a:pt x="445460" y="388091"/>
                  </a:lnTo>
                  <a:close/>
                </a:path>
                <a:path w="457835" h="457835">
                  <a:moveTo>
                    <a:pt x="173203" y="312210"/>
                  </a:moveTo>
                  <a:lnTo>
                    <a:pt x="129382" y="305093"/>
                  </a:lnTo>
                  <a:lnTo>
                    <a:pt x="91234" y="285296"/>
                  </a:lnTo>
                  <a:lnTo>
                    <a:pt x="61093" y="255157"/>
                  </a:lnTo>
                  <a:lnTo>
                    <a:pt x="41296" y="217011"/>
                  </a:lnTo>
                  <a:lnTo>
                    <a:pt x="34178" y="173193"/>
                  </a:lnTo>
                  <a:lnTo>
                    <a:pt x="41296" y="129374"/>
                  </a:lnTo>
                  <a:lnTo>
                    <a:pt x="61093" y="91228"/>
                  </a:lnTo>
                  <a:lnTo>
                    <a:pt x="91234" y="61089"/>
                  </a:lnTo>
                  <a:lnTo>
                    <a:pt x="129382" y="41292"/>
                  </a:lnTo>
                  <a:lnTo>
                    <a:pt x="173203" y="34175"/>
                  </a:lnTo>
                  <a:lnTo>
                    <a:pt x="217023" y="41292"/>
                  </a:lnTo>
                  <a:lnTo>
                    <a:pt x="255172" y="61089"/>
                  </a:lnTo>
                  <a:lnTo>
                    <a:pt x="285312" y="91228"/>
                  </a:lnTo>
                  <a:lnTo>
                    <a:pt x="305110" y="129374"/>
                  </a:lnTo>
                  <a:lnTo>
                    <a:pt x="312228" y="173193"/>
                  </a:lnTo>
                  <a:lnTo>
                    <a:pt x="305110" y="217011"/>
                  </a:lnTo>
                  <a:lnTo>
                    <a:pt x="285312" y="255157"/>
                  </a:lnTo>
                  <a:lnTo>
                    <a:pt x="255172" y="285296"/>
                  </a:lnTo>
                  <a:lnTo>
                    <a:pt x="217024" y="305093"/>
                  </a:lnTo>
                  <a:lnTo>
                    <a:pt x="173203" y="312210"/>
                  </a:lnTo>
                  <a:close/>
                </a:path>
              </a:pathLst>
            </a:custGeom>
            <a:ln w="5792">
              <a:solidFill>
                <a:srgbClr val="5C40EE"/>
              </a:solidFill>
            </a:ln>
          </p:spPr>
          <p:txBody>
            <a:bodyPr wrap="square" lIns="0" tIns="0" rIns="0" bIns="0" rtlCol="0"/>
            <a:lstStyle/>
            <a:p/>
          </p:txBody>
        </p:sp>
      </p:grpSp>
      <p:sp>
        <p:nvSpPr>
          <p:cNvPr id="17" name="object 17"/>
          <p:cNvSpPr txBox="1"/>
          <p:nvPr/>
        </p:nvSpPr>
        <p:spPr>
          <a:xfrm>
            <a:off x="4933950" y="3508692"/>
            <a:ext cx="865505" cy="550545"/>
          </a:xfrm>
          <a:prstGeom prst="rect">
            <a:avLst/>
          </a:prstGeom>
        </p:spPr>
        <p:txBody>
          <a:bodyPr vert="horz" wrap="square" lIns="0" tIns="6985" rIns="0" bIns="0" rtlCol="0">
            <a:spAutoFit/>
          </a:bodyPr>
          <a:lstStyle/>
          <a:p>
            <a:pPr marL="12700" algn="ctr">
              <a:lnSpc>
                <a:spcPct val="105300"/>
              </a:lnSpc>
              <a:spcBef>
                <a:spcPts val="55"/>
              </a:spcBef>
            </a:pPr>
            <a:r>
              <a:rPr sz="1100" b="1" spc="-20" dirty="0">
                <a:solidFill>
                  <a:srgbClr val="FFFFFF"/>
                </a:solidFill>
                <a:latin typeface="Tahoma"/>
                <a:cs typeface="Tahoma"/>
              </a:rPr>
              <a:t>Recognizing </a:t>
            </a:r>
            <a:r>
              <a:rPr sz="1100" b="1" spc="-10" dirty="0">
                <a:solidFill>
                  <a:srgbClr val="FFFFFF"/>
                </a:solidFill>
                <a:latin typeface="Tahoma"/>
                <a:cs typeface="Tahoma"/>
              </a:rPr>
              <a:t>Phishing Attempts</a:t>
            </a:r>
            <a:endParaRPr sz="1100">
              <a:latin typeface="Tahoma"/>
              <a:cs typeface="Tahoma"/>
            </a:endParaRPr>
          </a:p>
        </p:txBody>
      </p:sp>
      <p:grpSp>
        <p:nvGrpSpPr>
          <p:cNvPr id="18" name="object 18"/>
          <p:cNvGrpSpPr/>
          <p:nvPr/>
        </p:nvGrpSpPr>
        <p:grpSpPr>
          <a:xfrm>
            <a:off x="6615993" y="2796598"/>
            <a:ext cx="446405" cy="446405"/>
            <a:chOff x="6615993" y="2796598"/>
            <a:chExt cx="446405" cy="446405"/>
          </a:xfrm>
        </p:grpSpPr>
        <p:sp>
          <p:nvSpPr>
            <p:cNvPr id="19" name="object 19"/>
            <p:cNvSpPr/>
            <p:nvPr/>
          </p:nvSpPr>
          <p:spPr>
            <a:xfrm>
              <a:off x="6618948" y="2799494"/>
              <a:ext cx="440690" cy="440690"/>
            </a:xfrm>
            <a:custGeom>
              <a:avLst/>
              <a:rect l="l" t="t" r="r" b="b"/>
              <a:pathLst>
                <a:path w="440690" h="440689">
                  <a:moveTo>
                    <a:pt x="220065" y="0"/>
                  </a:moveTo>
                  <a:lnTo>
                    <a:pt x="175681" y="4468"/>
                  </a:lnTo>
                  <a:lnTo>
                    <a:pt x="134351" y="17286"/>
                  </a:lnTo>
                  <a:lnTo>
                    <a:pt x="96958" y="37571"/>
                  </a:lnTo>
                  <a:lnTo>
                    <a:pt x="64386" y="64440"/>
                  </a:lnTo>
                  <a:lnTo>
                    <a:pt x="37515" y="97011"/>
                  </a:lnTo>
                  <a:lnTo>
                    <a:pt x="17229" y="134401"/>
                  </a:lnTo>
                  <a:lnTo>
                    <a:pt x="4410" y="175729"/>
                  </a:lnTo>
                  <a:lnTo>
                    <a:pt x="0" y="219532"/>
                  </a:lnTo>
                  <a:lnTo>
                    <a:pt x="116" y="221849"/>
                  </a:lnTo>
                  <a:lnTo>
                    <a:pt x="4410" y="264493"/>
                  </a:lnTo>
                  <a:lnTo>
                    <a:pt x="17229" y="305821"/>
                  </a:lnTo>
                  <a:lnTo>
                    <a:pt x="37515" y="343211"/>
                  </a:lnTo>
                  <a:lnTo>
                    <a:pt x="64386" y="375782"/>
                  </a:lnTo>
                  <a:lnTo>
                    <a:pt x="96959" y="402652"/>
                  </a:lnTo>
                  <a:lnTo>
                    <a:pt x="134351" y="422936"/>
                  </a:lnTo>
                  <a:lnTo>
                    <a:pt x="175681" y="435755"/>
                  </a:lnTo>
                  <a:lnTo>
                    <a:pt x="220066" y="440223"/>
                  </a:lnTo>
                  <a:lnTo>
                    <a:pt x="264450" y="435755"/>
                  </a:lnTo>
                  <a:lnTo>
                    <a:pt x="305779" y="422936"/>
                  </a:lnTo>
                  <a:lnTo>
                    <a:pt x="319828" y="415315"/>
                  </a:lnTo>
                  <a:lnTo>
                    <a:pt x="220645" y="415315"/>
                  </a:lnTo>
                  <a:lnTo>
                    <a:pt x="175413" y="410734"/>
                  </a:lnTo>
                  <a:lnTo>
                    <a:pt x="133859" y="396324"/>
                  </a:lnTo>
                  <a:lnTo>
                    <a:pt x="97179" y="373321"/>
                  </a:lnTo>
                  <a:lnTo>
                    <a:pt x="66569" y="342962"/>
                  </a:lnTo>
                  <a:lnTo>
                    <a:pt x="43224" y="306484"/>
                  </a:lnTo>
                  <a:lnTo>
                    <a:pt x="28341" y="265121"/>
                  </a:lnTo>
                  <a:lnTo>
                    <a:pt x="23181" y="220690"/>
                  </a:lnTo>
                  <a:lnTo>
                    <a:pt x="23169" y="219532"/>
                  </a:lnTo>
                  <a:lnTo>
                    <a:pt x="26592" y="183619"/>
                  </a:lnTo>
                  <a:lnTo>
                    <a:pt x="26698" y="182515"/>
                  </a:lnTo>
                  <a:lnTo>
                    <a:pt x="37016" y="147416"/>
                  </a:lnTo>
                  <a:lnTo>
                    <a:pt x="53416" y="115359"/>
                  </a:lnTo>
                  <a:lnTo>
                    <a:pt x="75248" y="86886"/>
                  </a:lnTo>
                  <a:lnTo>
                    <a:pt x="327520" y="86886"/>
                  </a:lnTo>
                  <a:lnTo>
                    <a:pt x="326651" y="85148"/>
                  </a:lnTo>
                  <a:lnTo>
                    <a:pt x="322596" y="82252"/>
                  </a:lnTo>
                  <a:lnTo>
                    <a:pt x="311011" y="75301"/>
                  </a:lnTo>
                  <a:lnTo>
                    <a:pt x="237443" y="75301"/>
                  </a:lnTo>
                  <a:lnTo>
                    <a:pt x="231651" y="69508"/>
                  </a:lnTo>
                  <a:lnTo>
                    <a:pt x="210797" y="69508"/>
                  </a:lnTo>
                  <a:lnTo>
                    <a:pt x="208480" y="67191"/>
                  </a:lnTo>
                  <a:lnTo>
                    <a:pt x="208480" y="47497"/>
                  </a:lnTo>
                  <a:lnTo>
                    <a:pt x="209059" y="45760"/>
                  </a:lnTo>
                  <a:lnTo>
                    <a:pt x="210797" y="44601"/>
                  </a:lnTo>
                  <a:lnTo>
                    <a:pt x="247870" y="28962"/>
                  </a:lnTo>
                  <a:lnTo>
                    <a:pt x="327301" y="28962"/>
                  </a:lnTo>
                  <a:lnTo>
                    <a:pt x="305779" y="17286"/>
                  </a:lnTo>
                  <a:lnTo>
                    <a:pt x="264449" y="4468"/>
                  </a:lnTo>
                  <a:lnTo>
                    <a:pt x="220065" y="0"/>
                  </a:lnTo>
                  <a:close/>
                </a:path>
                <a:path w="440690" h="440689">
                  <a:moveTo>
                    <a:pt x="192195" y="159291"/>
                  </a:moveTo>
                  <a:lnTo>
                    <a:pt x="126224" y="159291"/>
                  </a:lnTo>
                  <a:lnTo>
                    <a:pt x="133175" y="161608"/>
                  </a:lnTo>
                  <a:lnTo>
                    <a:pt x="134333" y="162766"/>
                  </a:lnTo>
                  <a:lnTo>
                    <a:pt x="154029" y="201575"/>
                  </a:lnTo>
                  <a:lnTo>
                    <a:pt x="156346" y="205630"/>
                  </a:lnTo>
                  <a:lnTo>
                    <a:pt x="159821" y="209105"/>
                  </a:lnTo>
                  <a:lnTo>
                    <a:pt x="163876" y="210264"/>
                  </a:lnTo>
                  <a:lnTo>
                    <a:pt x="191102" y="219532"/>
                  </a:lnTo>
                  <a:lnTo>
                    <a:pt x="192260" y="220690"/>
                  </a:lnTo>
                  <a:lnTo>
                    <a:pt x="192840" y="221849"/>
                  </a:lnTo>
                  <a:lnTo>
                    <a:pt x="194577" y="224745"/>
                  </a:lnTo>
                  <a:lnTo>
                    <a:pt x="196315" y="228800"/>
                  </a:lnTo>
                  <a:lnTo>
                    <a:pt x="200370" y="231117"/>
                  </a:lnTo>
                  <a:lnTo>
                    <a:pt x="213693" y="231117"/>
                  </a:lnTo>
                  <a:lnTo>
                    <a:pt x="215431" y="232275"/>
                  </a:lnTo>
                  <a:lnTo>
                    <a:pt x="216639" y="233506"/>
                  </a:lnTo>
                  <a:lnTo>
                    <a:pt x="224120" y="244439"/>
                  </a:lnTo>
                  <a:lnTo>
                    <a:pt x="225858" y="246756"/>
                  </a:lnTo>
                  <a:lnTo>
                    <a:pt x="228175" y="248494"/>
                  </a:lnTo>
                  <a:lnTo>
                    <a:pt x="231072" y="249073"/>
                  </a:lnTo>
                  <a:lnTo>
                    <a:pt x="243236" y="251969"/>
                  </a:lnTo>
                  <a:lnTo>
                    <a:pt x="246712" y="252549"/>
                  </a:lnTo>
                  <a:lnTo>
                    <a:pt x="248450" y="256603"/>
                  </a:lnTo>
                  <a:lnTo>
                    <a:pt x="247291" y="259499"/>
                  </a:lnTo>
                  <a:lnTo>
                    <a:pt x="238023" y="268767"/>
                  </a:lnTo>
                  <a:lnTo>
                    <a:pt x="238078" y="282334"/>
                  </a:lnTo>
                  <a:lnTo>
                    <a:pt x="243402" y="305821"/>
                  </a:lnTo>
                  <a:lnTo>
                    <a:pt x="243454" y="306047"/>
                  </a:lnTo>
                  <a:lnTo>
                    <a:pt x="255401" y="322130"/>
                  </a:lnTo>
                  <a:lnTo>
                    <a:pt x="267348" y="332674"/>
                  </a:lnTo>
                  <a:lnTo>
                    <a:pt x="272779" y="340014"/>
                  </a:lnTo>
                  <a:lnTo>
                    <a:pt x="272309" y="355753"/>
                  </a:lnTo>
                  <a:lnTo>
                    <a:pt x="272209" y="359102"/>
                  </a:lnTo>
                  <a:lnTo>
                    <a:pt x="270824" y="378895"/>
                  </a:lnTo>
                  <a:lnTo>
                    <a:pt x="244540" y="413722"/>
                  </a:lnTo>
                  <a:lnTo>
                    <a:pt x="220645" y="415315"/>
                  </a:lnTo>
                  <a:lnTo>
                    <a:pt x="319828" y="415315"/>
                  </a:lnTo>
                  <a:lnTo>
                    <a:pt x="343172" y="402652"/>
                  </a:lnTo>
                  <a:lnTo>
                    <a:pt x="294120" y="402652"/>
                  </a:lnTo>
                  <a:lnTo>
                    <a:pt x="305046" y="393186"/>
                  </a:lnTo>
                  <a:lnTo>
                    <a:pt x="335920" y="364921"/>
                  </a:lnTo>
                  <a:lnTo>
                    <a:pt x="347505" y="335959"/>
                  </a:lnTo>
                  <a:lnTo>
                    <a:pt x="353841" y="333778"/>
                  </a:lnTo>
                  <a:lnTo>
                    <a:pt x="367779" y="326764"/>
                  </a:lnTo>
                  <a:lnTo>
                    <a:pt x="381718" y="314211"/>
                  </a:lnTo>
                  <a:lnTo>
                    <a:pt x="388054" y="295412"/>
                  </a:lnTo>
                  <a:lnTo>
                    <a:pt x="381718" y="282334"/>
                  </a:lnTo>
                  <a:lnTo>
                    <a:pt x="367779" y="273329"/>
                  </a:lnTo>
                  <a:lnTo>
                    <a:pt x="353841" y="268125"/>
                  </a:lnTo>
                  <a:lnTo>
                    <a:pt x="347505" y="266450"/>
                  </a:lnTo>
                  <a:lnTo>
                    <a:pt x="337702" y="251490"/>
                  </a:lnTo>
                  <a:lnTo>
                    <a:pt x="324948" y="243281"/>
                  </a:lnTo>
                  <a:lnTo>
                    <a:pt x="249029" y="243281"/>
                  </a:lnTo>
                  <a:lnTo>
                    <a:pt x="237443" y="237488"/>
                  </a:lnTo>
                  <a:lnTo>
                    <a:pt x="237443" y="216636"/>
                  </a:lnTo>
                  <a:lnTo>
                    <a:pt x="235126" y="214319"/>
                  </a:lnTo>
                  <a:lnTo>
                    <a:pt x="220065" y="214319"/>
                  </a:lnTo>
                  <a:lnTo>
                    <a:pt x="220065" y="199258"/>
                  </a:lnTo>
                  <a:lnTo>
                    <a:pt x="196315" y="199258"/>
                  </a:lnTo>
                  <a:lnTo>
                    <a:pt x="188205" y="196941"/>
                  </a:lnTo>
                  <a:lnTo>
                    <a:pt x="185309" y="190570"/>
                  </a:lnTo>
                  <a:lnTo>
                    <a:pt x="179555" y="182515"/>
                  </a:lnTo>
                  <a:lnTo>
                    <a:pt x="179516" y="178985"/>
                  </a:lnTo>
                  <a:lnTo>
                    <a:pt x="183969" y="165083"/>
                  </a:lnTo>
                  <a:lnTo>
                    <a:pt x="184042" y="164857"/>
                  </a:lnTo>
                  <a:lnTo>
                    <a:pt x="192195" y="159291"/>
                  </a:lnTo>
                  <a:close/>
                </a:path>
                <a:path w="440690" h="440689">
                  <a:moveTo>
                    <a:pt x="332640" y="31858"/>
                  </a:moveTo>
                  <a:lnTo>
                    <a:pt x="277992" y="31858"/>
                  </a:lnTo>
                  <a:lnTo>
                    <a:pt x="323370" y="52493"/>
                  </a:lnTo>
                  <a:lnTo>
                    <a:pt x="361713" y="83359"/>
                  </a:lnTo>
                  <a:lnTo>
                    <a:pt x="391270" y="122734"/>
                  </a:lnTo>
                  <a:lnTo>
                    <a:pt x="410288" y="168892"/>
                  </a:lnTo>
                  <a:lnTo>
                    <a:pt x="416941" y="219532"/>
                  </a:lnTo>
                  <a:lnTo>
                    <a:pt x="416946" y="220690"/>
                  </a:lnTo>
                  <a:lnTo>
                    <a:pt x="411141" y="267836"/>
                  </a:lnTo>
                  <a:lnTo>
                    <a:pt x="394477" y="311362"/>
                  </a:lnTo>
                  <a:lnTo>
                    <a:pt x="368470" y="349272"/>
                  </a:lnTo>
                  <a:lnTo>
                    <a:pt x="334566" y="380148"/>
                  </a:lnTo>
                  <a:lnTo>
                    <a:pt x="294069" y="402652"/>
                  </a:lnTo>
                  <a:lnTo>
                    <a:pt x="343172" y="402652"/>
                  </a:lnTo>
                  <a:lnTo>
                    <a:pt x="375744" y="375782"/>
                  </a:lnTo>
                  <a:lnTo>
                    <a:pt x="402615" y="343211"/>
                  </a:lnTo>
                  <a:lnTo>
                    <a:pt x="422778" y="306047"/>
                  </a:lnTo>
                  <a:lnTo>
                    <a:pt x="435719" y="264493"/>
                  </a:lnTo>
                  <a:lnTo>
                    <a:pt x="440013" y="221849"/>
                  </a:lnTo>
                  <a:lnTo>
                    <a:pt x="440130" y="219532"/>
                  </a:lnTo>
                  <a:lnTo>
                    <a:pt x="435719" y="175729"/>
                  </a:lnTo>
                  <a:lnTo>
                    <a:pt x="422900" y="134401"/>
                  </a:lnTo>
                  <a:lnTo>
                    <a:pt x="402615" y="97011"/>
                  </a:lnTo>
                  <a:lnTo>
                    <a:pt x="375744" y="64440"/>
                  </a:lnTo>
                  <a:lnTo>
                    <a:pt x="343171" y="37571"/>
                  </a:lnTo>
                  <a:lnTo>
                    <a:pt x="332640" y="31858"/>
                  </a:lnTo>
                  <a:close/>
                </a:path>
                <a:path w="440690" h="440689">
                  <a:moveTo>
                    <a:pt x="277992" y="231696"/>
                  </a:moveTo>
                  <a:lnTo>
                    <a:pt x="270779" y="233506"/>
                  </a:lnTo>
                  <a:lnTo>
                    <a:pt x="261121" y="237488"/>
                  </a:lnTo>
                  <a:lnTo>
                    <a:pt x="252658" y="241471"/>
                  </a:lnTo>
                  <a:lnTo>
                    <a:pt x="249029" y="243281"/>
                  </a:lnTo>
                  <a:lnTo>
                    <a:pt x="324948" y="243281"/>
                  </a:lnTo>
                  <a:lnTo>
                    <a:pt x="320786" y="240602"/>
                  </a:lnTo>
                  <a:lnTo>
                    <a:pt x="299851" y="233949"/>
                  </a:lnTo>
                  <a:lnTo>
                    <a:pt x="277992" y="231696"/>
                  </a:lnTo>
                  <a:close/>
                </a:path>
                <a:path w="440690" h="440689">
                  <a:moveTo>
                    <a:pt x="217748" y="191149"/>
                  </a:moveTo>
                  <a:lnTo>
                    <a:pt x="208480" y="191149"/>
                  </a:lnTo>
                  <a:lnTo>
                    <a:pt x="202108" y="195204"/>
                  </a:lnTo>
                  <a:lnTo>
                    <a:pt x="196315" y="199258"/>
                  </a:lnTo>
                  <a:lnTo>
                    <a:pt x="220065" y="199258"/>
                  </a:lnTo>
                  <a:lnTo>
                    <a:pt x="220065" y="193466"/>
                  </a:lnTo>
                  <a:lnTo>
                    <a:pt x="217748" y="191149"/>
                  </a:lnTo>
                  <a:close/>
                </a:path>
                <a:path w="440690" h="440689">
                  <a:moveTo>
                    <a:pt x="327520" y="86886"/>
                  </a:moveTo>
                  <a:lnTo>
                    <a:pt x="75248" y="86886"/>
                  </a:lnTo>
                  <a:lnTo>
                    <a:pt x="80461" y="89782"/>
                  </a:lnTo>
                  <a:lnTo>
                    <a:pt x="85675" y="94416"/>
                  </a:lnTo>
                  <a:lnTo>
                    <a:pt x="86833" y="98470"/>
                  </a:lnTo>
                  <a:lnTo>
                    <a:pt x="86833" y="137280"/>
                  </a:lnTo>
                  <a:lnTo>
                    <a:pt x="87412" y="140176"/>
                  </a:lnTo>
                  <a:lnTo>
                    <a:pt x="89150" y="141914"/>
                  </a:lnTo>
                  <a:lnTo>
                    <a:pt x="127382" y="191149"/>
                  </a:lnTo>
                  <a:lnTo>
                    <a:pt x="132016" y="186515"/>
                  </a:lnTo>
                  <a:lnTo>
                    <a:pt x="132596" y="183619"/>
                  </a:lnTo>
                  <a:lnTo>
                    <a:pt x="131437" y="181302"/>
                  </a:lnTo>
                  <a:lnTo>
                    <a:pt x="124486" y="169717"/>
                  </a:lnTo>
                  <a:lnTo>
                    <a:pt x="121589" y="165083"/>
                  </a:lnTo>
                  <a:lnTo>
                    <a:pt x="126224" y="159291"/>
                  </a:lnTo>
                  <a:lnTo>
                    <a:pt x="192195" y="159291"/>
                  </a:lnTo>
                  <a:lnTo>
                    <a:pt x="193998" y="158060"/>
                  </a:lnTo>
                  <a:lnTo>
                    <a:pt x="203954" y="155933"/>
                  </a:lnTo>
                  <a:lnTo>
                    <a:pt x="247989" y="155933"/>
                  </a:lnTo>
                  <a:lnTo>
                    <a:pt x="248450" y="153498"/>
                  </a:lnTo>
                  <a:lnTo>
                    <a:pt x="249608" y="150023"/>
                  </a:lnTo>
                  <a:lnTo>
                    <a:pt x="250767" y="148285"/>
                  </a:lnTo>
                  <a:lnTo>
                    <a:pt x="266986" y="128012"/>
                  </a:lnTo>
                  <a:lnTo>
                    <a:pt x="270462" y="123957"/>
                  </a:lnTo>
                  <a:lnTo>
                    <a:pt x="275096" y="121640"/>
                  </a:lnTo>
                  <a:lnTo>
                    <a:pt x="298846" y="121640"/>
                  </a:lnTo>
                  <a:lnTo>
                    <a:pt x="301163" y="119323"/>
                  </a:lnTo>
                  <a:lnTo>
                    <a:pt x="301163" y="110055"/>
                  </a:lnTo>
                  <a:lnTo>
                    <a:pt x="295950" y="104842"/>
                  </a:lnTo>
                  <a:lnTo>
                    <a:pt x="298267" y="98470"/>
                  </a:lnTo>
                  <a:lnTo>
                    <a:pt x="327007" y="98470"/>
                  </a:lnTo>
                  <a:lnTo>
                    <a:pt x="327809" y="94995"/>
                  </a:lnTo>
                  <a:lnTo>
                    <a:pt x="328968" y="89782"/>
                  </a:lnTo>
                  <a:lnTo>
                    <a:pt x="327520" y="86886"/>
                  </a:lnTo>
                  <a:close/>
                </a:path>
                <a:path w="440690" h="440689">
                  <a:moveTo>
                    <a:pt x="247989" y="155933"/>
                  </a:moveTo>
                  <a:lnTo>
                    <a:pt x="224277" y="155933"/>
                  </a:lnTo>
                  <a:lnTo>
                    <a:pt x="226437" y="157553"/>
                  </a:lnTo>
                  <a:lnTo>
                    <a:pt x="227017" y="160449"/>
                  </a:lnTo>
                  <a:lnTo>
                    <a:pt x="230492" y="174930"/>
                  </a:lnTo>
                  <a:lnTo>
                    <a:pt x="231071" y="177247"/>
                  </a:lnTo>
                  <a:lnTo>
                    <a:pt x="233389" y="179564"/>
                  </a:lnTo>
                  <a:lnTo>
                    <a:pt x="241498" y="179564"/>
                  </a:lnTo>
                  <a:lnTo>
                    <a:pt x="243815" y="177826"/>
                  </a:lnTo>
                  <a:lnTo>
                    <a:pt x="244395" y="174930"/>
                  </a:lnTo>
                  <a:lnTo>
                    <a:pt x="247989" y="155933"/>
                  </a:lnTo>
                  <a:close/>
                </a:path>
                <a:path w="440690" h="440689">
                  <a:moveTo>
                    <a:pt x="327007" y="98470"/>
                  </a:moveTo>
                  <a:lnTo>
                    <a:pt x="310431" y="98470"/>
                  </a:lnTo>
                  <a:lnTo>
                    <a:pt x="312748" y="100787"/>
                  </a:lnTo>
                  <a:lnTo>
                    <a:pt x="312748" y="107738"/>
                  </a:lnTo>
                  <a:lnTo>
                    <a:pt x="315066" y="110055"/>
                  </a:lnTo>
                  <a:lnTo>
                    <a:pt x="324334" y="110055"/>
                  </a:lnTo>
                  <a:lnTo>
                    <a:pt x="327007" y="98470"/>
                  </a:lnTo>
                  <a:close/>
                </a:path>
                <a:path w="440690" h="440689">
                  <a:moveTo>
                    <a:pt x="272779" y="52131"/>
                  </a:moveTo>
                  <a:lnTo>
                    <a:pt x="254242" y="52131"/>
                  </a:lnTo>
                  <a:lnTo>
                    <a:pt x="249029" y="57344"/>
                  </a:lnTo>
                  <a:lnTo>
                    <a:pt x="249029" y="72984"/>
                  </a:lnTo>
                  <a:lnTo>
                    <a:pt x="246712" y="75301"/>
                  </a:lnTo>
                  <a:lnTo>
                    <a:pt x="311011" y="75301"/>
                  </a:lnTo>
                  <a:lnTo>
                    <a:pt x="273358" y="52710"/>
                  </a:lnTo>
                  <a:lnTo>
                    <a:pt x="272779" y="52131"/>
                  </a:lnTo>
                  <a:close/>
                </a:path>
                <a:path w="440690" h="440689">
                  <a:moveTo>
                    <a:pt x="327301" y="28962"/>
                  </a:moveTo>
                  <a:lnTo>
                    <a:pt x="247870" y="28962"/>
                  </a:lnTo>
                  <a:lnTo>
                    <a:pt x="253663" y="38809"/>
                  </a:lnTo>
                  <a:lnTo>
                    <a:pt x="254821" y="39967"/>
                  </a:lnTo>
                  <a:lnTo>
                    <a:pt x="255980" y="40546"/>
                  </a:lnTo>
                  <a:lnTo>
                    <a:pt x="275675" y="40546"/>
                  </a:lnTo>
                  <a:lnTo>
                    <a:pt x="277992" y="38229"/>
                  </a:lnTo>
                  <a:lnTo>
                    <a:pt x="277992" y="31858"/>
                  </a:lnTo>
                  <a:lnTo>
                    <a:pt x="332640" y="31858"/>
                  </a:lnTo>
                  <a:lnTo>
                    <a:pt x="327301" y="28962"/>
                  </a:lnTo>
                  <a:close/>
                </a:path>
              </a:pathLst>
            </a:custGeom>
            <a:solidFill>
              <a:srgbClr val="5C40EE"/>
            </a:solidFill>
          </p:spPr>
          <p:txBody>
            <a:bodyPr wrap="square" lIns="0" tIns="0" rIns="0" bIns="0" rtlCol="0"/>
            <a:lstStyle/>
            <a:p/>
          </p:txBody>
        </p:sp>
        <p:sp>
          <p:nvSpPr>
            <p:cNvPr id="20" name="object 20"/>
            <p:cNvSpPr/>
            <p:nvPr/>
          </p:nvSpPr>
          <p:spPr>
            <a:xfrm>
              <a:off x="6618890" y="2799494"/>
              <a:ext cx="440690" cy="440690"/>
            </a:xfrm>
            <a:custGeom>
              <a:avLst/>
              <a:rect l="l" t="t" r="r" b="b"/>
              <a:pathLst>
                <a:path w="440690" h="440689">
                  <a:moveTo>
                    <a:pt x="220123" y="0"/>
                  </a:moveTo>
                  <a:lnTo>
                    <a:pt x="175739" y="4468"/>
                  </a:lnTo>
                  <a:lnTo>
                    <a:pt x="134409" y="17286"/>
                  </a:lnTo>
                  <a:lnTo>
                    <a:pt x="97017" y="37571"/>
                  </a:lnTo>
                  <a:lnTo>
                    <a:pt x="64444" y="64440"/>
                  </a:lnTo>
                  <a:lnTo>
                    <a:pt x="37573" y="97011"/>
                  </a:lnTo>
                  <a:lnTo>
                    <a:pt x="17287" y="134401"/>
                  </a:lnTo>
                  <a:lnTo>
                    <a:pt x="4468" y="175729"/>
                  </a:lnTo>
                  <a:lnTo>
                    <a:pt x="0" y="220111"/>
                  </a:lnTo>
                  <a:lnTo>
                    <a:pt x="4469" y="264493"/>
                  </a:lnTo>
                  <a:lnTo>
                    <a:pt x="17287" y="305821"/>
                  </a:lnTo>
                  <a:lnTo>
                    <a:pt x="37574" y="343211"/>
                  </a:lnTo>
                  <a:lnTo>
                    <a:pt x="64444" y="375782"/>
                  </a:lnTo>
                  <a:lnTo>
                    <a:pt x="97017" y="402652"/>
                  </a:lnTo>
                  <a:lnTo>
                    <a:pt x="134410" y="422936"/>
                  </a:lnTo>
                  <a:lnTo>
                    <a:pt x="175740" y="435755"/>
                  </a:lnTo>
                  <a:lnTo>
                    <a:pt x="220124" y="440223"/>
                  </a:lnTo>
                  <a:lnTo>
                    <a:pt x="264508" y="435755"/>
                  </a:lnTo>
                  <a:lnTo>
                    <a:pt x="305838" y="422936"/>
                  </a:lnTo>
                  <a:lnTo>
                    <a:pt x="343230" y="402652"/>
                  </a:lnTo>
                  <a:lnTo>
                    <a:pt x="375803" y="375782"/>
                  </a:lnTo>
                  <a:lnTo>
                    <a:pt x="402673" y="343211"/>
                  </a:lnTo>
                  <a:lnTo>
                    <a:pt x="422959" y="305821"/>
                  </a:lnTo>
                  <a:lnTo>
                    <a:pt x="435777" y="264493"/>
                  </a:lnTo>
                  <a:lnTo>
                    <a:pt x="440246" y="220111"/>
                  </a:lnTo>
                  <a:lnTo>
                    <a:pt x="435777" y="175729"/>
                  </a:lnTo>
                  <a:lnTo>
                    <a:pt x="422959" y="134401"/>
                  </a:lnTo>
                  <a:lnTo>
                    <a:pt x="402673" y="97011"/>
                  </a:lnTo>
                  <a:lnTo>
                    <a:pt x="375802" y="64440"/>
                  </a:lnTo>
                  <a:lnTo>
                    <a:pt x="343230" y="37571"/>
                  </a:lnTo>
                  <a:lnTo>
                    <a:pt x="305837" y="17286"/>
                  </a:lnTo>
                  <a:lnTo>
                    <a:pt x="264508" y="4468"/>
                  </a:lnTo>
                  <a:lnTo>
                    <a:pt x="220123" y="0"/>
                  </a:lnTo>
                  <a:close/>
                </a:path>
                <a:path w="440690" h="440689">
                  <a:moveTo>
                    <a:pt x="23172" y="220111"/>
                  </a:moveTo>
                  <a:lnTo>
                    <a:pt x="26756" y="182515"/>
                  </a:lnTo>
                  <a:lnTo>
                    <a:pt x="37074" y="147416"/>
                  </a:lnTo>
                  <a:lnTo>
                    <a:pt x="53475" y="115359"/>
                  </a:lnTo>
                  <a:lnTo>
                    <a:pt x="75306" y="86886"/>
                  </a:lnTo>
                  <a:lnTo>
                    <a:pt x="80519" y="89782"/>
                  </a:lnTo>
                  <a:lnTo>
                    <a:pt x="85733" y="94416"/>
                  </a:lnTo>
                  <a:lnTo>
                    <a:pt x="86891" y="98470"/>
                  </a:lnTo>
                  <a:lnTo>
                    <a:pt x="86891" y="134963"/>
                  </a:lnTo>
                  <a:lnTo>
                    <a:pt x="86891" y="137280"/>
                  </a:lnTo>
                  <a:lnTo>
                    <a:pt x="87471" y="140176"/>
                  </a:lnTo>
                  <a:lnTo>
                    <a:pt x="89209" y="141914"/>
                  </a:lnTo>
                  <a:lnTo>
                    <a:pt x="127440" y="191149"/>
                  </a:lnTo>
                  <a:lnTo>
                    <a:pt x="130337" y="188253"/>
                  </a:lnTo>
                  <a:lnTo>
                    <a:pt x="132075" y="186515"/>
                  </a:lnTo>
                  <a:lnTo>
                    <a:pt x="132654" y="183619"/>
                  </a:lnTo>
                  <a:lnTo>
                    <a:pt x="131495" y="181302"/>
                  </a:lnTo>
                  <a:lnTo>
                    <a:pt x="124544" y="169717"/>
                  </a:lnTo>
                  <a:lnTo>
                    <a:pt x="121648" y="165083"/>
                  </a:lnTo>
                  <a:lnTo>
                    <a:pt x="126282" y="159291"/>
                  </a:lnTo>
                  <a:lnTo>
                    <a:pt x="131495" y="161028"/>
                  </a:lnTo>
                  <a:lnTo>
                    <a:pt x="133233" y="161608"/>
                  </a:lnTo>
                  <a:lnTo>
                    <a:pt x="134392" y="162766"/>
                  </a:lnTo>
                  <a:lnTo>
                    <a:pt x="134971" y="163925"/>
                  </a:lnTo>
                  <a:lnTo>
                    <a:pt x="154087" y="201575"/>
                  </a:lnTo>
                  <a:lnTo>
                    <a:pt x="156404" y="205630"/>
                  </a:lnTo>
                  <a:lnTo>
                    <a:pt x="159880" y="209105"/>
                  </a:lnTo>
                  <a:lnTo>
                    <a:pt x="163934" y="210264"/>
                  </a:lnTo>
                  <a:lnTo>
                    <a:pt x="189422" y="218953"/>
                  </a:lnTo>
                  <a:lnTo>
                    <a:pt x="191160" y="219532"/>
                  </a:lnTo>
                  <a:lnTo>
                    <a:pt x="192319" y="220690"/>
                  </a:lnTo>
                  <a:lnTo>
                    <a:pt x="192898" y="221849"/>
                  </a:lnTo>
                  <a:lnTo>
                    <a:pt x="194636" y="224745"/>
                  </a:lnTo>
                  <a:lnTo>
                    <a:pt x="196374" y="228800"/>
                  </a:lnTo>
                  <a:lnTo>
                    <a:pt x="200429" y="231117"/>
                  </a:lnTo>
                  <a:lnTo>
                    <a:pt x="205063" y="231117"/>
                  </a:lnTo>
                  <a:lnTo>
                    <a:pt x="212014" y="231117"/>
                  </a:lnTo>
                  <a:lnTo>
                    <a:pt x="213752" y="231117"/>
                  </a:lnTo>
                  <a:lnTo>
                    <a:pt x="215490" y="232275"/>
                  </a:lnTo>
                  <a:lnTo>
                    <a:pt x="216648" y="233434"/>
                  </a:lnTo>
                  <a:lnTo>
                    <a:pt x="224179" y="244439"/>
                  </a:lnTo>
                  <a:lnTo>
                    <a:pt x="225916" y="246756"/>
                  </a:lnTo>
                  <a:lnTo>
                    <a:pt x="228234" y="248494"/>
                  </a:lnTo>
                  <a:lnTo>
                    <a:pt x="231130" y="249073"/>
                  </a:lnTo>
                  <a:lnTo>
                    <a:pt x="243295" y="251969"/>
                  </a:lnTo>
                  <a:lnTo>
                    <a:pt x="246770" y="252549"/>
                  </a:lnTo>
                  <a:lnTo>
                    <a:pt x="248508" y="256603"/>
                  </a:lnTo>
                  <a:lnTo>
                    <a:pt x="247349" y="259499"/>
                  </a:lnTo>
                  <a:lnTo>
                    <a:pt x="238081" y="268767"/>
                  </a:lnTo>
                  <a:lnTo>
                    <a:pt x="238081" y="282090"/>
                  </a:lnTo>
                  <a:lnTo>
                    <a:pt x="243512" y="306047"/>
                  </a:lnTo>
                  <a:lnTo>
                    <a:pt x="255459" y="322130"/>
                  </a:lnTo>
                  <a:lnTo>
                    <a:pt x="267407" y="332674"/>
                  </a:lnTo>
                  <a:lnTo>
                    <a:pt x="272837" y="340014"/>
                  </a:lnTo>
                  <a:lnTo>
                    <a:pt x="270882" y="378895"/>
                  </a:lnTo>
                  <a:lnTo>
                    <a:pt x="244598" y="413722"/>
                  </a:lnTo>
                  <a:lnTo>
                    <a:pt x="220703" y="415315"/>
                  </a:lnTo>
                  <a:lnTo>
                    <a:pt x="175471" y="410734"/>
                  </a:lnTo>
                  <a:lnTo>
                    <a:pt x="133917" y="396324"/>
                  </a:lnTo>
                  <a:lnTo>
                    <a:pt x="97238" y="373321"/>
                  </a:lnTo>
                  <a:lnTo>
                    <a:pt x="66627" y="342962"/>
                  </a:lnTo>
                  <a:lnTo>
                    <a:pt x="43283" y="306484"/>
                  </a:lnTo>
                  <a:lnTo>
                    <a:pt x="28399" y="265121"/>
                  </a:lnTo>
                  <a:lnTo>
                    <a:pt x="23172" y="220111"/>
                  </a:lnTo>
                  <a:close/>
                </a:path>
                <a:path w="440690" h="440689">
                  <a:moveTo>
                    <a:pt x="294271" y="402572"/>
                  </a:moveTo>
                  <a:lnTo>
                    <a:pt x="328076" y="372678"/>
                  </a:lnTo>
                  <a:lnTo>
                    <a:pt x="347138" y="338937"/>
                  </a:lnTo>
                  <a:lnTo>
                    <a:pt x="347563" y="335959"/>
                  </a:lnTo>
                  <a:lnTo>
                    <a:pt x="353899" y="333778"/>
                  </a:lnTo>
                  <a:lnTo>
                    <a:pt x="367838" y="326764"/>
                  </a:lnTo>
                  <a:lnTo>
                    <a:pt x="381776" y="314211"/>
                  </a:lnTo>
                  <a:lnTo>
                    <a:pt x="388112" y="295412"/>
                  </a:lnTo>
                  <a:lnTo>
                    <a:pt x="381776" y="282334"/>
                  </a:lnTo>
                  <a:lnTo>
                    <a:pt x="367838" y="273329"/>
                  </a:lnTo>
                  <a:lnTo>
                    <a:pt x="353899" y="268125"/>
                  </a:lnTo>
                  <a:lnTo>
                    <a:pt x="347563" y="266450"/>
                  </a:lnTo>
                  <a:lnTo>
                    <a:pt x="337761" y="251490"/>
                  </a:lnTo>
                  <a:lnTo>
                    <a:pt x="320844" y="240602"/>
                  </a:lnTo>
                  <a:lnTo>
                    <a:pt x="299909" y="233949"/>
                  </a:lnTo>
                  <a:lnTo>
                    <a:pt x="278051" y="231696"/>
                  </a:lnTo>
                  <a:lnTo>
                    <a:pt x="270837" y="233506"/>
                  </a:lnTo>
                  <a:lnTo>
                    <a:pt x="261179" y="237488"/>
                  </a:lnTo>
                  <a:lnTo>
                    <a:pt x="252717" y="241471"/>
                  </a:lnTo>
                  <a:lnTo>
                    <a:pt x="249087" y="243281"/>
                  </a:lnTo>
                  <a:lnTo>
                    <a:pt x="237502" y="237488"/>
                  </a:lnTo>
                  <a:lnTo>
                    <a:pt x="237502" y="220111"/>
                  </a:lnTo>
                  <a:lnTo>
                    <a:pt x="237502" y="216636"/>
                  </a:lnTo>
                  <a:lnTo>
                    <a:pt x="235185" y="214319"/>
                  </a:lnTo>
                  <a:lnTo>
                    <a:pt x="231709" y="214319"/>
                  </a:lnTo>
                  <a:lnTo>
                    <a:pt x="220124" y="214319"/>
                  </a:lnTo>
                  <a:lnTo>
                    <a:pt x="220124" y="196941"/>
                  </a:lnTo>
                  <a:lnTo>
                    <a:pt x="220124" y="193466"/>
                  </a:lnTo>
                  <a:lnTo>
                    <a:pt x="217807" y="191149"/>
                  </a:lnTo>
                  <a:lnTo>
                    <a:pt x="214331" y="191149"/>
                  </a:lnTo>
                  <a:lnTo>
                    <a:pt x="208538" y="191149"/>
                  </a:lnTo>
                  <a:lnTo>
                    <a:pt x="202166" y="195204"/>
                  </a:lnTo>
                  <a:lnTo>
                    <a:pt x="196374" y="199258"/>
                  </a:lnTo>
                  <a:lnTo>
                    <a:pt x="188264" y="196941"/>
                  </a:lnTo>
                  <a:lnTo>
                    <a:pt x="185367" y="190570"/>
                  </a:lnTo>
                  <a:lnTo>
                    <a:pt x="179575" y="182460"/>
                  </a:lnTo>
                  <a:lnTo>
                    <a:pt x="179575" y="178985"/>
                  </a:lnTo>
                  <a:lnTo>
                    <a:pt x="184100" y="164857"/>
                  </a:lnTo>
                  <a:lnTo>
                    <a:pt x="194056" y="158060"/>
                  </a:lnTo>
                  <a:lnTo>
                    <a:pt x="204013" y="155933"/>
                  </a:lnTo>
                  <a:lnTo>
                    <a:pt x="208538" y="155815"/>
                  </a:lnTo>
                  <a:lnTo>
                    <a:pt x="221282" y="155815"/>
                  </a:lnTo>
                  <a:lnTo>
                    <a:pt x="224179" y="155815"/>
                  </a:lnTo>
                  <a:lnTo>
                    <a:pt x="226496" y="157553"/>
                  </a:lnTo>
                  <a:lnTo>
                    <a:pt x="227075" y="160449"/>
                  </a:lnTo>
                  <a:lnTo>
                    <a:pt x="230551" y="174930"/>
                  </a:lnTo>
                  <a:lnTo>
                    <a:pt x="231130" y="177247"/>
                  </a:lnTo>
                  <a:lnTo>
                    <a:pt x="233447" y="179564"/>
                  </a:lnTo>
                  <a:lnTo>
                    <a:pt x="236343" y="179564"/>
                  </a:lnTo>
                  <a:lnTo>
                    <a:pt x="238660" y="179564"/>
                  </a:lnTo>
                  <a:lnTo>
                    <a:pt x="241557" y="179564"/>
                  </a:lnTo>
                  <a:lnTo>
                    <a:pt x="243874" y="177826"/>
                  </a:lnTo>
                  <a:lnTo>
                    <a:pt x="244453" y="174930"/>
                  </a:lnTo>
                  <a:lnTo>
                    <a:pt x="248508" y="153498"/>
                  </a:lnTo>
                  <a:lnTo>
                    <a:pt x="249087" y="151761"/>
                  </a:lnTo>
                  <a:lnTo>
                    <a:pt x="275154" y="121640"/>
                  </a:lnTo>
                  <a:lnTo>
                    <a:pt x="280368" y="121640"/>
                  </a:lnTo>
                  <a:lnTo>
                    <a:pt x="295429" y="121640"/>
                  </a:lnTo>
                  <a:lnTo>
                    <a:pt x="298904" y="121640"/>
                  </a:lnTo>
                  <a:lnTo>
                    <a:pt x="301221" y="119323"/>
                  </a:lnTo>
                  <a:lnTo>
                    <a:pt x="301221" y="115848"/>
                  </a:lnTo>
                  <a:lnTo>
                    <a:pt x="301221" y="110055"/>
                  </a:lnTo>
                  <a:lnTo>
                    <a:pt x="299484" y="108318"/>
                  </a:lnTo>
                  <a:lnTo>
                    <a:pt x="296008" y="104842"/>
                  </a:lnTo>
                  <a:lnTo>
                    <a:pt x="298325" y="98470"/>
                  </a:lnTo>
                  <a:lnTo>
                    <a:pt x="303538" y="98470"/>
                  </a:lnTo>
                  <a:lnTo>
                    <a:pt x="307014" y="98470"/>
                  </a:lnTo>
                  <a:lnTo>
                    <a:pt x="310490" y="98470"/>
                  </a:lnTo>
                  <a:lnTo>
                    <a:pt x="312807" y="100787"/>
                  </a:lnTo>
                  <a:lnTo>
                    <a:pt x="312807" y="104263"/>
                  </a:lnTo>
                  <a:lnTo>
                    <a:pt x="312807" y="107738"/>
                  </a:lnTo>
                  <a:lnTo>
                    <a:pt x="315124" y="110055"/>
                  </a:lnTo>
                  <a:lnTo>
                    <a:pt x="318599" y="110055"/>
                  </a:lnTo>
                  <a:lnTo>
                    <a:pt x="324392" y="110055"/>
                  </a:lnTo>
                  <a:lnTo>
                    <a:pt x="327868" y="94995"/>
                  </a:lnTo>
                  <a:lnTo>
                    <a:pt x="329026" y="89782"/>
                  </a:lnTo>
                  <a:lnTo>
                    <a:pt x="326709" y="85148"/>
                  </a:lnTo>
                  <a:lnTo>
                    <a:pt x="322654" y="82252"/>
                  </a:lnTo>
                  <a:lnTo>
                    <a:pt x="273416" y="52710"/>
                  </a:lnTo>
                  <a:lnTo>
                    <a:pt x="272837" y="52131"/>
                  </a:lnTo>
                  <a:lnTo>
                    <a:pt x="271679" y="52131"/>
                  </a:lnTo>
                  <a:lnTo>
                    <a:pt x="270520" y="52131"/>
                  </a:lnTo>
                  <a:lnTo>
                    <a:pt x="260672" y="52131"/>
                  </a:lnTo>
                  <a:lnTo>
                    <a:pt x="254300" y="52131"/>
                  </a:lnTo>
                  <a:lnTo>
                    <a:pt x="249087" y="57344"/>
                  </a:lnTo>
                  <a:lnTo>
                    <a:pt x="249087" y="63716"/>
                  </a:lnTo>
                  <a:lnTo>
                    <a:pt x="249087" y="69508"/>
                  </a:lnTo>
                  <a:lnTo>
                    <a:pt x="249087" y="72984"/>
                  </a:lnTo>
                  <a:lnTo>
                    <a:pt x="246770" y="75301"/>
                  </a:lnTo>
                  <a:lnTo>
                    <a:pt x="243294" y="75301"/>
                  </a:lnTo>
                  <a:lnTo>
                    <a:pt x="237502" y="75301"/>
                  </a:lnTo>
                  <a:lnTo>
                    <a:pt x="231709" y="69508"/>
                  </a:lnTo>
                  <a:lnTo>
                    <a:pt x="214331" y="69508"/>
                  </a:lnTo>
                  <a:lnTo>
                    <a:pt x="210855" y="69508"/>
                  </a:lnTo>
                  <a:lnTo>
                    <a:pt x="208538" y="67191"/>
                  </a:lnTo>
                  <a:lnTo>
                    <a:pt x="208538" y="63716"/>
                  </a:lnTo>
                  <a:lnTo>
                    <a:pt x="208538" y="49235"/>
                  </a:lnTo>
                  <a:lnTo>
                    <a:pt x="208538" y="47497"/>
                  </a:lnTo>
                  <a:lnTo>
                    <a:pt x="209117" y="45760"/>
                  </a:lnTo>
                  <a:lnTo>
                    <a:pt x="210855" y="44601"/>
                  </a:lnTo>
                  <a:lnTo>
                    <a:pt x="247928" y="28962"/>
                  </a:lnTo>
                  <a:lnTo>
                    <a:pt x="253721" y="38809"/>
                  </a:lnTo>
                  <a:lnTo>
                    <a:pt x="254880" y="39967"/>
                  </a:lnTo>
                  <a:lnTo>
                    <a:pt x="256038" y="40546"/>
                  </a:lnTo>
                  <a:lnTo>
                    <a:pt x="257776" y="40546"/>
                  </a:lnTo>
                  <a:lnTo>
                    <a:pt x="272258" y="40546"/>
                  </a:lnTo>
                  <a:lnTo>
                    <a:pt x="275733" y="40546"/>
                  </a:lnTo>
                  <a:lnTo>
                    <a:pt x="278050" y="38229"/>
                  </a:lnTo>
                  <a:lnTo>
                    <a:pt x="278050" y="34754"/>
                  </a:lnTo>
                  <a:lnTo>
                    <a:pt x="278050" y="31858"/>
                  </a:lnTo>
                  <a:lnTo>
                    <a:pt x="323428" y="52493"/>
                  </a:lnTo>
                  <a:lnTo>
                    <a:pt x="361771" y="83359"/>
                  </a:lnTo>
                  <a:lnTo>
                    <a:pt x="391328" y="122734"/>
                  </a:lnTo>
                  <a:lnTo>
                    <a:pt x="410347" y="168892"/>
                  </a:lnTo>
                  <a:lnTo>
                    <a:pt x="417076" y="220111"/>
                  </a:lnTo>
                  <a:lnTo>
                    <a:pt x="411199" y="267836"/>
                  </a:lnTo>
                  <a:lnTo>
                    <a:pt x="394535" y="311362"/>
                  </a:lnTo>
                  <a:lnTo>
                    <a:pt x="368528" y="349272"/>
                  </a:lnTo>
                  <a:lnTo>
                    <a:pt x="334625" y="380148"/>
                  </a:lnTo>
                  <a:lnTo>
                    <a:pt x="294271" y="402572"/>
                  </a:lnTo>
                  <a:close/>
                </a:path>
              </a:pathLst>
            </a:custGeom>
            <a:ln w="5792">
              <a:solidFill>
                <a:srgbClr val="5C40EE"/>
              </a:solidFill>
            </a:ln>
          </p:spPr>
          <p:txBody>
            <a:bodyPr wrap="square" lIns="0" tIns="0" rIns="0" bIns="0" rtlCol="0"/>
            <a:lstStyle/>
            <a:p/>
          </p:txBody>
        </p:sp>
        <p:sp>
          <p:nvSpPr>
            <p:cNvPr id="21" name="object 21"/>
            <p:cNvSpPr/>
            <p:nvPr/>
          </p:nvSpPr>
          <p:spPr>
            <a:xfrm>
              <a:off x="6854075" y="2985430"/>
              <a:ext cx="60325" cy="20955"/>
            </a:xfrm>
            <a:custGeom>
              <a:avLst/>
              <a:rect l="l" t="t" r="r" b="b"/>
              <a:pathLst>
                <a:path w="60325" h="20955">
                  <a:moveTo>
                    <a:pt x="26067" y="0"/>
                  </a:moveTo>
                  <a:lnTo>
                    <a:pt x="24329" y="0"/>
                  </a:lnTo>
                  <a:lnTo>
                    <a:pt x="2317" y="5213"/>
                  </a:lnTo>
                  <a:lnTo>
                    <a:pt x="579" y="6371"/>
                  </a:lnTo>
                  <a:lnTo>
                    <a:pt x="0" y="8688"/>
                  </a:lnTo>
                  <a:lnTo>
                    <a:pt x="2317" y="11005"/>
                  </a:lnTo>
                  <a:lnTo>
                    <a:pt x="31859" y="11005"/>
                  </a:lnTo>
                  <a:lnTo>
                    <a:pt x="33018" y="11584"/>
                  </a:lnTo>
                  <a:lnTo>
                    <a:pt x="53292" y="19694"/>
                  </a:lnTo>
                  <a:lnTo>
                    <a:pt x="56768" y="20852"/>
                  </a:lnTo>
                  <a:lnTo>
                    <a:pt x="60244" y="18535"/>
                  </a:lnTo>
                  <a:lnTo>
                    <a:pt x="60244" y="12743"/>
                  </a:lnTo>
                  <a:lnTo>
                    <a:pt x="58506" y="10426"/>
                  </a:lnTo>
                  <a:lnTo>
                    <a:pt x="56189" y="9847"/>
                  </a:lnTo>
                  <a:lnTo>
                    <a:pt x="28384" y="579"/>
                  </a:lnTo>
                  <a:lnTo>
                    <a:pt x="26067" y="0"/>
                  </a:lnTo>
                  <a:close/>
                </a:path>
              </a:pathLst>
            </a:custGeom>
            <a:solidFill>
              <a:srgbClr val="5C40EE"/>
            </a:solidFill>
          </p:spPr>
          <p:txBody>
            <a:bodyPr wrap="square" lIns="0" tIns="0" rIns="0" bIns="0" rtlCol="0"/>
            <a:lstStyle/>
            <a:p/>
          </p:txBody>
        </p:sp>
        <p:sp>
          <p:nvSpPr>
            <p:cNvPr id="22" name="object 22"/>
            <p:cNvSpPr/>
            <p:nvPr/>
          </p:nvSpPr>
          <p:spPr>
            <a:xfrm>
              <a:off x="6854075" y="2985430"/>
              <a:ext cx="60325" cy="20955"/>
            </a:xfrm>
            <a:custGeom>
              <a:avLst/>
              <a:rect l="l" t="t" r="r" b="b"/>
              <a:pathLst>
                <a:path w="60325" h="20955">
                  <a:moveTo>
                    <a:pt x="56189" y="9847"/>
                  </a:moveTo>
                  <a:lnTo>
                    <a:pt x="28384" y="579"/>
                  </a:lnTo>
                  <a:lnTo>
                    <a:pt x="26067" y="0"/>
                  </a:lnTo>
                  <a:lnTo>
                    <a:pt x="24329" y="0"/>
                  </a:lnTo>
                  <a:lnTo>
                    <a:pt x="22012" y="579"/>
                  </a:lnTo>
                  <a:lnTo>
                    <a:pt x="2317" y="5213"/>
                  </a:lnTo>
                  <a:lnTo>
                    <a:pt x="579" y="6371"/>
                  </a:lnTo>
                  <a:lnTo>
                    <a:pt x="0" y="8688"/>
                  </a:lnTo>
                  <a:lnTo>
                    <a:pt x="2317" y="11005"/>
                  </a:lnTo>
                  <a:lnTo>
                    <a:pt x="28963" y="11005"/>
                  </a:lnTo>
                  <a:lnTo>
                    <a:pt x="30701" y="11005"/>
                  </a:lnTo>
                  <a:lnTo>
                    <a:pt x="31859" y="11005"/>
                  </a:lnTo>
                  <a:lnTo>
                    <a:pt x="33018" y="11584"/>
                  </a:lnTo>
                  <a:lnTo>
                    <a:pt x="53292" y="19694"/>
                  </a:lnTo>
                  <a:lnTo>
                    <a:pt x="56768" y="20852"/>
                  </a:lnTo>
                  <a:lnTo>
                    <a:pt x="60244" y="18535"/>
                  </a:lnTo>
                  <a:lnTo>
                    <a:pt x="60244" y="15060"/>
                  </a:lnTo>
                  <a:lnTo>
                    <a:pt x="60244" y="12743"/>
                  </a:lnTo>
                  <a:lnTo>
                    <a:pt x="58506" y="10426"/>
                  </a:lnTo>
                  <a:lnTo>
                    <a:pt x="56189" y="9847"/>
                  </a:lnTo>
                  <a:close/>
                </a:path>
              </a:pathLst>
            </a:custGeom>
            <a:ln w="5792">
              <a:solidFill>
                <a:srgbClr val="5C40EE"/>
              </a:solidFill>
            </a:ln>
          </p:spPr>
          <p:txBody>
            <a:bodyPr wrap="square" lIns="0" tIns="0" rIns="0" bIns="0" rtlCol="0"/>
            <a:lstStyle/>
            <a:p/>
          </p:txBody>
        </p:sp>
      </p:grpSp>
      <p:sp>
        <p:nvSpPr>
          <p:cNvPr id="23" name="object 23"/>
          <p:cNvSpPr txBox="1"/>
          <p:nvPr/>
        </p:nvSpPr>
        <p:spPr>
          <a:xfrm>
            <a:off x="6459220" y="3499167"/>
            <a:ext cx="757555" cy="369570"/>
          </a:xfrm>
          <a:prstGeom prst="rect">
            <a:avLst/>
          </a:prstGeom>
        </p:spPr>
        <p:txBody>
          <a:bodyPr vert="horz" wrap="square" lIns="0" tIns="12065" rIns="0" bIns="0" rtlCol="0">
            <a:spAutoFit/>
          </a:bodyPr>
          <a:lstStyle/>
          <a:p>
            <a:pPr marL="57150" indent="-45085">
              <a:lnSpc>
                <a:spcPct val="102499"/>
              </a:lnSpc>
              <a:spcBef>
                <a:spcPts val="95"/>
              </a:spcBef>
            </a:pPr>
            <a:r>
              <a:rPr sz="1100" spc="-50" dirty="0">
                <a:solidFill>
                  <a:srgbClr val="FFFFFF"/>
                </a:solidFill>
                <a:latin typeface="Verdana"/>
                <a:cs typeface="Verdana"/>
              </a:rPr>
              <a:t>Real-</a:t>
            </a:r>
            <a:r>
              <a:rPr sz="1100" spc="-35" dirty="0">
                <a:solidFill>
                  <a:srgbClr val="FFFFFF"/>
                </a:solidFill>
                <a:latin typeface="Verdana"/>
                <a:cs typeface="Verdana"/>
              </a:rPr>
              <a:t>World </a:t>
            </a:r>
            <a:r>
              <a:rPr sz="1100" spc="-10" dirty="0">
                <a:solidFill>
                  <a:srgbClr val="FFFFFF"/>
                </a:solidFill>
                <a:latin typeface="Verdana"/>
                <a:cs typeface="Verdana"/>
              </a:rPr>
              <a:t>Examples</a:t>
            </a:r>
            <a:endParaRPr sz="1100">
              <a:latin typeface="Verdana"/>
              <a:cs typeface="Verdana"/>
            </a:endParaRPr>
          </a:p>
        </p:txBody>
      </p:sp>
      <p:grpSp>
        <p:nvGrpSpPr>
          <p:cNvPr id="24" name="object 24"/>
          <p:cNvGrpSpPr/>
          <p:nvPr/>
        </p:nvGrpSpPr>
        <p:grpSpPr>
          <a:xfrm>
            <a:off x="8082843" y="2796598"/>
            <a:ext cx="446405" cy="446405"/>
            <a:chOff x="8082843" y="2796598"/>
            <a:chExt cx="446405" cy="446405"/>
          </a:xfrm>
        </p:grpSpPr>
        <p:sp>
          <p:nvSpPr>
            <p:cNvPr id="25" name="object 25"/>
            <p:cNvSpPr/>
            <p:nvPr/>
          </p:nvSpPr>
          <p:spPr>
            <a:xfrm>
              <a:off x="8085740" y="2799494"/>
              <a:ext cx="440690" cy="440690"/>
            </a:xfrm>
            <a:custGeom>
              <a:avLst/>
              <a:rect l="l" t="t" r="r" b="b"/>
              <a:pathLst>
                <a:path w="440690" h="440689">
                  <a:moveTo>
                    <a:pt x="220123" y="0"/>
                  </a:moveTo>
                  <a:lnTo>
                    <a:pt x="175739" y="4468"/>
                  </a:lnTo>
                  <a:lnTo>
                    <a:pt x="134409" y="17286"/>
                  </a:lnTo>
                  <a:lnTo>
                    <a:pt x="97017" y="37571"/>
                  </a:lnTo>
                  <a:lnTo>
                    <a:pt x="64444" y="64440"/>
                  </a:lnTo>
                  <a:lnTo>
                    <a:pt x="37573" y="97011"/>
                  </a:lnTo>
                  <a:lnTo>
                    <a:pt x="17287" y="134401"/>
                  </a:lnTo>
                  <a:lnTo>
                    <a:pt x="4468" y="175729"/>
                  </a:lnTo>
                  <a:lnTo>
                    <a:pt x="0" y="220111"/>
                  </a:lnTo>
                  <a:lnTo>
                    <a:pt x="4469" y="264493"/>
                  </a:lnTo>
                  <a:lnTo>
                    <a:pt x="17287" y="305821"/>
                  </a:lnTo>
                  <a:lnTo>
                    <a:pt x="37574" y="343211"/>
                  </a:lnTo>
                  <a:lnTo>
                    <a:pt x="64444" y="375782"/>
                  </a:lnTo>
                  <a:lnTo>
                    <a:pt x="97017" y="402652"/>
                  </a:lnTo>
                  <a:lnTo>
                    <a:pt x="134410" y="422936"/>
                  </a:lnTo>
                  <a:lnTo>
                    <a:pt x="175740" y="435755"/>
                  </a:lnTo>
                  <a:lnTo>
                    <a:pt x="220124" y="440223"/>
                  </a:lnTo>
                  <a:lnTo>
                    <a:pt x="264508" y="435755"/>
                  </a:lnTo>
                  <a:lnTo>
                    <a:pt x="305838" y="422936"/>
                  </a:lnTo>
                  <a:lnTo>
                    <a:pt x="338038" y="405468"/>
                  </a:lnTo>
                  <a:lnTo>
                    <a:pt x="220124" y="405468"/>
                  </a:lnTo>
                  <a:lnTo>
                    <a:pt x="170792" y="398858"/>
                  </a:lnTo>
                  <a:lnTo>
                    <a:pt x="126497" y="380196"/>
                  </a:lnTo>
                  <a:lnTo>
                    <a:pt x="88992" y="351237"/>
                  </a:lnTo>
                  <a:lnTo>
                    <a:pt x="60031" y="313734"/>
                  </a:lnTo>
                  <a:lnTo>
                    <a:pt x="41368" y="269440"/>
                  </a:lnTo>
                  <a:lnTo>
                    <a:pt x="34757" y="220111"/>
                  </a:lnTo>
                  <a:lnTo>
                    <a:pt x="41368" y="170782"/>
                  </a:lnTo>
                  <a:lnTo>
                    <a:pt x="60030" y="126489"/>
                  </a:lnTo>
                  <a:lnTo>
                    <a:pt x="88991" y="88985"/>
                  </a:lnTo>
                  <a:lnTo>
                    <a:pt x="126496" y="60026"/>
                  </a:lnTo>
                  <a:lnTo>
                    <a:pt x="170792" y="41364"/>
                  </a:lnTo>
                  <a:lnTo>
                    <a:pt x="220123" y="34754"/>
                  </a:lnTo>
                  <a:lnTo>
                    <a:pt x="338037" y="34754"/>
                  </a:lnTo>
                  <a:lnTo>
                    <a:pt x="305837" y="17286"/>
                  </a:lnTo>
                  <a:lnTo>
                    <a:pt x="264508" y="4468"/>
                  </a:lnTo>
                  <a:lnTo>
                    <a:pt x="220123" y="0"/>
                  </a:lnTo>
                  <a:close/>
                </a:path>
                <a:path w="440690" h="440689">
                  <a:moveTo>
                    <a:pt x="338037" y="34754"/>
                  </a:moveTo>
                  <a:lnTo>
                    <a:pt x="220123" y="34754"/>
                  </a:lnTo>
                  <a:lnTo>
                    <a:pt x="269455" y="41364"/>
                  </a:lnTo>
                  <a:lnTo>
                    <a:pt x="313751" y="60026"/>
                  </a:lnTo>
                  <a:lnTo>
                    <a:pt x="351256" y="88985"/>
                  </a:lnTo>
                  <a:lnTo>
                    <a:pt x="380217" y="126489"/>
                  </a:lnTo>
                  <a:lnTo>
                    <a:pt x="398879" y="170782"/>
                  </a:lnTo>
                  <a:lnTo>
                    <a:pt x="405490" y="220111"/>
                  </a:lnTo>
                  <a:lnTo>
                    <a:pt x="398880" y="269440"/>
                  </a:lnTo>
                  <a:lnTo>
                    <a:pt x="380217" y="313734"/>
                  </a:lnTo>
                  <a:lnTo>
                    <a:pt x="351256" y="351237"/>
                  </a:lnTo>
                  <a:lnTo>
                    <a:pt x="313751" y="380196"/>
                  </a:lnTo>
                  <a:lnTo>
                    <a:pt x="269456" y="398858"/>
                  </a:lnTo>
                  <a:lnTo>
                    <a:pt x="220124" y="405468"/>
                  </a:lnTo>
                  <a:lnTo>
                    <a:pt x="338038" y="405468"/>
                  </a:lnTo>
                  <a:lnTo>
                    <a:pt x="375803" y="375782"/>
                  </a:lnTo>
                  <a:lnTo>
                    <a:pt x="402673" y="343211"/>
                  </a:lnTo>
                  <a:lnTo>
                    <a:pt x="422959" y="305821"/>
                  </a:lnTo>
                  <a:lnTo>
                    <a:pt x="435777" y="264493"/>
                  </a:lnTo>
                  <a:lnTo>
                    <a:pt x="440246" y="220111"/>
                  </a:lnTo>
                  <a:lnTo>
                    <a:pt x="435777" y="175729"/>
                  </a:lnTo>
                  <a:lnTo>
                    <a:pt x="422959" y="134401"/>
                  </a:lnTo>
                  <a:lnTo>
                    <a:pt x="402673" y="97011"/>
                  </a:lnTo>
                  <a:lnTo>
                    <a:pt x="375802" y="64440"/>
                  </a:lnTo>
                  <a:lnTo>
                    <a:pt x="343230" y="37571"/>
                  </a:lnTo>
                  <a:lnTo>
                    <a:pt x="338037" y="34754"/>
                  </a:lnTo>
                  <a:close/>
                </a:path>
              </a:pathLst>
            </a:custGeom>
            <a:solidFill>
              <a:srgbClr val="5C40EE"/>
            </a:solidFill>
          </p:spPr>
          <p:txBody>
            <a:bodyPr wrap="square" lIns="0" tIns="0" rIns="0" bIns="0" rtlCol="0"/>
            <a:lstStyle/>
            <a:p/>
          </p:txBody>
        </p:sp>
        <p:sp>
          <p:nvSpPr>
            <p:cNvPr id="26" name="object 26"/>
            <p:cNvSpPr/>
            <p:nvPr/>
          </p:nvSpPr>
          <p:spPr>
            <a:xfrm>
              <a:off x="8085740" y="2799494"/>
              <a:ext cx="440690" cy="440690"/>
            </a:xfrm>
            <a:custGeom>
              <a:avLst/>
              <a:rect l="l" t="t" r="r" b="b"/>
              <a:pathLst>
                <a:path w="440690" h="440689">
                  <a:moveTo>
                    <a:pt x="220123" y="34754"/>
                  </a:moveTo>
                  <a:lnTo>
                    <a:pt x="170792" y="41364"/>
                  </a:lnTo>
                  <a:lnTo>
                    <a:pt x="126496" y="60026"/>
                  </a:lnTo>
                  <a:lnTo>
                    <a:pt x="88991" y="88985"/>
                  </a:lnTo>
                  <a:lnTo>
                    <a:pt x="60030" y="126489"/>
                  </a:lnTo>
                  <a:lnTo>
                    <a:pt x="41368" y="170782"/>
                  </a:lnTo>
                  <a:lnTo>
                    <a:pt x="34757" y="220111"/>
                  </a:lnTo>
                  <a:lnTo>
                    <a:pt x="41368" y="269440"/>
                  </a:lnTo>
                  <a:lnTo>
                    <a:pt x="60031" y="313734"/>
                  </a:lnTo>
                  <a:lnTo>
                    <a:pt x="88992" y="351237"/>
                  </a:lnTo>
                  <a:lnTo>
                    <a:pt x="126497" y="380196"/>
                  </a:lnTo>
                  <a:lnTo>
                    <a:pt x="170792" y="398858"/>
                  </a:lnTo>
                  <a:lnTo>
                    <a:pt x="220124" y="405468"/>
                  </a:lnTo>
                  <a:lnTo>
                    <a:pt x="269456" y="398858"/>
                  </a:lnTo>
                  <a:lnTo>
                    <a:pt x="313751" y="380196"/>
                  </a:lnTo>
                  <a:lnTo>
                    <a:pt x="351256" y="351237"/>
                  </a:lnTo>
                  <a:lnTo>
                    <a:pt x="380217" y="313734"/>
                  </a:lnTo>
                  <a:lnTo>
                    <a:pt x="398880" y="269440"/>
                  </a:lnTo>
                  <a:lnTo>
                    <a:pt x="405490" y="220111"/>
                  </a:lnTo>
                  <a:lnTo>
                    <a:pt x="398879" y="170782"/>
                  </a:lnTo>
                  <a:lnTo>
                    <a:pt x="380217" y="126489"/>
                  </a:lnTo>
                  <a:lnTo>
                    <a:pt x="351256" y="88985"/>
                  </a:lnTo>
                  <a:lnTo>
                    <a:pt x="313751" y="60026"/>
                  </a:lnTo>
                  <a:lnTo>
                    <a:pt x="269455" y="41364"/>
                  </a:lnTo>
                  <a:lnTo>
                    <a:pt x="220123" y="34754"/>
                  </a:lnTo>
                  <a:close/>
                </a:path>
                <a:path w="440690" h="440689">
                  <a:moveTo>
                    <a:pt x="220124" y="440223"/>
                  </a:moveTo>
                  <a:lnTo>
                    <a:pt x="175740" y="435755"/>
                  </a:lnTo>
                  <a:lnTo>
                    <a:pt x="134410" y="422936"/>
                  </a:lnTo>
                  <a:lnTo>
                    <a:pt x="97017" y="402652"/>
                  </a:lnTo>
                  <a:lnTo>
                    <a:pt x="64444" y="375782"/>
                  </a:lnTo>
                  <a:lnTo>
                    <a:pt x="37574" y="343211"/>
                  </a:lnTo>
                  <a:lnTo>
                    <a:pt x="17287" y="305821"/>
                  </a:lnTo>
                  <a:lnTo>
                    <a:pt x="4469" y="264493"/>
                  </a:lnTo>
                  <a:lnTo>
                    <a:pt x="0" y="220111"/>
                  </a:lnTo>
                  <a:lnTo>
                    <a:pt x="4468" y="175729"/>
                  </a:lnTo>
                  <a:lnTo>
                    <a:pt x="17287" y="134401"/>
                  </a:lnTo>
                  <a:lnTo>
                    <a:pt x="37573" y="97011"/>
                  </a:lnTo>
                  <a:lnTo>
                    <a:pt x="64444" y="64440"/>
                  </a:lnTo>
                  <a:lnTo>
                    <a:pt x="97017" y="37571"/>
                  </a:lnTo>
                  <a:lnTo>
                    <a:pt x="134409" y="17286"/>
                  </a:lnTo>
                  <a:lnTo>
                    <a:pt x="175739" y="4468"/>
                  </a:lnTo>
                  <a:lnTo>
                    <a:pt x="220123" y="0"/>
                  </a:lnTo>
                  <a:lnTo>
                    <a:pt x="264508" y="4468"/>
                  </a:lnTo>
                  <a:lnTo>
                    <a:pt x="305837" y="17286"/>
                  </a:lnTo>
                  <a:lnTo>
                    <a:pt x="343230" y="37571"/>
                  </a:lnTo>
                  <a:lnTo>
                    <a:pt x="375802" y="64440"/>
                  </a:lnTo>
                  <a:lnTo>
                    <a:pt x="402673" y="97011"/>
                  </a:lnTo>
                  <a:lnTo>
                    <a:pt x="422959" y="134401"/>
                  </a:lnTo>
                  <a:lnTo>
                    <a:pt x="435777" y="175729"/>
                  </a:lnTo>
                  <a:lnTo>
                    <a:pt x="440246" y="220111"/>
                  </a:lnTo>
                  <a:lnTo>
                    <a:pt x="435777" y="264493"/>
                  </a:lnTo>
                  <a:lnTo>
                    <a:pt x="422959" y="305821"/>
                  </a:lnTo>
                  <a:lnTo>
                    <a:pt x="402673" y="343211"/>
                  </a:lnTo>
                  <a:lnTo>
                    <a:pt x="375803" y="375782"/>
                  </a:lnTo>
                  <a:lnTo>
                    <a:pt x="343230" y="402652"/>
                  </a:lnTo>
                  <a:lnTo>
                    <a:pt x="305838" y="422936"/>
                  </a:lnTo>
                  <a:lnTo>
                    <a:pt x="264508" y="435755"/>
                  </a:lnTo>
                  <a:lnTo>
                    <a:pt x="220124" y="440223"/>
                  </a:lnTo>
                  <a:close/>
                </a:path>
              </a:pathLst>
            </a:custGeom>
            <a:ln w="5792">
              <a:solidFill>
                <a:srgbClr val="5C40EE"/>
              </a:solidFill>
            </a:ln>
          </p:spPr>
          <p:txBody>
            <a:bodyPr wrap="square" lIns="0" tIns="0" rIns="0" bIns="0" rtlCol="0"/>
            <a:lstStyle/>
            <a:p/>
          </p:txBody>
        </p:sp>
        <p:sp>
          <p:nvSpPr>
            <p:cNvPr id="27" name="object 27"/>
            <p:cNvSpPr/>
            <p:nvPr/>
          </p:nvSpPr>
          <p:spPr>
            <a:xfrm>
              <a:off x="8166839" y="2880588"/>
              <a:ext cx="278130" cy="278130"/>
            </a:xfrm>
            <a:custGeom>
              <a:avLst/>
              <a:rect l="l" t="t" r="r" b="b"/>
              <a:pathLst>
                <a:path w="278129" h="278130">
                  <a:moveTo>
                    <a:pt x="162195" y="0"/>
                  </a:moveTo>
                  <a:lnTo>
                    <a:pt x="115853" y="0"/>
                  </a:lnTo>
                  <a:lnTo>
                    <a:pt x="106857" y="1828"/>
                  </a:lnTo>
                  <a:lnTo>
                    <a:pt x="99489" y="6806"/>
                  </a:lnTo>
                  <a:lnTo>
                    <a:pt x="94511" y="14173"/>
                  </a:lnTo>
                  <a:lnTo>
                    <a:pt x="92683" y="23169"/>
                  </a:lnTo>
                  <a:lnTo>
                    <a:pt x="92683" y="92678"/>
                  </a:lnTo>
                  <a:lnTo>
                    <a:pt x="23170" y="92678"/>
                  </a:lnTo>
                  <a:lnTo>
                    <a:pt x="14173" y="94506"/>
                  </a:lnTo>
                  <a:lnTo>
                    <a:pt x="6806" y="99484"/>
                  </a:lnTo>
                  <a:lnTo>
                    <a:pt x="1828" y="106851"/>
                  </a:lnTo>
                  <a:lnTo>
                    <a:pt x="0" y="115848"/>
                  </a:lnTo>
                  <a:lnTo>
                    <a:pt x="0" y="162187"/>
                  </a:lnTo>
                  <a:lnTo>
                    <a:pt x="92683" y="185357"/>
                  </a:lnTo>
                  <a:lnTo>
                    <a:pt x="92683" y="254865"/>
                  </a:lnTo>
                  <a:lnTo>
                    <a:pt x="94511" y="263862"/>
                  </a:lnTo>
                  <a:lnTo>
                    <a:pt x="99489" y="271229"/>
                  </a:lnTo>
                  <a:lnTo>
                    <a:pt x="106857" y="276207"/>
                  </a:lnTo>
                  <a:lnTo>
                    <a:pt x="115854" y="278035"/>
                  </a:lnTo>
                  <a:lnTo>
                    <a:pt x="162195" y="278035"/>
                  </a:lnTo>
                  <a:lnTo>
                    <a:pt x="171192" y="276207"/>
                  </a:lnTo>
                  <a:lnTo>
                    <a:pt x="178560" y="271229"/>
                  </a:lnTo>
                  <a:lnTo>
                    <a:pt x="183538" y="263862"/>
                  </a:lnTo>
                  <a:lnTo>
                    <a:pt x="185366" y="254865"/>
                  </a:lnTo>
                  <a:lnTo>
                    <a:pt x="185366" y="185357"/>
                  </a:lnTo>
                  <a:lnTo>
                    <a:pt x="254878" y="185357"/>
                  </a:lnTo>
                  <a:lnTo>
                    <a:pt x="263875" y="183528"/>
                  </a:lnTo>
                  <a:lnTo>
                    <a:pt x="271243" y="178550"/>
                  </a:lnTo>
                  <a:lnTo>
                    <a:pt x="276221" y="171183"/>
                  </a:lnTo>
                  <a:lnTo>
                    <a:pt x="278049" y="162187"/>
                  </a:lnTo>
                  <a:lnTo>
                    <a:pt x="278049" y="115848"/>
                  </a:lnTo>
                  <a:lnTo>
                    <a:pt x="276221" y="106851"/>
                  </a:lnTo>
                  <a:lnTo>
                    <a:pt x="271243" y="99484"/>
                  </a:lnTo>
                  <a:lnTo>
                    <a:pt x="263875" y="94506"/>
                  </a:lnTo>
                  <a:lnTo>
                    <a:pt x="254878" y="92678"/>
                  </a:lnTo>
                  <a:lnTo>
                    <a:pt x="185366" y="92678"/>
                  </a:lnTo>
                  <a:lnTo>
                    <a:pt x="185366" y="23169"/>
                  </a:lnTo>
                  <a:lnTo>
                    <a:pt x="183538" y="14173"/>
                  </a:lnTo>
                  <a:lnTo>
                    <a:pt x="178559" y="6806"/>
                  </a:lnTo>
                  <a:lnTo>
                    <a:pt x="171192" y="1828"/>
                  </a:lnTo>
                  <a:lnTo>
                    <a:pt x="162195" y="0"/>
                  </a:lnTo>
                  <a:close/>
                </a:path>
              </a:pathLst>
            </a:custGeom>
            <a:solidFill>
              <a:srgbClr val="5C40EE"/>
            </a:solidFill>
          </p:spPr>
          <p:txBody>
            <a:bodyPr wrap="square" lIns="0" tIns="0" rIns="0" bIns="0" rtlCol="0"/>
            <a:lstStyle/>
            <a:p/>
          </p:txBody>
        </p:sp>
        <p:sp>
          <p:nvSpPr>
            <p:cNvPr id="28" name="object 28"/>
            <p:cNvSpPr/>
            <p:nvPr/>
          </p:nvSpPr>
          <p:spPr>
            <a:xfrm>
              <a:off x="8166839" y="2880588"/>
              <a:ext cx="278130" cy="278130"/>
            </a:xfrm>
            <a:custGeom>
              <a:avLst/>
              <a:rect l="l" t="t" r="r" b="b"/>
              <a:pathLst>
                <a:path w="278129" h="278130">
                  <a:moveTo>
                    <a:pt x="254878" y="92678"/>
                  </a:moveTo>
                  <a:lnTo>
                    <a:pt x="185366" y="92678"/>
                  </a:lnTo>
                  <a:lnTo>
                    <a:pt x="185366" y="23169"/>
                  </a:lnTo>
                  <a:lnTo>
                    <a:pt x="183538" y="14173"/>
                  </a:lnTo>
                  <a:lnTo>
                    <a:pt x="178559" y="6806"/>
                  </a:lnTo>
                  <a:lnTo>
                    <a:pt x="171192" y="1828"/>
                  </a:lnTo>
                  <a:lnTo>
                    <a:pt x="162195" y="0"/>
                  </a:lnTo>
                  <a:lnTo>
                    <a:pt x="115853" y="0"/>
                  </a:lnTo>
                  <a:lnTo>
                    <a:pt x="106857" y="1828"/>
                  </a:lnTo>
                  <a:lnTo>
                    <a:pt x="99489" y="6806"/>
                  </a:lnTo>
                  <a:lnTo>
                    <a:pt x="94511" y="14173"/>
                  </a:lnTo>
                  <a:lnTo>
                    <a:pt x="92683" y="23169"/>
                  </a:lnTo>
                  <a:lnTo>
                    <a:pt x="92683" y="92678"/>
                  </a:lnTo>
                  <a:lnTo>
                    <a:pt x="23170" y="92678"/>
                  </a:lnTo>
                  <a:lnTo>
                    <a:pt x="14173" y="94506"/>
                  </a:lnTo>
                  <a:lnTo>
                    <a:pt x="6806" y="99484"/>
                  </a:lnTo>
                  <a:lnTo>
                    <a:pt x="1828" y="106851"/>
                  </a:lnTo>
                  <a:lnTo>
                    <a:pt x="0" y="115848"/>
                  </a:lnTo>
                  <a:lnTo>
                    <a:pt x="0" y="162187"/>
                  </a:lnTo>
                  <a:lnTo>
                    <a:pt x="92683" y="185357"/>
                  </a:lnTo>
                  <a:lnTo>
                    <a:pt x="92683" y="254865"/>
                  </a:lnTo>
                  <a:lnTo>
                    <a:pt x="94511" y="263862"/>
                  </a:lnTo>
                  <a:lnTo>
                    <a:pt x="99489" y="271229"/>
                  </a:lnTo>
                  <a:lnTo>
                    <a:pt x="106857" y="276207"/>
                  </a:lnTo>
                  <a:lnTo>
                    <a:pt x="115854" y="278035"/>
                  </a:lnTo>
                  <a:lnTo>
                    <a:pt x="162195" y="278035"/>
                  </a:lnTo>
                  <a:lnTo>
                    <a:pt x="171192" y="276207"/>
                  </a:lnTo>
                  <a:lnTo>
                    <a:pt x="178560" y="271229"/>
                  </a:lnTo>
                  <a:lnTo>
                    <a:pt x="183538" y="263862"/>
                  </a:lnTo>
                  <a:lnTo>
                    <a:pt x="185366" y="254865"/>
                  </a:lnTo>
                  <a:lnTo>
                    <a:pt x="185366" y="185357"/>
                  </a:lnTo>
                  <a:lnTo>
                    <a:pt x="254878" y="185357"/>
                  </a:lnTo>
                  <a:lnTo>
                    <a:pt x="263875" y="183528"/>
                  </a:lnTo>
                  <a:lnTo>
                    <a:pt x="271243" y="178550"/>
                  </a:lnTo>
                  <a:lnTo>
                    <a:pt x="276221" y="171183"/>
                  </a:lnTo>
                  <a:lnTo>
                    <a:pt x="278049" y="162187"/>
                  </a:lnTo>
                  <a:lnTo>
                    <a:pt x="278049" y="115848"/>
                  </a:lnTo>
                  <a:lnTo>
                    <a:pt x="276221" y="106851"/>
                  </a:lnTo>
                  <a:lnTo>
                    <a:pt x="271243" y="99484"/>
                  </a:lnTo>
                  <a:lnTo>
                    <a:pt x="263875" y="94506"/>
                  </a:lnTo>
                  <a:lnTo>
                    <a:pt x="254878" y="92678"/>
                  </a:lnTo>
                  <a:close/>
                </a:path>
              </a:pathLst>
            </a:custGeom>
            <a:ln w="5792">
              <a:solidFill>
                <a:srgbClr val="5C40EE"/>
              </a:solidFill>
            </a:ln>
          </p:spPr>
          <p:txBody>
            <a:bodyPr wrap="square" lIns="0" tIns="0" rIns="0" bIns="0" rtlCol="0"/>
            <a:lstStyle/>
            <a:p/>
          </p:txBody>
        </p:sp>
      </p:grpSp>
      <p:sp>
        <p:nvSpPr>
          <p:cNvPr id="29" name="object 29"/>
          <p:cNvSpPr txBox="1"/>
          <p:nvPr/>
        </p:nvSpPr>
        <p:spPr>
          <a:xfrm>
            <a:off x="7858759" y="3508692"/>
            <a:ext cx="891540" cy="369570"/>
          </a:xfrm>
          <a:prstGeom prst="rect">
            <a:avLst/>
          </a:prstGeom>
        </p:spPr>
        <p:txBody>
          <a:bodyPr vert="horz" wrap="square" lIns="0" tIns="12065" rIns="0" bIns="0" rtlCol="0">
            <a:spAutoFit/>
          </a:bodyPr>
          <a:lstStyle/>
          <a:p>
            <a:pPr marL="114935" indent="-102235">
              <a:lnSpc>
                <a:spcPct val="102499"/>
              </a:lnSpc>
              <a:spcBef>
                <a:spcPts val="95"/>
              </a:spcBef>
            </a:pPr>
            <a:r>
              <a:rPr sz="1100" b="1" spc="-30" dirty="0">
                <a:solidFill>
                  <a:srgbClr val="FFFFFF"/>
                </a:solidFill>
                <a:latin typeface="Tahoma"/>
                <a:cs typeface="Tahoma"/>
              </a:rPr>
              <a:t>Preventative </a:t>
            </a:r>
            <a:r>
              <a:rPr sz="1100" b="1" spc="-10" dirty="0">
                <a:solidFill>
                  <a:srgbClr val="FFFFFF"/>
                </a:solidFill>
                <a:latin typeface="Tahoma"/>
                <a:cs typeface="Tahoma"/>
              </a:rPr>
              <a:t>Measures</a:t>
            </a:r>
            <a:endParaRPr sz="1100">
              <a:latin typeface="Tahoma"/>
              <a:cs typeface="Tahoma"/>
            </a:endParaRPr>
          </a:p>
        </p:txBody>
      </p:sp>
      <p:grpSp>
        <p:nvGrpSpPr>
          <p:cNvPr id="30" name="object 30"/>
          <p:cNvGrpSpPr/>
          <p:nvPr/>
        </p:nvGrpSpPr>
        <p:grpSpPr>
          <a:xfrm>
            <a:off x="9503352" y="2854522"/>
            <a:ext cx="539115" cy="330200"/>
            <a:chOff x="9503352" y="2854522"/>
            <a:chExt cx="539115" cy="330200"/>
          </a:xfrm>
        </p:grpSpPr>
        <p:sp>
          <p:nvSpPr>
            <p:cNvPr id="31" name="object 31"/>
            <p:cNvSpPr/>
            <p:nvPr/>
          </p:nvSpPr>
          <p:spPr>
            <a:xfrm>
              <a:off x="9575762" y="2857418"/>
              <a:ext cx="394335" cy="266700"/>
            </a:xfrm>
            <a:custGeom>
              <a:avLst/>
              <a:rect l="l" t="t" r="r" b="b"/>
              <a:pathLst>
                <a:path w="394334" h="266700">
                  <a:moveTo>
                    <a:pt x="370732" y="0"/>
                  </a:moveTo>
                  <a:lnTo>
                    <a:pt x="23170" y="0"/>
                  </a:lnTo>
                  <a:lnTo>
                    <a:pt x="14173" y="1828"/>
                  </a:lnTo>
                  <a:lnTo>
                    <a:pt x="6806" y="6806"/>
                  </a:lnTo>
                  <a:lnTo>
                    <a:pt x="1828" y="14173"/>
                  </a:lnTo>
                  <a:lnTo>
                    <a:pt x="0" y="23169"/>
                  </a:lnTo>
                  <a:lnTo>
                    <a:pt x="0" y="266450"/>
                  </a:lnTo>
                  <a:lnTo>
                    <a:pt x="393903" y="266450"/>
                  </a:lnTo>
                  <a:lnTo>
                    <a:pt x="393903" y="231696"/>
                  </a:lnTo>
                  <a:lnTo>
                    <a:pt x="34756" y="231696"/>
                  </a:lnTo>
                  <a:lnTo>
                    <a:pt x="34756" y="34754"/>
                  </a:lnTo>
                  <a:lnTo>
                    <a:pt x="393903" y="34754"/>
                  </a:lnTo>
                  <a:lnTo>
                    <a:pt x="393903" y="23169"/>
                  </a:lnTo>
                  <a:lnTo>
                    <a:pt x="392075" y="14173"/>
                  </a:lnTo>
                  <a:lnTo>
                    <a:pt x="387097" y="6806"/>
                  </a:lnTo>
                  <a:lnTo>
                    <a:pt x="379729" y="1828"/>
                  </a:lnTo>
                  <a:lnTo>
                    <a:pt x="370732" y="0"/>
                  </a:lnTo>
                  <a:close/>
                </a:path>
                <a:path w="394334" h="266700">
                  <a:moveTo>
                    <a:pt x="393903" y="34754"/>
                  </a:moveTo>
                  <a:lnTo>
                    <a:pt x="359147" y="34754"/>
                  </a:lnTo>
                  <a:lnTo>
                    <a:pt x="359147" y="231696"/>
                  </a:lnTo>
                  <a:lnTo>
                    <a:pt x="393903" y="231696"/>
                  </a:lnTo>
                  <a:lnTo>
                    <a:pt x="393903" y="34754"/>
                  </a:lnTo>
                  <a:close/>
                </a:path>
              </a:pathLst>
            </a:custGeom>
            <a:solidFill>
              <a:srgbClr val="5C40EE"/>
            </a:solidFill>
          </p:spPr>
          <p:txBody>
            <a:bodyPr wrap="square" lIns="0" tIns="0" rIns="0" bIns="0" rtlCol="0"/>
            <a:lstStyle/>
            <a:p/>
          </p:txBody>
        </p:sp>
        <p:sp>
          <p:nvSpPr>
            <p:cNvPr id="32" name="object 32"/>
            <p:cNvSpPr/>
            <p:nvPr/>
          </p:nvSpPr>
          <p:spPr>
            <a:xfrm>
              <a:off x="9575762" y="2857418"/>
              <a:ext cx="394335" cy="266700"/>
            </a:xfrm>
            <a:custGeom>
              <a:avLst/>
              <a:rect l="l" t="t" r="r" b="b"/>
              <a:pathLst>
                <a:path w="394334" h="266700">
                  <a:moveTo>
                    <a:pt x="359147" y="231696"/>
                  </a:moveTo>
                  <a:lnTo>
                    <a:pt x="34756" y="231696"/>
                  </a:lnTo>
                  <a:lnTo>
                    <a:pt x="34756" y="34754"/>
                  </a:lnTo>
                  <a:lnTo>
                    <a:pt x="359147" y="34754"/>
                  </a:lnTo>
                  <a:lnTo>
                    <a:pt x="359147" y="231696"/>
                  </a:lnTo>
                </a:path>
                <a:path w="394334" h="266700">
                  <a:moveTo>
                    <a:pt x="393903" y="23169"/>
                  </a:moveTo>
                  <a:lnTo>
                    <a:pt x="392075" y="14173"/>
                  </a:lnTo>
                  <a:lnTo>
                    <a:pt x="387097" y="6806"/>
                  </a:lnTo>
                  <a:lnTo>
                    <a:pt x="379729" y="1828"/>
                  </a:lnTo>
                  <a:lnTo>
                    <a:pt x="370732" y="0"/>
                  </a:lnTo>
                  <a:lnTo>
                    <a:pt x="23170" y="0"/>
                  </a:lnTo>
                  <a:lnTo>
                    <a:pt x="14173" y="1828"/>
                  </a:lnTo>
                  <a:lnTo>
                    <a:pt x="6806" y="6806"/>
                  </a:lnTo>
                  <a:lnTo>
                    <a:pt x="1828" y="14173"/>
                  </a:lnTo>
                  <a:lnTo>
                    <a:pt x="0" y="23169"/>
                  </a:lnTo>
                  <a:lnTo>
                    <a:pt x="0" y="266450"/>
                  </a:lnTo>
                  <a:lnTo>
                    <a:pt x="393903" y="266450"/>
                  </a:lnTo>
                  <a:lnTo>
                    <a:pt x="393903" y="23169"/>
                  </a:lnTo>
                </a:path>
              </a:pathLst>
            </a:custGeom>
            <a:ln w="5792">
              <a:solidFill>
                <a:srgbClr val="5C40EE"/>
              </a:solidFill>
            </a:ln>
          </p:spPr>
          <p:txBody>
            <a:bodyPr wrap="square" lIns="0" tIns="0" rIns="0" bIns="0" rtlCol="0"/>
            <a:lstStyle/>
            <a:p/>
          </p:txBody>
        </p:sp>
        <p:sp>
          <p:nvSpPr>
            <p:cNvPr id="33" name="object 33"/>
            <p:cNvSpPr/>
            <p:nvPr/>
          </p:nvSpPr>
          <p:spPr>
            <a:xfrm>
              <a:off x="9506248" y="3147038"/>
              <a:ext cx="533400" cy="34925"/>
            </a:xfrm>
            <a:custGeom>
              <a:avLst/>
              <a:rect l="l" t="t" r="r" b="b"/>
              <a:pathLst>
                <a:path w="533400" h="34925">
                  <a:moveTo>
                    <a:pt x="532930" y="0"/>
                  </a:moveTo>
                  <a:lnTo>
                    <a:pt x="301222" y="0"/>
                  </a:lnTo>
                  <a:lnTo>
                    <a:pt x="301222" y="9267"/>
                  </a:lnTo>
                  <a:lnTo>
                    <a:pt x="298904" y="11584"/>
                  </a:lnTo>
                  <a:lnTo>
                    <a:pt x="234026" y="11584"/>
                  </a:lnTo>
                  <a:lnTo>
                    <a:pt x="231709" y="9267"/>
                  </a:lnTo>
                  <a:lnTo>
                    <a:pt x="231709" y="0"/>
                  </a:lnTo>
                  <a:lnTo>
                    <a:pt x="0" y="0"/>
                  </a:lnTo>
                  <a:lnTo>
                    <a:pt x="23170" y="34754"/>
                  </a:lnTo>
                  <a:lnTo>
                    <a:pt x="509759" y="34754"/>
                  </a:lnTo>
                  <a:lnTo>
                    <a:pt x="518756" y="32926"/>
                  </a:lnTo>
                  <a:lnTo>
                    <a:pt x="526123" y="27948"/>
                  </a:lnTo>
                  <a:lnTo>
                    <a:pt x="531101" y="20581"/>
                  </a:lnTo>
                  <a:lnTo>
                    <a:pt x="532930" y="11584"/>
                  </a:lnTo>
                  <a:lnTo>
                    <a:pt x="532930" y="0"/>
                  </a:lnTo>
                  <a:close/>
                </a:path>
              </a:pathLst>
            </a:custGeom>
            <a:solidFill>
              <a:srgbClr val="5C40EE"/>
            </a:solidFill>
          </p:spPr>
          <p:txBody>
            <a:bodyPr wrap="square" lIns="0" tIns="0" rIns="0" bIns="0" rtlCol="0"/>
            <a:lstStyle/>
            <a:p/>
          </p:txBody>
        </p:sp>
        <p:sp>
          <p:nvSpPr>
            <p:cNvPr id="34" name="object 34"/>
            <p:cNvSpPr/>
            <p:nvPr/>
          </p:nvSpPr>
          <p:spPr>
            <a:xfrm>
              <a:off x="9506248" y="3147038"/>
              <a:ext cx="533400" cy="34925"/>
            </a:xfrm>
            <a:custGeom>
              <a:avLst/>
              <a:rect l="l" t="t" r="r" b="b"/>
              <a:pathLst>
                <a:path w="533400" h="34925">
                  <a:moveTo>
                    <a:pt x="301222" y="0"/>
                  </a:moveTo>
                  <a:lnTo>
                    <a:pt x="301222" y="5792"/>
                  </a:lnTo>
                  <a:lnTo>
                    <a:pt x="301222" y="9267"/>
                  </a:lnTo>
                  <a:lnTo>
                    <a:pt x="298904" y="11584"/>
                  </a:lnTo>
                  <a:lnTo>
                    <a:pt x="295429" y="11584"/>
                  </a:lnTo>
                  <a:lnTo>
                    <a:pt x="237502" y="11584"/>
                  </a:lnTo>
                  <a:lnTo>
                    <a:pt x="234026" y="11584"/>
                  </a:lnTo>
                  <a:lnTo>
                    <a:pt x="231709" y="9267"/>
                  </a:lnTo>
                  <a:lnTo>
                    <a:pt x="231709" y="5792"/>
                  </a:lnTo>
                  <a:lnTo>
                    <a:pt x="231709" y="0"/>
                  </a:lnTo>
                  <a:lnTo>
                    <a:pt x="0" y="0"/>
                  </a:lnTo>
                  <a:lnTo>
                    <a:pt x="0" y="11584"/>
                  </a:lnTo>
                  <a:lnTo>
                    <a:pt x="1828" y="20581"/>
                  </a:lnTo>
                  <a:lnTo>
                    <a:pt x="6806" y="27948"/>
                  </a:lnTo>
                  <a:lnTo>
                    <a:pt x="14174" y="32926"/>
                  </a:lnTo>
                  <a:lnTo>
                    <a:pt x="23170" y="34754"/>
                  </a:lnTo>
                  <a:lnTo>
                    <a:pt x="509759" y="34754"/>
                  </a:lnTo>
                  <a:lnTo>
                    <a:pt x="518756" y="32926"/>
                  </a:lnTo>
                  <a:lnTo>
                    <a:pt x="526123" y="27948"/>
                  </a:lnTo>
                  <a:lnTo>
                    <a:pt x="531101" y="20581"/>
                  </a:lnTo>
                  <a:lnTo>
                    <a:pt x="532930" y="11584"/>
                  </a:lnTo>
                  <a:lnTo>
                    <a:pt x="532930" y="0"/>
                  </a:lnTo>
                  <a:lnTo>
                    <a:pt x="301222" y="0"/>
                  </a:lnTo>
                </a:path>
              </a:pathLst>
            </a:custGeom>
            <a:ln w="5792">
              <a:solidFill>
                <a:srgbClr val="5C40EE"/>
              </a:solidFill>
            </a:ln>
          </p:spPr>
          <p:txBody>
            <a:bodyPr wrap="square" lIns="0" tIns="0" rIns="0" bIns="0" rtlCol="0"/>
            <a:lstStyle/>
            <a:p/>
          </p:txBody>
        </p:sp>
      </p:grpSp>
      <p:sp>
        <p:nvSpPr>
          <p:cNvPr id="35" name="object 35"/>
          <p:cNvSpPr txBox="1"/>
          <p:nvPr/>
        </p:nvSpPr>
        <p:spPr>
          <a:xfrm>
            <a:off x="9166859" y="3508692"/>
            <a:ext cx="1216025" cy="550545"/>
          </a:xfrm>
          <a:prstGeom prst="rect">
            <a:avLst/>
          </a:prstGeom>
        </p:spPr>
        <p:txBody>
          <a:bodyPr vert="horz" wrap="square" lIns="0" tIns="6985" rIns="0" bIns="0" rtlCol="0">
            <a:spAutoFit/>
          </a:bodyPr>
          <a:lstStyle/>
          <a:p>
            <a:pPr marL="12700" algn="ctr">
              <a:lnSpc>
                <a:spcPct val="105300"/>
              </a:lnSpc>
              <a:spcBef>
                <a:spcPts val="55"/>
              </a:spcBef>
            </a:pPr>
            <a:r>
              <a:rPr sz="1100" b="1" spc="-40" dirty="0">
                <a:solidFill>
                  <a:srgbClr val="FFFFFF"/>
                </a:solidFill>
                <a:latin typeface="Tahoma"/>
                <a:cs typeface="Tahoma"/>
              </a:rPr>
              <a:t>What</a:t>
            </a:r>
            <a:r>
              <a:rPr sz="1100" b="1" spc="-80" dirty="0">
                <a:solidFill>
                  <a:srgbClr val="FFFFFF"/>
                </a:solidFill>
                <a:latin typeface="Tahoma"/>
                <a:cs typeface="Tahoma"/>
              </a:rPr>
              <a:t> </a:t>
            </a:r>
            <a:r>
              <a:rPr sz="1100" b="1" dirty="0">
                <a:solidFill>
                  <a:srgbClr val="FFFFFF"/>
                </a:solidFill>
                <a:latin typeface="Tahoma"/>
                <a:cs typeface="Tahoma"/>
              </a:rPr>
              <a:t>to</a:t>
            </a:r>
            <a:r>
              <a:rPr sz="1100" b="1" spc="-30" dirty="0">
                <a:solidFill>
                  <a:srgbClr val="FFFFFF"/>
                </a:solidFill>
                <a:latin typeface="Tahoma"/>
                <a:cs typeface="Tahoma"/>
              </a:rPr>
              <a:t> </a:t>
            </a:r>
            <a:r>
              <a:rPr sz="1100" b="1" spc="-10" dirty="0">
                <a:solidFill>
                  <a:srgbClr val="FFFFFF"/>
                </a:solidFill>
                <a:latin typeface="Tahoma"/>
                <a:cs typeface="Tahoma"/>
              </a:rPr>
              <a:t>Do</a:t>
            </a:r>
            <a:r>
              <a:rPr sz="1100" b="1" spc="-105" dirty="0">
                <a:solidFill>
                  <a:srgbClr val="FFFFFF"/>
                </a:solidFill>
                <a:latin typeface="Tahoma"/>
                <a:cs typeface="Tahoma"/>
              </a:rPr>
              <a:t> </a:t>
            </a:r>
            <a:r>
              <a:rPr sz="1100" b="1" spc="-120" dirty="0">
                <a:solidFill>
                  <a:srgbClr val="FFFFFF"/>
                </a:solidFill>
                <a:latin typeface="Tahoma"/>
                <a:cs typeface="Tahoma"/>
              </a:rPr>
              <a:t>If</a:t>
            </a:r>
            <a:r>
              <a:rPr sz="1100" b="1" spc="-10" dirty="0">
                <a:solidFill>
                  <a:srgbClr val="FFFFFF"/>
                </a:solidFill>
                <a:latin typeface="Tahoma"/>
                <a:cs typeface="Tahoma"/>
              </a:rPr>
              <a:t> </a:t>
            </a:r>
            <a:r>
              <a:rPr sz="1100" b="1" spc="-25" dirty="0">
                <a:solidFill>
                  <a:srgbClr val="FFFFFF"/>
                </a:solidFill>
                <a:latin typeface="Tahoma"/>
                <a:cs typeface="Tahoma"/>
              </a:rPr>
              <a:t>You </a:t>
            </a:r>
            <a:r>
              <a:rPr sz="1100" b="1" dirty="0">
                <a:solidFill>
                  <a:srgbClr val="FFFFFF"/>
                </a:solidFill>
                <a:latin typeface="Tahoma"/>
                <a:cs typeface="Tahoma"/>
              </a:rPr>
              <a:t>Suspect</a:t>
            </a:r>
            <a:r>
              <a:rPr sz="1100" b="1" spc="-50" dirty="0">
                <a:solidFill>
                  <a:srgbClr val="FFFFFF"/>
                </a:solidFill>
                <a:latin typeface="Tahoma"/>
                <a:cs typeface="Tahoma"/>
              </a:rPr>
              <a:t> a </a:t>
            </a:r>
            <a:r>
              <a:rPr sz="1100" b="1" spc="-25" dirty="0">
                <a:solidFill>
                  <a:srgbClr val="FFFFFF"/>
                </a:solidFill>
                <a:latin typeface="Tahoma"/>
                <a:cs typeface="Tahoma"/>
              </a:rPr>
              <a:t>Phishing</a:t>
            </a:r>
            <a:r>
              <a:rPr sz="1100" b="1" spc="-20" dirty="0">
                <a:solidFill>
                  <a:srgbClr val="FFFFFF"/>
                </a:solidFill>
                <a:latin typeface="Tahoma"/>
                <a:cs typeface="Tahoma"/>
              </a:rPr>
              <a:t> </a:t>
            </a:r>
            <a:r>
              <a:rPr sz="1100" b="1" spc="-10" dirty="0">
                <a:solidFill>
                  <a:srgbClr val="FFFFFF"/>
                </a:solidFill>
                <a:latin typeface="Tahoma"/>
                <a:cs typeface="Tahoma"/>
              </a:rPr>
              <a:t>Attempt</a:t>
            </a:r>
            <a:endParaRPr sz="1100">
              <a:latin typeface="Tahoma"/>
              <a:cs typeface="Tahoma"/>
            </a:endParaRPr>
          </a:p>
        </p:txBody>
      </p:sp>
      <p:grpSp>
        <p:nvGrpSpPr>
          <p:cNvPr id="36" name="object 36"/>
          <p:cNvGrpSpPr/>
          <p:nvPr/>
        </p:nvGrpSpPr>
        <p:grpSpPr>
          <a:xfrm>
            <a:off x="5862247" y="4376473"/>
            <a:ext cx="478790" cy="477520"/>
            <a:chOff x="5862247" y="4376473"/>
            <a:chExt cx="478790" cy="477520"/>
          </a:xfrm>
        </p:grpSpPr>
        <p:pic>
          <p:nvPicPr>
            <p:cNvPr id="37" name="object 37"/>
            <p:cNvPicPr/>
            <p:nvPr/>
          </p:nvPicPr>
          <p:blipFill>
            <a:blip r:embed="rId3"/>
            <a:srcRect/>
            <a:stretch>
              <a:fillRect/>
            </a:stretch>
          </p:blipFill>
          <p:spPr>
            <a:xfrm>
              <a:off x="5862247" y="4777035"/>
              <a:ext cx="241528" cy="76578"/>
            </a:xfrm>
            <a:prstGeom prst="rect">
              <a:avLst/>
            </a:prstGeom>
          </p:spPr>
        </p:pic>
        <p:pic>
          <p:nvPicPr>
            <p:cNvPr id="38" name="object 38"/>
            <p:cNvPicPr/>
            <p:nvPr/>
          </p:nvPicPr>
          <p:blipFill>
            <a:blip r:embed="rId4"/>
            <a:srcRect/>
            <a:stretch>
              <a:fillRect/>
            </a:stretch>
          </p:blipFill>
          <p:spPr>
            <a:xfrm>
              <a:off x="5932940" y="4560261"/>
              <a:ext cx="151985" cy="151978"/>
            </a:xfrm>
            <a:prstGeom prst="rect">
              <a:avLst/>
            </a:prstGeom>
          </p:spPr>
        </p:pic>
        <p:pic>
          <p:nvPicPr>
            <p:cNvPr id="39" name="object 39"/>
            <p:cNvPicPr/>
            <p:nvPr/>
          </p:nvPicPr>
          <p:blipFill>
            <a:blip r:embed="rId5"/>
            <a:srcRect/>
            <a:stretch>
              <a:fillRect/>
            </a:stretch>
          </p:blipFill>
          <p:spPr>
            <a:xfrm>
              <a:off x="6116736" y="4376473"/>
              <a:ext cx="151985" cy="151978"/>
            </a:xfrm>
            <a:prstGeom prst="rect">
              <a:avLst/>
            </a:prstGeom>
          </p:spPr>
        </p:pic>
        <p:sp>
          <p:nvSpPr>
            <p:cNvPr id="40" name="object 40"/>
            <p:cNvSpPr/>
            <p:nvPr/>
          </p:nvSpPr>
          <p:spPr>
            <a:xfrm>
              <a:off x="5994794" y="4438325"/>
              <a:ext cx="343535" cy="332105"/>
            </a:xfrm>
            <a:custGeom>
              <a:avLst/>
              <a:rect l="l" t="t" r="r" b="b"/>
              <a:pathLst>
                <a:path w="343535" h="332104">
                  <a:moveTo>
                    <a:pt x="117818" y="0"/>
                  </a:moveTo>
                  <a:lnTo>
                    <a:pt x="0" y="117812"/>
                  </a:lnTo>
                  <a:lnTo>
                    <a:pt x="94254" y="212062"/>
                  </a:lnTo>
                  <a:lnTo>
                    <a:pt x="141381" y="164937"/>
                  </a:lnTo>
                  <a:lnTo>
                    <a:pt x="300436" y="323983"/>
                  </a:lnTo>
                  <a:lnTo>
                    <a:pt x="308775" y="329616"/>
                  </a:lnTo>
                  <a:lnTo>
                    <a:pt x="318109" y="331494"/>
                  </a:lnTo>
                  <a:lnTo>
                    <a:pt x="327442" y="329616"/>
                  </a:lnTo>
                  <a:lnTo>
                    <a:pt x="335782" y="323983"/>
                  </a:lnTo>
                  <a:lnTo>
                    <a:pt x="341415" y="315645"/>
                  </a:lnTo>
                  <a:lnTo>
                    <a:pt x="343293" y="306312"/>
                  </a:lnTo>
                  <a:lnTo>
                    <a:pt x="341415" y="296979"/>
                  </a:lnTo>
                  <a:lnTo>
                    <a:pt x="335782" y="288640"/>
                  </a:lnTo>
                  <a:lnTo>
                    <a:pt x="176727" y="129593"/>
                  </a:lnTo>
                  <a:lnTo>
                    <a:pt x="212072" y="94249"/>
                  </a:lnTo>
                  <a:lnTo>
                    <a:pt x="117818" y="0"/>
                  </a:lnTo>
                  <a:close/>
                </a:path>
              </a:pathLst>
            </a:custGeom>
            <a:solidFill>
              <a:srgbClr val="5C40EE"/>
            </a:solidFill>
          </p:spPr>
          <p:txBody>
            <a:bodyPr wrap="square" lIns="0" tIns="0" rIns="0" bIns="0" rtlCol="0"/>
            <a:lstStyle/>
            <a:p/>
          </p:txBody>
        </p:sp>
        <p:sp>
          <p:nvSpPr>
            <p:cNvPr id="41" name="object 41"/>
            <p:cNvSpPr/>
            <p:nvPr/>
          </p:nvSpPr>
          <p:spPr>
            <a:xfrm>
              <a:off x="5994794" y="4438325"/>
              <a:ext cx="343535" cy="332105"/>
            </a:xfrm>
            <a:custGeom>
              <a:avLst/>
              <a:rect l="l" t="t" r="r" b="b"/>
              <a:pathLst>
                <a:path w="343535" h="332104">
                  <a:moveTo>
                    <a:pt x="335782" y="288640"/>
                  </a:moveTo>
                  <a:lnTo>
                    <a:pt x="176727" y="129593"/>
                  </a:lnTo>
                  <a:lnTo>
                    <a:pt x="212072" y="94249"/>
                  </a:lnTo>
                  <a:lnTo>
                    <a:pt x="117818" y="0"/>
                  </a:lnTo>
                  <a:lnTo>
                    <a:pt x="0" y="117812"/>
                  </a:lnTo>
                  <a:lnTo>
                    <a:pt x="94254" y="212062"/>
                  </a:lnTo>
                  <a:lnTo>
                    <a:pt x="141381" y="164937"/>
                  </a:lnTo>
                  <a:lnTo>
                    <a:pt x="300436" y="323983"/>
                  </a:lnTo>
                  <a:lnTo>
                    <a:pt x="308775" y="329616"/>
                  </a:lnTo>
                  <a:lnTo>
                    <a:pt x="318109" y="331494"/>
                  </a:lnTo>
                  <a:lnTo>
                    <a:pt x="327442" y="329616"/>
                  </a:lnTo>
                  <a:lnTo>
                    <a:pt x="335782" y="323983"/>
                  </a:lnTo>
                  <a:lnTo>
                    <a:pt x="341415" y="315645"/>
                  </a:lnTo>
                  <a:lnTo>
                    <a:pt x="343293" y="306312"/>
                  </a:lnTo>
                  <a:lnTo>
                    <a:pt x="341415" y="296979"/>
                  </a:lnTo>
                  <a:lnTo>
                    <a:pt x="335782" y="288640"/>
                  </a:lnTo>
                  <a:close/>
                </a:path>
              </a:pathLst>
            </a:custGeom>
            <a:ln w="5890">
              <a:solidFill>
                <a:srgbClr val="5C40EE"/>
              </a:solidFill>
            </a:ln>
          </p:spPr>
          <p:txBody>
            <a:bodyPr wrap="square" lIns="0" tIns="0" rIns="0" bIns="0" rtlCol="0"/>
            <a:lstStyle/>
            <a:p/>
          </p:txBody>
        </p:sp>
      </p:grpSp>
      <p:sp>
        <p:nvSpPr>
          <p:cNvPr id="42" name="object 42"/>
          <p:cNvSpPr txBox="1"/>
          <p:nvPr/>
        </p:nvSpPr>
        <p:spPr>
          <a:xfrm>
            <a:off x="5725795" y="5109273"/>
            <a:ext cx="756920" cy="197485"/>
          </a:xfrm>
          <a:prstGeom prst="rect">
            <a:avLst/>
          </a:prstGeom>
        </p:spPr>
        <p:txBody>
          <a:bodyPr vert="horz" wrap="square" lIns="0" tIns="15875" rIns="0" bIns="0" rtlCol="0">
            <a:spAutoFit/>
          </a:bodyPr>
          <a:lstStyle/>
          <a:p>
            <a:pPr marL="12700">
              <a:lnSpc>
                <a:spcPct val="100000"/>
              </a:lnSpc>
              <a:spcBef>
                <a:spcPts val="125"/>
              </a:spcBef>
            </a:pPr>
            <a:r>
              <a:rPr sz="1100" spc="-20" dirty="0">
                <a:solidFill>
                  <a:srgbClr val="FFFFFF"/>
                </a:solidFill>
                <a:latin typeface="Verdana"/>
                <a:cs typeface="Verdana"/>
              </a:rPr>
              <a:t>Conclusion</a:t>
            </a:r>
            <a:endParaRPr sz="11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6663308" y="1416685"/>
            <a:ext cx="2686685" cy="1301750"/>
          </a:xfrm>
        </p:spPr>
        <p:txBody>
          <a:bodyPr vert="horz" wrap="square" lIns="0" tIns="94615" rIns="0" bIns="0" rtlCol="0">
            <a:spAutoFit/>
          </a:bodyPr>
          <a:lstStyle/>
          <a:p>
            <a:pPr marL="12700" indent="134620">
              <a:lnSpc>
                <a:spcPts val="4730"/>
              </a:lnSpc>
              <a:spcBef>
                <a:spcPts val="745"/>
              </a:spcBef>
            </a:pPr>
            <a:r>
              <a:rPr sz="4400" spc="-145" dirty="0"/>
              <a:t>What</a:t>
            </a:r>
            <a:r>
              <a:rPr sz="4400" spc="-204" dirty="0"/>
              <a:t> </a:t>
            </a:r>
            <a:r>
              <a:rPr sz="4400" spc="-25" dirty="0"/>
              <a:t>is </a:t>
            </a:r>
            <a:r>
              <a:rPr sz="4400" spc="-65" dirty="0"/>
              <a:t>Phishing?</a:t>
            </a:r>
            <a:endParaRPr sz="4400"/>
          </a:p>
        </p:txBody>
      </p:sp>
      <p:sp>
        <p:nvSpPr>
          <p:cNvPr id="3" name="object 3"/>
          <p:cNvSpPr txBox="1"/>
          <p:nvPr/>
        </p:nvSpPr>
        <p:spPr>
          <a:xfrm>
            <a:off x="6663308" y="3431349"/>
            <a:ext cx="4625340" cy="1122680"/>
          </a:xfrm>
          <a:prstGeom prst="rect">
            <a:avLst/>
          </a:prstGeom>
        </p:spPr>
        <p:txBody>
          <a:bodyPr vert="horz" wrap="square" lIns="0" tIns="6985" rIns="0" bIns="0" rtlCol="0">
            <a:spAutoFit/>
          </a:bodyPr>
          <a:lstStyle/>
          <a:p>
            <a:pPr marL="241300" indent="-228600">
              <a:lnSpc>
                <a:spcPct val="120500"/>
              </a:lnSpc>
              <a:spcBef>
                <a:spcPts val="55"/>
              </a:spcBef>
              <a:buFont typeface="Arial MT"/>
              <a:buChar char="•"/>
              <a:tabLst>
                <a:tab pos="241300" algn="l"/>
              </a:tabLst>
            </a:pPr>
            <a:r>
              <a:rPr sz="2000" b="1" spc="-55" dirty="0">
                <a:solidFill>
                  <a:srgbClr val="FFFFFF"/>
                </a:solidFill>
                <a:latin typeface="Tahoma"/>
                <a:cs typeface="Tahoma"/>
              </a:rPr>
              <a:t>Definition:</a:t>
            </a:r>
            <a:r>
              <a:rPr sz="2000" b="1" spc="-60" dirty="0">
                <a:solidFill>
                  <a:srgbClr val="FFFFFF"/>
                </a:solidFill>
                <a:latin typeface="Tahoma"/>
                <a:cs typeface="Tahoma"/>
              </a:rPr>
              <a:t> </a:t>
            </a:r>
            <a:r>
              <a:rPr sz="2000" dirty="0">
                <a:solidFill>
                  <a:srgbClr val="FFFFFF"/>
                </a:solidFill>
                <a:latin typeface="Verdana"/>
                <a:cs typeface="Verdana"/>
              </a:rPr>
              <a:t>A</a:t>
            </a:r>
            <a:r>
              <a:rPr sz="2000" spc="-125" dirty="0">
                <a:solidFill>
                  <a:srgbClr val="FFFFFF"/>
                </a:solidFill>
                <a:latin typeface="Verdana"/>
                <a:cs typeface="Verdana"/>
              </a:rPr>
              <a:t> </a:t>
            </a:r>
            <a:r>
              <a:rPr sz="2000" spc="-65" dirty="0">
                <a:solidFill>
                  <a:srgbClr val="FFFFFF"/>
                </a:solidFill>
                <a:latin typeface="Verdana"/>
                <a:cs typeface="Verdana"/>
              </a:rPr>
              <a:t>cyberattack</a:t>
            </a:r>
            <a:r>
              <a:rPr sz="2000" spc="-190" dirty="0">
                <a:solidFill>
                  <a:srgbClr val="FFFFFF"/>
                </a:solidFill>
                <a:latin typeface="Verdana"/>
                <a:cs typeface="Verdana"/>
              </a:rPr>
              <a:t> </a:t>
            </a:r>
            <a:r>
              <a:rPr sz="2000" spc="-10" dirty="0">
                <a:solidFill>
                  <a:srgbClr val="FFFFFF"/>
                </a:solidFill>
                <a:latin typeface="Verdana"/>
                <a:cs typeface="Verdana"/>
              </a:rPr>
              <a:t>where </a:t>
            </a:r>
            <a:r>
              <a:rPr sz="2000" spc="-60" dirty="0">
                <a:solidFill>
                  <a:srgbClr val="FFFFFF"/>
                </a:solidFill>
                <a:latin typeface="Verdana"/>
                <a:cs typeface="Verdana"/>
              </a:rPr>
              <a:t>attackers</a:t>
            </a:r>
            <a:r>
              <a:rPr sz="2000" spc="-130" dirty="0">
                <a:solidFill>
                  <a:srgbClr val="FFFFFF"/>
                </a:solidFill>
                <a:latin typeface="Verdana"/>
                <a:cs typeface="Verdana"/>
              </a:rPr>
              <a:t> </a:t>
            </a:r>
            <a:r>
              <a:rPr sz="2000" spc="-90" dirty="0">
                <a:solidFill>
                  <a:srgbClr val="FFFFFF"/>
                </a:solidFill>
                <a:latin typeface="Verdana"/>
                <a:cs typeface="Verdana"/>
              </a:rPr>
              <a:t>impersonate </a:t>
            </a:r>
            <a:r>
              <a:rPr sz="2000" spc="-10" dirty="0">
                <a:solidFill>
                  <a:srgbClr val="FFFFFF"/>
                </a:solidFill>
                <a:latin typeface="Verdana"/>
                <a:cs typeface="Verdana"/>
              </a:rPr>
              <a:t>legitimate </a:t>
            </a:r>
            <a:r>
              <a:rPr sz="2000" spc="-85" dirty="0">
                <a:solidFill>
                  <a:srgbClr val="FFFFFF"/>
                </a:solidFill>
                <a:latin typeface="Verdana"/>
                <a:cs typeface="Verdana"/>
              </a:rPr>
              <a:t>entities</a:t>
            </a:r>
            <a:r>
              <a:rPr sz="2000" spc="-155" dirty="0">
                <a:solidFill>
                  <a:srgbClr val="FFFFFF"/>
                </a:solidFill>
                <a:latin typeface="Verdana"/>
                <a:cs typeface="Verdana"/>
              </a:rPr>
              <a:t> </a:t>
            </a:r>
            <a:r>
              <a:rPr sz="2000" spc="-35" dirty="0">
                <a:solidFill>
                  <a:srgbClr val="FFFFFF"/>
                </a:solidFill>
                <a:latin typeface="Verdana"/>
                <a:cs typeface="Verdana"/>
              </a:rPr>
              <a:t>to</a:t>
            </a:r>
            <a:r>
              <a:rPr sz="2000" spc="-150" dirty="0">
                <a:solidFill>
                  <a:srgbClr val="FFFFFF"/>
                </a:solidFill>
                <a:latin typeface="Verdana"/>
                <a:cs typeface="Verdana"/>
              </a:rPr>
              <a:t> </a:t>
            </a:r>
            <a:r>
              <a:rPr sz="2000" spc="-80" dirty="0">
                <a:solidFill>
                  <a:srgbClr val="FFFFFF"/>
                </a:solidFill>
                <a:latin typeface="Verdana"/>
                <a:cs typeface="Verdana"/>
              </a:rPr>
              <a:t>steal </a:t>
            </a:r>
            <a:r>
              <a:rPr sz="2000" spc="-85" dirty="0">
                <a:solidFill>
                  <a:srgbClr val="FFFFFF"/>
                </a:solidFill>
                <a:latin typeface="Verdana"/>
                <a:cs typeface="Verdana"/>
              </a:rPr>
              <a:t>sensitive</a:t>
            </a:r>
            <a:r>
              <a:rPr sz="2000" spc="-120" dirty="0">
                <a:solidFill>
                  <a:srgbClr val="FFFFFF"/>
                </a:solidFill>
                <a:latin typeface="Verdana"/>
                <a:cs typeface="Verdana"/>
              </a:rPr>
              <a:t> </a:t>
            </a:r>
            <a:r>
              <a:rPr sz="2000" spc="-105" dirty="0">
                <a:solidFill>
                  <a:srgbClr val="FFFFFF"/>
                </a:solidFill>
                <a:latin typeface="Verdana"/>
                <a:cs typeface="Verdana"/>
              </a:rPr>
              <a:t>information.</a:t>
            </a:r>
            <a:endParaRPr sz="2000">
              <a:latin typeface="Verdana"/>
              <a:cs typeface="Verdana"/>
            </a:endParaRPr>
          </a:p>
        </p:txBody>
      </p:sp>
      <p:pic>
        <p:nvPicPr>
          <p:cNvPr id="4" name="object 4"/>
          <p:cNvPicPr/>
          <p:nvPr/>
        </p:nvPicPr>
        <p:blipFill>
          <a:blip r:embed="rId1"/>
          <a:srcRect/>
          <a:stretch>
            <a:fillRect/>
          </a:stretch>
        </p:blipFill>
        <p:spPr>
          <a:xfrm>
            <a:off x="1209675" y="1228725"/>
            <a:ext cx="4410075" cy="441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450867" y="154753"/>
            <a:ext cx="9070944" cy="1204564"/>
          </a:xfrm>
        </p:spPr>
        <p:txBody>
          <a:bodyPr/>
          <a:lstStyle/>
          <a:p>
            <a:r>
              <a:rPr lang="en-US"/>
              <a:t>Real-Life Phishing Story: The Twitter Bitcoin Scam (2020)</a:t>
            </a:r>
          </a:p>
        </p:txBody>
      </p:sp>
      <p:sp>
        <p:nvSpPr>
          <p:cNvPr id="3" name="Holder 3"/>
          <p:cNvSpPr>
            <a:spLocks noGrp="1" noEditPoints="1"/>
          </p:cNvSpPr>
          <p:nvPr>
            <p:ph type="subTitle" idx="4"/>
          </p:nvPr>
        </p:nvSpPr>
        <p:spPr>
          <a:xfrm>
            <a:off x="347060" y="1408520"/>
            <a:ext cx="11301528" cy="5855899"/>
          </a:xfrm>
        </p:spPr>
        <p:txBody>
          <a:bodyPr/>
          <a:lstStyle/>
          <a:p>
            <a:r>
              <a:rPr lang="en-US" sz="1200"/>
              <a:t>One of the most shocking phishing attacks in recent history happened in July 2020, when hackers took over major Twitter accounts, including those of Elon Musk, Bill Gates, Barack Obama, Apple, and Uber.  </a:t>
            </a:r>
          </a:p>
          <a:p/>
          <a:p>
            <a:r>
              <a:rPr lang="en-US" sz="1200"/>
              <a:t>How the Attack Happened</a:t>
            </a:r>
          </a:p>
          <a:p/>
          <a:p>
            <a:r>
              <a:rPr lang="en-US" sz="1200"/>
              <a:t>🔹 Hackers used spear-phishing to trick Twitter employees into giving up their login credentials.  </a:t>
            </a:r>
          </a:p>
          <a:p/>
          <a:p>
            <a:r>
              <a:rPr lang="en-US" sz="1200"/>
              <a:t>🔹 Once inside, they bypassed security measures and gained access to high-profile accounts.  </a:t>
            </a:r>
          </a:p>
          <a:p/>
          <a:p>
            <a:r>
              <a:rPr lang="en-US" sz="1200"/>
              <a:t>🔹 They tweeted a Bitcoin scam, saying:  </a:t>
            </a:r>
          </a:p>
          <a:p/>
          <a:p>
            <a:r>
              <a:rPr lang="en-US" sz="1200"/>
              <a:t>  "Send Bitcoin to this wallet, and we will double your money!"</a:t>
            </a:r>
          </a:p>
          <a:p/>
          <a:p>
            <a:r>
              <a:rPr lang="en-US" sz="1200"/>
              <a:t>The Aftermath</a:t>
            </a:r>
          </a:p>
          <a:p/>
          <a:p>
            <a:r>
              <a:rPr lang="en-US" sz="1200"/>
              <a:t>⚠️ Over $120,000 was stolen from people who believed the scam.  </a:t>
            </a:r>
          </a:p>
          <a:p/>
          <a:p>
            <a:r>
              <a:rPr lang="en-US" sz="1200"/>
              <a:t>⚠️ Twitter had to lock down accounts and improve security.  </a:t>
            </a:r>
          </a:p>
          <a:p/>
          <a:p>
            <a:r>
              <a:rPr lang="en-US" sz="1200"/>
              <a:t>⚠️ Several teen hackers were arrested for orchestrating the attack.  </a:t>
            </a:r>
          </a:p>
          <a:p/>
          <a:p>
            <a:r>
              <a:rPr lang="en-US" sz="1200"/>
              <a:t>Lesson Learned  </a:t>
            </a:r>
          </a:p>
          <a:p/>
          <a:p>
            <a:r>
              <a:rPr lang="en-US" sz="1200"/>
              <a:t>✅ Always verify suspicious requests—even if they come from trusted sources.  </a:t>
            </a:r>
          </a:p>
          <a:p/>
          <a:p>
            <a:r>
              <a:rPr lang="en-US" sz="1200"/>
              <a:t>✅ No legitimate company or celebrity(except from Hawk Tuah girl😂) will ask for cryptocurrency payments.  </a:t>
            </a:r>
          </a:p>
          <a:p/>
          <a:p>
            <a:r>
              <a:rPr lang="en-US" sz="1200"/>
              <a:t>✅ Companies must train employees to spot phishing attempts before it's too late.  </a:t>
            </a:r>
          </a:p>
          <a:p/>
          <a:p/>
          <a:p/>
          <a:p>
            <a:r>
              <a:rPr lang="en-US" sz="1200"/>
              <a:t>This incident proves how **one phishing attack** can cause **global chaos** and massive financial losses. Stay vigilant!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p:txBody>
          <a:bodyPr vert="horz" wrap="square" lIns="0" tIns="482028" rIns="0" bIns="0" rtlCol="0">
            <a:spAutoFit/>
          </a:bodyPr>
          <a:lstStyle/>
          <a:p>
            <a:pPr marL="12700">
              <a:lnSpc>
                <a:spcPct val="100000"/>
              </a:lnSpc>
              <a:spcBef>
                <a:spcPts val="130"/>
              </a:spcBef>
            </a:pPr>
            <a:r>
              <a:rPr sz="4400" spc="-25" dirty="0"/>
              <a:t>Common</a:t>
            </a:r>
            <a:r>
              <a:rPr sz="4400" spc="-190" dirty="0"/>
              <a:t> </a:t>
            </a:r>
            <a:r>
              <a:rPr sz="4400" dirty="0"/>
              <a:t>Types</a:t>
            </a:r>
            <a:r>
              <a:rPr sz="4400" spc="-195" dirty="0"/>
              <a:t> </a:t>
            </a:r>
            <a:r>
              <a:rPr sz="4400" dirty="0"/>
              <a:t>of</a:t>
            </a:r>
            <a:r>
              <a:rPr sz="4400" spc="-155" dirty="0"/>
              <a:t> </a:t>
            </a:r>
            <a:r>
              <a:rPr sz="4400" spc="-90" dirty="0"/>
              <a:t>Phishing</a:t>
            </a:r>
            <a:r>
              <a:rPr sz="4400" spc="-225" dirty="0"/>
              <a:t> </a:t>
            </a:r>
            <a:r>
              <a:rPr sz="4400" spc="-10" dirty="0"/>
              <a:t>Attacks</a:t>
            </a:r>
            <a:endParaRPr sz="4400"/>
          </a:p>
        </p:txBody>
      </p:sp>
      <p:sp>
        <p:nvSpPr>
          <p:cNvPr id="3" name="object 3"/>
          <p:cNvSpPr>
            <a:spLocks noGrp="1" noEditPoints="1"/>
          </p:cNvSpPr>
          <p:nvPr>
            <p:ph type="body" idx="1"/>
          </p:nvPr>
        </p:nvSpPr>
        <p:spPr/>
        <p:txBody>
          <a:bodyPr vert="horz" wrap="square" lIns="0" tIns="12700" rIns="0" bIns="0" rtlCol="0">
            <a:spAutoFit/>
          </a:bodyPr>
          <a:lstStyle/>
          <a:p>
            <a:pPr marL="240665" indent="-227965">
              <a:lnSpc>
                <a:spcPct val="100000"/>
              </a:lnSpc>
              <a:spcBef>
                <a:spcPts val="100"/>
              </a:spcBef>
              <a:buClr>
                <a:srgbClr val="252525"/>
              </a:buClr>
              <a:buFont typeface="Arial MT"/>
              <a:buChar char="•"/>
              <a:tabLst>
                <a:tab pos="240665" algn="l"/>
              </a:tabLst>
            </a:pPr>
            <a:r>
              <a:rPr b="1" spc="-40" dirty="0">
                <a:latin typeface="Tahoma"/>
                <a:cs typeface="Tahoma"/>
              </a:rPr>
              <a:t>Email</a:t>
            </a:r>
            <a:r>
              <a:rPr b="1" spc="-95" dirty="0">
                <a:latin typeface="Tahoma"/>
                <a:cs typeface="Tahoma"/>
              </a:rPr>
              <a:t> </a:t>
            </a:r>
            <a:r>
              <a:rPr b="1" spc="-30" dirty="0">
                <a:latin typeface="Tahoma"/>
                <a:cs typeface="Tahoma"/>
              </a:rPr>
              <a:t>Phishing </a:t>
            </a:r>
            <a:r>
              <a:rPr spc="-254" dirty="0"/>
              <a:t>–</a:t>
            </a:r>
            <a:r>
              <a:rPr spc="-135" dirty="0"/>
              <a:t> </a:t>
            </a:r>
            <a:r>
              <a:rPr spc="-25" dirty="0"/>
              <a:t>Fake</a:t>
            </a:r>
            <a:r>
              <a:rPr spc="-160" dirty="0"/>
              <a:t> </a:t>
            </a:r>
            <a:r>
              <a:rPr spc="-105" dirty="0"/>
              <a:t>emails</a:t>
            </a:r>
            <a:r>
              <a:rPr spc="-125" dirty="0"/>
              <a:t> </a:t>
            </a:r>
            <a:r>
              <a:rPr spc="-90" dirty="0"/>
              <a:t>that</a:t>
            </a:r>
            <a:r>
              <a:rPr spc="-125" dirty="0"/>
              <a:t> </a:t>
            </a:r>
            <a:r>
              <a:rPr spc="-80" dirty="0"/>
              <a:t>appear</a:t>
            </a:r>
            <a:r>
              <a:rPr spc="-95" dirty="0"/>
              <a:t> from</a:t>
            </a:r>
            <a:r>
              <a:rPr spc="-200" dirty="0"/>
              <a:t> </a:t>
            </a:r>
            <a:r>
              <a:rPr spc="-75" dirty="0"/>
              <a:t>trusted</a:t>
            </a:r>
            <a:r>
              <a:rPr spc="-110" dirty="0"/>
              <a:t> </a:t>
            </a:r>
            <a:r>
              <a:rPr spc="-10" dirty="0"/>
              <a:t>sources.</a:t>
            </a:r>
          </a:p>
          <a:p>
            <a:pPr marL="240665" indent="-227965">
              <a:lnSpc>
                <a:spcPct val="100000"/>
              </a:lnSpc>
              <a:spcBef>
                <a:spcPts val="1445"/>
              </a:spcBef>
              <a:buClr>
                <a:srgbClr val="252525"/>
              </a:buClr>
              <a:buFont typeface="Arial MT"/>
              <a:buChar char="•"/>
              <a:tabLst>
                <a:tab pos="240665" algn="l"/>
              </a:tabLst>
            </a:pPr>
            <a:r>
              <a:rPr b="1" dirty="0">
                <a:latin typeface="Tahoma"/>
                <a:cs typeface="Tahoma"/>
              </a:rPr>
              <a:t>Spear</a:t>
            </a:r>
            <a:r>
              <a:rPr b="1" spc="-45" dirty="0">
                <a:latin typeface="Tahoma"/>
                <a:cs typeface="Tahoma"/>
              </a:rPr>
              <a:t> </a:t>
            </a:r>
            <a:r>
              <a:rPr b="1" spc="-40" dirty="0">
                <a:latin typeface="Tahoma"/>
                <a:cs typeface="Tahoma"/>
              </a:rPr>
              <a:t>Phishing</a:t>
            </a:r>
            <a:r>
              <a:rPr b="1" spc="-20" dirty="0">
                <a:latin typeface="Tahoma"/>
                <a:cs typeface="Tahoma"/>
              </a:rPr>
              <a:t> </a:t>
            </a:r>
            <a:r>
              <a:rPr spc="-254" dirty="0"/>
              <a:t>–</a:t>
            </a:r>
            <a:r>
              <a:rPr spc="-130" dirty="0"/>
              <a:t> </a:t>
            </a:r>
            <a:r>
              <a:rPr spc="-55" dirty="0"/>
              <a:t>Targeted</a:t>
            </a:r>
            <a:r>
              <a:rPr spc="-105" dirty="0"/>
              <a:t> </a:t>
            </a:r>
            <a:r>
              <a:rPr spc="-60" dirty="0"/>
              <a:t>attacks</a:t>
            </a:r>
            <a:r>
              <a:rPr spc="-130" dirty="0"/>
              <a:t> </a:t>
            </a:r>
            <a:r>
              <a:rPr spc="-85" dirty="0"/>
              <a:t>on</a:t>
            </a:r>
            <a:r>
              <a:rPr spc="-135" dirty="0"/>
              <a:t> </a:t>
            </a:r>
            <a:r>
              <a:rPr spc="-100" dirty="0"/>
              <a:t>individuals</a:t>
            </a:r>
            <a:r>
              <a:rPr spc="-125" dirty="0"/>
              <a:t> </a:t>
            </a:r>
            <a:r>
              <a:rPr spc="-70" dirty="0"/>
              <a:t>or</a:t>
            </a:r>
            <a:r>
              <a:rPr spc="-90" dirty="0"/>
              <a:t> </a:t>
            </a:r>
            <a:r>
              <a:rPr spc="-60" dirty="0"/>
              <a:t>organizations.</a:t>
            </a:r>
          </a:p>
          <a:p>
            <a:pPr marL="240665" indent="-227965">
              <a:lnSpc>
                <a:spcPct val="100000"/>
              </a:lnSpc>
              <a:spcBef>
                <a:spcPts val="1445"/>
              </a:spcBef>
              <a:buClr>
                <a:srgbClr val="252525"/>
              </a:buClr>
              <a:buFont typeface="Arial MT"/>
              <a:buChar char="•"/>
              <a:tabLst>
                <a:tab pos="240665" algn="l"/>
              </a:tabLst>
            </a:pPr>
            <a:r>
              <a:rPr b="1" spc="-55" dirty="0">
                <a:latin typeface="Tahoma"/>
                <a:cs typeface="Tahoma"/>
              </a:rPr>
              <a:t>Whaling</a:t>
            </a:r>
            <a:r>
              <a:rPr b="1" spc="-70" dirty="0">
                <a:latin typeface="Tahoma"/>
                <a:cs typeface="Tahoma"/>
              </a:rPr>
              <a:t> </a:t>
            </a:r>
            <a:r>
              <a:rPr spc="-254" dirty="0"/>
              <a:t>–</a:t>
            </a:r>
            <a:r>
              <a:rPr spc="-140" dirty="0"/>
              <a:t> </a:t>
            </a:r>
            <a:r>
              <a:rPr spc="-40" dirty="0"/>
              <a:t>Attacks</a:t>
            </a:r>
            <a:r>
              <a:rPr spc="-135" dirty="0"/>
              <a:t> </a:t>
            </a:r>
            <a:r>
              <a:rPr spc="-105" dirty="0"/>
              <a:t>aimed</a:t>
            </a:r>
            <a:r>
              <a:rPr spc="-114" dirty="0"/>
              <a:t> </a:t>
            </a:r>
            <a:r>
              <a:rPr spc="-95" dirty="0"/>
              <a:t>at</a:t>
            </a:r>
            <a:r>
              <a:rPr spc="-125" dirty="0"/>
              <a:t> </a:t>
            </a:r>
            <a:r>
              <a:rPr spc="-70" dirty="0"/>
              <a:t>senior</a:t>
            </a:r>
            <a:r>
              <a:rPr spc="-175" dirty="0"/>
              <a:t> </a:t>
            </a:r>
            <a:r>
              <a:rPr spc="-10" dirty="0"/>
              <a:t>executives.</a:t>
            </a:r>
          </a:p>
          <a:p>
            <a:pPr marL="240665" indent="-227965">
              <a:lnSpc>
                <a:spcPct val="100000"/>
              </a:lnSpc>
              <a:spcBef>
                <a:spcPts val="1370"/>
              </a:spcBef>
              <a:buClr>
                <a:srgbClr val="252525"/>
              </a:buClr>
              <a:buFont typeface="Arial MT"/>
              <a:buChar char="•"/>
              <a:tabLst>
                <a:tab pos="240665" algn="l"/>
              </a:tabLst>
            </a:pPr>
            <a:r>
              <a:rPr b="1" spc="-30" dirty="0">
                <a:latin typeface="Tahoma"/>
                <a:cs typeface="Tahoma"/>
              </a:rPr>
              <a:t>Smishing </a:t>
            </a:r>
            <a:r>
              <a:rPr spc="-254" dirty="0"/>
              <a:t>–</a:t>
            </a:r>
            <a:r>
              <a:rPr spc="-135" dirty="0"/>
              <a:t> </a:t>
            </a:r>
            <a:r>
              <a:rPr spc="-75" dirty="0"/>
              <a:t>Phishing</a:t>
            </a:r>
            <a:r>
              <a:rPr spc="-180" dirty="0"/>
              <a:t> </a:t>
            </a:r>
            <a:r>
              <a:rPr spc="-105" dirty="0"/>
              <a:t>via</a:t>
            </a:r>
            <a:r>
              <a:rPr spc="-195" dirty="0"/>
              <a:t> </a:t>
            </a:r>
            <a:r>
              <a:rPr dirty="0"/>
              <a:t>SMS</a:t>
            </a:r>
            <a:r>
              <a:rPr spc="-170" dirty="0"/>
              <a:t> </a:t>
            </a:r>
            <a:r>
              <a:rPr spc="-10" dirty="0"/>
              <a:t>messages.</a:t>
            </a:r>
          </a:p>
          <a:p>
            <a:pPr marL="240665" indent="-227965">
              <a:lnSpc>
                <a:spcPct val="100000"/>
              </a:lnSpc>
              <a:spcBef>
                <a:spcPts val="1445"/>
              </a:spcBef>
              <a:buClr>
                <a:srgbClr val="252525"/>
              </a:buClr>
              <a:buFont typeface="Arial MT"/>
              <a:buChar char="•"/>
              <a:tabLst>
                <a:tab pos="240665" algn="l"/>
              </a:tabLst>
            </a:pPr>
            <a:r>
              <a:rPr b="1" spc="-35" dirty="0">
                <a:latin typeface="Tahoma"/>
                <a:cs typeface="Tahoma"/>
              </a:rPr>
              <a:t>Vishing</a:t>
            </a:r>
            <a:r>
              <a:rPr b="1" spc="-20" dirty="0">
                <a:latin typeface="Tahoma"/>
                <a:cs typeface="Tahoma"/>
              </a:rPr>
              <a:t> </a:t>
            </a:r>
            <a:r>
              <a:rPr spc="-254" dirty="0"/>
              <a:t>–</a:t>
            </a:r>
            <a:r>
              <a:rPr spc="-135" dirty="0"/>
              <a:t> </a:t>
            </a:r>
            <a:r>
              <a:rPr spc="-75" dirty="0"/>
              <a:t>Phishing</a:t>
            </a:r>
            <a:r>
              <a:rPr spc="-180" dirty="0"/>
              <a:t> </a:t>
            </a:r>
            <a:r>
              <a:rPr spc="-90" dirty="0"/>
              <a:t>through</a:t>
            </a:r>
            <a:r>
              <a:rPr spc="-140" dirty="0"/>
              <a:t> </a:t>
            </a:r>
            <a:r>
              <a:rPr spc="-65" dirty="0"/>
              <a:t>voice</a:t>
            </a:r>
            <a:r>
              <a:rPr spc="-150" dirty="0"/>
              <a:t> </a:t>
            </a:r>
            <a:r>
              <a:rPr spc="-10" dirty="0"/>
              <a:t>calls.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891977" y="545925"/>
            <a:ext cx="8172080" cy="1570324"/>
          </a:xfrm>
        </p:spPr>
        <p:txBody>
          <a:bodyPr/>
          <a:lstStyle/>
          <a:p>
            <a:pPr marL="240665" indent="-227965">
              <a:lnSpc>
                <a:spcPct val="100000"/>
              </a:lnSpc>
              <a:spcBef>
                <a:spcPts val="100"/>
              </a:spcBef>
              <a:buClr>
                <a:srgbClr val="252525"/>
              </a:buClr>
              <a:buFont typeface="Arial MT"/>
              <a:buChar char="•"/>
              <a:tabLst>
                <a:tab pos="240665" algn="l"/>
              </a:tabLst>
            </a:pPr>
            <a:r>
              <a:rPr lang="en-US"/>
              <a:t>Email Phising - </a:t>
            </a:r>
            <a:r>
              <a:rPr sz="2400" spc="-25" dirty="0"/>
              <a:t>Fake</a:t>
            </a:r>
            <a:r>
              <a:rPr sz="2400" spc="-160" dirty="0"/>
              <a:t> </a:t>
            </a:r>
            <a:r>
              <a:rPr sz="2400" spc="-105" dirty="0"/>
              <a:t>emails</a:t>
            </a:r>
            <a:r>
              <a:rPr sz="2400" spc="-125" dirty="0"/>
              <a:t> </a:t>
            </a:r>
            <a:r>
              <a:rPr sz="2400" spc="-90" dirty="0"/>
              <a:t>that</a:t>
            </a:r>
            <a:r>
              <a:rPr sz="2400" spc="-125" dirty="0"/>
              <a:t> </a:t>
            </a:r>
            <a:r>
              <a:rPr sz="2400" spc="-80" dirty="0"/>
              <a:t>appear</a:t>
            </a:r>
            <a:r>
              <a:rPr sz="2400" spc="-95" dirty="0"/>
              <a:t> from</a:t>
            </a:r>
            <a:r>
              <a:rPr sz="2400" spc="-200" dirty="0"/>
              <a:t> </a:t>
            </a:r>
            <a:r>
              <a:rPr sz="2400" spc="-75" dirty="0"/>
              <a:t>trusted</a:t>
            </a:r>
            <a:r>
              <a:rPr sz="2400" spc="-110" dirty="0"/>
              <a:t> </a:t>
            </a:r>
            <a:r>
              <a:rPr sz="2400" spc="-10" dirty="0"/>
              <a:t>sources.</a:t>
            </a:r>
            <a:endParaRPr sz="2400"/>
          </a:p>
          <a:p/>
        </p:txBody>
      </p:sp>
      <p:sp>
        <p:nvSpPr>
          <p:cNvPr id="3" name="Holder 3"/>
          <p:cNvSpPr>
            <a:spLocks noGrp="1" noEditPoints="1"/>
          </p:cNvSpPr>
          <p:nvPr>
            <p:ph type="subTitle" idx="4"/>
          </p:nvPr>
        </p:nvSpPr>
        <p:spPr>
          <a:xfrm>
            <a:off x="871676" y="1934555"/>
            <a:ext cx="9266807" cy="1925851"/>
          </a:xfrm>
        </p:spPr>
        <p:txBody>
          <a:bodyPr/>
          <a:lstStyle/>
          <a:p>
            <a:r>
              <a:rPr lang="en-US"/>
              <a:t>Real-Life Phishing Story</a:t>
            </a:r>
          </a:p>
          <a:p>
            <a:r>
              <a:rPr lang="en-US"/>
              <a:t>1. Email Phishing – The Google &amp; Facebook Scam ($100M Stolen!)</a:t>
            </a:r>
          </a:p>
          <a:p>
            <a:r>
              <a:rPr lang="en-US"/>
              <a:t>In 2013-2015, a hacker sent fake invoices to Google and Facebook, pretending to be from a legitimate company they worked with.</a:t>
            </a:r>
          </a:p>
          <a:p>
            <a:r>
              <a:rPr lang="en-US"/>
              <a:t>✅ The emails looked real, and the companies wired over $100 million before realizing the fraud!</a:t>
            </a:r>
          </a:p>
          <a:p>
            <a:r>
              <a:rPr lang="en-US"/>
              <a:t>💡 Lesson: Always verify payment requests, even from trusted 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800426" y="462697"/>
            <a:ext cx="7589483" cy="1008765"/>
          </a:xfrm>
        </p:spPr>
        <p:txBody>
          <a:bodyPr/>
          <a:lstStyle/>
          <a:p>
            <a:r>
              <a:rPr lang="en-US"/>
              <a:t>Spear Phishing - </a:t>
            </a:r>
            <a:r>
              <a:rPr spc="-130" dirty="0"/>
              <a:t> </a:t>
            </a:r>
            <a:r>
              <a:rPr sz="2400" spc="-55" dirty="0"/>
              <a:t>Targeted</a:t>
            </a:r>
            <a:r>
              <a:rPr sz="2400" spc="-105" dirty="0"/>
              <a:t> </a:t>
            </a:r>
            <a:r>
              <a:rPr sz="2400" spc="-60" dirty="0"/>
              <a:t>attacks</a:t>
            </a:r>
            <a:r>
              <a:rPr sz="2400" spc="-130" dirty="0"/>
              <a:t> </a:t>
            </a:r>
            <a:r>
              <a:rPr sz="2400" spc="-85" dirty="0"/>
              <a:t>on</a:t>
            </a:r>
            <a:r>
              <a:rPr sz="2400" spc="-135" dirty="0"/>
              <a:t> </a:t>
            </a:r>
            <a:r>
              <a:rPr sz="2400" spc="-100" dirty="0"/>
              <a:t>individuals</a:t>
            </a:r>
            <a:r>
              <a:rPr sz="2400" spc="-125" dirty="0"/>
              <a:t> </a:t>
            </a:r>
            <a:r>
              <a:rPr sz="2400" spc="-70" dirty="0"/>
              <a:t>or</a:t>
            </a:r>
            <a:r>
              <a:rPr sz="2400" spc="-90" dirty="0"/>
              <a:t> </a:t>
            </a:r>
            <a:r>
              <a:rPr sz="2400" spc="-60" dirty="0"/>
              <a:t>organizations.</a:t>
            </a:r>
          </a:p>
        </p:txBody>
      </p:sp>
      <p:sp>
        <p:nvSpPr>
          <p:cNvPr id="3" name="Holder 3"/>
          <p:cNvSpPr>
            <a:spLocks noGrp="1" noEditPoints="1"/>
          </p:cNvSpPr>
          <p:nvPr>
            <p:ph type="subTitle" idx="4"/>
          </p:nvPr>
        </p:nvSpPr>
        <p:spPr>
          <a:xfrm>
            <a:off x="805094" y="1851328"/>
            <a:ext cx="8534400" cy="3018126"/>
          </a:xfrm>
        </p:spPr>
        <p:txBody>
          <a:bodyPr/>
          <a:lstStyle/>
          <a:p>
            <a:r>
              <a:rPr lang="en-US"/>
              <a:t>Real-Life Phishing Story</a:t>
            </a:r>
          </a:p>
          <a:p>
            <a:endParaRPr lang="en-US"/>
          </a:p>
          <a:p>
            <a:r>
              <a:rPr lang="en-US"/>
              <a:t>The Target Data Breach (40M Credit Cards Stolen!)</a:t>
            </a:r>
          </a:p>
          <a:p>
            <a:r>
              <a:rPr lang="en-US"/>
              <a:t>In 2013, hackers sent phishing emails to an HVAC company that worked with Target.</a:t>
            </a:r>
          </a:p>
          <a:p>
            <a:r>
              <a:rPr lang="en-US"/>
              <a:t>✅ They stole login credentials and gained access to Target’s payment system, stealing 40 million credit card details!</a:t>
            </a:r>
          </a:p>
          <a:p>
            <a:r>
              <a:rPr lang="en-US"/>
              <a:t>💡 Lesson: Even small third-party vendors can be exploited to attack big companies.</a:t>
            </a:r>
          </a:p>
          <a: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817071" y="346178"/>
            <a:ext cx="7706003" cy="602584"/>
          </a:xfrm>
        </p:spPr>
        <p:txBody>
          <a:bodyPr/>
          <a:lstStyle/>
          <a:p>
            <a:r>
              <a:rPr lang="en-US"/>
              <a:t>Smishing - </a:t>
            </a:r>
            <a:r>
              <a:rPr sz="2800" spc="-75" dirty="0"/>
              <a:t>Phishing</a:t>
            </a:r>
            <a:r>
              <a:rPr sz="2800" spc="-180" dirty="0"/>
              <a:t> </a:t>
            </a:r>
            <a:r>
              <a:rPr sz="2800" spc="-105" dirty="0"/>
              <a:t>via</a:t>
            </a:r>
            <a:r>
              <a:rPr sz="2800" spc="-195" dirty="0"/>
              <a:t> </a:t>
            </a:r>
            <a:r>
              <a:rPr sz="2800" dirty="0"/>
              <a:t>SMS</a:t>
            </a:r>
            <a:r>
              <a:rPr sz="2800" spc="-170" dirty="0"/>
              <a:t> </a:t>
            </a:r>
            <a:r>
              <a:rPr sz="2800" spc="-10" dirty="0"/>
              <a:t>messages.</a:t>
            </a:r>
          </a:p>
        </p:txBody>
      </p:sp>
      <p:sp>
        <p:nvSpPr>
          <p:cNvPr id="3" name="Holder 3"/>
          <p:cNvSpPr>
            <a:spLocks noGrp="1" noEditPoints="1"/>
          </p:cNvSpPr>
          <p:nvPr>
            <p:ph type="subTitle" idx="4"/>
          </p:nvPr>
        </p:nvSpPr>
        <p:spPr>
          <a:xfrm>
            <a:off x="605346" y="1560028"/>
            <a:ext cx="8534400" cy="2743806"/>
          </a:xfrm>
        </p:spPr>
        <p:txBody>
          <a:bodyPr/>
          <a:lstStyle/>
          <a:p>
            <a:r>
              <a:rPr lang="en-US"/>
              <a:t>Real-Life Phishing Story</a:t>
            </a:r>
          </a:p>
          <a:p>
            <a:endParaRPr lang="en-US"/>
          </a:p>
          <a:p>
            <a:r>
              <a:rPr lang="en-US"/>
              <a:t>The DHL Delivery Scam</a:t>
            </a:r>
          </a:p>
          <a:p>
            <a:r>
              <a:rPr lang="en-US"/>
              <a:t>In 2022, many people received fake SMS messages saying:</a:t>
            </a:r>
          </a:p>
          <a:p>
            <a:r>
              <a:rPr lang="en-US"/>
              <a:t>"Your DHL package is delayed. Click here to reschedule!"</a:t>
            </a:r>
          </a:p>
          <a:p>
            <a:r>
              <a:rPr lang="en-US"/>
              <a:t>✅ The link led to a fake site that stole credit card details.</a:t>
            </a:r>
          </a:p>
          <a:p>
            <a:r>
              <a:rPr lang="en-US"/>
              <a:t>💡 Lesson: Never click links in unexpected messages—always visit the official website instead.</a:t>
            </a:r>
          </a:p>
          <a:p/>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642292" y="545925"/>
            <a:ext cx="7597806" cy="602584"/>
          </a:xfrm>
        </p:spPr>
        <p:txBody>
          <a:bodyPr/>
          <a:lstStyle/>
          <a:p>
            <a:r>
              <a:rPr lang="en-US"/>
              <a:t>Vishing- </a:t>
            </a:r>
            <a:r>
              <a:rPr sz="2400" spc="-75" dirty="0"/>
              <a:t>Phishing</a:t>
            </a:r>
            <a:r>
              <a:rPr sz="2400" spc="-180" dirty="0"/>
              <a:t> </a:t>
            </a:r>
            <a:r>
              <a:rPr sz="2400" spc="-90" dirty="0"/>
              <a:t>through</a:t>
            </a:r>
            <a:r>
              <a:rPr sz="2400" spc="-140" dirty="0"/>
              <a:t> </a:t>
            </a:r>
            <a:r>
              <a:rPr sz="2400" spc="-65" dirty="0"/>
              <a:t>voice</a:t>
            </a:r>
            <a:r>
              <a:rPr sz="2400" spc="-150" dirty="0"/>
              <a:t> </a:t>
            </a:r>
            <a:r>
              <a:rPr sz="2400" spc="-10" dirty="0"/>
              <a:t>calls</a:t>
            </a:r>
          </a:p>
        </p:txBody>
      </p:sp>
      <p:sp>
        <p:nvSpPr>
          <p:cNvPr id="3" name="Holder 3"/>
          <p:cNvSpPr>
            <a:spLocks noGrp="1" noEditPoints="1"/>
          </p:cNvSpPr>
          <p:nvPr>
            <p:ph type="subTitle" idx="4"/>
          </p:nvPr>
        </p:nvSpPr>
        <p:spPr>
          <a:xfrm>
            <a:off x="855031" y="2059397"/>
            <a:ext cx="8534400" cy="2743806"/>
          </a:xfrm>
        </p:spPr>
        <p:txBody>
          <a:bodyPr/>
          <a:lstStyle/>
          <a:p>
            <a:r>
              <a:rPr lang="en-US"/>
              <a:t>Real-Life Phishing Story</a:t>
            </a:r>
          </a:p>
          <a:p>
            <a:endParaRPr lang="en-US"/>
          </a:p>
          <a:p>
            <a:r>
              <a:rPr lang="en-US"/>
              <a:t>The Bank Fraud Call Scam</a:t>
            </a:r>
          </a:p>
          <a:p>
            <a:r>
              <a:rPr lang="en-US"/>
              <a:t>A woman got a call from "her bank" saying her account was compromised.</a:t>
            </a:r>
          </a:p>
          <a:p>
            <a:r>
              <a:rPr lang="en-US"/>
              <a:t>✅ The caller knew her name &amp; details, so she believed it was real.</a:t>
            </a:r>
          </a:p>
          <a:p>
            <a:r>
              <a:rPr lang="en-US"/>
              <a:t>✅ She gave her login details, and the scammers stole thousands from her account.</a:t>
            </a:r>
          </a:p>
          <a:p>
            <a:r>
              <a:rPr lang="en-US"/>
              <a:t>💡 Lesson: Banks never ask for your password over the phone! Always call back using the official number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dc:creator>
  <cp:lastModifiedBy>OKAFOR PETER</cp:lastModifiedBy>
  <dcterms:created xsi:type="dcterms:W3CDTF">2025-02-26T09:25:56Z</dcterms:created>
  <dcterms:modified xsi:type="dcterms:W3CDTF">2025-02-27T09:55:03.263700</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2025-02-26T00:00:00Z</vt:filetime>
  </property>
  <property fmtid="{D5CDD505-2E9C-101B-9397-08002B2CF9AE}" pid="3" name="LastSaved">
    <vt:filetime>2025-02-26T00:00:00Z</vt:filetime>
  </property>
</Properties>
</file>