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13"/>
  </p:notesMasterIdLst>
  <p:sldIdLst>
    <p:sldId id="256" r:id="rId2"/>
    <p:sldId id="257" r:id="rId3"/>
    <p:sldId id="529" r:id="rId4"/>
    <p:sldId id="530" r:id="rId5"/>
    <p:sldId id="527" r:id="rId6"/>
    <p:sldId id="496" r:id="rId7"/>
    <p:sldId id="526" r:id="rId8"/>
    <p:sldId id="516" r:id="rId9"/>
    <p:sldId id="528" r:id="rId10"/>
    <p:sldId id="517" r:id="rId11"/>
    <p:sldId id="51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43"/>
  </p:normalViewPr>
  <p:slideViewPr>
    <p:cSldViewPr snapToGrid="0" snapToObjects="1">
      <p:cViewPr varScale="1">
        <p:scale>
          <a:sx n="96" d="100"/>
          <a:sy n="96" d="100"/>
        </p:scale>
        <p:origin x="6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B1E6B-62E4-074C-8659-0CAF54C51A5F}" type="datetimeFigureOut">
              <a:rPr lang="en-US" smtClean="0"/>
              <a:t>4/27/20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D71E55-8981-CB45-B349-6A2DE42376AB}" type="slidenum">
              <a:rPr lang="en-US" smtClean="0"/>
              <a:t>‹#›</a:t>
            </a:fld>
            <a:endParaRPr lang="en-US"/>
          </a:p>
        </p:txBody>
      </p:sp>
    </p:spTree>
    <p:extLst>
      <p:ext uri="{BB962C8B-B14F-4D97-AF65-F5344CB8AC3E}">
        <p14:creationId xmlns:p14="http://schemas.microsoft.com/office/powerpoint/2010/main" val="1402683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AA1E2572-E054-624F-9FD1-73B7FE162D82}"/>
              </a:ext>
            </a:extLst>
          </p:cNvPr>
          <p:cNvSpPr>
            <a:spLocks noGrp="1" noChangeArrowheads="1"/>
          </p:cNvSpPr>
          <p:nvPr>
            <p:ph type="sldNum" sz="quarter" idx="5"/>
          </p:nvPr>
        </p:nvSpPr>
        <p:spPr bwMode="auto">
          <a:ln>
            <a:miter lim="800000"/>
            <a:headEnd/>
            <a:tailEnd/>
          </a:ln>
        </p:spPr>
        <p:txBody>
          <a:bodyPr/>
          <a:lstStyle/>
          <a:p>
            <a:pPr>
              <a:defRPr/>
            </a:pPr>
            <a:fld id="{5D1025DA-BF16-4643-B68B-728B6ADA8C9A}" type="slidenum">
              <a:rPr lang="en-US"/>
              <a:pPr>
                <a:defRPr/>
              </a:pPr>
              <a:t>6</a:t>
            </a:fld>
            <a:endParaRPr lang="en-US"/>
          </a:p>
        </p:txBody>
      </p:sp>
      <p:sp>
        <p:nvSpPr>
          <p:cNvPr id="98306" name="Rectangle 2">
            <a:extLst>
              <a:ext uri="{FF2B5EF4-FFF2-40B4-BE49-F238E27FC236}">
                <a16:creationId xmlns:a16="http://schemas.microsoft.com/office/drawing/2014/main" id="{77598732-EF14-1F4B-87B2-5AC65460AB5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3">
            <a:extLst>
              <a:ext uri="{FF2B5EF4-FFF2-40B4-BE49-F238E27FC236}">
                <a16:creationId xmlns:a16="http://schemas.microsoft.com/office/drawing/2014/main" id="{CC301D9B-38B2-0946-A659-95E2F2B85C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(pause)</a:t>
            </a:r>
          </a:p>
          <a:p>
            <a:pPr>
              <a:buFontTx/>
              <a:buChar char="•"/>
            </a:pPr>
            <a:r>
              <a:rPr lang="en-US" altLang="en-US"/>
              <a:t> And, in  concluding the discussion of the ethic, we note once again its purpose (next chart).</a:t>
            </a:r>
          </a:p>
          <a:p>
            <a:pPr>
              <a:buFontTx/>
              <a:buChar char="•"/>
            </a:pPr>
            <a:endParaRPr lang="en-US" altLang="en-US"/>
          </a:p>
        </p:txBody>
      </p:sp>
    </p:spTree>
    <p:extLst>
      <p:ext uri="{BB962C8B-B14F-4D97-AF65-F5344CB8AC3E}">
        <p14:creationId xmlns:p14="http://schemas.microsoft.com/office/powerpoint/2010/main" val="213944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AA1E2572-E054-624F-9FD1-73B7FE162D82}"/>
              </a:ext>
            </a:extLst>
          </p:cNvPr>
          <p:cNvSpPr>
            <a:spLocks noGrp="1" noChangeArrowheads="1"/>
          </p:cNvSpPr>
          <p:nvPr>
            <p:ph type="sldNum" sz="quarter" idx="5"/>
          </p:nvPr>
        </p:nvSpPr>
        <p:spPr bwMode="auto">
          <a:ln>
            <a:miter lim="800000"/>
            <a:headEnd/>
            <a:tailEnd/>
          </a:ln>
        </p:spPr>
        <p:txBody>
          <a:bodyPr/>
          <a:lstStyle/>
          <a:p>
            <a:pPr>
              <a:defRPr/>
            </a:pPr>
            <a:fld id="{5D1025DA-BF16-4643-B68B-728B6ADA8C9A}" type="slidenum">
              <a:rPr lang="en-US"/>
              <a:pPr>
                <a:defRPr/>
              </a:pPr>
              <a:t>7</a:t>
            </a:fld>
            <a:endParaRPr lang="en-US"/>
          </a:p>
        </p:txBody>
      </p:sp>
      <p:sp>
        <p:nvSpPr>
          <p:cNvPr id="98306" name="Rectangle 2">
            <a:extLst>
              <a:ext uri="{FF2B5EF4-FFF2-40B4-BE49-F238E27FC236}">
                <a16:creationId xmlns:a16="http://schemas.microsoft.com/office/drawing/2014/main" id="{77598732-EF14-1F4B-87B2-5AC65460AB5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3">
            <a:extLst>
              <a:ext uri="{FF2B5EF4-FFF2-40B4-BE49-F238E27FC236}">
                <a16:creationId xmlns:a16="http://schemas.microsoft.com/office/drawing/2014/main" id="{CC301D9B-38B2-0946-A659-95E2F2B85C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(pause)</a:t>
            </a:r>
          </a:p>
          <a:p>
            <a:pPr>
              <a:buFontTx/>
              <a:buChar char="•"/>
            </a:pPr>
            <a:r>
              <a:rPr lang="en-US" altLang="en-US"/>
              <a:t> And, in  concluding the discussion of the ethic, we note once again its purpose (next chart).</a:t>
            </a:r>
          </a:p>
          <a:p>
            <a:pPr>
              <a:buFontTx/>
              <a:buChar char="•"/>
            </a:pPr>
            <a:endParaRPr lang="en-US" altLang="en-US"/>
          </a:p>
        </p:txBody>
      </p:sp>
    </p:spTree>
    <p:extLst>
      <p:ext uri="{BB962C8B-B14F-4D97-AF65-F5344CB8AC3E}">
        <p14:creationId xmlns:p14="http://schemas.microsoft.com/office/powerpoint/2010/main" val="1058323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3DCD-509E-1F47-A5DA-446F88F96C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C43D9C-F80E-2C4A-8342-3D8E5FB9A2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C3D59B-BDCF-5B4F-B0D2-72C8037CE8CE}"/>
              </a:ext>
            </a:extLst>
          </p:cNvPr>
          <p:cNvSpPr>
            <a:spLocks noGrp="1"/>
          </p:cNvSpPr>
          <p:nvPr>
            <p:ph type="dt" sz="half" idx="10"/>
          </p:nvPr>
        </p:nvSpPr>
        <p:spPr/>
        <p:txBody>
          <a:bodyPr/>
          <a:lstStyle/>
          <a:p>
            <a:fld id="{48A87A34-81AB-432B-8DAE-1953F412C126}" type="datetimeFigureOut">
              <a:rPr lang="en-US" smtClean="0"/>
              <a:t>4/27/20</a:t>
            </a:fld>
            <a:endParaRPr lang="en-US" dirty="0"/>
          </a:p>
        </p:txBody>
      </p:sp>
      <p:sp>
        <p:nvSpPr>
          <p:cNvPr id="5" name="Footer Placeholder 4">
            <a:extLst>
              <a:ext uri="{FF2B5EF4-FFF2-40B4-BE49-F238E27FC236}">
                <a16:creationId xmlns:a16="http://schemas.microsoft.com/office/drawing/2014/main" id="{7DDF3D11-931B-1947-8515-AE83CFDBD0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E51F0C2-C6EE-DC4A-8A65-0746CB6C706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30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21B42-7525-F741-B9C9-159EF4C5B0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B012B3-7639-D94D-B249-374A1B67271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DFB18E-B8E3-BF40-BC01-D5E53B1241C7}"/>
              </a:ext>
            </a:extLst>
          </p:cNvPr>
          <p:cNvSpPr>
            <a:spLocks noGrp="1"/>
          </p:cNvSpPr>
          <p:nvPr>
            <p:ph type="dt" sz="half" idx="10"/>
          </p:nvPr>
        </p:nvSpPr>
        <p:spPr/>
        <p:txBody>
          <a:bodyPr/>
          <a:lstStyle/>
          <a:p>
            <a:fld id="{48A87A34-81AB-432B-8DAE-1953F412C126}" type="datetimeFigureOut">
              <a:rPr lang="en-US" smtClean="0"/>
              <a:t>4/27/20</a:t>
            </a:fld>
            <a:endParaRPr lang="en-US" dirty="0"/>
          </a:p>
        </p:txBody>
      </p:sp>
      <p:sp>
        <p:nvSpPr>
          <p:cNvPr id="5" name="Footer Placeholder 4">
            <a:extLst>
              <a:ext uri="{FF2B5EF4-FFF2-40B4-BE49-F238E27FC236}">
                <a16:creationId xmlns:a16="http://schemas.microsoft.com/office/drawing/2014/main" id="{75768D06-2962-3D45-8808-0207B3E3D04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3A80BC-B303-1F46-B2ED-EA6E6D5166A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465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5A3DB8-ED54-CA48-8070-FCDE07A6AC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EA80FB-80DE-E548-8D0D-30E364A688A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80760-7181-7B42-963A-903E762537B6}"/>
              </a:ext>
            </a:extLst>
          </p:cNvPr>
          <p:cNvSpPr>
            <a:spLocks noGrp="1"/>
          </p:cNvSpPr>
          <p:nvPr>
            <p:ph type="dt" sz="half" idx="10"/>
          </p:nvPr>
        </p:nvSpPr>
        <p:spPr/>
        <p:txBody>
          <a:bodyPr/>
          <a:lstStyle/>
          <a:p>
            <a:fld id="{48A87A34-81AB-432B-8DAE-1953F412C126}" type="datetimeFigureOut">
              <a:rPr lang="en-US" smtClean="0"/>
              <a:t>4/27/20</a:t>
            </a:fld>
            <a:endParaRPr lang="en-US" dirty="0"/>
          </a:p>
        </p:txBody>
      </p:sp>
      <p:sp>
        <p:nvSpPr>
          <p:cNvPr id="5" name="Footer Placeholder 4">
            <a:extLst>
              <a:ext uri="{FF2B5EF4-FFF2-40B4-BE49-F238E27FC236}">
                <a16:creationId xmlns:a16="http://schemas.microsoft.com/office/drawing/2014/main" id="{2CA39279-E1E1-1D43-B8C0-9D812EB739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8407C45-608E-0A47-9281-29C8A9CEC5F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1420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mccoe">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93339473-9043-A14B-AB73-4BB06E16AACE}"/>
              </a:ext>
            </a:extLst>
          </p:cNvPr>
          <p:cNvSpPr txBox="1">
            <a:spLocks/>
          </p:cNvSpPr>
          <p:nvPr userDrawn="1"/>
        </p:nvSpPr>
        <p:spPr bwMode="auto">
          <a:xfrm>
            <a:off x="11495618" y="6126164"/>
            <a:ext cx="57996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2CDB5A8E-41DA-7E4E-9D12-49ABF272E006}" type="slidenum">
              <a:rPr lang="en-US" altLang="en-US" sz="1200" smtClean="0">
                <a:solidFill>
                  <a:srgbClr val="898989"/>
                </a:solidFill>
                <a:latin typeface="Calibri" panose="020F0502020204030204" pitchFamily="34" charset="0"/>
              </a:rPr>
              <a:pPr algn="ctr" eaLnBrk="1" hangingPunct="1">
                <a:defRPr/>
              </a:pPr>
              <a:t>‹#›</a:t>
            </a:fld>
            <a:endParaRPr lang="en-US" altLang="en-US" sz="1200">
              <a:solidFill>
                <a:srgbClr val="898989"/>
              </a:solidFill>
              <a:latin typeface="Calibri" panose="020F0502020204030204" pitchFamily="34" charset="0"/>
            </a:endParaRPr>
          </a:p>
        </p:txBody>
      </p:sp>
    </p:spTree>
    <p:extLst>
      <p:ext uri="{BB962C8B-B14F-4D97-AF65-F5344CB8AC3E}">
        <p14:creationId xmlns:p14="http://schemas.microsoft.com/office/powerpoint/2010/main" val="1829630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FCF3-AAE5-2244-B721-561D6303CB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C16D04-3970-BB40-8E65-E52C2B5DDEA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B79E1-443C-5C48-BBB3-911EC9C2BA95}"/>
              </a:ext>
            </a:extLst>
          </p:cNvPr>
          <p:cNvSpPr>
            <a:spLocks noGrp="1"/>
          </p:cNvSpPr>
          <p:nvPr>
            <p:ph type="dt" sz="half" idx="10"/>
          </p:nvPr>
        </p:nvSpPr>
        <p:spPr/>
        <p:txBody>
          <a:bodyPr/>
          <a:lstStyle/>
          <a:p>
            <a:fld id="{48A87A34-81AB-432B-8DAE-1953F412C126}" type="datetimeFigureOut">
              <a:rPr lang="en-US" smtClean="0"/>
              <a:t>4/27/20</a:t>
            </a:fld>
            <a:endParaRPr lang="en-US" dirty="0"/>
          </a:p>
        </p:txBody>
      </p:sp>
      <p:sp>
        <p:nvSpPr>
          <p:cNvPr id="5" name="Footer Placeholder 4">
            <a:extLst>
              <a:ext uri="{FF2B5EF4-FFF2-40B4-BE49-F238E27FC236}">
                <a16:creationId xmlns:a16="http://schemas.microsoft.com/office/drawing/2014/main" id="{B9380DBA-6615-8044-BDF9-C2BC3E07E7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B221E99-7269-BF4A-9821-7B8D0FB9C3A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888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74994-B842-CB4E-8428-C60676F3DA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804910-42BF-7743-9F0A-7E94636A8C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CD5C56-0CD1-4140-B9E5-1E067DFFE20D}"/>
              </a:ext>
            </a:extLst>
          </p:cNvPr>
          <p:cNvSpPr>
            <a:spLocks noGrp="1"/>
          </p:cNvSpPr>
          <p:nvPr>
            <p:ph type="dt" sz="half" idx="10"/>
          </p:nvPr>
        </p:nvSpPr>
        <p:spPr/>
        <p:txBody>
          <a:bodyPr/>
          <a:lstStyle/>
          <a:p>
            <a:fld id="{48A87A34-81AB-432B-8DAE-1953F412C126}" type="datetimeFigureOut">
              <a:rPr lang="en-US" smtClean="0"/>
              <a:t>4/27/20</a:t>
            </a:fld>
            <a:endParaRPr lang="en-US" dirty="0"/>
          </a:p>
        </p:txBody>
      </p:sp>
      <p:sp>
        <p:nvSpPr>
          <p:cNvPr id="5" name="Footer Placeholder 4">
            <a:extLst>
              <a:ext uri="{FF2B5EF4-FFF2-40B4-BE49-F238E27FC236}">
                <a16:creationId xmlns:a16="http://schemas.microsoft.com/office/drawing/2014/main" id="{6ABA15A9-F161-F340-87A2-5665A7ED40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A0F871-0D04-F54D-9662-54C49A9F993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765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535E9-F84A-F742-B8D8-64C9F84D00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AABF61-9A07-244F-8FB7-4841340B8F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996FCE-0A98-584E-9B24-45586F89774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CCA9A3-85F2-8B44-A2AC-81BCFC83252C}"/>
              </a:ext>
            </a:extLst>
          </p:cNvPr>
          <p:cNvSpPr>
            <a:spLocks noGrp="1"/>
          </p:cNvSpPr>
          <p:nvPr>
            <p:ph type="dt" sz="half" idx="10"/>
          </p:nvPr>
        </p:nvSpPr>
        <p:spPr/>
        <p:txBody>
          <a:bodyPr/>
          <a:lstStyle/>
          <a:p>
            <a:fld id="{48A87A34-81AB-432B-8DAE-1953F412C126}" type="datetimeFigureOut">
              <a:rPr lang="en-US" smtClean="0"/>
              <a:t>4/27/20</a:t>
            </a:fld>
            <a:endParaRPr lang="en-US" dirty="0"/>
          </a:p>
        </p:txBody>
      </p:sp>
      <p:sp>
        <p:nvSpPr>
          <p:cNvPr id="6" name="Footer Placeholder 5">
            <a:extLst>
              <a:ext uri="{FF2B5EF4-FFF2-40B4-BE49-F238E27FC236}">
                <a16:creationId xmlns:a16="http://schemas.microsoft.com/office/drawing/2014/main" id="{D3FE66D2-9541-CE4A-9FA8-D211D67E587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AEB33C5-1E75-9D41-853C-191CFF37071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825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181A-3AFF-3D42-A95D-937249533B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48C0E1-695F-8246-AC9C-55F19D6D91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413254-DB05-0F4B-B3EB-673039C81F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9E5BA8-227A-6046-A507-8ECFC88C90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1548AD-F5A2-4A4E-8A02-8F00C9B471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120481-649B-4845-8A70-5F111D5CAF00}"/>
              </a:ext>
            </a:extLst>
          </p:cNvPr>
          <p:cNvSpPr>
            <a:spLocks noGrp="1"/>
          </p:cNvSpPr>
          <p:nvPr>
            <p:ph type="dt" sz="half" idx="10"/>
          </p:nvPr>
        </p:nvSpPr>
        <p:spPr/>
        <p:txBody>
          <a:bodyPr/>
          <a:lstStyle/>
          <a:p>
            <a:fld id="{48A87A34-81AB-432B-8DAE-1953F412C126}" type="datetimeFigureOut">
              <a:rPr lang="en-US" smtClean="0"/>
              <a:t>4/27/20</a:t>
            </a:fld>
            <a:endParaRPr lang="en-US" dirty="0"/>
          </a:p>
        </p:txBody>
      </p:sp>
      <p:sp>
        <p:nvSpPr>
          <p:cNvPr id="8" name="Footer Placeholder 7">
            <a:extLst>
              <a:ext uri="{FF2B5EF4-FFF2-40B4-BE49-F238E27FC236}">
                <a16:creationId xmlns:a16="http://schemas.microsoft.com/office/drawing/2014/main" id="{04210EA1-5BBA-5F48-900E-A399393EE25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A6399DA-B7D5-E24F-A504-0FF6B3CC5C6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056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8BD7-5355-1E48-9143-6D5F258463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BB8F74-2FCA-8547-8792-0C44A7B412E4}"/>
              </a:ext>
            </a:extLst>
          </p:cNvPr>
          <p:cNvSpPr>
            <a:spLocks noGrp="1"/>
          </p:cNvSpPr>
          <p:nvPr>
            <p:ph type="dt" sz="half" idx="10"/>
          </p:nvPr>
        </p:nvSpPr>
        <p:spPr/>
        <p:txBody>
          <a:bodyPr/>
          <a:lstStyle/>
          <a:p>
            <a:fld id="{48A87A34-81AB-432B-8DAE-1953F412C126}" type="datetimeFigureOut">
              <a:rPr lang="en-US" smtClean="0"/>
              <a:t>4/27/20</a:t>
            </a:fld>
            <a:endParaRPr lang="en-US" dirty="0"/>
          </a:p>
        </p:txBody>
      </p:sp>
      <p:sp>
        <p:nvSpPr>
          <p:cNvPr id="4" name="Footer Placeholder 3">
            <a:extLst>
              <a:ext uri="{FF2B5EF4-FFF2-40B4-BE49-F238E27FC236}">
                <a16:creationId xmlns:a16="http://schemas.microsoft.com/office/drawing/2014/main" id="{660701C0-7CCD-C549-A020-0A8E7A0CDC1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DF96D73-8287-F54B-AE5A-8C5271CCE3A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0761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F051D8-8C0C-3149-B214-358F3FB5365C}"/>
              </a:ext>
            </a:extLst>
          </p:cNvPr>
          <p:cNvSpPr>
            <a:spLocks noGrp="1"/>
          </p:cNvSpPr>
          <p:nvPr>
            <p:ph type="dt" sz="half" idx="10"/>
          </p:nvPr>
        </p:nvSpPr>
        <p:spPr/>
        <p:txBody>
          <a:bodyPr/>
          <a:lstStyle/>
          <a:p>
            <a:fld id="{48A87A34-81AB-432B-8DAE-1953F412C126}" type="datetimeFigureOut">
              <a:rPr lang="en-US" smtClean="0"/>
              <a:t>4/27/20</a:t>
            </a:fld>
            <a:endParaRPr lang="en-US" dirty="0"/>
          </a:p>
        </p:txBody>
      </p:sp>
      <p:sp>
        <p:nvSpPr>
          <p:cNvPr id="3" name="Footer Placeholder 2">
            <a:extLst>
              <a:ext uri="{FF2B5EF4-FFF2-40B4-BE49-F238E27FC236}">
                <a16:creationId xmlns:a16="http://schemas.microsoft.com/office/drawing/2014/main" id="{2AB65B01-67F0-DA47-903B-9C39488776A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14138AF-F030-CE4C-A72D-45BEE00FEC0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32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2021-8B0A-DD41-A719-36C52840CD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668524-5730-1E40-AFAA-C6C5542F2C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ECC45C-79D1-5545-8D2E-4DB186EB6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D8E66C-4D29-9147-A70E-FF2DDF73B5DD}"/>
              </a:ext>
            </a:extLst>
          </p:cNvPr>
          <p:cNvSpPr>
            <a:spLocks noGrp="1"/>
          </p:cNvSpPr>
          <p:nvPr>
            <p:ph type="dt" sz="half" idx="10"/>
          </p:nvPr>
        </p:nvSpPr>
        <p:spPr/>
        <p:txBody>
          <a:bodyPr/>
          <a:lstStyle/>
          <a:p>
            <a:fld id="{48A87A34-81AB-432B-8DAE-1953F412C126}" type="datetimeFigureOut">
              <a:rPr lang="en-US" smtClean="0"/>
              <a:t>4/27/20</a:t>
            </a:fld>
            <a:endParaRPr lang="en-US" dirty="0"/>
          </a:p>
        </p:txBody>
      </p:sp>
      <p:sp>
        <p:nvSpPr>
          <p:cNvPr id="6" name="Footer Placeholder 5">
            <a:extLst>
              <a:ext uri="{FF2B5EF4-FFF2-40B4-BE49-F238E27FC236}">
                <a16:creationId xmlns:a16="http://schemas.microsoft.com/office/drawing/2014/main" id="{03223619-1027-0F40-A19F-CFA03AAE74E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A4A2AB-DAB4-DB4E-8172-08C9BCD80FA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859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27950-9B1E-084C-BEF4-CB3785E04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0AB03C-5493-BE46-A16B-99B8E74DFF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2B3C9D-2A43-2D4E-8D24-7AF2338B3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B8EE82-1A96-AE42-B93F-42223ADD7FA7}"/>
              </a:ext>
            </a:extLst>
          </p:cNvPr>
          <p:cNvSpPr>
            <a:spLocks noGrp="1"/>
          </p:cNvSpPr>
          <p:nvPr>
            <p:ph type="dt" sz="half" idx="10"/>
          </p:nvPr>
        </p:nvSpPr>
        <p:spPr/>
        <p:txBody>
          <a:bodyPr/>
          <a:lstStyle/>
          <a:p>
            <a:fld id="{48A87A34-81AB-432B-8DAE-1953F412C126}" type="datetimeFigureOut">
              <a:rPr lang="en-US" smtClean="0"/>
              <a:pPr/>
              <a:t>4/27/20</a:t>
            </a:fld>
            <a:endParaRPr lang="en-US" dirty="0"/>
          </a:p>
        </p:txBody>
      </p:sp>
      <p:sp>
        <p:nvSpPr>
          <p:cNvPr id="6" name="Footer Placeholder 5">
            <a:extLst>
              <a:ext uri="{FF2B5EF4-FFF2-40B4-BE49-F238E27FC236}">
                <a16:creationId xmlns:a16="http://schemas.microsoft.com/office/drawing/2014/main" id="{E5A48655-AFFE-904C-BFCD-CC7A393636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5DC69CC-7514-C740-8670-932046FF60E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643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DD0244-620C-EC40-99F8-E334E6ACF5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61B3B9-0CF9-FD42-AC45-B5F6AF0268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69E629-AB9B-3A4E-A2DD-BF89F40B2F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4/27/20</a:t>
            </a:fld>
            <a:endParaRPr lang="en-US" dirty="0"/>
          </a:p>
        </p:txBody>
      </p:sp>
      <p:sp>
        <p:nvSpPr>
          <p:cNvPr id="5" name="Footer Placeholder 4">
            <a:extLst>
              <a:ext uri="{FF2B5EF4-FFF2-40B4-BE49-F238E27FC236}">
                <a16:creationId xmlns:a16="http://schemas.microsoft.com/office/drawing/2014/main" id="{D0480F40-FA44-4D4F-862A-1CB08DE6D7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C1D113A-F7C7-E34A-B4FB-678559E062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05523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4E19-2C5F-3146-B57E-2FE959DD9C49}"/>
              </a:ext>
            </a:extLst>
          </p:cNvPr>
          <p:cNvSpPr>
            <a:spLocks noGrp="1"/>
          </p:cNvSpPr>
          <p:nvPr>
            <p:ph type="ctrTitle"/>
          </p:nvPr>
        </p:nvSpPr>
        <p:spPr>
          <a:xfrm>
            <a:off x="-410817" y="-491066"/>
            <a:ext cx="12192000" cy="3572933"/>
          </a:xfrm>
        </p:spPr>
        <p:txBody>
          <a:bodyPr>
            <a:normAutofit/>
          </a:bodyPr>
          <a:lstStyle/>
          <a:p>
            <a:r>
              <a:rPr lang="en-US" sz="4400" b="1" u="sng" dirty="0">
                <a:latin typeface="Arial" panose="020B0604020202020204" pitchFamily="34" charset="0"/>
                <a:cs typeface="Arial" panose="020B0604020202020204" pitchFamily="34" charset="0"/>
              </a:rPr>
              <a:t>Is the Pen Mightier than the Sword?</a:t>
            </a:r>
            <a:br>
              <a:rPr lang="en-US" sz="4400" dirty="0">
                <a:latin typeface="Arial" panose="020B0604020202020204" pitchFamily="34" charset="0"/>
                <a:cs typeface="Arial" panose="020B0604020202020204" pitchFamily="34" charset="0"/>
              </a:rPr>
            </a:br>
            <a:br>
              <a:rPr lang="en-US" sz="4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Op-Ed Use by Retired Military Officers in America’s Major Newspapers</a:t>
            </a:r>
          </a:p>
        </p:txBody>
      </p:sp>
      <p:sp>
        <p:nvSpPr>
          <p:cNvPr id="4" name="TextBox 3">
            <a:extLst>
              <a:ext uri="{FF2B5EF4-FFF2-40B4-BE49-F238E27FC236}">
                <a16:creationId xmlns:a16="http://schemas.microsoft.com/office/drawing/2014/main" id="{3B3D131A-D357-094B-A5E6-30BA2A19DD01}"/>
              </a:ext>
            </a:extLst>
          </p:cNvPr>
          <p:cNvSpPr txBox="1"/>
          <p:nvPr/>
        </p:nvSpPr>
        <p:spPr>
          <a:xfrm>
            <a:off x="8602133" y="5587999"/>
            <a:ext cx="5096933"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Pete Erickson</a:t>
            </a:r>
          </a:p>
          <a:p>
            <a:r>
              <a:rPr lang="en-US" dirty="0">
                <a:latin typeface="Arial" panose="020B0604020202020204" pitchFamily="34" charset="0"/>
                <a:cs typeface="Arial" panose="020B0604020202020204" pitchFamily="34" charset="0"/>
              </a:rPr>
              <a:t>University of Wisconsin-Madison</a:t>
            </a:r>
          </a:p>
          <a:p>
            <a:r>
              <a:rPr lang="en-US" dirty="0">
                <a:latin typeface="Arial" panose="020B0604020202020204" pitchFamily="34" charset="0"/>
                <a:cs typeface="Arial" panose="020B0604020202020204" pitchFamily="34" charset="0"/>
              </a:rPr>
              <a:t>PS 904: Prof. Ellie Powell</a:t>
            </a:r>
          </a:p>
          <a:p>
            <a:r>
              <a:rPr lang="en-US" dirty="0">
                <a:latin typeface="Arial" panose="020B0604020202020204" pitchFamily="34" charset="0"/>
                <a:cs typeface="Arial" panose="020B0604020202020204" pitchFamily="34" charset="0"/>
              </a:rPr>
              <a:t>April 27, 2020</a:t>
            </a:r>
          </a:p>
        </p:txBody>
      </p:sp>
    </p:spTree>
    <p:extLst>
      <p:ext uri="{BB962C8B-B14F-4D97-AF65-F5344CB8AC3E}">
        <p14:creationId xmlns:p14="http://schemas.microsoft.com/office/powerpoint/2010/main" val="4094917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3E5566-BB0F-9447-B8B4-4BA8C67FB1B5}"/>
              </a:ext>
            </a:extLst>
          </p:cNvPr>
          <p:cNvSpPr>
            <a:spLocks noGrp="1"/>
          </p:cNvSpPr>
          <p:nvPr>
            <p:ph idx="1"/>
          </p:nvPr>
        </p:nvSpPr>
        <p:spPr>
          <a:xfrm>
            <a:off x="732181" y="677491"/>
            <a:ext cx="10515600" cy="5820824"/>
          </a:xfrm>
        </p:spPr>
        <p:txBody>
          <a:bodyPr>
            <a:noAutofit/>
          </a:bodyPr>
          <a:lstStyle/>
          <a:p>
            <a:r>
              <a:rPr lang="en-US" sz="1800" dirty="0">
                <a:latin typeface="Arial" panose="020B0604020202020204" pitchFamily="34" charset="0"/>
                <a:cs typeface="Arial" panose="020B0604020202020204" pitchFamily="34" charset="0"/>
              </a:rPr>
              <a:t>Over the 20 year period, we have seen retired military officers write on some controversial topics that sometimes break the traditional military norm of remaining “apolitical”</a:t>
            </a:r>
          </a:p>
          <a:p>
            <a:pPr lvl="1"/>
            <a:r>
              <a:rPr lang="en-US" sz="1800" dirty="0">
                <a:latin typeface="Arial" panose="020B0604020202020204" pitchFamily="34" charset="0"/>
                <a:cs typeface="Arial" panose="020B0604020202020204" pitchFamily="34" charset="0"/>
              </a:rPr>
              <a:t>Endorsing political candidates for office – evident in Presidential Elections, especially from 2004-onward</a:t>
            </a:r>
          </a:p>
          <a:p>
            <a:pPr lvl="1"/>
            <a:r>
              <a:rPr lang="en-US" sz="1800" dirty="0">
                <a:latin typeface="Arial" panose="020B0604020202020204" pitchFamily="34" charset="0"/>
                <a:cs typeface="Arial" panose="020B0604020202020204" pitchFamily="34" charset="0"/>
              </a:rPr>
              <a:t>Revolt of the Generals (2006 against Rumsfeld) and perhaps a “2</a:t>
            </a:r>
            <a:r>
              <a:rPr lang="en-US" sz="1800" baseline="30000" dirty="0">
                <a:latin typeface="Arial" panose="020B0604020202020204" pitchFamily="34" charset="0"/>
                <a:cs typeface="Arial" panose="020B0604020202020204" pitchFamily="34" charset="0"/>
              </a:rPr>
              <a:t>nd</a:t>
            </a:r>
            <a:r>
              <a:rPr lang="en-US" sz="1800" dirty="0">
                <a:latin typeface="Arial" panose="020B0604020202020204" pitchFamily="34" charset="0"/>
                <a:cs typeface="Arial" panose="020B0604020202020204" pitchFamily="34" charset="0"/>
              </a:rPr>
              <a:t> Revolt” ongoing</a:t>
            </a:r>
          </a:p>
          <a:p>
            <a:r>
              <a:rPr lang="en-US" sz="1800" dirty="0">
                <a:latin typeface="Arial" panose="020B0604020202020204" pitchFamily="34" charset="0"/>
                <a:cs typeface="Arial" panose="020B0604020202020204" pitchFamily="34" charset="0"/>
              </a:rPr>
              <a:t>What’s Different/New?</a:t>
            </a:r>
          </a:p>
          <a:p>
            <a:pPr lvl="1"/>
            <a:r>
              <a:rPr lang="en-US" sz="1800" dirty="0">
                <a:solidFill>
                  <a:srgbClr val="0432FF"/>
                </a:solidFill>
                <a:latin typeface="Arial" panose="020B0604020202020204" pitchFamily="34" charset="0"/>
                <a:cs typeface="Arial" panose="020B0604020202020204" pitchFamily="34" charset="0"/>
              </a:rPr>
              <a:t>the publication of opinion pieces that comment on tangential political issues – topics that </a:t>
            </a:r>
            <a:r>
              <a:rPr lang="en-US" sz="1800" u="sng" dirty="0">
                <a:solidFill>
                  <a:srgbClr val="0432FF"/>
                </a:solidFill>
                <a:latin typeface="Arial" panose="020B0604020202020204" pitchFamily="34" charset="0"/>
                <a:cs typeface="Arial" panose="020B0604020202020204" pitchFamily="34" charset="0"/>
              </a:rPr>
              <a:t>do not directly impact </a:t>
            </a:r>
            <a:r>
              <a:rPr lang="en-US" sz="1800" dirty="0">
                <a:solidFill>
                  <a:srgbClr val="0432FF"/>
                </a:solidFill>
                <a:latin typeface="Arial" panose="020B0604020202020204" pitchFamily="34" charset="0"/>
                <a:cs typeface="Arial" panose="020B0604020202020204" pitchFamily="34" charset="0"/>
              </a:rPr>
              <a:t>the military</a:t>
            </a:r>
          </a:p>
          <a:p>
            <a:pPr lvl="2"/>
            <a:r>
              <a:rPr lang="en-US" sz="1800" dirty="0">
                <a:solidFill>
                  <a:srgbClr val="0432FF"/>
                </a:solidFill>
                <a:latin typeface="Arial" panose="020B0604020202020204" pitchFamily="34" charset="0"/>
                <a:cs typeface="Arial" panose="020B0604020202020204" pitchFamily="34" charset="0"/>
              </a:rPr>
              <a:t>Important topics, but should military voices be weighing in on topics such as:</a:t>
            </a:r>
          </a:p>
          <a:p>
            <a:pPr lvl="3"/>
            <a:r>
              <a:rPr lang="en-US" dirty="0">
                <a:solidFill>
                  <a:srgbClr val="0432FF"/>
                </a:solidFill>
                <a:latin typeface="Arial" panose="020B0604020202020204" pitchFamily="34" charset="0"/>
                <a:cs typeface="Arial" panose="020B0604020202020204" pitchFamily="34" charset="0"/>
              </a:rPr>
              <a:t>2</a:t>
            </a:r>
            <a:r>
              <a:rPr lang="en-US" baseline="30000" dirty="0">
                <a:solidFill>
                  <a:srgbClr val="0432FF"/>
                </a:solidFill>
                <a:latin typeface="Arial" panose="020B0604020202020204" pitchFamily="34" charset="0"/>
                <a:cs typeface="Arial" panose="020B0604020202020204" pitchFamily="34" charset="0"/>
              </a:rPr>
              <a:t>nd</a:t>
            </a:r>
            <a:r>
              <a:rPr lang="en-US" dirty="0">
                <a:solidFill>
                  <a:srgbClr val="0432FF"/>
                </a:solidFill>
                <a:latin typeface="Arial" panose="020B0604020202020204" pitchFamily="34" charset="0"/>
                <a:cs typeface="Arial" panose="020B0604020202020204" pitchFamily="34" charset="0"/>
              </a:rPr>
              <a:t> Amendment and Gun Control, Transgender Ban, Refugee Policy/Immigration, and Climate Change</a:t>
            </a:r>
          </a:p>
          <a:p>
            <a:pPr lvl="1"/>
            <a:r>
              <a:rPr lang="en-US" sz="1800" dirty="0">
                <a:solidFill>
                  <a:srgbClr val="0432FF"/>
                </a:solidFill>
                <a:latin typeface="Arial" panose="020B0604020202020204" pitchFamily="34" charset="0"/>
                <a:cs typeface="Arial" panose="020B0604020202020204" pitchFamily="34" charset="0"/>
              </a:rPr>
              <a:t>The fervor with which retired military are attacking sitting political figures – namely, President Donald Trump and his administration.  </a:t>
            </a:r>
          </a:p>
          <a:p>
            <a:r>
              <a:rPr lang="en-US" sz="1800" dirty="0">
                <a:latin typeface="Arial" panose="020B0604020202020204" pitchFamily="34" charset="0"/>
                <a:cs typeface="Arial" panose="020B0604020202020204" pitchFamily="34" charset="0"/>
              </a:rPr>
              <a:t> Normative questions American society should consider include: </a:t>
            </a:r>
          </a:p>
          <a:p>
            <a:pPr lvl="1"/>
            <a:r>
              <a:rPr lang="en-US" sz="1800" dirty="0">
                <a:solidFill>
                  <a:srgbClr val="0432FF"/>
                </a:solidFill>
                <a:latin typeface="Arial" panose="020B0604020202020204" pitchFamily="34" charset="0"/>
                <a:cs typeface="Arial" panose="020B0604020202020204" pitchFamily="34" charset="0"/>
              </a:rPr>
              <a:t>On what topics should Americans expect retired military officers to provide “expert advice” as a result of their professional experiences (i.e. Fighting a War versus domestic political opinions)?   </a:t>
            </a:r>
          </a:p>
          <a:p>
            <a:pPr lvl="1"/>
            <a:r>
              <a:rPr lang="en-US" sz="1800" dirty="0">
                <a:solidFill>
                  <a:srgbClr val="0432FF"/>
                </a:solidFill>
                <a:latin typeface="Arial" panose="020B0604020202020204" pitchFamily="34" charset="0"/>
                <a:cs typeface="Arial" panose="020B0604020202020204" pitchFamily="34" charset="0"/>
              </a:rPr>
              <a:t>How are various actors (the media, individual retired officers) leveraging the “institutional trust” of military elites to sway and influence public opinion?</a:t>
            </a:r>
          </a:p>
          <a:p>
            <a:pPr lvl="1"/>
            <a:r>
              <a:rPr lang="en-US" sz="1800" dirty="0">
                <a:solidFill>
                  <a:srgbClr val="0432FF"/>
                </a:solidFill>
                <a:latin typeface="Arial" panose="020B0604020202020204" pitchFamily="34" charset="0"/>
                <a:cs typeface="Arial" panose="020B0604020202020204" pitchFamily="34" charset="0"/>
              </a:rPr>
              <a:t>To what degree do these trends make it more difficult for active military to provide their expert advice on military matters?</a:t>
            </a:r>
          </a:p>
          <a:p>
            <a:pPr lvl="1"/>
            <a:r>
              <a:rPr lang="en-US" sz="1800" dirty="0">
                <a:solidFill>
                  <a:srgbClr val="0432FF"/>
                </a:solidFill>
                <a:latin typeface="Arial" panose="020B0604020202020204" pitchFamily="34" charset="0"/>
                <a:cs typeface="Arial" panose="020B0604020202020204" pitchFamily="34" charset="0"/>
              </a:rPr>
              <a:t>To what degree will these trends erode the public’s trust?</a:t>
            </a:r>
          </a:p>
        </p:txBody>
      </p:sp>
      <p:sp>
        <p:nvSpPr>
          <p:cNvPr id="6" name="TextBox 5">
            <a:extLst>
              <a:ext uri="{FF2B5EF4-FFF2-40B4-BE49-F238E27FC236}">
                <a16:creationId xmlns:a16="http://schemas.microsoft.com/office/drawing/2014/main" id="{1AAB36E3-D703-044B-B2EA-08E90BA0F0B4}"/>
              </a:ext>
            </a:extLst>
          </p:cNvPr>
          <p:cNvSpPr txBox="1"/>
          <p:nvPr/>
        </p:nvSpPr>
        <p:spPr>
          <a:xfrm>
            <a:off x="-96494" y="0"/>
            <a:ext cx="11344275" cy="769441"/>
          </a:xfrm>
          <a:prstGeom prst="rect">
            <a:avLst/>
          </a:prstGeom>
          <a:noFill/>
        </p:spPr>
        <p:txBody>
          <a:bodyPr wrap="square" rtlCol="0">
            <a:spAutoFit/>
          </a:bodyPr>
          <a:lstStyle/>
          <a:p>
            <a:pPr algn="ctr"/>
            <a:r>
              <a:rPr lang="en-US" sz="4400" u="sng" dirty="0">
                <a:latin typeface="Arial" panose="020B0604020202020204" pitchFamily="34" charset="0"/>
                <a:cs typeface="Arial" panose="020B0604020202020204" pitchFamily="34" charset="0"/>
              </a:rPr>
              <a:t>Key Takeaways</a:t>
            </a:r>
          </a:p>
        </p:txBody>
      </p:sp>
    </p:spTree>
    <p:extLst>
      <p:ext uri="{BB962C8B-B14F-4D97-AF65-F5344CB8AC3E}">
        <p14:creationId xmlns:p14="http://schemas.microsoft.com/office/powerpoint/2010/main" val="3002165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1CBB50-972D-8544-BE7F-E3DFF3F38A7C}"/>
              </a:ext>
            </a:extLst>
          </p:cNvPr>
          <p:cNvSpPr>
            <a:spLocks noGrp="1"/>
          </p:cNvSpPr>
          <p:nvPr>
            <p:ph idx="1"/>
          </p:nvPr>
        </p:nvSpPr>
        <p:spPr>
          <a:xfrm>
            <a:off x="57802" y="-249382"/>
            <a:ext cx="12076394" cy="7316959"/>
          </a:xfrm>
        </p:spPr>
        <p:txBody>
          <a:bodyPr>
            <a:noAutofit/>
          </a:bodyPr>
          <a:lstStyle/>
          <a:p>
            <a:pPr marL="342900" indent="-342900">
              <a:buFont typeface="+mj-lt"/>
              <a:buAutoNum type="arabicPeriod"/>
            </a:pPr>
            <a:endParaRPr lang="en-US" sz="1800" dirty="0">
              <a:solidFill>
                <a:srgbClr val="0432FF"/>
              </a:solidFill>
              <a:latin typeface="Arial" panose="020B0604020202020204" pitchFamily="34" charset="0"/>
              <a:cs typeface="Arial" panose="020B0604020202020204" pitchFamily="34" charset="0"/>
            </a:endParaRPr>
          </a:p>
          <a:p>
            <a:pPr marL="342900" indent="-342900">
              <a:buFont typeface="+mj-lt"/>
              <a:buAutoNum type="arabicPeriod"/>
            </a:pPr>
            <a:endParaRPr lang="en-US" sz="1800" dirty="0">
              <a:solidFill>
                <a:srgbClr val="0432FF"/>
              </a:solidFill>
              <a:latin typeface="Arial" panose="020B0604020202020204" pitchFamily="34" charset="0"/>
              <a:cs typeface="Arial" panose="020B0604020202020204" pitchFamily="34" charset="0"/>
            </a:endParaRPr>
          </a:p>
          <a:p>
            <a:pPr marL="342900" indent="-342900">
              <a:buFont typeface="+mj-lt"/>
              <a:buAutoNum type="arabicPeriod"/>
            </a:pPr>
            <a:endParaRPr lang="en-US" sz="1800" dirty="0">
              <a:solidFill>
                <a:srgbClr val="0432FF"/>
              </a:solidFill>
              <a:latin typeface="Arial" panose="020B0604020202020204" pitchFamily="34" charset="0"/>
              <a:cs typeface="Arial" panose="020B0604020202020204" pitchFamily="34" charset="0"/>
            </a:endParaRPr>
          </a:p>
          <a:p>
            <a:pPr marL="0" indent="0">
              <a:buNone/>
            </a:pPr>
            <a:endParaRPr lang="en-US" sz="1800" dirty="0">
              <a:solidFill>
                <a:srgbClr val="0432FF"/>
              </a:solidFill>
              <a:latin typeface="Arial" panose="020B0604020202020204" pitchFamily="34" charset="0"/>
              <a:cs typeface="Arial" panose="020B0604020202020204" pitchFamily="34" charset="0"/>
            </a:endParaRPr>
          </a:p>
          <a:p>
            <a:pPr marL="342900" indent="-342900">
              <a:buFont typeface="+mj-lt"/>
              <a:buAutoNum type="arabicPeriod"/>
            </a:pPr>
            <a:endParaRPr lang="en-US" sz="1800" dirty="0">
              <a:solidFill>
                <a:srgbClr val="0432FF"/>
              </a:solidFill>
              <a:latin typeface="Arial" panose="020B0604020202020204" pitchFamily="34" charset="0"/>
              <a:cs typeface="Arial" panose="020B0604020202020204" pitchFamily="34" charset="0"/>
            </a:endParaRPr>
          </a:p>
          <a:p>
            <a:pPr marL="800100" lvl="1" indent="-342900">
              <a:buFont typeface="+mj-lt"/>
              <a:buAutoNum type="arabicPeriod"/>
            </a:pPr>
            <a:endParaRPr lang="en-US" sz="1800" dirty="0">
              <a:solidFill>
                <a:srgbClr val="0432FF"/>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FF550D80-169B-F445-857B-0CBA100B5F63}"/>
              </a:ext>
            </a:extLst>
          </p:cNvPr>
          <p:cNvSpPr txBox="1"/>
          <p:nvPr/>
        </p:nvSpPr>
        <p:spPr>
          <a:xfrm>
            <a:off x="360217" y="0"/>
            <a:ext cx="11471563" cy="769441"/>
          </a:xfrm>
          <a:prstGeom prst="rect">
            <a:avLst/>
          </a:prstGeom>
          <a:noFill/>
        </p:spPr>
        <p:txBody>
          <a:bodyPr wrap="square" rtlCol="0">
            <a:spAutoFit/>
          </a:bodyPr>
          <a:lstStyle/>
          <a:p>
            <a:pPr algn="ctr"/>
            <a:r>
              <a:rPr lang="en-US" sz="4400" u="sng" dirty="0">
                <a:latin typeface="Arial" panose="020B0604020202020204" pitchFamily="34" charset="0"/>
                <a:cs typeface="Arial" panose="020B0604020202020204" pitchFamily="34" charset="0"/>
              </a:rPr>
              <a:t>Next Steps</a:t>
            </a:r>
          </a:p>
        </p:txBody>
      </p:sp>
      <p:sp>
        <p:nvSpPr>
          <p:cNvPr id="4" name="Content Placeholder 2">
            <a:extLst>
              <a:ext uri="{FF2B5EF4-FFF2-40B4-BE49-F238E27FC236}">
                <a16:creationId xmlns:a16="http://schemas.microsoft.com/office/drawing/2014/main" id="{5520B616-5E1C-614A-8536-08237878F689}"/>
              </a:ext>
            </a:extLst>
          </p:cNvPr>
          <p:cNvSpPr txBox="1">
            <a:spLocks/>
          </p:cNvSpPr>
          <p:nvPr/>
        </p:nvSpPr>
        <p:spPr>
          <a:xfrm>
            <a:off x="838199" y="130879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Scrub the Data….again (June 2020)</a:t>
            </a:r>
          </a:p>
          <a:p>
            <a:pPr lvl="1"/>
            <a:r>
              <a:rPr lang="en-US" dirty="0">
                <a:latin typeface="Arial" panose="020B0604020202020204" pitchFamily="34" charset="0"/>
                <a:cs typeface="Arial" panose="020B0604020202020204" pitchFamily="34" charset="0"/>
              </a:rPr>
              <a:t>What is the true “denominator”?  Have I caught all of the op-eds written by retired military in these sources?</a:t>
            </a:r>
          </a:p>
          <a:p>
            <a:r>
              <a:rPr lang="en-US" dirty="0">
                <a:latin typeface="Arial" panose="020B0604020202020204" pitchFamily="34" charset="0"/>
                <a:cs typeface="Arial" panose="020B0604020202020204" pitchFamily="34" charset="0"/>
              </a:rPr>
              <a:t>Determine how the ”macro” changes in media and particularly, opinion pieces, influence my findings</a:t>
            </a:r>
          </a:p>
          <a:p>
            <a:pPr lvl="1"/>
            <a:r>
              <a:rPr lang="en-US" dirty="0">
                <a:latin typeface="Arial" panose="020B0604020202020204" pitchFamily="34" charset="0"/>
                <a:cs typeface="Arial" panose="020B0604020202020204" pitchFamily="34" charset="0"/>
              </a:rPr>
              <a:t>More online avenues to publish – what does this mean?</a:t>
            </a:r>
          </a:p>
          <a:p>
            <a:r>
              <a:rPr lang="en-US" dirty="0">
                <a:latin typeface="Arial" panose="020B0604020202020204" pitchFamily="34" charset="0"/>
                <a:cs typeface="Arial" panose="020B0604020202020204" pitchFamily="34" charset="0"/>
              </a:rPr>
              <a:t>Incorporate a textual analysis to measure tone and other items (July 2020)</a:t>
            </a:r>
          </a:p>
          <a:p>
            <a:r>
              <a:rPr lang="en-US" dirty="0">
                <a:latin typeface="Arial" panose="020B0604020202020204" pitchFamily="34" charset="0"/>
                <a:cs typeface="Arial" panose="020B0604020202020204" pitchFamily="34" charset="0"/>
              </a:rPr>
              <a:t>Finish a full-blown paper on this subject by the end of the Summer (August 2020)</a:t>
            </a:r>
          </a:p>
        </p:txBody>
      </p:sp>
      <p:sp>
        <p:nvSpPr>
          <p:cNvPr id="5" name="TextBox 4">
            <a:extLst>
              <a:ext uri="{FF2B5EF4-FFF2-40B4-BE49-F238E27FC236}">
                <a16:creationId xmlns:a16="http://schemas.microsoft.com/office/drawing/2014/main" id="{A95A7984-71BA-D74E-8D90-E3F3067D0ECF}"/>
              </a:ext>
            </a:extLst>
          </p:cNvPr>
          <p:cNvSpPr txBox="1"/>
          <p:nvPr/>
        </p:nvSpPr>
        <p:spPr>
          <a:xfrm>
            <a:off x="174686" y="5814756"/>
            <a:ext cx="11471563" cy="769441"/>
          </a:xfrm>
          <a:prstGeom prst="rect">
            <a:avLst/>
          </a:prstGeom>
          <a:noFill/>
        </p:spPr>
        <p:txBody>
          <a:bodyPr wrap="square" rtlCol="0">
            <a:spAutoFit/>
          </a:bodyPr>
          <a:lstStyle/>
          <a:p>
            <a:pPr algn="ctr"/>
            <a:r>
              <a:rPr lang="en-US" sz="4400" u="sng" dirty="0">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412207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FB970-9751-324F-B773-3DD446854B1E}"/>
              </a:ext>
            </a:extLst>
          </p:cNvPr>
          <p:cNvSpPr>
            <a:spLocks noGrp="1"/>
          </p:cNvSpPr>
          <p:nvPr>
            <p:ph idx="1"/>
          </p:nvPr>
        </p:nvSpPr>
        <p:spPr>
          <a:xfrm>
            <a:off x="231774" y="938590"/>
            <a:ext cx="7706278" cy="1350548"/>
          </a:xfrm>
        </p:spPr>
        <p:txBody>
          <a:bodyPr>
            <a:noAutofit/>
          </a:bodyPr>
          <a:lstStyle/>
          <a:p>
            <a:pPr marL="0" indent="0">
              <a:buNone/>
            </a:pPr>
            <a:r>
              <a:rPr lang="en-US" sz="2400" b="1" i="1" dirty="0">
                <a:solidFill>
                  <a:srgbClr val="0432FF"/>
                </a:solidFill>
                <a:latin typeface="Arial" panose="020B0604020202020204" pitchFamily="34" charset="0"/>
                <a:cs typeface="Arial" panose="020B0604020202020204" pitchFamily="34" charset="0"/>
              </a:rPr>
              <a:t>In what ways are Retired Military Officers Attempting to Influence Public Opinion in the USA?  </a:t>
            </a:r>
          </a:p>
          <a:p>
            <a:pPr marL="0" indent="0">
              <a:buNone/>
            </a:pPr>
            <a:r>
              <a:rPr lang="en-US" sz="2400" b="1" i="1" dirty="0">
                <a:solidFill>
                  <a:srgbClr val="0432FF"/>
                </a:solidFill>
                <a:latin typeface="Arial" panose="020B0604020202020204" pitchFamily="34" charset="0"/>
                <a:cs typeface="Arial" panose="020B0604020202020204" pitchFamily="34" charset="0"/>
              </a:rPr>
              <a:t>This is an empirical and normative question</a:t>
            </a:r>
          </a:p>
        </p:txBody>
      </p:sp>
      <p:sp>
        <p:nvSpPr>
          <p:cNvPr id="4" name="TextBox 3">
            <a:extLst>
              <a:ext uri="{FF2B5EF4-FFF2-40B4-BE49-F238E27FC236}">
                <a16:creationId xmlns:a16="http://schemas.microsoft.com/office/drawing/2014/main" id="{3A785914-B554-5445-90D6-63CC0997C295}"/>
              </a:ext>
            </a:extLst>
          </p:cNvPr>
          <p:cNvSpPr txBox="1"/>
          <p:nvPr/>
        </p:nvSpPr>
        <p:spPr>
          <a:xfrm>
            <a:off x="3183467" y="0"/>
            <a:ext cx="5808133" cy="769441"/>
          </a:xfrm>
          <a:prstGeom prst="rect">
            <a:avLst/>
          </a:prstGeom>
          <a:noFill/>
        </p:spPr>
        <p:txBody>
          <a:bodyPr wrap="square" rtlCol="0">
            <a:spAutoFit/>
          </a:bodyPr>
          <a:lstStyle/>
          <a:p>
            <a:r>
              <a:rPr lang="en-US" sz="4400" u="sng" dirty="0">
                <a:latin typeface="Arial" panose="020B0604020202020204" pitchFamily="34" charset="0"/>
                <a:cs typeface="Arial" panose="020B0604020202020204" pitchFamily="34" charset="0"/>
              </a:rPr>
              <a:t>Research Question</a:t>
            </a:r>
          </a:p>
        </p:txBody>
      </p:sp>
      <p:pic>
        <p:nvPicPr>
          <p:cNvPr id="5" name="Picture 4">
            <a:extLst>
              <a:ext uri="{FF2B5EF4-FFF2-40B4-BE49-F238E27FC236}">
                <a16:creationId xmlns:a16="http://schemas.microsoft.com/office/drawing/2014/main" id="{2F0A3F9C-A8E1-F943-AC3E-6838D3B2163B}"/>
              </a:ext>
            </a:extLst>
          </p:cNvPr>
          <p:cNvPicPr>
            <a:picLocks noChangeAspect="1"/>
          </p:cNvPicPr>
          <p:nvPr/>
        </p:nvPicPr>
        <p:blipFill>
          <a:blip r:embed="rId2"/>
          <a:stretch>
            <a:fillRect/>
          </a:stretch>
        </p:blipFill>
        <p:spPr>
          <a:xfrm>
            <a:off x="8277319" y="125897"/>
            <a:ext cx="3914681" cy="3373289"/>
          </a:xfrm>
          <a:prstGeom prst="rect">
            <a:avLst/>
          </a:prstGeom>
        </p:spPr>
      </p:pic>
      <p:pic>
        <p:nvPicPr>
          <p:cNvPr id="7" name="Picture 6">
            <a:extLst>
              <a:ext uri="{FF2B5EF4-FFF2-40B4-BE49-F238E27FC236}">
                <a16:creationId xmlns:a16="http://schemas.microsoft.com/office/drawing/2014/main" id="{04564256-583B-FD42-9F36-BD3B1A9D5F96}"/>
              </a:ext>
            </a:extLst>
          </p:cNvPr>
          <p:cNvPicPr>
            <a:picLocks noChangeAspect="1"/>
          </p:cNvPicPr>
          <p:nvPr/>
        </p:nvPicPr>
        <p:blipFill>
          <a:blip r:embed="rId3"/>
          <a:stretch>
            <a:fillRect/>
          </a:stretch>
        </p:blipFill>
        <p:spPr>
          <a:xfrm>
            <a:off x="-148811" y="2611236"/>
            <a:ext cx="3501611" cy="4339528"/>
          </a:xfrm>
          <a:prstGeom prst="rect">
            <a:avLst/>
          </a:prstGeom>
        </p:spPr>
      </p:pic>
      <p:sp>
        <p:nvSpPr>
          <p:cNvPr id="8" name="Rectangle 7">
            <a:extLst>
              <a:ext uri="{FF2B5EF4-FFF2-40B4-BE49-F238E27FC236}">
                <a16:creationId xmlns:a16="http://schemas.microsoft.com/office/drawing/2014/main" id="{B746990C-EFBF-A14F-A4EB-107688B81170}"/>
              </a:ext>
            </a:extLst>
          </p:cNvPr>
          <p:cNvSpPr/>
          <p:nvPr/>
        </p:nvSpPr>
        <p:spPr>
          <a:xfrm>
            <a:off x="3458814" y="3101830"/>
            <a:ext cx="8733186" cy="3477875"/>
          </a:xfrm>
          <a:prstGeom prst="rect">
            <a:avLst/>
          </a:prstGeom>
        </p:spPr>
        <p:txBody>
          <a:bodyPr wrap="square">
            <a:spAutoFit/>
          </a:bodyPr>
          <a:lstStyle/>
          <a:p>
            <a:pPr>
              <a:spcAft>
                <a:spcPts val="600"/>
              </a:spcAft>
            </a:pPr>
            <a:r>
              <a:rPr lang="en-US" sz="2000" u="sng" dirty="0">
                <a:latin typeface="Arial" panose="020B0604020202020204" pitchFamily="34" charset="0"/>
                <a:cs typeface="Arial" panose="020B0604020202020204" pitchFamily="34" charset="0"/>
              </a:rPr>
              <a:t>Why This Question Matters:</a:t>
            </a:r>
          </a:p>
          <a:p>
            <a:pPr marL="342900" indent="-342900">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The Military is the most-trusted Institution in America (Pew Research Survey, February 2018)</a:t>
            </a:r>
          </a:p>
          <a:p>
            <a:pPr marL="342900" indent="-342900">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 The Public can reasonably expect that the expertise of retired military officers be used to weigh in on issues that pertain to a certain bundle of issues (national security, military matters, etc.)</a:t>
            </a:r>
          </a:p>
          <a:p>
            <a:pPr marL="342900" indent="-342900">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We know that the media itself is trusted along highly partisan lines (Pew Research Survey, November 2019)</a:t>
            </a:r>
          </a:p>
          <a:p>
            <a:pPr marL="342900" indent="-342900">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The “norm” for retired military officers is to stay apolitical unless one is running for office.  We have seen this norm strained in the past, however.</a:t>
            </a:r>
            <a:endParaRPr lang="en-US" sz="2000" dirty="0"/>
          </a:p>
        </p:txBody>
      </p:sp>
    </p:spTree>
    <p:extLst>
      <p:ext uri="{BB962C8B-B14F-4D97-AF65-F5344CB8AC3E}">
        <p14:creationId xmlns:p14="http://schemas.microsoft.com/office/powerpoint/2010/main" val="3891450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33AF23-6DA2-BD4E-9D46-2C91ECF0B043}"/>
              </a:ext>
            </a:extLst>
          </p:cNvPr>
          <p:cNvSpPr txBox="1"/>
          <p:nvPr/>
        </p:nvSpPr>
        <p:spPr>
          <a:xfrm>
            <a:off x="1007167" y="106017"/>
            <a:ext cx="8772938" cy="769441"/>
          </a:xfrm>
          <a:prstGeom prst="rect">
            <a:avLst/>
          </a:prstGeom>
          <a:noFill/>
        </p:spPr>
        <p:txBody>
          <a:bodyPr wrap="square" rtlCol="0">
            <a:spAutoFit/>
          </a:bodyPr>
          <a:lstStyle/>
          <a:p>
            <a:pPr algn="r"/>
            <a:r>
              <a:rPr lang="en-US" sz="4400" u="sng" dirty="0">
                <a:latin typeface="Arial" panose="020B0604020202020204" pitchFamily="34" charset="0"/>
                <a:cs typeface="Arial" panose="020B0604020202020204" pitchFamily="34" charset="0"/>
              </a:rPr>
              <a:t>The Call for a  Professional Ethic</a:t>
            </a:r>
          </a:p>
        </p:txBody>
      </p:sp>
      <p:sp>
        <p:nvSpPr>
          <p:cNvPr id="5" name="Rectangle 4">
            <a:extLst>
              <a:ext uri="{FF2B5EF4-FFF2-40B4-BE49-F238E27FC236}">
                <a16:creationId xmlns:a16="http://schemas.microsoft.com/office/drawing/2014/main" id="{CABA0598-6E3B-9147-BBB3-D23CB2492798}"/>
              </a:ext>
            </a:extLst>
          </p:cNvPr>
          <p:cNvSpPr/>
          <p:nvPr/>
        </p:nvSpPr>
        <p:spPr>
          <a:xfrm>
            <a:off x="291548" y="1113997"/>
            <a:ext cx="11105322" cy="5386090"/>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“Yours is the profession of arms, the will to win, the sure knowledge that in war there is no substitute for victory, that if you lose, the Nation will be destroyed, that the very obsession of your public service must be Duty, Honor, Country.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Others will debate the controversial issues, national and international, which divide men’s minds</a:t>
            </a:r>
            <a:r>
              <a:rPr lang="en-US" b="1" i="1" dirty="0">
                <a:latin typeface="Arial" panose="020B0604020202020204" pitchFamily="34" charset="0"/>
                <a:cs typeface="Arial" panose="020B0604020202020204" pitchFamily="34" charset="0"/>
              </a:rPr>
              <a:t>. </a:t>
            </a:r>
            <a:r>
              <a:rPr lang="en-US" b="1" i="1" dirty="0">
                <a:solidFill>
                  <a:srgbClr val="0432FF"/>
                </a:solidFill>
                <a:latin typeface="Arial" panose="020B0604020202020204" pitchFamily="34" charset="0"/>
                <a:cs typeface="Arial" panose="020B0604020202020204" pitchFamily="34" charset="0"/>
              </a:rPr>
              <a:t>But serene, calm, aloof, you stand as the Nation’s war guardians, as its lifeguards from the raging tides of international conflict, as its gladiators in the arena of battle.</a:t>
            </a:r>
            <a:r>
              <a:rPr lang="en-US" dirty="0">
                <a:latin typeface="Arial" panose="020B0604020202020204" pitchFamily="34" charset="0"/>
                <a:cs typeface="Arial" panose="020B0604020202020204" pitchFamily="34" charset="0"/>
              </a:rPr>
              <a:t> For a century and a half you have defended, guarded and protected its hallowed traditions of liberty and freedom, of right and justice.</a:t>
            </a:r>
          </a:p>
          <a:p>
            <a:endParaRPr lang="en-US" dirty="0">
              <a:latin typeface="Arial" panose="020B0604020202020204" pitchFamily="34" charset="0"/>
              <a:cs typeface="Arial" panose="020B0604020202020204" pitchFamily="34" charset="0"/>
            </a:endParaRPr>
          </a:p>
          <a:p>
            <a:r>
              <a:rPr lang="en-US" b="1" i="1" dirty="0">
                <a:solidFill>
                  <a:srgbClr val="0432FF"/>
                </a:solidFill>
                <a:latin typeface="Arial" panose="020B0604020202020204" pitchFamily="34" charset="0"/>
                <a:cs typeface="Arial" panose="020B0604020202020204" pitchFamily="34" charset="0"/>
              </a:rPr>
              <a:t>Let civilian voices argue the merits or demerits of our processes of government</a:t>
            </a:r>
            <a:r>
              <a:rPr lang="en-US" dirty="0">
                <a:solidFill>
                  <a:srgbClr val="0432F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Whether our strength is being sapped by deficit financing indulged in too long, by federal paternalism grown too mighty, by power groups grown too arrogant, by politics grown too corrupt, by crime grown too rampant, by morals grown too low, by taxes grown too high, by extremists grown too violent; whether our personal liberties are as firm and complete as they should be.</a:t>
            </a:r>
          </a:p>
          <a:p>
            <a:endParaRPr lang="en-US" dirty="0">
              <a:latin typeface="Arial" panose="020B0604020202020204" pitchFamily="34" charset="0"/>
              <a:cs typeface="Arial" panose="020B0604020202020204" pitchFamily="34" charset="0"/>
            </a:endParaRPr>
          </a:p>
          <a:p>
            <a:r>
              <a:rPr lang="en-US" b="1" i="1" dirty="0">
                <a:latin typeface="Arial" panose="020B0604020202020204" pitchFamily="34" charset="0"/>
                <a:cs typeface="Arial" panose="020B0604020202020204" pitchFamily="34" charset="0"/>
              </a:rPr>
              <a:t>These great national problems are not for your professional participation or military solution. </a:t>
            </a:r>
            <a:r>
              <a:rPr lang="en-US" dirty="0">
                <a:latin typeface="Arial" panose="020B0604020202020204" pitchFamily="34" charset="0"/>
                <a:cs typeface="Arial" panose="020B0604020202020204" pitchFamily="34" charset="0"/>
              </a:rPr>
              <a:t>Your guidepost stands out like a tenfold beacon in the night: Duty, Honor, Country.”</a:t>
            </a:r>
          </a:p>
          <a:p>
            <a:endParaRPr lang="en-US" dirty="0">
              <a:latin typeface="Arial" panose="020B0604020202020204" pitchFamily="34" charset="0"/>
              <a:cs typeface="Arial" panose="020B0604020202020204" pitchFamily="34" charset="0"/>
            </a:endParaRPr>
          </a:p>
          <a:p>
            <a:r>
              <a:rPr lang="en-US" sz="2000" b="1"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General (Retired) Douglas MacArthur to the Corps of Cadets, West Point, NY, May 12, 1962</a:t>
            </a:r>
          </a:p>
        </p:txBody>
      </p:sp>
    </p:spTree>
    <p:extLst>
      <p:ext uri="{BB962C8B-B14F-4D97-AF65-F5344CB8AC3E}">
        <p14:creationId xmlns:p14="http://schemas.microsoft.com/office/powerpoint/2010/main" val="1776941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BA0598-6E3B-9147-BBB3-D23CB2492798}"/>
              </a:ext>
            </a:extLst>
          </p:cNvPr>
          <p:cNvSpPr/>
          <p:nvPr/>
        </p:nvSpPr>
        <p:spPr>
          <a:xfrm>
            <a:off x="291548" y="1113997"/>
            <a:ext cx="11105322" cy="5355312"/>
          </a:xfrm>
          <a:prstGeom prst="rect">
            <a:avLst/>
          </a:prstGeom>
        </p:spPr>
        <p:txBody>
          <a:bodyPr wrap="square">
            <a:spAutoFit/>
          </a:bodyPr>
          <a:lstStyle/>
          <a:p>
            <a:r>
              <a:rPr lang="en-US" dirty="0">
                <a:latin typeface="Arial" panose="020B0604020202020204" pitchFamily="34" charset="0"/>
                <a:cs typeface="Arial" panose="020B0604020202020204" pitchFamily="34" charset="0"/>
              </a:rPr>
              <a:t>Military Leaders Should be Apolitical</a:t>
            </a:r>
          </a:p>
          <a:p>
            <a:r>
              <a:rPr lang="en-US" dirty="0">
                <a:latin typeface="Arial" panose="020B0604020202020204" pitchFamily="34" charset="0"/>
                <a:cs typeface="Arial" panose="020B0604020202020204" pitchFamily="34" charset="0"/>
              </a:rPr>
              <a:t>31 July 2016</a:t>
            </a:r>
          </a:p>
          <a:p>
            <a:r>
              <a:rPr lang="en-US" dirty="0">
                <a:latin typeface="Arial" panose="020B0604020202020204" pitchFamily="34" charset="0"/>
                <a:cs typeface="Arial" panose="020B0604020202020204" pitchFamily="34" charset="0"/>
              </a:rPr>
              <a:t>The Washington Post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military is not a political prize. Politicians should take the advice of senior military leaders but keep them off the stage. </a:t>
            </a:r>
            <a:r>
              <a:rPr lang="en-US" b="1" i="1" dirty="0">
                <a:solidFill>
                  <a:srgbClr val="0432FF"/>
                </a:solidFill>
                <a:latin typeface="Arial" panose="020B0604020202020204" pitchFamily="34" charset="0"/>
                <a:cs typeface="Arial" panose="020B0604020202020204" pitchFamily="34" charset="0"/>
              </a:rPr>
              <a:t>The American people should not wonder where their military leaders draw the line between military advice and political preference</a:t>
            </a:r>
            <a:r>
              <a:rPr lang="en-US" dirty="0">
                <a:latin typeface="Arial" panose="020B0604020202020204" pitchFamily="34" charset="0"/>
                <a:cs typeface="Arial" panose="020B0604020202020204" pitchFamily="34" charset="0"/>
              </a:rPr>
              <a:t>. And our nation's soldiers, sailors, airmen and Marines should not wonder about the political leanings and motivations of their leaders.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Retired Marine Gen. John Allen and retired Army Lt. Gen. Mike Flynn weren't introduced at the Democratic and Republican conventions, respectively, as "John" and "Mike." </a:t>
            </a:r>
            <a:r>
              <a:rPr lang="en-US" b="1" i="1" dirty="0">
                <a:solidFill>
                  <a:srgbClr val="0432FF"/>
                </a:solidFill>
                <a:latin typeface="Arial" panose="020B0604020202020204" pitchFamily="34" charset="0"/>
                <a:cs typeface="Arial" panose="020B0604020202020204" pitchFamily="34" charset="0"/>
              </a:rPr>
              <a:t>They were introduced as generals. As generals, they have an obligation to uphold our apolitical traditions. They have just made the task of their successors – who continue to serve in uniform and are accountable for our security - more complicated. </a:t>
            </a:r>
            <a:r>
              <a:rPr lang="en-US" dirty="0">
                <a:latin typeface="Arial" panose="020B0604020202020204" pitchFamily="34" charset="0"/>
                <a:cs typeface="Arial" panose="020B0604020202020204" pitchFamily="34" charset="0"/>
              </a:rPr>
              <a:t>It was a mistake for them to participate as they did. It was a mistake for our presidential candidates to ask them to do so.</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Gen. Martin E. Dempsey, Raleigh, N.C.</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writer is former chairman of the Joint Chiefs of Staff.</a:t>
            </a:r>
            <a:endParaRPr lang="en-US" dirty="0">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F9B3724-ADC2-3447-A670-24434BF544AE}"/>
              </a:ext>
            </a:extLst>
          </p:cNvPr>
          <p:cNvSpPr txBox="1"/>
          <p:nvPr/>
        </p:nvSpPr>
        <p:spPr>
          <a:xfrm>
            <a:off x="-410818" y="106018"/>
            <a:ext cx="11701670" cy="769441"/>
          </a:xfrm>
          <a:prstGeom prst="rect">
            <a:avLst/>
          </a:prstGeom>
          <a:noFill/>
        </p:spPr>
        <p:txBody>
          <a:bodyPr wrap="square" rtlCol="0">
            <a:spAutoFit/>
          </a:bodyPr>
          <a:lstStyle/>
          <a:p>
            <a:pPr algn="r"/>
            <a:r>
              <a:rPr lang="en-US" sz="4400" u="sng" dirty="0">
                <a:latin typeface="Arial" panose="020B0604020202020204" pitchFamily="34" charset="0"/>
                <a:cs typeface="Arial" panose="020B0604020202020204" pitchFamily="34" charset="0"/>
              </a:rPr>
              <a:t>A “Renewed” Call for a  Professional Ethic</a:t>
            </a:r>
          </a:p>
        </p:txBody>
      </p:sp>
    </p:spTree>
    <p:extLst>
      <p:ext uri="{BB962C8B-B14F-4D97-AF65-F5344CB8AC3E}">
        <p14:creationId xmlns:p14="http://schemas.microsoft.com/office/powerpoint/2010/main" val="318766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E66AEE-498A-7B40-8607-3FA97058A2F7}"/>
              </a:ext>
            </a:extLst>
          </p:cNvPr>
          <p:cNvSpPr txBox="1"/>
          <p:nvPr/>
        </p:nvSpPr>
        <p:spPr>
          <a:xfrm>
            <a:off x="3737112" y="0"/>
            <a:ext cx="3657601" cy="769441"/>
          </a:xfrm>
          <a:prstGeom prst="rect">
            <a:avLst/>
          </a:prstGeom>
          <a:noFill/>
        </p:spPr>
        <p:txBody>
          <a:bodyPr wrap="square" rtlCol="0">
            <a:spAutoFit/>
          </a:bodyPr>
          <a:lstStyle/>
          <a:p>
            <a:pPr algn="r"/>
            <a:r>
              <a:rPr lang="en-US" sz="4400" u="sng" dirty="0">
                <a:latin typeface="Arial" panose="020B0604020202020204" pitchFamily="34" charset="0"/>
                <a:cs typeface="Arial" panose="020B0604020202020204" pitchFamily="34" charset="0"/>
              </a:rPr>
              <a:t>Hypotheses</a:t>
            </a:r>
          </a:p>
        </p:txBody>
      </p:sp>
      <p:sp>
        <p:nvSpPr>
          <p:cNvPr id="3" name="TextBox 2">
            <a:extLst>
              <a:ext uri="{FF2B5EF4-FFF2-40B4-BE49-F238E27FC236}">
                <a16:creationId xmlns:a16="http://schemas.microsoft.com/office/drawing/2014/main" id="{BB0F5A03-0323-D046-B2CF-09BBC05F9B18}"/>
              </a:ext>
            </a:extLst>
          </p:cNvPr>
          <p:cNvSpPr txBox="1"/>
          <p:nvPr/>
        </p:nvSpPr>
        <p:spPr>
          <a:xfrm>
            <a:off x="198782" y="1087493"/>
            <a:ext cx="11701669" cy="5493812"/>
          </a:xfrm>
          <a:prstGeom prst="rect">
            <a:avLst/>
          </a:prstGeom>
          <a:noFill/>
        </p:spPr>
        <p:txBody>
          <a:bodyPr wrap="square" rtlCol="0">
            <a:spAutoFit/>
          </a:bodyPr>
          <a:lstStyle/>
          <a:p>
            <a:pPr>
              <a:spcAft>
                <a:spcPts val="600"/>
              </a:spcAft>
            </a:pPr>
            <a:r>
              <a:rPr lang="en-US" b="1" dirty="0">
                <a:latin typeface="Arial" panose="020B0604020202020204" pitchFamily="34" charset="0"/>
                <a:cs typeface="Arial" panose="020B0604020202020204" pitchFamily="34" charset="0"/>
              </a:rPr>
              <a:t>H1</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The majority of retired military officers would write pieces that involved ”staying in the traditional lane” of retired military officers:</a:t>
            </a:r>
          </a:p>
          <a:p>
            <a:pPr marL="800100" lvl="1" indent="-342900">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pieces that offered tactical or strategic advice about a particular course of action, recommendations an administration should take with respect to a certain issue, or support for troops</a:t>
            </a:r>
          </a:p>
          <a:p>
            <a:pPr>
              <a:spcAft>
                <a:spcPts val="600"/>
              </a:spcAft>
            </a:pPr>
            <a:endParaRPr lang="en-US" dirty="0">
              <a:latin typeface="Arial" panose="020B0604020202020204" pitchFamily="34" charset="0"/>
              <a:cs typeface="Arial" panose="020B0604020202020204" pitchFamily="34" charset="0"/>
            </a:endParaRPr>
          </a:p>
          <a:p>
            <a:pPr>
              <a:spcAft>
                <a:spcPts val="600"/>
              </a:spcAft>
            </a:pPr>
            <a:r>
              <a:rPr lang="en-US" b="1" dirty="0">
                <a:latin typeface="Arial" panose="020B0604020202020204" pitchFamily="34" charset="0"/>
                <a:cs typeface="Arial" panose="020B0604020202020204" pitchFamily="34" charset="0"/>
              </a:rPr>
              <a:t>H2:</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There would be an increase in the number of pieces that “stray outside the lane” in recent years.  </a:t>
            </a:r>
            <a:r>
              <a:rPr lang="en-US" dirty="0">
                <a:latin typeface="Arial" panose="020B0604020202020204" pitchFamily="34" charset="0"/>
                <a:cs typeface="Arial" panose="020B0604020202020204" pitchFamily="34" charset="0"/>
              </a:rPr>
              <a:t>Why?  </a:t>
            </a:r>
          </a:p>
          <a:p>
            <a:pPr marL="800100" lvl="1" indent="-342900">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Personal thoughts are that:</a:t>
            </a:r>
          </a:p>
          <a:p>
            <a:pPr marL="1257300" lvl="2" indent="-342900">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Opinion pieces in general typically offer a thought-provoking message</a:t>
            </a:r>
          </a:p>
          <a:p>
            <a:pPr marL="1257300" lvl="2" indent="-342900">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Military elites, once retired, </a:t>
            </a:r>
            <a:r>
              <a:rPr lang="en-US" u="sng" dirty="0">
                <a:latin typeface="Arial" panose="020B0604020202020204" pitchFamily="34" charset="0"/>
                <a:cs typeface="Arial" panose="020B0604020202020204" pitchFamily="34" charset="0"/>
              </a:rPr>
              <a:t>may not view loyalty in the same way </a:t>
            </a:r>
            <a:r>
              <a:rPr lang="en-US" dirty="0">
                <a:latin typeface="Arial" panose="020B0604020202020204" pitchFamily="34" charset="0"/>
                <a:cs typeface="Arial" panose="020B0604020202020204" pitchFamily="34" charset="0"/>
              </a:rPr>
              <a:t>that military elites did in previous generations. Loyalty structures </a:t>
            </a:r>
            <a:r>
              <a:rPr lang="en-US" u="sng" dirty="0">
                <a:latin typeface="Arial" panose="020B0604020202020204" pitchFamily="34" charset="0"/>
                <a:cs typeface="Arial" panose="020B0604020202020204" pitchFamily="34" charset="0"/>
              </a:rPr>
              <a:t>may not be as black and white </a:t>
            </a:r>
            <a:r>
              <a:rPr lang="en-US" dirty="0">
                <a:latin typeface="Arial" panose="020B0604020202020204" pitchFamily="34" charset="0"/>
                <a:cs typeface="Arial" panose="020B0604020202020204" pitchFamily="34" charset="0"/>
              </a:rPr>
              <a:t>as they perhaps used to be.  Other mitigating factors could include:</a:t>
            </a:r>
          </a:p>
          <a:p>
            <a:pPr marL="1657350" lvl="3" indent="-285750">
              <a:spcAft>
                <a:spcPts val="600"/>
              </a:spcAft>
              <a:buFontTx/>
              <a:buChar char="-"/>
            </a:pPr>
            <a:r>
              <a:rPr lang="en-US" dirty="0">
                <a:latin typeface="Arial" panose="020B0604020202020204" pitchFamily="34" charset="0"/>
                <a:cs typeface="Arial" panose="020B0604020202020204" pitchFamily="34" charset="0"/>
              </a:rPr>
              <a:t>they are living longer, and feel that they have more to offer than just their prior military experience</a:t>
            </a:r>
          </a:p>
          <a:p>
            <a:pPr marL="1657350" lvl="3" indent="-285750">
              <a:spcAft>
                <a:spcPts val="600"/>
              </a:spcAft>
              <a:buFontTx/>
              <a:buChar char="-"/>
            </a:pPr>
            <a:r>
              <a:rPr lang="en-US" dirty="0">
                <a:latin typeface="Arial" panose="020B0604020202020204" pitchFamily="34" charset="0"/>
                <a:cs typeface="Arial" panose="020B0604020202020204" pitchFamily="34" charset="0"/>
              </a:rPr>
              <a:t>they have been hardened by combat in the post 9/11 era and “don’t care” as much about the norm of remaining utterly apolitical</a:t>
            </a:r>
          </a:p>
          <a:p>
            <a:pPr marL="1657350" lvl="3" indent="-285750">
              <a:spcAft>
                <a:spcPts val="600"/>
              </a:spcAft>
              <a:buFontTx/>
              <a:buChar char="-"/>
            </a:pPr>
            <a:r>
              <a:rPr lang="en-US" dirty="0">
                <a:latin typeface="Arial" panose="020B0604020202020204" pitchFamily="34" charset="0"/>
                <a:cs typeface="Arial" panose="020B0604020202020204" pitchFamily="34" charset="0"/>
              </a:rPr>
              <a:t> they may genuinely feel strongly about what they are espousing, and are not afraid of the perception that their beliefs could be construed as political to some audiences</a:t>
            </a:r>
          </a:p>
        </p:txBody>
      </p:sp>
    </p:spTree>
    <p:extLst>
      <p:ext uri="{BB962C8B-B14F-4D97-AF65-F5344CB8AC3E}">
        <p14:creationId xmlns:p14="http://schemas.microsoft.com/office/powerpoint/2010/main" val="11393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07407D-D0B2-A248-B11F-AC0B8ABF5161}"/>
              </a:ext>
            </a:extLst>
          </p:cNvPr>
          <p:cNvSpPr txBox="1"/>
          <p:nvPr/>
        </p:nvSpPr>
        <p:spPr>
          <a:xfrm>
            <a:off x="3949148" y="0"/>
            <a:ext cx="3756255" cy="769441"/>
          </a:xfrm>
          <a:prstGeom prst="rect">
            <a:avLst/>
          </a:prstGeom>
          <a:noFill/>
        </p:spPr>
        <p:txBody>
          <a:bodyPr wrap="square" rtlCol="0">
            <a:spAutoFit/>
          </a:bodyPr>
          <a:lstStyle/>
          <a:p>
            <a:r>
              <a:rPr lang="en-US" sz="4400" u="sng" dirty="0">
                <a:latin typeface="Arial" panose="020B0604020202020204" pitchFamily="34" charset="0"/>
                <a:cs typeface="Arial" panose="020B0604020202020204" pitchFamily="34" charset="0"/>
              </a:rPr>
              <a:t>Methodology</a:t>
            </a:r>
          </a:p>
        </p:txBody>
      </p:sp>
      <p:sp>
        <p:nvSpPr>
          <p:cNvPr id="3" name="TextBox 2">
            <a:extLst>
              <a:ext uri="{FF2B5EF4-FFF2-40B4-BE49-F238E27FC236}">
                <a16:creationId xmlns:a16="http://schemas.microsoft.com/office/drawing/2014/main" id="{2708A42C-AEBB-AB4E-8604-3101E3207A81}"/>
              </a:ext>
            </a:extLst>
          </p:cNvPr>
          <p:cNvSpPr txBox="1"/>
          <p:nvPr/>
        </p:nvSpPr>
        <p:spPr>
          <a:xfrm>
            <a:off x="278295" y="769441"/>
            <a:ext cx="11701669" cy="5770811"/>
          </a:xfrm>
          <a:prstGeom prst="rect">
            <a:avLst/>
          </a:prstGeom>
          <a:noFill/>
        </p:spPr>
        <p:txBody>
          <a:bodyPr wrap="square" rtlCol="0">
            <a:spAutoFit/>
          </a:bodyPr>
          <a:lstStyle/>
          <a:p>
            <a:pPr>
              <a:spcAft>
                <a:spcPts val="600"/>
              </a:spcAft>
            </a:pPr>
            <a:r>
              <a:rPr lang="en-US" u="sng" dirty="0">
                <a:latin typeface="Arial" panose="020B0604020202020204" pitchFamily="34" charset="0"/>
                <a:cs typeface="Arial" panose="020B0604020202020204" pitchFamily="34" charset="0"/>
              </a:rPr>
              <a:t>The Data</a:t>
            </a:r>
          </a:p>
          <a:p>
            <a:pPr marL="285750" indent="-285750">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Editorial and Commentary Pieces written by retired military officers published in all source types (print, online, international edition) of the four largest US Newspapers by circulation (USA Today, WSJ, NYT, </a:t>
            </a:r>
            <a:r>
              <a:rPr lang="en-US" dirty="0" err="1">
                <a:latin typeface="Arial" panose="020B0604020202020204" pitchFamily="34" charset="0"/>
                <a:cs typeface="Arial" panose="020B0604020202020204" pitchFamily="34" charset="0"/>
              </a:rPr>
              <a:t>WaPO</a:t>
            </a:r>
            <a:r>
              <a:rPr lang="en-US" dirty="0">
                <a:latin typeface="Arial" panose="020B0604020202020204" pitchFamily="34" charset="0"/>
                <a:cs typeface="Arial" panose="020B0604020202020204" pitchFamily="34" charset="0"/>
              </a:rPr>
              <a:t>)</a:t>
            </a:r>
          </a:p>
          <a:p>
            <a:pPr marL="742950" lvl="1" indent="-285750">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There are more media sources out there, but these four are largely considered to be “the plum” journalistic sources.  Op-Eds are deliberately penned pieces.  They are not interviews.  They usually take time and thought to prepare.  </a:t>
            </a:r>
          </a:p>
          <a:p>
            <a:pPr marL="285750" indent="-285750">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Using the Factiva and Nexus-Uni Database, I identified </a:t>
            </a:r>
            <a:r>
              <a:rPr lang="en-US" i="1" dirty="0">
                <a:solidFill>
                  <a:srgbClr val="0432FF"/>
                </a:solidFill>
                <a:latin typeface="Arial" panose="020B0604020202020204" pitchFamily="34" charset="0"/>
                <a:cs typeface="Arial" panose="020B0604020202020204" pitchFamily="34" charset="0"/>
              </a:rPr>
              <a:t>215 pieces </a:t>
            </a:r>
            <a:r>
              <a:rPr lang="en-US" dirty="0">
                <a:latin typeface="Arial" panose="020B0604020202020204" pitchFamily="34" charset="0"/>
                <a:cs typeface="Arial" panose="020B0604020202020204" pitchFamily="34" charset="0"/>
              </a:rPr>
              <a:t>published between </a:t>
            </a:r>
            <a:r>
              <a:rPr lang="en-US" i="1" dirty="0">
                <a:solidFill>
                  <a:srgbClr val="0432FF"/>
                </a:solidFill>
                <a:latin typeface="Arial" panose="020B0604020202020204" pitchFamily="34" charset="0"/>
                <a:cs typeface="Arial" panose="020B0604020202020204" pitchFamily="34" charset="0"/>
              </a:rPr>
              <a:t>January 1, 2000 – April 16, 2020</a:t>
            </a:r>
            <a:r>
              <a:rPr lang="en-US" dirty="0">
                <a:latin typeface="Arial" panose="020B0604020202020204" pitchFamily="34" charset="0"/>
                <a:cs typeface="Arial" panose="020B0604020202020204" pitchFamily="34" charset="0"/>
              </a:rPr>
              <a:t>.  </a:t>
            </a:r>
          </a:p>
          <a:p>
            <a:pPr marL="285750" indent="-285750">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I limited my search terms to commentary/opinion and editorial pieces, and did a free text search for terms such as “retired military, former Army General, former Admiral, commander of, etc.”  Total search volume was 10,000 + pieces, </a:t>
            </a:r>
            <a:r>
              <a:rPr lang="en-US" dirty="0">
                <a:latin typeface="Arial" panose="020B0604020202020204" pitchFamily="34" charset="0"/>
                <a:cs typeface="Arial" panose="020B0604020202020204" pitchFamily="34" charset="0"/>
                <a:sym typeface="Wingdings" pitchFamily="2" charset="2"/>
              </a:rPr>
              <a:t>which I narrowed down to 215.  I probably missed a few.  </a:t>
            </a:r>
          </a:p>
          <a:p>
            <a:pPr marL="285750" indent="-285750">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sym typeface="Wingdings" pitchFamily="2" charset="2"/>
              </a:rPr>
              <a:t>I then used Nexus-Uni to then search by author to find any articles that I may have missed (which I did).  Databases sometimes catalog authors differently by name and/or military affiliation.  </a:t>
            </a:r>
          </a:p>
          <a:p>
            <a:pPr>
              <a:spcAft>
                <a:spcPts val="600"/>
              </a:spcAft>
            </a:pPr>
            <a:endParaRPr lang="en-US" u="sng" dirty="0">
              <a:latin typeface="Arial" panose="020B0604020202020204" pitchFamily="34" charset="0"/>
              <a:cs typeface="Arial" panose="020B0604020202020204" pitchFamily="34" charset="0"/>
              <a:sym typeface="Wingdings" pitchFamily="2" charset="2"/>
            </a:endParaRPr>
          </a:p>
          <a:p>
            <a:pPr>
              <a:spcAft>
                <a:spcPts val="600"/>
              </a:spcAft>
            </a:pPr>
            <a:r>
              <a:rPr lang="en-US" u="sng" dirty="0">
                <a:latin typeface="Arial" panose="020B0604020202020204" pitchFamily="34" charset="0"/>
                <a:cs typeface="Arial" panose="020B0604020202020204" pitchFamily="34" charset="0"/>
                <a:sym typeface="Wingdings" pitchFamily="2" charset="2"/>
              </a:rPr>
              <a:t>Analysis/Coding</a:t>
            </a:r>
          </a:p>
          <a:p>
            <a:pPr marL="285750" indent="-285750">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sym typeface="Wingdings" pitchFamily="2" charset="2"/>
              </a:rPr>
              <a:t>After reading each piece, I attempted to find the “thesis” statement or ”thrust” of the article.  In addition to basic information (title, author name, published date, etc.), I tried to place the editorial into one of several bins:</a:t>
            </a:r>
          </a:p>
          <a:p>
            <a:pPr marL="285750" indent="-285750">
              <a:spcAft>
                <a:spcPts val="60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633460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07407D-D0B2-A248-B11F-AC0B8ABF5161}"/>
              </a:ext>
            </a:extLst>
          </p:cNvPr>
          <p:cNvSpPr txBox="1"/>
          <p:nvPr/>
        </p:nvSpPr>
        <p:spPr>
          <a:xfrm>
            <a:off x="3061251" y="0"/>
            <a:ext cx="6493565" cy="769441"/>
          </a:xfrm>
          <a:prstGeom prst="rect">
            <a:avLst/>
          </a:prstGeom>
          <a:noFill/>
        </p:spPr>
        <p:txBody>
          <a:bodyPr wrap="square" rtlCol="0">
            <a:spAutoFit/>
          </a:bodyPr>
          <a:lstStyle/>
          <a:p>
            <a:r>
              <a:rPr lang="en-US" sz="4400" u="sng" dirty="0">
                <a:latin typeface="Arial" panose="020B0604020202020204" pitchFamily="34" charset="0"/>
                <a:cs typeface="Arial" panose="020B0604020202020204" pitchFamily="34" charset="0"/>
              </a:rPr>
              <a:t>Methodology (cont’d)</a:t>
            </a:r>
          </a:p>
        </p:txBody>
      </p:sp>
      <p:sp>
        <p:nvSpPr>
          <p:cNvPr id="3" name="TextBox 2">
            <a:extLst>
              <a:ext uri="{FF2B5EF4-FFF2-40B4-BE49-F238E27FC236}">
                <a16:creationId xmlns:a16="http://schemas.microsoft.com/office/drawing/2014/main" id="{2708A42C-AEBB-AB4E-8604-3101E3207A81}"/>
              </a:ext>
            </a:extLst>
          </p:cNvPr>
          <p:cNvSpPr txBox="1"/>
          <p:nvPr/>
        </p:nvSpPr>
        <p:spPr>
          <a:xfrm>
            <a:off x="212035" y="769441"/>
            <a:ext cx="11701669" cy="5970865"/>
          </a:xfrm>
          <a:prstGeom prst="rect">
            <a:avLst/>
          </a:prstGeom>
          <a:noFill/>
        </p:spPr>
        <p:txBody>
          <a:bodyPr wrap="square" rtlCol="0">
            <a:spAutoFit/>
          </a:bodyPr>
          <a:lstStyle/>
          <a:p>
            <a:pPr lvl="0" fontAlgn="ctr">
              <a:spcAft>
                <a:spcPts val="600"/>
              </a:spcAft>
            </a:pPr>
            <a:r>
              <a:rPr lang="en-US" u="sng" dirty="0">
                <a:latin typeface="Arial" panose="020B0604020202020204" pitchFamily="34" charset="0"/>
                <a:cs typeface="Arial" panose="020B0604020202020204" pitchFamily="34" charset="0"/>
              </a:rPr>
              <a:t>Coding</a:t>
            </a:r>
          </a:p>
          <a:p>
            <a:pPr marL="742950" lvl="1" indent="-285750" fontAlgn="ctr">
              <a:spcAft>
                <a:spcPts val="600"/>
              </a:spcAft>
              <a:buFont typeface="Arial" panose="020B0604020202020204" pitchFamily="34" charset="0"/>
              <a:buChar char="•"/>
            </a:pPr>
            <a:r>
              <a:rPr lang="en-US" b="1" dirty="0" err="1">
                <a:latin typeface="Arial" panose="020B0604020202020204" pitchFamily="34" charset="0"/>
                <a:cs typeface="Arial" panose="020B0604020202020204" pitchFamily="34" charset="0"/>
              </a:rPr>
              <a:t>PolicySecurity</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code 1 if the written piece advocates for or denounces a particular course of action directly related to security/operational/strategic decisions of a clear military nature, or for military spending.  </a:t>
            </a:r>
            <a:endParaRPr lang="en-US" sz="2800" dirty="0">
              <a:latin typeface="Arial" panose="020B0604020202020204" pitchFamily="34" charset="0"/>
              <a:cs typeface="Arial" panose="020B0604020202020204" pitchFamily="34" charset="0"/>
            </a:endParaRPr>
          </a:p>
          <a:p>
            <a:pPr marL="742950" lvl="1" indent="-285750" fontAlgn="ctr">
              <a:spcAft>
                <a:spcPts val="600"/>
              </a:spcAft>
              <a:buFont typeface="Arial" panose="020B0604020202020204" pitchFamily="34" charset="0"/>
              <a:buChar char="•"/>
            </a:pPr>
            <a:r>
              <a:rPr lang="en-US" b="1" dirty="0" err="1">
                <a:latin typeface="Arial" panose="020B0604020202020204" pitchFamily="34" charset="0"/>
                <a:cs typeface="Arial" panose="020B0604020202020204" pitchFamily="34" charset="0"/>
              </a:rPr>
              <a:t>GenTroopSupport</a:t>
            </a:r>
            <a:r>
              <a:rPr lang="en-US" dirty="0">
                <a:latin typeface="Arial" panose="020B0604020202020204" pitchFamily="34" charset="0"/>
                <a:cs typeface="Arial" panose="020B0604020202020204" pitchFamily="34" charset="0"/>
              </a:rPr>
              <a:t> - code 1 if the written piece is generally written to showcase the work of Troops, or to defend the memory or honor of a military figure who is not a political figure.</a:t>
            </a:r>
            <a:endParaRPr lang="en-US" sz="2800" dirty="0">
              <a:latin typeface="Arial" panose="020B0604020202020204" pitchFamily="34" charset="0"/>
              <a:cs typeface="Arial" panose="020B0604020202020204" pitchFamily="34" charset="0"/>
            </a:endParaRPr>
          </a:p>
          <a:p>
            <a:pPr marL="742950" lvl="1" indent="-285750">
              <a:spcAft>
                <a:spcPts val="600"/>
              </a:spcAft>
              <a:buFont typeface="Arial" panose="020B0604020202020204" pitchFamily="34" charset="0"/>
              <a:buChar char="•"/>
            </a:pPr>
            <a:r>
              <a:rPr lang="en-US" b="1" dirty="0" err="1">
                <a:latin typeface="Arial" panose="020B0604020202020204" pitchFamily="34" charset="0"/>
                <a:cs typeface="Arial" panose="020B0604020202020204" pitchFamily="34" charset="0"/>
              </a:rPr>
              <a:t>GenAdvice</a:t>
            </a:r>
            <a:r>
              <a:rPr lang="en-US" dirty="0">
                <a:latin typeface="Arial" panose="020B0604020202020204" pitchFamily="34" charset="0"/>
                <a:cs typeface="Arial" panose="020B0604020202020204" pitchFamily="34" charset="0"/>
              </a:rPr>
              <a:t> - code 1 if the written piece is generally written to offer some sort of strategic advice or wisdom on a topic.  </a:t>
            </a:r>
            <a:endParaRPr lang="en-US" sz="2800" dirty="0">
              <a:latin typeface="Arial" panose="020B0604020202020204" pitchFamily="34" charset="0"/>
              <a:cs typeface="Arial" panose="020B0604020202020204" pitchFamily="34" charset="0"/>
            </a:endParaRPr>
          </a:p>
          <a:p>
            <a:pPr marL="742950" lvl="1" indent="-285750">
              <a:spcAft>
                <a:spcPts val="600"/>
              </a:spcAft>
              <a:buFont typeface="Arial" panose="020B0604020202020204" pitchFamily="34" charset="0"/>
              <a:buChar char="•"/>
            </a:pPr>
            <a:r>
              <a:rPr lang="en-US" b="1" dirty="0" err="1">
                <a:latin typeface="Arial" panose="020B0604020202020204" pitchFamily="34" charset="0"/>
                <a:cs typeface="Arial" panose="020B0604020202020204" pitchFamily="34" charset="0"/>
              </a:rPr>
              <a:t>PolicySocial</a:t>
            </a:r>
            <a:r>
              <a:rPr lang="en-US" dirty="0">
                <a:latin typeface="Arial" panose="020B0604020202020204" pitchFamily="34" charset="0"/>
                <a:cs typeface="Arial" panose="020B0604020202020204" pitchFamily="34" charset="0"/>
              </a:rPr>
              <a:t> - code 1 if the written piece advocates for or denounces a particular social policy for inclusion or exclusion into the Armed Forces.  Examples: don't ask, don't tell; repeal of don't ask, don't tell; role of Transgender Troops. </a:t>
            </a:r>
            <a:endParaRPr lang="en-US" sz="2800" dirty="0">
              <a:latin typeface="Arial" panose="020B0604020202020204" pitchFamily="34" charset="0"/>
              <a:cs typeface="Arial" panose="020B0604020202020204" pitchFamily="34" charset="0"/>
            </a:endParaRPr>
          </a:p>
          <a:p>
            <a:pPr marL="742950" lvl="1" indent="-285750" fontAlgn="ctr">
              <a:spcAft>
                <a:spcPts val="600"/>
              </a:spcAft>
              <a:buFont typeface="Arial" panose="020B0604020202020204" pitchFamily="34" charset="0"/>
              <a:buChar char="•"/>
            </a:pPr>
            <a:r>
              <a:rPr lang="en-US" b="1" dirty="0" err="1">
                <a:latin typeface="Arial" panose="020B0604020202020204" pitchFamily="34" charset="0"/>
                <a:cs typeface="Arial" panose="020B0604020202020204" pitchFamily="34" charset="0"/>
              </a:rPr>
              <a:t>PartyGen</a:t>
            </a:r>
            <a:r>
              <a:rPr lang="en-US" dirty="0">
                <a:latin typeface="Arial" panose="020B0604020202020204" pitchFamily="34" charset="0"/>
                <a:cs typeface="Arial" panose="020B0604020202020204" pitchFamily="34" charset="0"/>
              </a:rPr>
              <a:t> - code 1 if the piece indirectly is advocating for or denouncing a documented position held by one of the major political parties, despite the fact that a political party is not named explicitly. [8 points]</a:t>
            </a:r>
            <a:endParaRPr lang="en-US" sz="2800" dirty="0">
              <a:latin typeface="Arial" panose="020B0604020202020204" pitchFamily="34" charset="0"/>
              <a:cs typeface="Arial" panose="020B0604020202020204" pitchFamily="34" charset="0"/>
            </a:endParaRPr>
          </a:p>
          <a:p>
            <a:pPr marL="742950" lvl="1" indent="-285750">
              <a:spcAft>
                <a:spcPts val="600"/>
              </a:spcAft>
              <a:buFont typeface="Arial" panose="020B0604020202020204" pitchFamily="34" charset="0"/>
              <a:buChar char="•"/>
            </a:pPr>
            <a:r>
              <a:rPr lang="en-US" b="1" dirty="0" err="1">
                <a:latin typeface="Arial" panose="020B0604020202020204" pitchFamily="34" charset="0"/>
                <a:cs typeface="Arial" panose="020B0604020202020204" pitchFamily="34" charset="0"/>
              </a:rPr>
              <a:t>PartyName</a:t>
            </a:r>
            <a:r>
              <a:rPr lang="en-US" dirty="0">
                <a:latin typeface="Arial" panose="020B0604020202020204" pitchFamily="34" charset="0"/>
                <a:cs typeface="Arial" panose="020B0604020202020204" pitchFamily="34" charset="0"/>
              </a:rPr>
              <a:t> - code 1 if the piece explicitly advocates for or denounces the position or platform of a political party by name. </a:t>
            </a:r>
            <a:endParaRPr lang="en-US" sz="2800" dirty="0">
              <a:latin typeface="Arial" panose="020B0604020202020204" pitchFamily="34" charset="0"/>
              <a:cs typeface="Arial" panose="020B0604020202020204" pitchFamily="34" charset="0"/>
            </a:endParaRPr>
          </a:p>
          <a:p>
            <a:pPr marL="742950" lvl="1" indent="-285750">
              <a:spcAft>
                <a:spcPts val="600"/>
              </a:spcAft>
              <a:buFont typeface="Arial" panose="020B0604020202020204" pitchFamily="34" charset="0"/>
              <a:buChar char="•"/>
            </a:pPr>
            <a:r>
              <a:rPr lang="en-US" b="1" dirty="0" err="1">
                <a:latin typeface="Arial" panose="020B0604020202020204" pitchFamily="34" charset="0"/>
                <a:cs typeface="Arial" panose="020B0604020202020204" pitchFamily="34" charset="0"/>
              </a:rPr>
              <a:t>PolAdminName</a:t>
            </a:r>
            <a:r>
              <a:rPr lang="en-US" dirty="0">
                <a:latin typeface="Arial" panose="020B0604020202020204" pitchFamily="34" charset="0"/>
                <a:cs typeface="Arial" panose="020B0604020202020204" pitchFamily="34" charset="0"/>
              </a:rPr>
              <a:t> - code 1 if the “thesis” of the piece is advocating for or denouncing a documented position held by a government official or an administration including by naming / attacking an official by name (i.e. the President, or cabinet official of an administration, or a challenger to the President) </a:t>
            </a:r>
            <a:endParaRPr lang="en-US" sz="2800" dirty="0">
              <a:latin typeface="Arial" panose="020B0604020202020204" pitchFamily="34" charset="0"/>
              <a:cs typeface="Arial" panose="020B0604020202020204" pitchFamily="34" charset="0"/>
            </a:endParaRPr>
          </a:p>
          <a:p>
            <a:pPr marL="285750" indent="-285750">
              <a:spcAft>
                <a:spcPts val="60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906970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DFE2D0-7561-C545-934C-DB1DAF3D94A5}"/>
              </a:ext>
            </a:extLst>
          </p:cNvPr>
          <p:cNvSpPr txBox="1"/>
          <p:nvPr/>
        </p:nvSpPr>
        <p:spPr>
          <a:xfrm>
            <a:off x="3183467" y="0"/>
            <a:ext cx="5808133" cy="769441"/>
          </a:xfrm>
          <a:prstGeom prst="rect">
            <a:avLst/>
          </a:prstGeom>
          <a:noFill/>
        </p:spPr>
        <p:txBody>
          <a:bodyPr wrap="square" rtlCol="0">
            <a:spAutoFit/>
          </a:bodyPr>
          <a:lstStyle/>
          <a:p>
            <a:pPr algn="ctr"/>
            <a:r>
              <a:rPr lang="en-US" sz="4400" u="sng" dirty="0">
                <a:latin typeface="Arial" panose="020B0604020202020204" pitchFamily="34" charset="0"/>
                <a:cs typeface="Arial" panose="020B0604020202020204" pitchFamily="34" charset="0"/>
              </a:rPr>
              <a:t>Results</a:t>
            </a:r>
          </a:p>
        </p:txBody>
      </p:sp>
      <p:sp>
        <p:nvSpPr>
          <p:cNvPr id="7" name="Content Placeholder 2">
            <a:extLst>
              <a:ext uri="{FF2B5EF4-FFF2-40B4-BE49-F238E27FC236}">
                <a16:creationId xmlns:a16="http://schemas.microsoft.com/office/drawing/2014/main" id="{A1758311-7241-6B46-9518-E98F82839508}"/>
              </a:ext>
            </a:extLst>
          </p:cNvPr>
          <p:cNvSpPr>
            <a:spLocks noGrp="1"/>
          </p:cNvSpPr>
          <p:nvPr>
            <p:ph idx="1"/>
          </p:nvPr>
        </p:nvSpPr>
        <p:spPr>
          <a:xfrm>
            <a:off x="432167" y="769441"/>
            <a:ext cx="11561049" cy="5975916"/>
          </a:xfrm>
        </p:spPr>
        <p:txBody>
          <a:bodyPr>
            <a:normAutofit/>
          </a:bodyPr>
          <a:lstStyle/>
          <a:p>
            <a:r>
              <a:rPr lang="en-US" sz="2400" dirty="0">
                <a:latin typeface="Arial" panose="020B0604020202020204" pitchFamily="34" charset="0"/>
                <a:cs typeface="Arial" panose="020B0604020202020204" pitchFamily="34" charset="0"/>
              </a:rPr>
              <a:t>Of the 215 pieces, breakdown by category included:</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Let’s examine these 30 opinion pieces (circled) in greater detail.</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others regarding security, troop support, and general advice I consider, for the time purposes, to be “within the bounds” of retired officer expression  </a:t>
            </a:r>
          </a:p>
        </p:txBody>
      </p:sp>
      <p:graphicFrame>
        <p:nvGraphicFramePr>
          <p:cNvPr id="2" name="Table 1">
            <a:extLst>
              <a:ext uri="{FF2B5EF4-FFF2-40B4-BE49-F238E27FC236}">
                <a16:creationId xmlns:a16="http://schemas.microsoft.com/office/drawing/2014/main" id="{A1EA43EC-C170-994C-915A-E70E10C0AC40}"/>
              </a:ext>
            </a:extLst>
          </p:cNvPr>
          <p:cNvGraphicFramePr>
            <a:graphicFrameLocks noGrp="1"/>
          </p:cNvGraphicFramePr>
          <p:nvPr>
            <p:extLst>
              <p:ext uri="{D42A27DB-BD31-4B8C-83A1-F6EECF244321}">
                <p14:modId xmlns:p14="http://schemas.microsoft.com/office/powerpoint/2010/main" val="2569485903"/>
              </p:ext>
            </p:extLst>
          </p:nvPr>
        </p:nvGraphicFramePr>
        <p:xfrm>
          <a:off x="553093" y="1538882"/>
          <a:ext cx="11319196" cy="1307916"/>
        </p:xfrm>
        <a:graphic>
          <a:graphicData uri="http://schemas.openxmlformats.org/drawingml/2006/table">
            <a:tbl>
              <a:tblPr firstRow="1" bandRow="1">
                <a:tableStyleId>{5C22544A-7EE6-4342-B048-85BDC9FD1C3A}</a:tableStyleId>
              </a:tblPr>
              <a:tblGrid>
                <a:gridCol w="1617028">
                  <a:extLst>
                    <a:ext uri="{9D8B030D-6E8A-4147-A177-3AD203B41FA5}">
                      <a16:colId xmlns:a16="http://schemas.microsoft.com/office/drawing/2014/main" val="1848901276"/>
                    </a:ext>
                  </a:extLst>
                </a:gridCol>
                <a:gridCol w="1617028">
                  <a:extLst>
                    <a:ext uri="{9D8B030D-6E8A-4147-A177-3AD203B41FA5}">
                      <a16:colId xmlns:a16="http://schemas.microsoft.com/office/drawing/2014/main" val="530327511"/>
                    </a:ext>
                  </a:extLst>
                </a:gridCol>
                <a:gridCol w="1617028">
                  <a:extLst>
                    <a:ext uri="{9D8B030D-6E8A-4147-A177-3AD203B41FA5}">
                      <a16:colId xmlns:a16="http://schemas.microsoft.com/office/drawing/2014/main" val="1442718464"/>
                    </a:ext>
                  </a:extLst>
                </a:gridCol>
                <a:gridCol w="1617028">
                  <a:extLst>
                    <a:ext uri="{9D8B030D-6E8A-4147-A177-3AD203B41FA5}">
                      <a16:colId xmlns:a16="http://schemas.microsoft.com/office/drawing/2014/main" val="3489357254"/>
                    </a:ext>
                  </a:extLst>
                </a:gridCol>
                <a:gridCol w="1259746">
                  <a:extLst>
                    <a:ext uri="{9D8B030D-6E8A-4147-A177-3AD203B41FA5}">
                      <a16:colId xmlns:a16="http://schemas.microsoft.com/office/drawing/2014/main" val="591019896"/>
                    </a:ext>
                  </a:extLst>
                </a:gridCol>
                <a:gridCol w="1669774">
                  <a:extLst>
                    <a:ext uri="{9D8B030D-6E8A-4147-A177-3AD203B41FA5}">
                      <a16:colId xmlns:a16="http://schemas.microsoft.com/office/drawing/2014/main" val="4184989606"/>
                    </a:ext>
                  </a:extLst>
                </a:gridCol>
                <a:gridCol w="1921564">
                  <a:extLst>
                    <a:ext uri="{9D8B030D-6E8A-4147-A177-3AD203B41FA5}">
                      <a16:colId xmlns:a16="http://schemas.microsoft.com/office/drawing/2014/main" val="4049134323"/>
                    </a:ext>
                  </a:extLst>
                </a:gridCol>
              </a:tblGrid>
              <a:tr h="930533">
                <a:tc>
                  <a:txBody>
                    <a:bodyPr/>
                    <a:lstStyle/>
                    <a:p>
                      <a:r>
                        <a:rPr lang="en-US" dirty="0"/>
                        <a:t>Security</a:t>
                      </a:r>
                    </a:p>
                  </a:txBody>
                  <a:tcPr/>
                </a:tc>
                <a:tc>
                  <a:txBody>
                    <a:bodyPr/>
                    <a:lstStyle/>
                    <a:p>
                      <a:r>
                        <a:rPr lang="en-US" dirty="0"/>
                        <a:t>Troop Support</a:t>
                      </a:r>
                    </a:p>
                  </a:txBody>
                  <a:tcPr/>
                </a:tc>
                <a:tc>
                  <a:txBody>
                    <a:bodyPr/>
                    <a:lstStyle/>
                    <a:p>
                      <a:r>
                        <a:rPr lang="en-US" dirty="0"/>
                        <a:t>General Advice</a:t>
                      </a:r>
                    </a:p>
                  </a:txBody>
                  <a:tcPr/>
                </a:tc>
                <a:tc>
                  <a:txBody>
                    <a:bodyPr/>
                    <a:lstStyle/>
                    <a:p>
                      <a:r>
                        <a:rPr lang="en-US" dirty="0"/>
                        <a:t>Social Policy</a:t>
                      </a:r>
                    </a:p>
                  </a:txBody>
                  <a:tcPr/>
                </a:tc>
                <a:tc>
                  <a:txBody>
                    <a:bodyPr/>
                    <a:lstStyle/>
                    <a:p>
                      <a:r>
                        <a:rPr lang="en-US" dirty="0"/>
                        <a:t>Parties (General)</a:t>
                      </a:r>
                    </a:p>
                  </a:txBody>
                  <a:tcPr/>
                </a:tc>
                <a:tc>
                  <a:txBody>
                    <a:bodyPr/>
                    <a:lstStyle/>
                    <a:p>
                      <a:r>
                        <a:rPr lang="en-US" dirty="0"/>
                        <a:t>Parties (Name)</a:t>
                      </a:r>
                    </a:p>
                  </a:txBody>
                  <a:tcPr/>
                </a:tc>
                <a:tc>
                  <a:txBody>
                    <a:bodyPr/>
                    <a:lstStyle/>
                    <a:p>
                      <a:r>
                        <a:rPr lang="en-US" dirty="0"/>
                        <a:t>Administrations or Figures (By Name)</a:t>
                      </a:r>
                    </a:p>
                  </a:txBody>
                  <a:tcPr/>
                </a:tc>
                <a:extLst>
                  <a:ext uri="{0D108BD9-81ED-4DB2-BD59-A6C34878D82A}">
                    <a16:rowId xmlns:a16="http://schemas.microsoft.com/office/drawing/2014/main" val="1964441847"/>
                  </a:ext>
                </a:extLst>
              </a:tr>
              <a:tr h="377383">
                <a:tc>
                  <a:txBody>
                    <a:bodyPr/>
                    <a:lstStyle/>
                    <a:p>
                      <a:r>
                        <a:rPr lang="en-US" dirty="0"/>
                        <a:t>71</a:t>
                      </a:r>
                    </a:p>
                  </a:txBody>
                  <a:tcPr/>
                </a:tc>
                <a:tc>
                  <a:txBody>
                    <a:bodyPr/>
                    <a:lstStyle/>
                    <a:p>
                      <a:r>
                        <a:rPr lang="en-US" dirty="0"/>
                        <a:t>19</a:t>
                      </a:r>
                    </a:p>
                  </a:txBody>
                  <a:tcPr/>
                </a:tc>
                <a:tc>
                  <a:txBody>
                    <a:bodyPr/>
                    <a:lstStyle/>
                    <a:p>
                      <a:r>
                        <a:rPr lang="en-US" dirty="0"/>
                        <a:t>98</a:t>
                      </a:r>
                    </a:p>
                  </a:txBody>
                  <a:tcPr/>
                </a:tc>
                <a:tc>
                  <a:txBody>
                    <a:bodyPr/>
                    <a:lstStyle/>
                    <a:p>
                      <a:r>
                        <a:rPr lang="en-US" dirty="0"/>
                        <a:t>7</a:t>
                      </a:r>
                    </a:p>
                  </a:txBody>
                  <a:tcPr/>
                </a:tc>
                <a:tc>
                  <a:txBody>
                    <a:bodyPr/>
                    <a:lstStyle/>
                    <a:p>
                      <a:r>
                        <a:rPr lang="en-US" dirty="0"/>
                        <a:t>2</a:t>
                      </a:r>
                    </a:p>
                  </a:txBody>
                  <a:tcPr/>
                </a:tc>
                <a:tc>
                  <a:txBody>
                    <a:bodyPr/>
                    <a:lstStyle/>
                    <a:p>
                      <a:r>
                        <a:rPr lang="en-US" dirty="0"/>
                        <a:t>1</a:t>
                      </a:r>
                    </a:p>
                  </a:txBody>
                  <a:tcPr/>
                </a:tc>
                <a:tc>
                  <a:txBody>
                    <a:bodyPr/>
                    <a:lstStyle/>
                    <a:p>
                      <a:r>
                        <a:rPr lang="en-US" dirty="0"/>
                        <a:t>20</a:t>
                      </a:r>
                    </a:p>
                  </a:txBody>
                  <a:tcPr/>
                </a:tc>
                <a:extLst>
                  <a:ext uri="{0D108BD9-81ED-4DB2-BD59-A6C34878D82A}">
                    <a16:rowId xmlns:a16="http://schemas.microsoft.com/office/drawing/2014/main" val="3727447335"/>
                  </a:ext>
                </a:extLst>
              </a:tr>
            </a:tbl>
          </a:graphicData>
        </a:graphic>
      </p:graphicFrame>
      <p:sp>
        <p:nvSpPr>
          <p:cNvPr id="4" name="Oval 3">
            <a:extLst>
              <a:ext uri="{FF2B5EF4-FFF2-40B4-BE49-F238E27FC236}">
                <a16:creationId xmlns:a16="http://schemas.microsoft.com/office/drawing/2014/main" id="{43560788-A7DA-9048-AE41-8DFFEAB4DDB7}"/>
              </a:ext>
            </a:extLst>
          </p:cNvPr>
          <p:cNvSpPr/>
          <p:nvPr/>
        </p:nvSpPr>
        <p:spPr>
          <a:xfrm>
            <a:off x="4585252" y="2353076"/>
            <a:ext cx="7103165" cy="75295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9076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29859F7-F6AC-274C-A92D-6CEED51474C3}"/>
              </a:ext>
            </a:extLst>
          </p:cNvPr>
          <p:cNvSpPr txBox="1">
            <a:spLocks/>
          </p:cNvSpPr>
          <p:nvPr/>
        </p:nvSpPr>
        <p:spPr>
          <a:xfrm>
            <a:off x="838198" y="766321"/>
            <a:ext cx="10515600" cy="5820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F905418-8DE5-D241-9E5B-D8D0C0302886}"/>
              </a:ext>
            </a:extLst>
          </p:cNvPr>
          <p:cNvSpPr txBox="1"/>
          <p:nvPr/>
        </p:nvSpPr>
        <p:spPr>
          <a:xfrm>
            <a:off x="9475560" y="711273"/>
            <a:ext cx="3265214" cy="276999"/>
          </a:xfrm>
          <a:prstGeom prst="rect">
            <a:avLst/>
          </a:prstGeom>
          <a:noFill/>
        </p:spPr>
        <p:txBody>
          <a:bodyPr wrap="square" rtlCol="0">
            <a:spAutoFit/>
          </a:bodyPr>
          <a:lstStyle/>
          <a:p>
            <a:r>
              <a:rPr lang="en-US" sz="1200" b="1" dirty="0">
                <a:solidFill>
                  <a:srgbClr val="0432FF"/>
                </a:solidFill>
              </a:rPr>
              <a:t>-U. Michigan Affirmative Action Cases</a:t>
            </a:r>
          </a:p>
        </p:txBody>
      </p:sp>
      <p:sp>
        <p:nvSpPr>
          <p:cNvPr id="9" name="TextBox 8">
            <a:extLst>
              <a:ext uri="{FF2B5EF4-FFF2-40B4-BE49-F238E27FC236}">
                <a16:creationId xmlns:a16="http://schemas.microsoft.com/office/drawing/2014/main" id="{10BC8DB2-2055-034E-BC3A-D268370BAE0B}"/>
              </a:ext>
            </a:extLst>
          </p:cNvPr>
          <p:cNvSpPr txBox="1"/>
          <p:nvPr/>
        </p:nvSpPr>
        <p:spPr>
          <a:xfrm>
            <a:off x="9473922" y="959868"/>
            <a:ext cx="3265214" cy="276999"/>
          </a:xfrm>
          <a:prstGeom prst="rect">
            <a:avLst/>
          </a:prstGeom>
          <a:noFill/>
        </p:spPr>
        <p:txBody>
          <a:bodyPr wrap="square" rtlCol="0">
            <a:spAutoFit/>
          </a:bodyPr>
          <a:lstStyle/>
          <a:p>
            <a:r>
              <a:rPr lang="en-US" sz="1200" b="1" dirty="0">
                <a:solidFill>
                  <a:srgbClr val="FF0000"/>
                </a:solidFill>
              </a:rPr>
              <a:t>-Tacit Defense of SEN John Kerry</a:t>
            </a:r>
          </a:p>
        </p:txBody>
      </p:sp>
      <p:sp>
        <p:nvSpPr>
          <p:cNvPr id="10" name="TextBox 9">
            <a:extLst>
              <a:ext uri="{FF2B5EF4-FFF2-40B4-BE49-F238E27FC236}">
                <a16:creationId xmlns:a16="http://schemas.microsoft.com/office/drawing/2014/main" id="{7DB6809B-A80B-0848-A00A-26DBE87E90C1}"/>
              </a:ext>
            </a:extLst>
          </p:cNvPr>
          <p:cNvSpPr txBox="1"/>
          <p:nvPr/>
        </p:nvSpPr>
        <p:spPr>
          <a:xfrm>
            <a:off x="9473922" y="1157699"/>
            <a:ext cx="3265214" cy="276999"/>
          </a:xfrm>
          <a:prstGeom prst="rect">
            <a:avLst/>
          </a:prstGeom>
          <a:noFill/>
        </p:spPr>
        <p:txBody>
          <a:bodyPr wrap="square" rtlCol="0">
            <a:spAutoFit/>
          </a:bodyPr>
          <a:lstStyle/>
          <a:p>
            <a:r>
              <a:rPr lang="en-US" sz="1200" b="1" dirty="0">
                <a:solidFill>
                  <a:srgbClr val="FF0000"/>
                </a:solidFill>
              </a:rPr>
              <a:t>-Tacit Defense of George W. Bush</a:t>
            </a:r>
          </a:p>
        </p:txBody>
      </p:sp>
      <p:sp>
        <p:nvSpPr>
          <p:cNvPr id="11" name="TextBox 10">
            <a:extLst>
              <a:ext uri="{FF2B5EF4-FFF2-40B4-BE49-F238E27FC236}">
                <a16:creationId xmlns:a16="http://schemas.microsoft.com/office/drawing/2014/main" id="{5D457340-D5CD-5545-A732-021323C2150E}"/>
              </a:ext>
            </a:extLst>
          </p:cNvPr>
          <p:cNvSpPr txBox="1"/>
          <p:nvPr/>
        </p:nvSpPr>
        <p:spPr>
          <a:xfrm>
            <a:off x="9473922" y="1362449"/>
            <a:ext cx="3265214" cy="276999"/>
          </a:xfrm>
          <a:prstGeom prst="rect">
            <a:avLst/>
          </a:prstGeom>
          <a:noFill/>
        </p:spPr>
        <p:txBody>
          <a:bodyPr wrap="square" rtlCol="0">
            <a:spAutoFit/>
          </a:bodyPr>
          <a:lstStyle/>
          <a:p>
            <a:r>
              <a:rPr lang="en-US" sz="1200" b="1" dirty="0">
                <a:solidFill>
                  <a:srgbClr val="FF0000"/>
                </a:solidFill>
              </a:rPr>
              <a:t>-Endorsement of George W. Bush</a:t>
            </a:r>
          </a:p>
        </p:txBody>
      </p:sp>
      <p:sp>
        <p:nvSpPr>
          <p:cNvPr id="12" name="TextBox 11">
            <a:extLst>
              <a:ext uri="{FF2B5EF4-FFF2-40B4-BE49-F238E27FC236}">
                <a16:creationId xmlns:a16="http://schemas.microsoft.com/office/drawing/2014/main" id="{6EB45BD3-F2B1-7C4A-B8CE-C1BF418DFEEB}"/>
              </a:ext>
            </a:extLst>
          </p:cNvPr>
          <p:cNvSpPr txBox="1"/>
          <p:nvPr/>
        </p:nvSpPr>
        <p:spPr>
          <a:xfrm>
            <a:off x="9473922" y="1593688"/>
            <a:ext cx="3265214" cy="276999"/>
          </a:xfrm>
          <a:prstGeom prst="rect">
            <a:avLst/>
          </a:prstGeom>
          <a:noFill/>
        </p:spPr>
        <p:txBody>
          <a:bodyPr wrap="square" rtlCol="0">
            <a:spAutoFit/>
          </a:bodyPr>
          <a:lstStyle/>
          <a:p>
            <a:r>
              <a:rPr lang="en-US" sz="1200" b="1" dirty="0">
                <a:solidFill>
                  <a:srgbClr val="FF0000"/>
                </a:solidFill>
              </a:rPr>
              <a:t>-Attack of SECDEF Donald Rumsfeld</a:t>
            </a:r>
          </a:p>
        </p:txBody>
      </p:sp>
      <p:sp>
        <p:nvSpPr>
          <p:cNvPr id="13" name="TextBox 12">
            <a:extLst>
              <a:ext uri="{FF2B5EF4-FFF2-40B4-BE49-F238E27FC236}">
                <a16:creationId xmlns:a16="http://schemas.microsoft.com/office/drawing/2014/main" id="{C70C84C3-3113-2940-A59F-D2A4190D7B8B}"/>
              </a:ext>
            </a:extLst>
          </p:cNvPr>
          <p:cNvSpPr txBox="1"/>
          <p:nvPr/>
        </p:nvSpPr>
        <p:spPr>
          <a:xfrm>
            <a:off x="9473922" y="1798119"/>
            <a:ext cx="3265214" cy="276999"/>
          </a:xfrm>
          <a:prstGeom prst="rect">
            <a:avLst/>
          </a:prstGeom>
          <a:noFill/>
        </p:spPr>
        <p:txBody>
          <a:bodyPr wrap="square" rtlCol="0">
            <a:spAutoFit/>
          </a:bodyPr>
          <a:lstStyle/>
          <a:p>
            <a:r>
              <a:rPr lang="en-US" sz="1200" b="1" dirty="0">
                <a:solidFill>
                  <a:srgbClr val="FF0000"/>
                </a:solidFill>
              </a:rPr>
              <a:t>-Defense of SECDEF Donald Rumsfeld</a:t>
            </a:r>
          </a:p>
        </p:txBody>
      </p:sp>
      <p:sp>
        <p:nvSpPr>
          <p:cNvPr id="16" name="TextBox 15">
            <a:extLst>
              <a:ext uri="{FF2B5EF4-FFF2-40B4-BE49-F238E27FC236}">
                <a16:creationId xmlns:a16="http://schemas.microsoft.com/office/drawing/2014/main" id="{375DEAAF-0FA3-104E-B9B2-40BE1CFF0673}"/>
              </a:ext>
            </a:extLst>
          </p:cNvPr>
          <p:cNvSpPr txBox="1"/>
          <p:nvPr/>
        </p:nvSpPr>
        <p:spPr>
          <a:xfrm>
            <a:off x="9473922" y="2177970"/>
            <a:ext cx="3911565" cy="276999"/>
          </a:xfrm>
          <a:prstGeom prst="rect">
            <a:avLst/>
          </a:prstGeom>
          <a:noFill/>
        </p:spPr>
        <p:txBody>
          <a:bodyPr wrap="square" rtlCol="0">
            <a:spAutoFit/>
          </a:bodyPr>
          <a:lstStyle/>
          <a:p>
            <a:r>
              <a:rPr lang="en-US" sz="1200" b="1" dirty="0">
                <a:solidFill>
                  <a:srgbClr val="FF0000"/>
                </a:solidFill>
              </a:rPr>
              <a:t>-Jab at Rumsfeld after midterm elections</a:t>
            </a:r>
          </a:p>
        </p:txBody>
      </p:sp>
      <p:sp>
        <p:nvSpPr>
          <p:cNvPr id="17" name="TextBox 16">
            <a:extLst>
              <a:ext uri="{FF2B5EF4-FFF2-40B4-BE49-F238E27FC236}">
                <a16:creationId xmlns:a16="http://schemas.microsoft.com/office/drawing/2014/main" id="{BDAE21FD-8C0B-6840-A813-732A3B7CC4AB}"/>
              </a:ext>
            </a:extLst>
          </p:cNvPr>
          <p:cNvSpPr txBox="1"/>
          <p:nvPr/>
        </p:nvSpPr>
        <p:spPr>
          <a:xfrm>
            <a:off x="9473922" y="2359680"/>
            <a:ext cx="4216365" cy="276999"/>
          </a:xfrm>
          <a:prstGeom prst="rect">
            <a:avLst/>
          </a:prstGeom>
          <a:noFill/>
        </p:spPr>
        <p:txBody>
          <a:bodyPr wrap="square" rtlCol="0">
            <a:spAutoFit/>
          </a:bodyPr>
          <a:lstStyle/>
          <a:p>
            <a:r>
              <a:rPr lang="en-US" sz="1200" b="1" dirty="0">
                <a:solidFill>
                  <a:srgbClr val="0432FF"/>
                </a:solidFill>
              </a:rPr>
              <a:t>- Approach to terrorists harms democracy</a:t>
            </a:r>
          </a:p>
        </p:txBody>
      </p:sp>
      <p:pic>
        <p:nvPicPr>
          <p:cNvPr id="23" name="Picture 22">
            <a:extLst>
              <a:ext uri="{FF2B5EF4-FFF2-40B4-BE49-F238E27FC236}">
                <a16:creationId xmlns:a16="http://schemas.microsoft.com/office/drawing/2014/main" id="{674B215B-CAD9-434E-935B-D0ADB92B3354}"/>
              </a:ext>
            </a:extLst>
          </p:cNvPr>
          <p:cNvPicPr>
            <a:picLocks noChangeAspect="1"/>
          </p:cNvPicPr>
          <p:nvPr/>
        </p:nvPicPr>
        <p:blipFill>
          <a:blip r:embed="rId2"/>
          <a:stretch>
            <a:fillRect/>
          </a:stretch>
        </p:blipFill>
        <p:spPr>
          <a:xfrm>
            <a:off x="0" y="538185"/>
            <a:ext cx="9517440" cy="3302295"/>
          </a:xfrm>
          <a:prstGeom prst="rect">
            <a:avLst/>
          </a:prstGeom>
        </p:spPr>
      </p:pic>
      <p:pic>
        <p:nvPicPr>
          <p:cNvPr id="25" name="Picture 24">
            <a:extLst>
              <a:ext uri="{FF2B5EF4-FFF2-40B4-BE49-F238E27FC236}">
                <a16:creationId xmlns:a16="http://schemas.microsoft.com/office/drawing/2014/main" id="{ADEABE23-5FA7-1748-8DA9-093D34F68688}"/>
              </a:ext>
            </a:extLst>
          </p:cNvPr>
          <p:cNvPicPr>
            <a:picLocks noChangeAspect="1"/>
          </p:cNvPicPr>
          <p:nvPr/>
        </p:nvPicPr>
        <p:blipFill>
          <a:blip r:embed="rId3"/>
          <a:stretch>
            <a:fillRect/>
          </a:stretch>
        </p:blipFill>
        <p:spPr>
          <a:xfrm>
            <a:off x="0" y="3838661"/>
            <a:ext cx="9517440" cy="2859230"/>
          </a:xfrm>
          <a:prstGeom prst="rect">
            <a:avLst/>
          </a:prstGeom>
        </p:spPr>
      </p:pic>
      <p:sp>
        <p:nvSpPr>
          <p:cNvPr id="26" name="TextBox 25">
            <a:extLst>
              <a:ext uri="{FF2B5EF4-FFF2-40B4-BE49-F238E27FC236}">
                <a16:creationId xmlns:a16="http://schemas.microsoft.com/office/drawing/2014/main" id="{A7B8B833-308F-2547-B2A6-3619B450A99C}"/>
              </a:ext>
            </a:extLst>
          </p:cNvPr>
          <p:cNvSpPr txBox="1"/>
          <p:nvPr/>
        </p:nvSpPr>
        <p:spPr>
          <a:xfrm>
            <a:off x="9540358" y="2566125"/>
            <a:ext cx="3265214" cy="276999"/>
          </a:xfrm>
          <a:prstGeom prst="rect">
            <a:avLst/>
          </a:prstGeom>
          <a:noFill/>
        </p:spPr>
        <p:txBody>
          <a:bodyPr wrap="square" rtlCol="0">
            <a:spAutoFit/>
          </a:bodyPr>
          <a:lstStyle/>
          <a:p>
            <a:r>
              <a:rPr lang="en-US" sz="1200" b="1" dirty="0">
                <a:solidFill>
                  <a:srgbClr val="00B050"/>
                </a:solidFill>
              </a:rPr>
              <a:t>-Don’t Ask, Don’t Tell – Support/Change</a:t>
            </a:r>
          </a:p>
        </p:txBody>
      </p:sp>
      <p:sp>
        <p:nvSpPr>
          <p:cNvPr id="27" name="TextBox 26">
            <a:extLst>
              <a:ext uri="{FF2B5EF4-FFF2-40B4-BE49-F238E27FC236}">
                <a16:creationId xmlns:a16="http://schemas.microsoft.com/office/drawing/2014/main" id="{D67E147B-A55B-EE45-A533-BA833EC32C82}"/>
              </a:ext>
            </a:extLst>
          </p:cNvPr>
          <p:cNvSpPr txBox="1"/>
          <p:nvPr/>
        </p:nvSpPr>
        <p:spPr>
          <a:xfrm>
            <a:off x="9473922" y="6435728"/>
            <a:ext cx="3265214" cy="276999"/>
          </a:xfrm>
          <a:prstGeom prst="rect">
            <a:avLst/>
          </a:prstGeom>
          <a:noFill/>
        </p:spPr>
        <p:txBody>
          <a:bodyPr wrap="square" rtlCol="0">
            <a:spAutoFit/>
          </a:bodyPr>
          <a:lstStyle/>
          <a:p>
            <a:r>
              <a:rPr lang="en-US" sz="1200" b="1" dirty="0">
                <a:solidFill>
                  <a:srgbClr val="FF0000"/>
                </a:solidFill>
              </a:rPr>
              <a:t>-General Political Atmosphere</a:t>
            </a:r>
          </a:p>
        </p:txBody>
      </p:sp>
      <p:sp>
        <p:nvSpPr>
          <p:cNvPr id="28" name="TextBox 27">
            <a:extLst>
              <a:ext uri="{FF2B5EF4-FFF2-40B4-BE49-F238E27FC236}">
                <a16:creationId xmlns:a16="http://schemas.microsoft.com/office/drawing/2014/main" id="{8C91F97C-7FDB-9542-8CE5-375215E29F40}"/>
              </a:ext>
            </a:extLst>
          </p:cNvPr>
          <p:cNvSpPr txBox="1"/>
          <p:nvPr/>
        </p:nvSpPr>
        <p:spPr>
          <a:xfrm>
            <a:off x="9473922" y="6241213"/>
            <a:ext cx="3265214" cy="276999"/>
          </a:xfrm>
          <a:prstGeom prst="rect">
            <a:avLst/>
          </a:prstGeom>
          <a:noFill/>
        </p:spPr>
        <p:txBody>
          <a:bodyPr wrap="square" rtlCol="0">
            <a:spAutoFit/>
          </a:bodyPr>
          <a:lstStyle/>
          <a:p>
            <a:r>
              <a:rPr lang="en-US" sz="1200" b="1" dirty="0">
                <a:solidFill>
                  <a:srgbClr val="0432FF"/>
                </a:solidFill>
              </a:rPr>
              <a:t>-Trump’s Transgender Troop Ban</a:t>
            </a:r>
          </a:p>
        </p:txBody>
      </p:sp>
      <p:sp>
        <p:nvSpPr>
          <p:cNvPr id="29" name="TextBox 28">
            <a:extLst>
              <a:ext uri="{FF2B5EF4-FFF2-40B4-BE49-F238E27FC236}">
                <a16:creationId xmlns:a16="http://schemas.microsoft.com/office/drawing/2014/main" id="{28495B3F-5F38-E24E-BB8E-F47473A928D3}"/>
              </a:ext>
            </a:extLst>
          </p:cNvPr>
          <p:cNvSpPr txBox="1"/>
          <p:nvPr/>
        </p:nvSpPr>
        <p:spPr>
          <a:xfrm>
            <a:off x="9473922" y="6046698"/>
            <a:ext cx="3265214" cy="276999"/>
          </a:xfrm>
          <a:prstGeom prst="rect">
            <a:avLst/>
          </a:prstGeom>
          <a:noFill/>
        </p:spPr>
        <p:txBody>
          <a:bodyPr wrap="square" rtlCol="0">
            <a:spAutoFit/>
          </a:bodyPr>
          <a:lstStyle/>
          <a:p>
            <a:r>
              <a:rPr lang="en-US" sz="1200" b="1" dirty="0">
                <a:solidFill>
                  <a:srgbClr val="0432FF"/>
                </a:solidFill>
              </a:rPr>
              <a:t>-Trump’s Refugee Ban</a:t>
            </a:r>
          </a:p>
        </p:txBody>
      </p:sp>
      <p:sp>
        <p:nvSpPr>
          <p:cNvPr id="30" name="TextBox 29">
            <a:extLst>
              <a:ext uri="{FF2B5EF4-FFF2-40B4-BE49-F238E27FC236}">
                <a16:creationId xmlns:a16="http://schemas.microsoft.com/office/drawing/2014/main" id="{C4484068-90BB-5148-AC06-76748BEC7E74}"/>
              </a:ext>
            </a:extLst>
          </p:cNvPr>
          <p:cNvSpPr txBox="1"/>
          <p:nvPr/>
        </p:nvSpPr>
        <p:spPr>
          <a:xfrm>
            <a:off x="9473922" y="5669954"/>
            <a:ext cx="3265214" cy="276999"/>
          </a:xfrm>
          <a:prstGeom prst="rect">
            <a:avLst/>
          </a:prstGeom>
          <a:noFill/>
        </p:spPr>
        <p:txBody>
          <a:bodyPr wrap="square" rtlCol="0">
            <a:spAutoFit/>
          </a:bodyPr>
          <a:lstStyle/>
          <a:p>
            <a:r>
              <a:rPr lang="en-US" sz="1200" b="1" dirty="0">
                <a:solidFill>
                  <a:srgbClr val="FF0000"/>
                </a:solidFill>
              </a:rPr>
              <a:t>-Warning About Trump</a:t>
            </a:r>
          </a:p>
        </p:txBody>
      </p:sp>
      <p:sp>
        <p:nvSpPr>
          <p:cNvPr id="31" name="TextBox 30">
            <a:extLst>
              <a:ext uri="{FF2B5EF4-FFF2-40B4-BE49-F238E27FC236}">
                <a16:creationId xmlns:a16="http://schemas.microsoft.com/office/drawing/2014/main" id="{5D79A622-D528-C347-9D5F-03B475FAF861}"/>
              </a:ext>
            </a:extLst>
          </p:cNvPr>
          <p:cNvSpPr txBox="1"/>
          <p:nvPr/>
        </p:nvSpPr>
        <p:spPr>
          <a:xfrm>
            <a:off x="9473922" y="5496858"/>
            <a:ext cx="3265214" cy="276999"/>
          </a:xfrm>
          <a:prstGeom prst="rect">
            <a:avLst/>
          </a:prstGeom>
          <a:noFill/>
        </p:spPr>
        <p:txBody>
          <a:bodyPr wrap="square" rtlCol="0">
            <a:spAutoFit/>
          </a:bodyPr>
          <a:lstStyle/>
          <a:p>
            <a:r>
              <a:rPr lang="en-US" sz="1200" b="1" dirty="0">
                <a:solidFill>
                  <a:srgbClr val="FF0000"/>
                </a:solidFill>
              </a:rPr>
              <a:t>-Trump and Climate Change</a:t>
            </a:r>
          </a:p>
        </p:txBody>
      </p:sp>
      <p:sp>
        <p:nvSpPr>
          <p:cNvPr id="32" name="TextBox 31">
            <a:extLst>
              <a:ext uri="{FF2B5EF4-FFF2-40B4-BE49-F238E27FC236}">
                <a16:creationId xmlns:a16="http://schemas.microsoft.com/office/drawing/2014/main" id="{AFD3E9F1-FFC1-9B46-A892-6A5454BFD885}"/>
              </a:ext>
            </a:extLst>
          </p:cNvPr>
          <p:cNvSpPr txBox="1"/>
          <p:nvPr/>
        </p:nvSpPr>
        <p:spPr>
          <a:xfrm>
            <a:off x="9473922" y="5301635"/>
            <a:ext cx="3265214" cy="276999"/>
          </a:xfrm>
          <a:prstGeom prst="rect">
            <a:avLst/>
          </a:prstGeom>
          <a:noFill/>
        </p:spPr>
        <p:txBody>
          <a:bodyPr wrap="square" rtlCol="0">
            <a:spAutoFit/>
          </a:bodyPr>
          <a:lstStyle/>
          <a:p>
            <a:r>
              <a:rPr lang="en-US" sz="1200" b="1" dirty="0">
                <a:solidFill>
                  <a:srgbClr val="FF0000"/>
                </a:solidFill>
              </a:rPr>
              <a:t>-Alleges Trump is Destroying the Country</a:t>
            </a:r>
          </a:p>
        </p:txBody>
      </p:sp>
      <p:sp>
        <p:nvSpPr>
          <p:cNvPr id="33" name="TextBox 32">
            <a:extLst>
              <a:ext uri="{FF2B5EF4-FFF2-40B4-BE49-F238E27FC236}">
                <a16:creationId xmlns:a16="http://schemas.microsoft.com/office/drawing/2014/main" id="{BC1E5FAE-0682-6843-B3D5-AC1C51FC6E7D}"/>
              </a:ext>
            </a:extLst>
          </p:cNvPr>
          <p:cNvSpPr txBox="1"/>
          <p:nvPr/>
        </p:nvSpPr>
        <p:spPr>
          <a:xfrm>
            <a:off x="9473922" y="5107120"/>
            <a:ext cx="3265214" cy="276999"/>
          </a:xfrm>
          <a:prstGeom prst="rect">
            <a:avLst/>
          </a:prstGeom>
          <a:noFill/>
        </p:spPr>
        <p:txBody>
          <a:bodyPr wrap="square" rtlCol="0">
            <a:spAutoFit/>
          </a:bodyPr>
          <a:lstStyle/>
          <a:p>
            <a:r>
              <a:rPr lang="en-US" sz="1200" b="1" dirty="0">
                <a:solidFill>
                  <a:srgbClr val="0432FF"/>
                </a:solidFill>
              </a:rPr>
              <a:t>-Confederate Battle Monuments</a:t>
            </a:r>
          </a:p>
        </p:txBody>
      </p:sp>
      <p:sp>
        <p:nvSpPr>
          <p:cNvPr id="34" name="TextBox 33">
            <a:extLst>
              <a:ext uri="{FF2B5EF4-FFF2-40B4-BE49-F238E27FC236}">
                <a16:creationId xmlns:a16="http://schemas.microsoft.com/office/drawing/2014/main" id="{F5E333C3-7D18-6348-8301-BC5ACC8867BB}"/>
              </a:ext>
            </a:extLst>
          </p:cNvPr>
          <p:cNvSpPr txBox="1"/>
          <p:nvPr/>
        </p:nvSpPr>
        <p:spPr>
          <a:xfrm>
            <a:off x="9473922" y="4932395"/>
            <a:ext cx="3265214" cy="276999"/>
          </a:xfrm>
          <a:prstGeom prst="rect">
            <a:avLst/>
          </a:prstGeom>
          <a:noFill/>
        </p:spPr>
        <p:txBody>
          <a:bodyPr wrap="square" rtlCol="0">
            <a:spAutoFit/>
          </a:bodyPr>
          <a:lstStyle/>
          <a:p>
            <a:r>
              <a:rPr lang="en-US" sz="1200" b="1" dirty="0">
                <a:solidFill>
                  <a:srgbClr val="FF0000"/>
                </a:solidFill>
              </a:rPr>
              <a:t>-Sarcastic Jab at Trump</a:t>
            </a:r>
          </a:p>
        </p:txBody>
      </p:sp>
      <p:sp>
        <p:nvSpPr>
          <p:cNvPr id="35" name="TextBox 34">
            <a:extLst>
              <a:ext uri="{FF2B5EF4-FFF2-40B4-BE49-F238E27FC236}">
                <a16:creationId xmlns:a16="http://schemas.microsoft.com/office/drawing/2014/main" id="{99DBF11A-D7DA-7949-8CD5-FF8F205280CA}"/>
              </a:ext>
            </a:extLst>
          </p:cNvPr>
          <p:cNvSpPr txBox="1"/>
          <p:nvPr/>
        </p:nvSpPr>
        <p:spPr>
          <a:xfrm>
            <a:off x="9455934" y="4737369"/>
            <a:ext cx="3265214" cy="276999"/>
          </a:xfrm>
          <a:prstGeom prst="rect">
            <a:avLst/>
          </a:prstGeom>
          <a:noFill/>
        </p:spPr>
        <p:txBody>
          <a:bodyPr wrap="square" rtlCol="0">
            <a:spAutoFit/>
          </a:bodyPr>
          <a:lstStyle/>
          <a:p>
            <a:r>
              <a:rPr lang="en-US" sz="1200" b="1" dirty="0">
                <a:solidFill>
                  <a:srgbClr val="0432FF"/>
                </a:solidFill>
              </a:rPr>
              <a:t>-Alleges use of military at border is wrong</a:t>
            </a:r>
          </a:p>
        </p:txBody>
      </p:sp>
      <p:sp>
        <p:nvSpPr>
          <p:cNvPr id="36" name="TextBox 35">
            <a:extLst>
              <a:ext uri="{FF2B5EF4-FFF2-40B4-BE49-F238E27FC236}">
                <a16:creationId xmlns:a16="http://schemas.microsoft.com/office/drawing/2014/main" id="{B0D53ACF-05D2-A445-90A3-F36E6211575D}"/>
              </a:ext>
            </a:extLst>
          </p:cNvPr>
          <p:cNvSpPr txBox="1"/>
          <p:nvPr/>
        </p:nvSpPr>
        <p:spPr>
          <a:xfrm>
            <a:off x="9456480" y="4542343"/>
            <a:ext cx="3265214" cy="276999"/>
          </a:xfrm>
          <a:prstGeom prst="rect">
            <a:avLst/>
          </a:prstGeom>
          <a:noFill/>
        </p:spPr>
        <p:txBody>
          <a:bodyPr wrap="square" rtlCol="0">
            <a:spAutoFit/>
          </a:bodyPr>
          <a:lstStyle/>
          <a:p>
            <a:r>
              <a:rPr lang="en-US" sz="1200" b="1" dirty="0">
                <a:solidFill>
                  <a:srgbClr val="0432FF"/>
                </a:solidFill>
              </a:rPr>
              <a:t>-Trump and the NSC</a:t>
            </a:r>
          </a:p>
        </p:txBody>
      </p:sp>
      <p:sp>
        <p:nvSpPr>
          <p:cNvPr id="37" name="TextBox 36">
            <a:extLst>
              <a:ext uri="{FF2B5EF4-FFF2-40B4-BE49-F238E27FC236}">
                <a16:creationId xmlns:a16="http://schemas.microsoft.com/office/drawing/2014/main" id="{4BF4CCC9-E974-B546-B9F8-426DAFF8AD0D}"/>
              </a:ext>
            </a:extLst>
          </p:cNvPr>
          <p:cNvSpPr txBox="1"/>
          <p:nvPr/>
        </p:nvSpPr>
        <p:spPr>
          <a:xfrm>
            <a:off x="9462833" y="4366994"/>
            <a:ext cx="3265214" cy="276999"/>
          </a:xfrm>
          <a:prstGeom prst="rect">
            <a:avLst/>
          </a:prstGeom>
          <a:noFill/>
        </p:spPr>
        <p:txBody>
          <a:bodyPr wrap="square" rtlCol="0">
            <a:spAutoFit/>
          </a:bodyPr>
          <a:lstStyle/>
          <a:p>
            <a:r>
              <a:rPr lang="en-US" sz="1200" b="1" dirty="0">
                <a:solidFill>
                  <a:srgbClr val="0432FF"/>
                </a:solidFill>
              </a:rPr>
              <a:t>-Trump and Refugees</a:t>
            </a:r>
          </a:p>
        </p:txBody>
      </p:sp>
      <p:sp>
        <p:nvSpPr>
          <p:cNvPr id="38" name="TextBox 37">
            <a:extLst>
              <a:ext uri="{FF2B5EF4-FFF2-40B4-BE49-F238E27FC236}">
                <a16:creationId xmlns:a16="http://schemas.microsoft.com/office/drawing/2014/main" id="{1EA7DA9A-78A1-844D-BDB8-432478AB35A7}"/>
              </a:ext>
            </a:extLst>
          </p:cNvPr>
          <p:cNvSpPr txBox="1"/>
          <p:nvPr/>
        </p:nvSpPr>
        <p:spPr>
          <a:xfrm>
            <a:off x="9475560" y="4174984"/>
            <a:ext cx="3265214" cy="276999"/>
          </a:xfrm>
          <a:prstGeom prst="rect">
            <a:avLst/>
          </a:prstGeom>
          <a:noFill/>
        </p:spPr>
        <p:txBody>
          <a:bodyPr wrap="square" rtlCol="0">
            <a:spAutoFit/>
          </a:bodyPr>
          <a:lstStyle/>
          <a:p>
            <a:r>
              <a:rPr lang="en-US" sz="1200" b="1" dirty="0">
                <a:solidFill>
                  <a:srgbClr val="0432FF"/>
                </a:solidFill>
              </a:rPr>
              <a:t>-Trump’s Travel Ban and Spying</a:t>
            </a:r>
          </a:p>
        </p:txBody>
      </p:sp>
      <p:sp>
        <p:nvSpPr>
          <p:cNvPr id="39" name="TextBox 38">
            <a:extLst>
              <a:ext uri="{FF2B5EF4-FFF2-40B4-BE49-F238E27FC236}">
                <a16:creationId xmlns:a16="http://schemas.microsoft.com/office/drawing/2014/main" id="{7EBA2C45-DDD4-0449-9A41-F8B85838842C}"/>
              </a:ext>
            </a:extLst>
          </p:cNvPr>
          <p:cNvSpPr txBox="1"/>
          <p:nvPr/>
        </p:nvSpPr>
        <p:spPr>
          <a:xfrm>
            <a:off x="9469186" y="3983732"/>
            <a:ext cx="3265214" cy="276999"/>
          </a:xfrm>
          <a:prstGeom prst="rect">
            <a:avLst/>
          </a:prstGeom>
          <a:noFill/>
        </p:spPr>
        <p:txBody>
          <a:bodyPr wrap="square" rtlCol="0">
            <a:spAutoFit/>
          </a:bodyPr>
          <a:lstStyle/>
          <a:p>
            <a:r>
              <a:rPr lang="en-US" sz="1200" b="1" dirty="0">
                <a:solidFill>
                  <a:srgbClr val="00B050"/>
                </a:solidFill>
              </a:rPr>
              <a:t>-Trump’s Policies are Hurting Intelligence</a:t>
            </a:r>
          </a:p>
        </p:txBody>
      </p:sp>
      <p:sp>
        <p:nvSpPr>
          <p:cNvPr id="40" name="TextBox 39">
            <a:extLst>
              <a:ext uri="{FF2B5EF4-FFF2-40B4-BE49-F238E27FC236}">
                <a16:creationId xmlns:a16="http://schemas.microsoft.com/office/drawing/2014/main" id="{096B10A5-D612-F545-81B1-8C1F21FD6E21}"/>
              </a:ext>
            </a:extLst>
          </p:cNvPr>
          <p:cNvSpPr txBox="1"/>
          <p:nvPr/>
        </p:nvSpPr>
        <p:spPr>
          <a:xfrm>
            <a:off x="9456480" y="3594702"/>
            <a:ext cx="3265214" cy="276999"/>
          </a:xfrm>
          <a:prstGeom prst="rect">
            <a:avLst/>
          </a:prstGeom>
          <a:noFill/>
        </p:spPr>
        <p:txBody>
          <a:bodyPr wrap="square" rtlCol="0">
            <a:spAutoFit/>
          </a:bodyPr>
          <a:lstStyle/>
          <a:p>
            <a:r>
              <a:rPr lang="en-US" sz="1200" b="1" dirty="0">
                <a:solidFill>
                  <a:srgbClr val="0432FF"/>
                </a:solidFill>
              </a:rPr>
              <a:t>-2</a:t>
            </a:r>
            <a:r>
              <a:rPr lang="en-US" sz="1200" b="1" baseline="30000" dirty="0">
                <a:solidFill>
                  <a:srgbClr val="0432FF"/>
                </a:solidFill>
              </a:rPr>
              <a:t>nd</a:t>
            </a:r>
            <a:r>
              <a:rPr lang="en-US" sz="1200" b="1" dirty="0">
                <a:solidFill>
                  <a:srgbClr val="0432FF"/>
                </a:solidFill>
              </a:rPr>
              <a:t> Amendment Recommendations</a:t>
            </a:r>
          </a:p>
        </p:txBody>
      </p:sp>
      <p:cxnSp>
        <p:nvCxnSpPr>
          <p:cNvPr id="3" name="Straight Connector 2">
            <a:extLst>
              <a:ext uri="{FF2B5EF4-FFF2-40B4-BE49-F238E27FC236}">
                <a16:creationId xmlns:a16="http://schemas.microsoft.com/office/drawing/2014/main" id="{5D7DF415-447C-E049-8986-47E04FA2708C}"/>
              </a:ext>
            </a:extLst>
          </p:cNvPr>
          <p:cNvCxnSpPr/>
          <p:nvPr/>
        </p:nvCxnSpPr>
        <p:spPr>
          <a:xfrm>
            <a:off x="689113" y="2089917"/>
            <a:ext cx="9066073" cy="144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4A2BB1E-94E1-0040-ACB3-653331CB1F68}"/>
              </a:ext>
            </a:extLst>
          </p:cNvPr>
          <p:cNvCxnSpPr/>
          <p:nvPr/>
        </p:nvCxnSpPr>
        <p:spPr>
          <a:xfrm>
            <a:off x="838198" y="3938745"/>
            <a:ext cx="9066073" cy="144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45F4335-175A-7B42-9E52-5789B10CD789}"/>
              </a:ext>
            </a:extLst>
          </p:cNvPr>
          <p:cNvSpPr txBox="1"/>
          <p:nvPr/>
        </p:nvSpPr>
        <p:spPr>
          <a:xfrm>
            <a:off x="9429976" y="5881264"/>
            <a:ext cx="3265214" cy="276999"/>
          </a:xfrm>
          <a:prstGeom prst="rect">
            <a:avLst/>
          </a:prstGeom>
          <a:noFill/>
        </p:spPr>
        <p:txBody>
          <a:bodyPr wrap="square" rtlCol="0">
            <a:spAutoFit/>
          </a:bodyPr>
          <a:lstStyle/>
          <a:p>
            <a:r>
              <a:rPr lang="en-US" sz="1200" b="1" dirty="0">
                <a:solidFill>
                  <a:srgbClr val="00B050"/>
                </a:solidFill>
              </a:rPr>
              <a:t>-Concern about Trump’s handling of cases</a:t>
            </a:r>
          </a:p>
        </p:txBody>
      </p:sp>
      <p:sp>
        <p:nvSpPr>
          <p:cNvPr id="43" name="TextBox 42">
            <a:extLst>
              <a:ext uri="{FF2B5EF4-FFF2-40B4-BE49-F238E27FC236}">
                <a16:creationId xmlns:a16="http://schemas.microsoft.com/office/drawing/2014/main" id="{03BEFC5B-34D4-4B46-B986-B0FFD74D8988}"/>
              </a:ext>
            </a:extLst>
          </p:cNvPr>
          <p:cNvSpPr txBox="1"/>
          <p:nvPr/>
        </p:nvSpPr>
        <p:spPr>
          <a:xfrm>
            <a:off x="9462833" y="3402499"/>
            <a:ext cx="3265214" cy="276999"/>
          </a:xfrm>
          <a:prstGeom prst="rect">
            <a:avLst/>
          </a:prstGeom>
          <a:noFill/>
        </p:spPr>
        <p:txBody>
          <a:bodyPr wrap="square" rtlCol="0">
            <a:spAutoFit/>
          </a:bodyPr>
          <a:lstStyle/>
          <a:p>
            <a:r>
              <a:rPr lang="en-US" sz="1200" b="1" dirty="0">
                <a:solidFill>
                  <a:srgbClr val="00B050"/>
                </a:solidFill>
              </a:rPr>
              <a:t>-Recommendations for Afghanistan</a:t>
            </a:r>
          </a:p>
        </p:txBody>
      </p:sp>
      <p:sp>
        <p:nvSpPr>
          <p:cNvPr id="44" name="TextBox 43">
            <a:extLst>
              <a:ext uri="{FF2B5EF4-FFF2-40B4-BE49-F238E27FC236}">
                <a16:creationId xmlns:a16="http://schemas.microsoft.com/office/drawing/2014/main" id="{3A12A1F5-A18C-7946-A0C3-45575874B10C}"/>
              </a:ext>
            </a:extLst>
          </p:cNvPr>
          <p:cNvSpPr txBox="1"/>
          <p:nvPr/>
        </p:nvSpPr>
        <p:spPr>
          <a:xfrm>
            <a:off x="9513589" y="2784710"/>
            <a:ext cx="3265214" cy="276999"/>
          </a:xfrm>
          <a:prstGeom prst="rect">
            <a:avLst/>
          </a:prstGeom>
          <a:noFill/>
        </p:spPr>
        <p:txBody>
          <a:bodyPr wrap="square" rtlCol="0">
            <a:spAutoFit/>
          </a:bodyPr>
          <a:lstStyle/>
          <a:p>
            <a:r>
              <a:rPr lang="en-US" sz="1200" b="1" dirty="0">
                <a:solidFill>
                  <a:srgbClr val="00B050"/>
                </a:solidFill>
              </a:rPr>
              <a:t>-Don’t Ask, Don’t Tell – Support/Change</a:t>
            </a:r>
          </a:p>
        </p:txBody>
      </p:sp>
      <p:sp>
        <p:nvSpPr>
          <p:cNvPr id="45" name="TextBox 44">
            <a:extLst>
              <a:ext uri="{FF2B5EF4-FFF2-40B4-BE49-F238E27FC236}">
                <a16:creationId xmlns:a16="http://schemas.microsoft.com/office/drawing/2014/main" id="{E3CE90E5-BD13-5749-B982-9FCEA3661431}"/>
              </a:ext>
            </a:extLst>
          </p:cNvPr>
          <p:cNvSpPr txBox="1"/>
          <p:nvPr/>
        </p:nvSpPr>
        <p:spPr>
          <a:xfrm>
            <a:off x="9429976" y="2976341"/>
            <a:ext cx="4216365" cy="276999"/>
          </a:xfrm>
          <a:prstGeom prst="rect">
            <a:avLst/>
          </a:prstGeom>
          <a:noFill/>
        </p:spPr>
        <p:txBody>
          <a:bodyPr wrap="square" rtlCol="0">
            <a:spAutoFit/>
          </a:bodyPr>
          <a:lstStyle/>
          <a:p>
            <a:r>
              <a:rPr lang="en-US" sz="1200" b="1" dirty="0">
                <a:solidFill>
                  <a:srgbClr val="00B050"/>
                </a:solidFill>
              </a:rPr>
              <a:t>- Critical of Obama re: Syria</a:t>
            </a:r>
          </a:p>
        </p:txBody>
      </p:sp>
      <p:sp>
        <p:nvSpPr>
          <p:cNvPr id="46" name="TextBox 45">
            <a:extLst>
              <a:ext uri="{FF2B5EF4-FFF2-40B4-BE49-F238E27FC236}">
                <a16:creationId xmlns:a16="http://schemas.microsoft.com/office/drawing/2014/main" id="{D71ADFA9-6010-774B-935F-A658E8CDB25E}"/>
              </a:ext>
            </a:extLst>
          </p:cNvPr>
          <p:cNvSpPr txBox="1"/>
          <p:nvPr/>
        </p:nvSpPr>
        <p:spPr>
          <a:xfrm>
            <a:off x="9429976" y="3194797"/>
            <a:ext cx="4216365" cy="276999"/>
          </a:xfrm>
          <a:prstGeom prst="rect">
            <a:avLst/>
          </a:prstGeom>
          <a:noFill/>
        </p:spPr>
        <p:txBody>
          <a:bodyPr wrap="square" rtlCol="0">
            <a:spAutoFit/>
          </a:bodyPr>
          <a:lstStyle/>
          <a:p>
            <a:r>
              <a:rPr lang="en-US" sz="1200" b="1" dirty="0">
                <a:solidFill>
                  <a:srgbClr val="00B050"/>
                </a:solidFill>
              </a:rPr>
              <a:t>- Critical of the 113</a:t>
            </a:r>
            <a:r>
              <a:rPr lang="en-US" sz="1200" b="1" baseline="30000" dirty="0">
                <a:solidFill>
                  <a:srgbClr val="00B050"/>
                </a:solidFill>
              </a:rPr>
              <a:t>th</a:t>
            </a:r>
            <a:r>
              <a:rPr lang="en-US" sz="1200" b="1" dirty="0">
                <a:solidFill>
                  <a:srgbClr val="00B050"/>
                </a:solidFill>
              </a:rPr>
              <a:t> Congress</a:t>
            </a:r>
          </a:p>
        </p:txBody>
      </p:sp>
      <p:sp>
        <p:nvSpPr>
          <p:cNvPr id="6" name="Oval 5">
            <a:extLst>
              <a:ext uri="{FF2B5EF4-FFF2-40B4-BE49-F238E27FC236}">
                <a16:creationId xmlns:a16="http://schemas.microsoft.com/office/drawing/2014/main" id="{83218017-5E30-974E-A47E-5C3AD7CFBCA3}"/>
              </a:ext>
            </a:extLst>
          </p:cNvPr>
          <p:cNvSpPr/>
          <p:nvPr/>
        </p:nvSpPr>
        <p:spPr>
          <a:xfrm>
            <a:off x="7050157" y="106017"/>
            <a:ext cx="265043" cy="29154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A52A3B83-1E5A-5D44-9BB4-9A2EB08F1B83}"/>
              </a:ext>
            </a:extLst>
          </p:cNvPr>
          <p:cNvSpPr/>
          <p:nvPr/>
        </p:nvSpPr>
        <p:spPr>
          <a:xfrm>
            <a:off x="8813300" y="147164"/>
            <a:ext cx="265043" cy="291548"/>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CDAC5843-8F87-8941-98E7-125D0203A20C}"/>
              </a:ext>
            </a:extLst>
          </p:cNvPr>
          <p:cNvSpPr/>
          <p:nvPr/>
        </p:nvSpPr>
        <p:spPr>
          <a:xfrm>
            <a:off x="10443921" y="152908"/>
            <a:ext cx="265043" cy="29154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7" name="TextBox 6">
            <a:extLst>
              <a:ext uri="{FF2B5EF4-FFF2-40B4-BE49-F238E27FC236}">
                <a16:creationId xmlns:a16="http://schemas.microsoft.com/office/drawing/2014/main" id="{DD869003-F2C9-1841-8D81-5CC177DF4E46}"/>
              </a:ext>
            </a:extLst>
          </p:cNvPr>
          <p:cNvSpPr txBox="1"/>
          <p:nvPr/>
        </p:nvSpPr>
        <p:spPr>
          <a:xfrm>
            <a:off x="7302250" y="144396"/>
            <a:ext cx="1391478" cy="276999"/>
          </a:xfrm>
          <a:prstGeom prst="rect">
            <a:avLst/>
          </a:prstGeom>
          <a:noFill/>
        </p:spPr>
        <p:txBody>
          <a:bodyPr wrap="square" rtlCol="0">
            <a:spAutoFit/>
          </a:bodyPr>
          <a:lstStyle/>
          <a:p>
            <a:r>
              <a:rPr lang="en-US" sz="1200" b="1" dirty="0">
                <a:latin typeface="Baskerville Old Face" panose="02020602080505020303" pitchFamily="18" charset="77"/>
              </a:rPr>
              <a:t>Probably ok.  </a:t>
            </a:r>
          </a:p>
        </p:txBody>
      </p:sp>
      <p:sp>
        <p:nvSpPr>
          <p:cNvPr id="49" name="TextBox 48">
            <a:extLst>
              <a:ext uri="{FF2B5EF4-FFF2-40B4-BE49-F238E27FC236}">
                <a16:creationId xmlns:a16="http://schemas.microsoft.com/office/drawing/2014/main" id="{D85BF6D0-DCE1-E74A-AF10-5209EEB1DF0F}"/>
              </a:ext>
            </a:extLst>
          </p:cNvPr>
          <p:cNvSpPr txBox="1"/>
          <p:nvPr/>
        </p:nvSpPr>
        <p:spPr>
          <a:xfrm>
            <a:off x="9079098" y="150784"/>
            <a:ext cx="1391478" cy="276999"/>
          </a:xfrm>
          <a:prstGeom prst="rect">
            <a:avLst/>
          </a:prstGeom>
          <a:noFill/>
        </p:spPr>
        <p:txBody>
          <a:bodyPr wrap="square" rtlCol="0">
            <a:spAutoFit/>
          </a:bodyPr>
          <a:lstStyle/>
          <a:p>
            <a:r>
              <a:rPr lang="en-US" sz="1200" b="1" dirty="0">
                <a:latin typeface="Baskerville Old Face" panose="02020602080505020303" pitchFamily="18" charset="77"/>
              </a:rPr>
              <a:t>Questionable</a:t>
            </a:r>
          </a:p>
        </p:txBody>
      </p:sp>
      <p:sp>
        <p:nvSpPr>
          <p:cNvPr id="50" name="TextBox 49">
            <a:extLst>
              <a:ext uri="{FF2B5EF4-FFF2-40B4-BE49-F238E27FC236}">
                <a16:creationId xmlns:a16="http://schemas.microsoft.com/office/drawing/2014/main" id="{66407AB4-60B1-364C-8CB1-12581920F49F}"/>
              </a:ext>
            </a:extLst>
          </p:cNvPr>
          <p:cNvSpPr txBox="1"/>
          <p:nvPr/>
        </p:nvSpPr>
        <p:spPr>
          <a:xfrm>
            <a:off x="10714308" y="157413"/>
            <a:ext cx="1391478" cy="276999"/>
          </a:xfrm>
          <a:prstGeom prst="rect">
            <a:avLst/>
          </a:prstGeom>
          <a:noFill/>
        </p:spPr>
        <p:txBody>
          <a:bodyPr wrap="square" rtlCol="0">
            <a:spAutoFit/>
          </a:bodyPr>
          <a:lstStyle/>
          <a:p>
            <a:r>
              <a:rPr lang="en-US" sz="1200" b="1" dirty="0">
                <a:latin typeface="Baskerville Old Face" panose="02020602080505020303" pitchFamily="18" charset="77"/>
              </a:rPr>
              <a:t>Inappropriate</a:t>
            </a:r>
          </a:p>
        </p:txBody>
      </p:sp>
      <p:sp>
        <p:nvSpPr>
          <p:cNvPr id="51" name="TextBox 50">
            <a:extLst>
              <a:ext uri="{FF2B5EF4-FFF2-40B4-BE49-F238E27FC236}">
                <a16:creationId xmlns:a16="http://schemas.microsoft.com/office/drawing/2014/main" id="{4E4BE43A-A3A5-F54F-86C2-88DA9E7E0119}"/>
              </a:ext>
            </a:extLst>
          </p:cNvPr>
          <p:cNvSpPr txBox="1"/>
          <p:nvPr/>
        </p:nvSpPr>
        <p:spPr>
          <a:xfrm>
            <a:off x="10282425" y="492944"/>
            <a:ext cx="1391478" cy="276999"/>
          </a:xfrm>
          <a:prstGeom prst="rect">
            <a:avLst/>
          </a:prstGeom>
          <a:noFill/>
        </p:spPr>
        <p:txBody>
          <a:bodyPr wrap="square" rtlCol="0">
            <a:spAutoFit/>
          </a:bodyPr>
          <a:lstStyle/>
          <a:p>
            <a:r>
              <a:rPr lang="en-US" sz="1200" b="1" u="sng" dirty="0">
                <a:latin typeface="Baskerville Old Face" panose="02020602080505020303" pitchFamily="18" charset="77"/>
              </a:rPr>
              <a:t>Topic</a:t>
            </a:r>
          </a:p>
        </p:txBody>
      </p:sp>
      <p:sp>
        <p:nvSpPr>
          <p:cNvPr id="53" name="TextBox 52">
            <a:extLst>
              <a:ext uri="{FF2B5EF4-FFF2-40B4-BE49-F238E27FC236}">
                <a16:creationId xmlns:a16="http://schemas.microsoft.com/office/drawing/2014/main" id="{103357C7-70E1-034B-8E2E-CEA68F5397B7}"/>
              </a:ext>
            </a:extLst>
          </p:cNvPr>
          <p:cNvSpPr txBox="1"/>
          <p:nvPr/>
        </p:nvSpPr>
        <p:spPr>
          <a:xfrm>
            <a:off x="-1" y="-14090"/>
            <a:ext cx="5029578" cy="646331"/>
          </a:xfrm>
          <a:prstGeom prst="rect">
            <a:avLst/>
          </a:prstGeom>
          <a:noFill/>
        </p:spPr>
        <p:txBody>
          <a:bodyPr wrap="square" rtlCol="0">
            <a:spAutoFit/>
          </a:bodyPr>
          <a:lstStyle/>
          <a:p>
            <a:r>
              <a:rPr lang="en-US" sz="1200" b="1" dirty="0">
                <a:latin typeface="Baskerville Old Face" panose="02020602080505020303" pitchFamily="18" charset="77"/>
              </a:rPr>
              <a:t>Note: I removed #s 7 and 16 from the list.  John Murtha was an elected official and as such we expect him to write partisan pieces.  # 16 is an unknown person who was writing a letter to an editor, not a deliberate op-ed. </a:t>
            </a:r>
          </a:p>
        </p:txBody>
      </p:sp>
    </p:spTree>
    <p:extLst>
      <p:ext uri="{BB962C8B-B14F-4D97-AF65-F5344CB8AC3E}">
        <p14:creationId xmlns:p14="http://schemas.microsoft.com/office/powerpoint/2010/main" val="3667718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741</TotalTime>
  <Words>2111</Words>
  <Application>Microsoft Macintosh PowerPoint</Application>
  <PresentationFormat>Widescreen</PresentationFormat>
  <Paragraphs>154</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Baskerville Old Face</vt:lpstr>
      <vt:lpstr>Calibri</vt:lpstr>
      <vt:lpstr>Calibri Light</vt:lpstr>
      <vt:lpstr>Wingdings</vt:lpstr>
      <vt:lpstr>Office Theme</vt:lpstr>
      <vt:lpstr>Is the Pen Mightier than the Sword?  Op-Ed Use by Retired Military Officers in America’s Major Newspapers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Disagree to agree</dc:title>
  <dc:creator>Peter Erickson</dc:creator>
  <cp:lastModifiedBy>Peter Erickson</cp:lastModifiedBy>
  <cp:revision>55</cp:revision>
  <dcterms:created xsi:type="dcterms:W3CDTF">2020-03-04T17:12:50Z</dcterms:created>
  <dcterms:modified xsi:type="dcterms:W3CDTF">2020-04-27T13:25:49Z</dcterms:modified>
</cp:coreProperties>
</file>