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7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2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6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7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7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4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2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8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3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" name="Google Shape;3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EAEAE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8" name="Google Shape;38;p1"/>
          <p:cNvPicPr preferRelativeResize="0"/>
          <p:nvPr/>
        </p:nvPicPr>
        <p:blipFill rotWithShape="1">
          <a:blip r:embed="rId2">
            <a:alphaModFix/>
          </a:blip>
          <a:srcRect l="8957" r="4582"/>
          <a:stretch/>
        </p:blipFill>
        <p:spPr>
          <a:xfrm>
            <a:off x="4285860" y="10"/>
            <a:ext cx="790614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"/>
          <p:cNvSpPr/>
          <p:nvPr/>
        </p:nvSpPr>
        <p:spPr>
          <a:xfrm>
            <a:off x="-1" y="0"/>
            <a:ext cx="5592970" cy="6862673"/>
          </a:xfrm>
          <a:custGeom>
            <a:avLst/>
            <a:gdLst/>
            <a:ahLst/>
            <a:cxnLst/>
            <a:rect l="l" t="t" r="r" b="b"/>
            <a:pathLst>
              <a:path w="5592970" h="6897159" extrusionOk="0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" name="Google Shape;40;p1"/>
          <p:cNvSpPr txBox="1">
            <a:spLocks noGrp="1"/>
          </p:cNvSpPr>
          <p:nvPr>
            <p:ph type="ctrTitle"/>
          </p:nvPr>
        </p:nvSpPr>
        <p:spPr>
          <a:xfrm>
            <a:off x="690613" y="1122363"/>
            <a:ext cx="35418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/>
              <a:t>Primality Test</a:t>
            </a:r>
            <a:endParaRPr/>
          </a:p>
        </p:txBody>
      </p:sp>
      <p:sp>
        <p:nvSpPr>
          <p:cNvPr id="41" name="Google Shape;41;p1"/>
          <p:cNvSpPr txBox="1">
            <a:spLocks noGrp="1"/>
          </p:cNvSpPr>
          <p:nvPr>
            <p:ph type="subTitle" idx="1"/>
          </p:nvPr>
        </p:nvSpPr>
        <p:spPr>
          <a:xfrm>
            <a:off x="690613" y="3513550"/>
            <a:ext cx="4736700" cy="32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b="0" i="0" u="none" strike="noStrike">
                <a:latin typeface="Arial"/>
                <a:ea typeface="Arial"/>
                <a:cs typeface="Arial"/>
                <a:sym typeface="Arial"/>
              </a:rPr>
              <a:t>Ahmad Mongy (ID 1202000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33</a:t>
            </a:r>
            <a:r>
              <a:rPr lang="en-US" sz="1800" b="0" i="0" u="none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b="0" i="0" u="none" strike="noStrike">
                <a:latin typeface="Arial"/>
                <a:ea typeface="Arial"/>
                <a:cs typeface="Arial"/>
                <a:sym typeface="Arial"/>
              </a:rPr>
              <a:t>Ahmed Abdelkader (ID 120200028)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b="0" i="0" u="none" strike="noStrike">
                <a:latin typeface="Arial"/>
                <a:ea typeface="Arial"/>
                <a:cs typeface="Arial"/>
                <a:sym typeface="Arial"/>
              </a:rPr>
              <a:t>Mahmoud Akrm (ID 120200045)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b="0" i="0" u="none" strike="noStrike">
                <a:latin typeface="Arial"/>
                <a:ea typeface="Arial"/>
                <a:cs typeface="Arial"/>
                <a:sym typeface="Arial"/>
              </a:rPr>
              <a:t>Mohammed Ayman (ID 120200081)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b="0" i="0" u="none" strike="noStrike">
                <a:latin typeface="Arial"/>
                <a:ea typeface="Arial"/>
                <a:cs typeface="Arial"/>
                <a:sym typeface="Arial"/>
              </a:rPr>
              <a:t>Mohanned Ahmed (ID 120200113)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b="0" i="0" u="none" strike="noStrike">
                <a:latin typeface="Arial"/>
                <a:ea typeface="Arial"/>
                <a:cs typeface="Arial"/>
                <a:sym typeface="Arial"/>
              </a:rPr>
              <a:t>Peter Fayez (ID 120200073)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b="0" i="0" u="none" strike="noStrike">
                <a:latin typeface="Arial"/>
                <a:ea typeface="Arial"/>
                <a:cs typeface="Arial"/>
                <a:sym typeface="Arial"/>
              </a:rPr>
              <a:t>Yasser Ossama (ID 120190122)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b="0" i="0" u="none" strike="noStrike">
                <a:latin typeface="Arial"/>
                <a:ea typeface="Arial"/>
                <a:cs typeface="Arial"/>
                <a:sym typeface="Arial"/>
              </a:rPr>
              <a:t>Ziad Hesham (ID 120200078)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3B8252-9DAF-4317-A157-4D08E826B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5EF8A2A-9BE7-4739-B899-3711D8C4C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49" y="0"/>
            <a:ext cx="12188951" cy="6858001"/>
            <a:chOff x="3049" y="0"/>
            <a:chExt cx="12188951" cy="6858001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8C975BA-5C5B-4951-86E0-10E2ED224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49" y="3172570"/>
              <a:ext cx="6023049" cy="3685431"/>
            </a:xfrm>
            <a:custGeom>
              <a:avLst/>
              <a:gdLst>
                <a:gd name="connsiteX0" fmla="*/ 0 w 6023049"/>
                <a:gd name="connsiteY0" fmla="*/ 6283 h 3685431"/>
                <a:gd name="connsiteX1" fmla="*/ 68397 w 6023049"/>
                <a:gd name="connsiteY1" fmla="*/ 13609 h 3685431"/>
                <a:gd name="connsiteX2" fmla="*/ 407879 w 6023049"/>
                <a:gd name="connsiteY2" fmla="*/ 456170 h 3685431"/>
                <a:gd name="connsiteX3" fmla="*/ 68397 w 6023049"/>
                <a:gd name="connsiteY3" fmla="*/ 898730 h 3685431"/>
                <a:gd name="connsiteX4" fmla="*/ 0 w 6023049"/>
                <a:gd name="connsiteY4" fmla="*/ 906056 h 3685431"/>
                <a:gd name="connsiteX5" fmla="*/ 4706615 w 6023049"/>
                <a:gd name="connsiteY5" fmla="*/ 921 h 3685431"/>
                <a:gd name="connsiteX6" fmla="*/ 5590945 w 6023049"/>
                <a:gd name="connsiteY6" fmla="*/ 343993 h 3685431"/>
                <a:gd name="connsiteX7" fmla="*/ 5561665 w 6023049"/>
                <a:gd name="connsiteY7" fmla="*/ 2132990 h 3685431"/>
                <a:gd name="connsiteX8" fmla="*/ 5077341 w 6023049"/>
                <a:gd name="connsiteY8" fmla="*/ 2534265 h 3685431"/>
                <a:gd name="connsiteX9" fmla="*/ 4946985 w 6023049"/>
                <a:gd name="connsiteY9" fmla="*/ 3044924 h 3685431"/>
                <a:gd name="connsiteX10" fmla="*/ 5109088 w 6023049"/>
                <a:gd name="connsiteY10" fmla="*/ 3529149 h 3685431"/>
                <a:gd name="connsiteX11" fmla="*/ 5149011 w 6023049"/>
                <a:gd name="connsiteY11" fmla="*/ 3685431 h 3685431"/>
                <a:gd name="connsiteX12" fmla="*/ 0 w 6023049"/>
                <a:gd name="connsiteY12" fmla="*/ 3685431 h 3685431"/>
                <a:gd name="connsiteX13" fmla="*/ 0 w 6023049"/>
                <a:gd name="connsiteY13" fmla="*/ 1060801 h 3685431"/>
                <a:gd name="connsiteX14" fmla="*/ 139131 w 6023049"/>
                <a:gd name="connsiteY14" fmla="*/ 1053680 h 3685431"/>
                <a:gd name="connsiteX15" fmla="*/ 581340 w 6023049"/>
                <a:gd name="connsiteY15" fmla="*/ 704022 h 3685431"/>
                <a:gd name="connsiteX16" fmla="*/ 1634353 w 6023049"/>
                <a:gd name="connsiteY16" fmla="*/ 331954 h 3685431"/>
                <a:gd name="connsiteX17" fmla="*/ 2047167 w 6023049"/>
                <a:gd name="connsiteY17" fmla="*/ 648318 h 3685431"/>
                <a:gd name="connsiteX18" fmla="*/ 3083902 w 6023049"/>
                <a:gd name="connsiteY18" fmla="*/ 727732 h 3685431"/>
                <a:gd name="connsiteX19" fmla="*/ 3788996 w 6023049"/>
                <a:gd name="connsiteY19" fmla="*/ 246530 h 3685431"/>
                <a:gd name="connsiteX20" fmla="*/ 4706615 w 6023049"/>
                <a:gd name="connsiteY20" fmla="*/ 921 h 3685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23049" h="3685431">
                  <a:moveTo>
                    <a:pt x="0" y="6283"/>
                  </a:moveTo>
                  <a:lnTo>
                    <a:pt x="68397" y="13609"/>
                  </a:lnTo>
                  <a:cubicBezTo>
                    <a:pt x="262139" y="55732"/>
                    <a:pt x="407879" y="237867"/>
                    <a:pt x="407879" y="456170"/>
                  </a:cubicBezTo>
                  <a:cubicBezTo>
                    <a:pt x="407879" y="674472"/>
                    <a:pt x="262139" y="856607"/>
                    <a:pt x="68397" y="898730"/>
                  </a:cubicBezTo>
                  <a:lnTo>
                    <a:pt x="0" y="906056"/>
                  </a:lnTo>
                  <a:close/>
                  <a:moveTo>
                    <a:pt x="4706615" y="921"/>
                  </a:moveTo>
                  <a:cubicBezTo>
                    <a:pt x="5009393" y="11879"/>
                    <a:pt x="5306622" y="120950"/>
                    <a:pt x="5590945" y="343993"/>
                  </a:cubicBezTo>
                  <a:cubicBezTo>
                    <a:pt x="6044330" y="699640"/>
                    <a:pt x="6289889" y="1603744"/>
                    <a:pt x="5561665" y="2132990"/>
                  </a:cubicBezTo>
                  <a:cubicBezTo>
                    <a:pt x="5393014" y="2255649"/>
                    <a:pt x="5235192" y="2395784"/>
                    <a:pt x="5077341" y="2534265"/>
                  </a:cubicBezTo>
                  <a:cubicBezTo>
                    <a:pt x="4927901" y="2665240"/>
                    <a:pt x="4884764" y="2848127"/>
                    <a:pt x="4946985" y="3044924"/>
                  </a:cubicBezTo>
                  <a:cubicBezTo>
                    <a:pt x="4998429" y="3206971"/>
                    <a:pt x="5061197" y="3366297"/>
                    <a:pt x="5109088" y="3529149"/>
                  </a:cubicBezTo>
                  <a:lnTo>
                    <a:pt x="5149011" y="3685431"/>
                  </a:lnTo>
                  <a:lnTo>
                    <a:pt x="0" y="3685431"/>
                  </a:lnTo>
                  <a:lnTo>
                    <a:pt x="0" y="1060801"/>
                  </a:lnTo>
                  <a:lnTo>
                    <a:pt x="139131" y="1053680"/>
                  </a:lnTo>
                  <a:cubicBezTo>
                    <a:pt x="341162" y="1036356"/>
                    <a:pt x="462984" y="861765"/>
                    <a:pt x="581340" y="704022"/>
                  </a:cubicBezTo>
                  <a:cubicBezTo>
                    <a:pt x="876480" y="310872"/>
                    <a:pt x="1238794" y="167499"/>
                    <a:pt x="1634353" y="331954"/>
                  </a:cubicBezTo>
                  <a:cubicBezTo>
                    <a:pt x="1787763" y="395732"/>
                    <a:pt x="1923503" y="525667"/>
                    <a:pt x="2047167" y="648318"/>
                  </a:cubicBezTo>
                  <a:cubicBezTo>
                    <a:pt x="2378974" y="977326"/>
                    <a:pt x="2750438" y="949604"/>
                    <a:pt x="3083902" y="727732"/>
                  </a:cubicBezTo>
                  <a:cubicBezTo>
                    <a:pt x="3320768" y="569738"/>
                    <a:pt x="3541982" y="382586"/>
                    <a:pt x="3788996" y="246530"/>
                  </a:cubicBezTo>
                  <a:cubicBezTo>
                    <a:pt x="4095512" y="77118"/>
                    <a:pt x="4403838" y="-10037"/>
                    <a:pt x="4706615" y="9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57DEC2B-A6F5-43B5-9EA7-9DD930FD1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74156" y="0"/>
              <a:ext cx="6717844" cy="3562393"/>
            </a:xfrm>
            <a:custGeom>
              <a:avLst/>
              <a:gdLst>
                <a:gd name="connsiteX0" fmla="*/ 385567 w 6717844"/>
                <a:gd name="connsiteY0" fmla="*/ 0 h 3562393"/>
                <a:gd name="connsiteX1" fmla="*/ 5410124 w 6717844"/>
                <a:gd name="connsiteY1" fmla="*/ 0 h 3562393"/>
                <a:gd name="connsiteX2" fmla="*/ 6678482 w 6717844"/>
                <a:gd name="connsiteY2" fmla="*/ 0 h 3562393"/>
                <a:gd name="connsiteX3" fmla="*/ 6714795 w 6717844"/>
                <a:gd name="connsiteY3" fmla="*/ 0 h 3562393"/>
                <a:gd name="connsiteX4" fmla="*/ 6714795 w 6717844"/>
                <a:gd name="connsiteY4" fmla="*/ 559991 h 3562393"/>
                <a:gd name="connsiteX5" fmla="*/ 6717844 w 6717844"/>
                <a:gd name="connsiteY5" fmla="*/ 563984 h 3562393"/>
                <a:gd name="connsiteX6" fmla="*/ 6717844 w 6717844"/>
                <a:gd name="connsiteY6" fmla="*/ 2075984 h 3562393"/>
                <a:gd name="connsiteX7" fmla="*/ 6708358 w 6717844"/>
                <a:gd name="connsiteY7" fmla="*/ 2091432 h 3562393"/>
                <a:gd name="connsiteX8" fmla="*/ 6549788 w 6717844"/>
                <a:gd name="connsiteY8" fmla="*/ 2266880 h 3562393"/>
                <a:gd name="connsiteX9" fmla="*/ 5371185 w 6717844"/>
                <a:gd name="connsiteY9" fmla="*/ 2568942 h 3562393"/>
                <a:gd name="connsiteX10" fmla="*/ 4577500 w 6717844"/>
                <a:gd name="connsiteY10" fmla="*/ 2914857 h 3562393"/>
                <a:gd name="connsiteX11" fmla="*/ 2821558 w 6717844"/>
                <a:gd name="connsiteY11" fmla="*/ 3392089 h 3562393"/>
                <a:gd name="connsiteX12" fmla="*/ 2492787 w 6717844"/>
                <a:gd name="connsiteY12" fmla="*/ 3123033 h 3562393"/>
                <a:gd name="connsiteX13" fmla="*/ 2487852 w 6717844"/>
                <a:gd name="connsiteY13" fmla="*/ 3117388 h 3562393"/>
                <a:gd name="connsiteX14" fmla="*/ 2242501 w 6717844"/>
                <a:gd name="connsiteY14" fmla="*/ 3030569 h 3562393"/>
                <a:gd name="connsiteX15" fmla="*/ 1027767 w 6717844"/>
                <a:gd name="connsiteY15" fmla="*/ 2845997 h 3562393"/>
                <a:gd name="connsiteX16" fmla="*/ 443056 w 6717844"/>
                <a:gd name="connsiteY16" fmla="*/ 2376618 h 3562393"/>
                <a:gd name="connsiteX17" fmla="*/ 362914 w 6717844"/>
                <a:gd name="connsiteY17" fmla="*/ 28204 h 356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717844" h="3562393">
                  <a:moveTo>
                    <a:pt x="385567" y="0"/>
                  </a:moveTo>
                  <a:lnTo>
                    <a:pt x="5410124" y="0"/>
                  </a:lnTo>
                  <a:lnTo>
                    <a:pt x="6678482" y="0"/>
                  </a:lnTo>
                  <a:lnTo>
                    <a:pt x="6714795" y="0"/>
                  </a:lnTo>
                  <a:lnTo>
                    <a:pt x="6714795" y="559991"/>
                  </a:lnTo>
                  <a:lnTo>
                    <a:pt x="6717844" y="563984"/>
                  </a:lnTo>
                  <a:lnTo>
                    <a:pt x="6717844" y="2075984"/>
                  </a:lnTo>
                  <a:lnTo>
                    <a:pt x="6708358" y="2091432"/>
                  </a:lnTo>
                  <a:cubicBezTo>
                    <a:pt x="6661788" y="2153760"/>
                    <a:pt x="6608912" y="2212561"/>
                    <a:pt x="6549788" y="2266880"/>
                  </a:cubicBezTo>
                  <a:cubicBezTo>
                    <a:pt x="6232598" y="2559065"/>
                    <a:pt x="5789832" y="2672570"/>
                    <a:pt x="5371185" y="2568942"/>
                  </a:cubicBezTo>
                  <a:cubicBezTo>
                    <a:pt x="5058372" y="2492056"/>
                    <a:pt x="4737323" y="2635189"/>
                    <a:pt x="4577500" y="2914857"/>
                  </a:cubicBezTo>
                  <a:cubicBezTo>
                    <a:pt x="4224396" y="3531535"/>
                    <a:pt x="3438252" y="3745180"/>
                    <a:pt x="2821558" y="3392089"/>
                  </a:cubicBezTo>
                  <a:cubicBezTo>
                    <a:pt x="2697824" y="3321223"/>
                    <a:pt x="2586705" y="3230316"/>
                    <a:pt x="2492787" y="3123033"/>
                  </a:cubicBezTo>
                  <a:lnTo>
                    <a:pt x="2487852" y="3117388"/>
                  </a:lnTo>
                  <a:cubicBezTo>
                    <a:pt x="2427162" y="3047107"/>
                    <a:pt x="2333872" y="3014090"/>
                    <a:pt x="2242501" y="3030569"/>
                  </a:cubicBezTo>
                  <a:cubicBezTo>
                    <a:pt x="1821467" y="3105897"/>
                    <a:pt x="1395354" y="3036669"/>
                    <a:pt x="1027767" y="2845997"/>
                  </a:cubicBezTo>
                  <a:cubicBezTo>
                    <a:pt x="807215" y="2731593"/>
                    <a:pt x="607731" y="2573470"/>
                    <a:pt x="443056" y="2376618"/>
                  </a:cubicBezTo>
                  <a:cubicBezTo>
                    <a:pt x="-126044" y="1697526"/>
                    <a:pt x="-140525" y="722068"/>
                    <a:pt x="362914" y="2820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E2791B59-70A2-BF2E-7FDF-47BBA2628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92" y="2509788"/>
            <a:ext cx="10972800" cy="1325563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18762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87C4FDF-D217-4821-A221-1C752E3F3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2F2134-D8FB-4239-80C6-B2B1AFB28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B2AABF2-F4C1-45F8-BAD9-FDA7D9C0C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AFDF0-C4FB-9B47-4517-036010E94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304484"/>
            <a:ext cx="5653682" cy="26804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All primes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F3629F-9690-DDAF-DFC7-43BA2A6B2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531" y="279009"/>
            <a:ext cx="4855885" cy="6050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2F5EA1-3809-37D3-B40A-07132A684D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03"/>
          <a:stretch/>
        </p:blipFill>
        <p:spPr>
          <a:xfrm>
            <a:off x="3024906" y="357668"/>
            <a:ext cx="3720022" cy="268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66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3D3CC2-92C0-446B-91D6-D95EB3355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897C999-28FA-4C54-8B7D-F10AACDEF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8177" y="0"/>
            <a:ext cx="7360775" cy="6858000"/>
          </a:xfrm>
          <a:custGeom>
            <a:avLst/>
            <a:gdLst>
              <a:gd name="connsiteX0" fmla="*/ 615190 w 7360775"/>
              <a:gd name="connsiteY0" fmla="*/ 3536635 h 6858000"/>
              <a:gd name="connsiteX1" fmla="*/ 1124778 w 7360775"/>
              <a:gd name="connsiteY1" fmla="*/ 4046223 h 6858000"/>
              <a:gd name="connsiteX2" fmla="*/ 615190 w 7360775"/>
              <a:gd name="connsiteY2" fmla="*/ 4555811 h 6858000"/>
              <a:gd name="connsiteX3" fmla="*/ 105602 w 7360775"/>
              <a:gd name="connsiteY3" fmla="*/ 4046223 h 6858000"/>
              <a:gd name="connsiteX4" fmla="*/ 615190 w 7360775"/>
              <a:gd name="connsiteY4" fmla="*/ 3536635 h 6858000"/>
              <a:gd name="connsiteX5" fmla="*/ 1497780 w 7360775"/>
              <a:gd name="connsiteY5" fmla="*/ 0 h 6858000"/>
              <a:gd name="connsiteX6" fmla="*/ 1997377 w 7360775"/>
              <a:gd name="connsiteY6" fmla="*/ 0 h 6858000"/>
              <a:gd name="connsiteX7" fmla="*/ 5164844 w 7360775"/>
              <a:gd name="connsiteY7" fmla="*/ 0 h 6858000"/>
              <a:gd name="connsiteX8" fmla="*/ 5726653 w 7360775"/>
              <a:gd name="connsiteY8" fmla="*/ 0 h 6858000"/>
              <a:gd name="connsiteX9" fmla="*/ 7360775 w 7360775"/>
              <a:gd name="connsiteY9" fmla="*/ 0 h 6858000"/>
              <a:gd name="connsiteX10" fmla="*/ 7360775 w 7360775"/>
              <a:gd name="connsiteY10" fmla="*/ 6858000 h 6858000"/>
              <a:gd name="connsiteX11" fmla="*/ 5726653 w 7360775"/>
              <a:gd name="connsiteY11" fmla="*/ 6858000 h 6858000"/>
              <a:gd name="connsiteX12" fmla="*/ 1997377 w 7360775"/>
              <a:gd name="connsiteY12" fmla="*/ 6858000 h 6858000"/>
              <a:gd name="connsiteX13" fmla="*/ 311757 w 7360775"/>
              <a:gd name="connsiteY13" fmla="*/ 6858000 h 6858000"/>
              <a:gd name="connsiteX14" fmla="*/ 314130 w 7360775"/>
              <a:gd name="connsiteY14" fmla="*/ 6707670 h 6858000"/>
              <a:gd name="connsiteX15" fmla="*/ 599702 w 7360775"/>
              <a:gd name="connsiteY15" fmla="*/ 5670858 h 6858000"/>
              <a:gd name="connsiteX16" fmla="*/ 1211433 w 7360775"/>
              <a:gd name="connsiteY16" fmla="*/ 4641255 h 6858000"/>
              <a:gd name="connsiteX17" fmla="*/ 1053041 w 7360775"/>
              <a:gd name="connsiteY17" fmla="*/ 3164269 h 6858000"/>
              <a:gd name="connsiteX18" fmla="*/ 607048 w 7360775"/>
              <a:gd name="connsiteY18" fmla="*/ 2589405 h 6858000"/>
              <a:gd name="connsiteX19" fmla="*/ 1054915 w 7360775"/>
              <a:gd name="connsiteY19" fmla="*/ 1068099 h 6858000"/>
              <a:gd name="connsiteX20" fmla="*/ 1502877 w 7360775"/>
              <a:gd name="connsiteY20" fmla="*/ 419995 h 6858000"/>
              <a:gd name="connsiteX21" fmla="*/ 1505904 w 7360775"/>
              <a:gd name="connsiteY21" fmla="*/ 184996 h 6858000"/>
              <a:gd name="connsiteX22" fmla="*/ 14543 w 7360775"/>
              <a:gd name="connsiteY22" fmla="*/ 0 h 6858000"/>
              <a:gd name="connsiteX23" fmla="*/ 879351 w 7360775"/>
              <a:gd name="connsiteY23" fmla="*/ 0 h 6858000"/>
              <a:gd name="connsiteX24" fmla="*/ 892053 w 7360775"/>
              <a:gd name="connsiteY24" fmla="*/ 78052 h 6858000"/>
              <a:gd name="connsiteX25" fmla="*/ 561940 w 7360775"/>
              <a:gd name="connsiteY25" fmla="*/ 535443 h 6858000"/>
              <a:gd name="connsiteX26" fmla="*/ 15319 w 7360775"/>
              <a:gd name="connsiteY26" fmla="*/ 219852 h 6858000"/>
              <a:gd name="connsiteX27" fmla="*/ 4234 w 7360775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0775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7360775" y="0"/>
                </a:lnTo>
                <a:lnTo>
                  <a:pt x="7360775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CA5F6-68AA-3D7B-5D11-78438D4A7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663960"/>
            <a:ext cx="4747014" cy="3310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Twin primes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A53B0-5377-BFD4-CF7F-21BA880B9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171" y="486637"/>
            <a:ext cx="4972592" cy="5884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456F9E-1D94-829C-968C-E3B2A4978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37" y="2392974"/>
            <a:ext cx="4191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20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7C4FDF-D217-4821-A221-1C752E3F3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C75CB5-D62C-410A-9B85-22367B689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23D5574-8E19-4607-A618-0678D0EBD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8177" y="0"/>
            <a:ext cx="7360775" cy="6858000"/>
          </a:xfrm>
          <a:custGeom>
            <a:avLst/>
            <a:gdLst>
              <a:gd name="connsiteX0" fmla="*/ 615190 w 7360775"/>
              <a:gd name="connsiteY0" fmla="*/ 3536635 h 6858000"/>
              <a:gd name="connsiteX1" fmla="*/ 1124778 w 7360775"/>
              <a:gd name="connsiteY1" fmla="*/ 4046223 h 6858000"/>
              <a:gd name="connsiteX2" fmla="*/ 615190 w 7360775"/>
              <a:gd name="connsiteY2" fmla="*/ 4555811 h 6858000"/>
              <a:gd name="connsiteX3" fmla="*/ 105602 w 7360775"/>
              <a:gd name="connsiteY3" fmla="*/ 4046223 h 6858000"/>
              <a:gd name="connsiteX4" fmla="*/ 615190 w 7360775"/>
              <a:gd name="connsiteY4" fmla="*/ 3536635 h 6858000"/>
              <a:gd name="connsiteX5" fmla="*/ 1497780 w 7360775"/>
              <a:gd name="connsiteY5" fmla="*/ 0 h 6858000"/>
              <a:gd name="connsiteX6" fmla="*/ 1997377 w 7360775"/>
              <a:gd name="connsiteY6" fmla="*/ 0 h 6858000"/>
              <a:gd name="connsiteX7" fmla="*/ 5164844 w 7360775"/>
              <a:gd name="connsiteY7" fmla="*/ 0 h 6858000"/>
              <a:gd name="connsiteX8" fmla="*/ 5726653 w 7360775"/>
              <a:gd name="connsiteY8" fmla="*/ 0 h 6858000"/>
              <a:gd name="connsiteX9" fmla="*/ 7360775 w 7360775"/>
              <a:gd name="connsiteY9" fmla="*/ 0 h 6858000"/>
              <a:gd name="connsiteX10" fmla="*/ 7360775 w 7360775"/>
              <a:gd name="connsiteY10" fmla="*/ 6858000 h 6858000"/>
              <a:gd name="connsiteX11" fmla="*/ 5726653 w 7360775"/>
              <a:gd name="connsiteY11" fmla="*/ 6858000 h 6858000"/>
              <a:gd name="connsiteX12" fmla="*/ 1997377 w 7360775"/>
              <a:gd name="connsiteY12" fmla="*/ 6858000 h 6858000"/>
              <a:gd name="connsiteX13" fmla="*/ 311757 w 7360775"/>
              <a:gd name="connsiteY13" fmla="*/ 6858000 h 6858000"/>
              <a:gd name="connsiteX14" fmla="*/ 314130 w 7360775"/>
              <a:gd name="connsiteY14" fmla="*/ 6707670 h 6858000"/>
              <a:gd name="connsiteX15" fmla="*/ 599702 w 7360775"/>
              <a:gd name="connsiteY15" fmla="*/ 5670858 h 6858000"/>
              <a:gd name="connsiteX16" fmla="*/ 1211433 w 7360775"/>
              <a:gd name="connsiteY16" fmla="*/ 4641255 h 6858000"/>
              <a:gd name="connsiteX17" fmla="*/ 1053041 w 7360775"/>
              <a:gd name="connsiteY17" fmla="*/ 3164269 h 6858000"/>
              <a:gd name="connsiteX18" fmla="*/ 607048 w 7360775"/>
              <a:gd name="connsiteY18" fmla="*/ 2589405 h 6858000"/>
              <a:gd name="connsiteX19" fmla="*/ 1054915 w 7360775"/>
              <a:gd name="connsiteY19" fmla="*/ 1068099 h 6858000"/>
              <a:gd name="connsiteX20" fmla="*/ 1502877 w 7360775"/>
              <a:gd name="connsiteY20" fmla="*/ 419995 h 6858000"/>
              <a:gd name="connsiteX21" fmla="*/ 1505904 w 7360775"/>
              <a:gd name="connsiteY21" fmla="*/ 184996 h 6858000"/>
              <a:gd name="connsiteX22" fmla="*/ 14543 w 7360775"/>
              <a:gd name="connsiteY22" fmla="*/ 0 h 6858000"/>
              <a:gd name="connsiteX23" fmla="*/ 879351 w 7360775"/>
              <a:gd name="connsiteY23" fmla="*/ 0 h 6858000"/>
              <a:gd name="connsiteX24" fmla="*/ 892053 w 7360775"/>
              <a:gd name="connsiteY24" fmla="*/ 78052 h 6858000"/>
              <a:gd name="connsiteX25" fmla="*/ 561940 w 7360775"/>
              <a:gd name="connsiteY25" fmla="*/ 535443 h 6858000"/>
              <a:gd name="connsiteX26" fmla="*/ 15319 w 7360775"/>
              <a:gd name="connsiteY26" fmla="*/ 219852 h 6858000"/>
              <a:gd name="connsiteX27" fmla="*/ 4234 w 7360775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0775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7360775" y="0"/>
                </a:lnTo>
                <a:lnTo>
                  <a:pt x="7360775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CA5F6-68AA-3D7B-5D11-78438D4A7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03" y="397395"/>
            <a:ext cx="5483352" cy="2267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Mersenne Primes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7684CD-95F3-48E3-5F90-46B699AFE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257" y="317998"/>
            <a:ext cx="5236926" cy="6071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401C98-968B-EA12-AE84-BAFF2644A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76" y="2970105"/>
            <a:ext cx="4398853" cy="332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89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CB6E0-4A10-15B6-5E7B-40B1612C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Germain Primes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06A98-B046-6C70-3C3D-15614D14D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80" y="186815"/>
            <a:ext cx="5453407" cy="64794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ADBC1F-76B7-0584-F320-44012BF96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54" y="2423180"/>
            <a:ext cx="4417541" cy="333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15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5668-5723-C624-78D2-12AE946C1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543901"/>
            <a:ext cx="10972800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Pythagorean </a:t>
            </a:r>
            <a:br>
              <a:rPr lang="en-US" sz="5400" dirty="0"/>
            </a:br>
            <a:r>
              <a:rPr lang="en-US" sz="5400" dirty="0"/>
              <a:t>Primes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075C69-76A7-587B-815A-ACA8771C3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013" y="149942"/>
            <a:ext cx="6037007" cy="649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1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3B8252-9DAF-4317-A157-4D08E826B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5EF8A2A-9BE7-4739-B899-3711D8C4C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49" y="0"/>
            <a:ext cx="12188951" cy="6858001"/>
            <a:chOff x="3049" y="0"/>
            <a:chExt cx="12188951" cy="6858001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8C975BA-5C5B-4951-86E0-10E2ED224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49" y="3172570"/>
              <a:ext cx="6023049" cy="3685431"/>
            </a:xfrm>
            <a:custGeom>
              <a:avLst/>
              <a:gdLst>
                <a:gd name="connsiteX0" fmla="*/ 0 w 6023049"/>
                <a:gd name="connsiteY0" fmla="*/ 6283 h 3685431"/>
                <a:gd name="connsiteX1" fmla="*/ 68397 w 6023049"/>
                <a:gd name="connsiteY1" fmla="*/ 13609 h 3685431"/>
                <a:gd name="connsiteX2" fmla="*/ 407879 w 6023049"/>
                <a:gd name="connsiteY2" fmla="*/ 456170 h 3685431"/>
                <a:gd name="connsiteX3" fmla="*/ 68397 w 6023049"/>
                <a:gd name="connsiteY3" fmla="*/ 898730 h 3685431"/>
                <a:gd name="connsiteX4" fmla="*/ 0 w 6023049"/>
                <a:gd name="connsiteY4" fmla="*/ 906056 h 3685431"/>
                <a:gd name="connsiteX5" fmla="*/ 4706615 w 6023049"/>
                <a:gd name="connsiteY5" fmla="*/ 921 h 3685431"/>
                <a:gd name="connsiteX6" fmla="*/ 5590945 w 6023049"/>
                <a:gd name="connsiteY6" fmla="*/ 343993 h 3685431"/>
                <a:gd name="connsiteX7" fmla="*/ 5561665 w 6023049"/>
                <a:gd name="connsiteY7" fmla="*/ 2132990 h 3685431"/>
                <a:gd name="connsiteX8" fmla="*/ 5077341 w 6023049"/>
                <a:gd name="connsiteY8" fmla="*/ 2534265 h 3685431"/>
                <a:gd name="connsiteX9" fmla="*/ 4946985 w 6023049"/>
                <a:gd name="connsiteY9" fmla="*/ 3044924 h 3685431"/>
                <a:gd name="connsiteX10" fmla="*/ 5109088 w 6023049"/>
                <a:gd name="connsiteY10" fmla="*/ 3529149 h 3685431"/>
                <a:gd name="connsiteX11" fmla="*/ 5149011 w 6023049"/>
                <a:gd name="connsiteY11" fmla="*/ 3685431 h 3685431"/>
                <a:gd name="connsiteX12" fmla="*/ 0 w 6023049"/>
                <a:gd name="connsiteY12" fmla="*/ 3685431 h 3685431"/>
                <a:gd name="connsiteX13" fmla="*/ 0 w 6023049"/>
                <a:gd name="connsiteY13" fmla="*/ 1060801 h 3685431"/>
                <a:gd name="connsiteX14" fmla="*/ 139131 w 6023049"/>
                <a:gd name="connsiteY14" fmla="*/ 1053680 h 3685431"/>
                <a:gd name="connsiteX15" fmla="*/ 581340 w 6023049"/>
                <a:gd name="connsiteY15" fmla="*/ 704022 h 3685431"/>
                <a:gd name="connsiteX16" fmla="*/ 1634353 w 6023049"/>
                <a:gd name="connsiteY16" fmla="*/ 331954 h 3685431"/>
                <a:gd name="connsiteX17" fmla="*/ 2047167 w 6023049"/>
                <a:gd name="connsiteY17" fmla="*/ 648318 h 3685431"/>
                <a:gd name="connsiteX18" fmla="*/ 3083902 w 6023049"/>
                <a:gd name="connsiteY18" fmla="*/ 727732 h 3685431"/>
                <a:gd name="connsiteX19" fmla="*/ 3788996 w 6023049"/>
                <a:gd name="connsiteY19" fmla="*/ 246530 h 3685431"/>
                <a:gd name="connsiteX20" fmla="*/ 4706615 w 6023049"/>
                <a:gd name="connsiteY20" fmla="*/ 921 h 3685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23049" h="3685431">
                  <a:moveTo>
                    <a:pt x="0" y="6283"/>
                  </a:moveTo>
                  <a:lnTo>
                    <a:pt x="68397" y="13609"/>
                  </a:lnTo>
                  <a:cubicBezTo>
                    <a:pt x="262139" y="55732"/>
                    <a:pt x="407879" y="237867"/>
                    <a:pt x="407879" y="456170"/>
                  </a:cubicBezTo>
                  <a:cubicBezTo>
                    <a:pt x="407879" y="674472"/>
                    <a:pt x="262139" y="856607"/>
                    <a:pt x="68397" y="898730"/>
                  </a:cubicBezTo>
                  <a:lnTo>
                    <a:pt x="0" y="906056"/>
                  </a:lnTo>
                  <a:close/>
                  <a:moveTo>
                    <a:pt x="4706615" y="921"/>
                  </a:moveTo>
                  <a:cubicBezTo>
                    <a:pt x="5009393" y="11879"/>
                    <a:pt x="5306622" y="120950"/>
                    <a:pt x="5590945" y="343993"/>
                  </a:cubicBezTo>
                  <a:cubicBezTo>
                    <a:pt x="6044330" y="699640"/>
                    <a:pt x="6289889" y="1603744"/>
                    <a:pt x="5561665" y="2132990"/>
                  </a:cubicBezTo>
                  <a:cubicBezTo>
                    <a:pt x="5393014" y="2255649"/>
                    <a:pt x="5235192" y="2395784"/>
                    <a:pt x="5077341" y="2534265"/>
                  </a:cubicBezTo>
                  <a:cubicBezTo>
                    <a:pt x="4927901" y="2665240"/>
                    <a:pt x="4884764" y="2848127"/>
                    <a:pt x="4946985" y="3044924"/>
                  </a:cubicBezTo>
                  <a:cubicBezTo>
                    <a:pt x="4998429" y="3206971"/>
                    <a:pt x="5061197" y="3366297"/>
                    <a:pt x="5109088" y="3529149"/>
                  </a:cubicBezTo>
                  <a:lnTo>
                    <a:pt x="5149011" y="3685431"/>
                  </a:lnTo>
                  <a:lnTo>
                    <a:pt x="0" y="3685431"/>
                  </a:lnTo>
                  <a:lnTo>
                    <a:pt x="0" y="1060801"/>
                  </a:lnTo>
                  <a:lnTo>
                    <a:pt x="139131" y="1053680"/>
                  </a:lnTo>
                  <a:cubicBezTo>
                    <a:pt x="341162" y="1036356"/>
                    <a:pt x="462984" y="861765"/>
                    <a:pt x="581340" y="704022"/>
                  </a:cubicBezTo>
                  <a:cubicBezTo>
                    <a:pt x="876480" y="310872"/>
                    <a:pt x="1238794" y="167499"/>
                    <a:pt x="1634353" y="331954"/>
                  </a:cubicBezTo>
                  <a:cubicBezTo>
                    <a:pt x="1787763" y="395732"/>
                    <a:pt x="1923503" y="525667"/>
                    <a:pt x="2047167" y="648318"/>
                  </a:cubicBezTo>
                  <a:cubicBezTo>
                    <a:pt x="2378974" y="977326"/>
                    <a:pt x="2750438" y="949604"/>
                    <a:pt x="3083902" y="727732"/>
                  </a:cubicBezTo>
                  <a:cubicBezTo>
                    <a:pt x="3320768" y="569738"/>
                    <a:pt x="3541982" y="382586"/>
                    <a:pt x="3788996" y="246530"/>
                  </a:cubicBezTo>
                  <a:cubicBezTo>
                    <a:pt x="4095512" y="77118"/>
                    <a:pt x="4403838" y="-10037"/>
                    <a:pt x="4706615" y="9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57DEC2B-A6F5-43B5-9EA7-9DD930FD1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74156" y="0"/>
              <a:ext cx="6717844" cy="3562393"/>
            </a:xfrm>
            <a:custGeom>
              <a:avLst/>
              <a:gdLst>
                <a:gd name="connsiteX0" fmla="*/ 385567 w 6717844"/>
                <a:gd name="connsiteY0" fmla="*/ 0 h 3562393"/>
                <a:gd name="connsiteX1" fmla="*/ 5410124 w 6717844"/>
                <a:gd name="connsiteY1" fmla="*/ 0 h 3562393"/>
                <a:gd name="connsiteX2" fmla="*/ 6678482 w 6717844"/>
                <a:gd name="connsiteY2" fmla="*/ 0 h 3562393"/>
                <a:gd name="connsiteX3" fmla="*/ 6714795 w 6717844"/>
                <a:gd name="connsiteY3" fmla="*/ 0 h 3562393"/>
                <a:gd name="connsiteX4" fmla="*/ 6714795 w 6717844"/>
                <a:gd name="connsiteY4" fmla="*/ 559991 h 3562393"/>
                <a:gd name="connsiteX5" fmla="*/ 6717844 w 6717844"/>
                <a:gd name="connsiteY5" fmla="*/ 563984 h 3562393"/>
                <a:gd name="connsiteX6" fmla="*/ 6717844 w 6717844"/>
                <a:gd name="connsiteY6" fmla="*/ 2075984 h 3562393"/>
                <a:gd name="connsiteX7" fmla="*/ 6708358 w 6717844"/>
                <a:gd name="connsiteY7" fmla="*/ 2091432 h 3562393"/>
                <a:gd name="connsiteX8" fmla="*/ 6549788 w 6717844"/>
                <a:gd name="connsiteY8" fmla="*/ 2266880 h 3562393"/>
                <a:gd name="connsiteX9" fmla="*/ 5371185 w 6717844"/>
                <a:gd name="connsiteY9" fmla="*/ 2568942 h 3562393"/>
                <a:gd name="connsiteX10" fmla="*/ 4577500 w 6717844"/>
                <a:gd name="connsiteY10" fmla="*/ 2914857 h 3562393"/>
                <a:gd name="connsiteX11" fmla="*/ 2821558 w 6717844"/>
                <a:gd name="connsiteY11" fmla="*/ 3392089 h 3562393"/>
                <a:gd name="connsiteX12" fmla="*/ 2492787 w 6717844"/>
                <a:gd name="connsiteY12" fmla="*/ 3123033 h 3562393"/>
                <a:gd name="connsiteX13" fmla="*/ 2487852 w 6717844"/>
                <a:gd name="connsiteY13" fmla="*/ 3117388 h 3562393"/>
                <a:gd name="connsiteX14" fmla="*/ 2242501 w 6717844"/>
                <a:gd name="connsiteY14" fmla="*/ 3030569 h 3562393"/>
                <a:gd name="connsiteX15" fmla="*/ 1027767 w 6717844"/>
                <a:gd name="connsiteY15" fmla="*/ 2845997 h 3562393"/>
                <a:gd name="connsiteX16" fmla="*/ 443056 w 6717844"/>
                <a:gd name="connsiteY16" fmla="*/ 2376618 h 3562393"/>
                <a:gd name="connsiteX17" fmla="*/ 362914 w 6717844"/>
                <a:gd name="connsiteY17" fmla="*/ 28204 h 356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717844" h="3562393">
                  <a:moveTo>
                    <a:pt x="385567" y="0"/>
                  </a:moveTo>
                  <a:lnTo>
                    <a:pt x="5410124" y="0"/>
                  </a:lnTo>
                  <a:lnTo>
                    <a:pt x="6678482" y="0"/>
                  </a:lnTo>
                  <a:lnTo>
                    <a:pt x="6714795" y="0"/>
                  </a:lnTo>
                  <a:lnTo>
                    <a:pt x="6714795" y="559991"/>
                  </a:lnTo>
                  <a:lnTo>
                    <a:pt x="6717844" y="563984"/>
                  </a:lnTo>
                  <a:lnTo>
                    <a:pt x="6717844" y="2075984"/>
                  </a:lnTo>
                  <a:lnTo>
                    <a:pt x="6708358" y="2091432"/>
                  </a:lnTo>
                  <a:cubicBezTo>
                    <a:pt x="6661788" y="2153760"/>
                    <a:pt x="6608912" y="2212561"/>
                    <a:pt x="6549788" y="2266880"/>
                  </a:cubicBezTo>
                  <a:cubicBezTo>
                    <a:pt x="6232598" y="2559065"/>
                    <a:pt x="5789832" y="2672570"/>
                    <a:pt x="5371185" y="2568942"/>
                  </a:cubicBezTo>
                  <a:cubicBezTo>
                    <a:pt x="5058372" y="2492056"/>
                    <a:pt x="4737323" y="2635189"/>
                    <a:pt x="4577500" y="2914857"/>
                  </a:cubicBezTo>
                  <a:cubicBezTo>
                    <a:pt x="4224396" y="3531535"/>
                    <a:pt x="3438252" y="3745180"/>
                    <a:pt x="2821558" y="3392089"/>
                  </a:cubicBezTo>
                  <a:cubicBezTo>
                    <a:pt x="2697824" y="3321223"/>
                    <a:pt x="2586705" y="3230316"/>
                    <a:pt x="2492787" y="3123033"/>
                  </a:cubicBezTo>
                  <a:lnTo>
                    <a:pt x="2487852" y="3117388"/>
                  </a:lnTo>
                  <a:cubicBezTo>
                    <a:pt x="2427162" y="3047107"/>
                    <a:pt x="2333872" y="3014090"/>
                    <a:pt x="2242501" y="3030569"/>
                  </a:cubicBezTo>
                  <a:cubicBezTo>
                    <a:pt x="1821467" y="3105897"/>
                    <a:pt x="1395354" y="3036669"/>
                    <a:pt x="1027767" y="2845997"/>
                  </a:cubicBezTo>
                  <a:cubicBezTo>
                    <a:pt x="807215" y="2731593"/>
                    <a:pt x="607731" y="2573470"/>
                    <a:pt x="443056" y="2376618"/>
                  </a:cubicBezTo>
                  <a:cubicBezTo>
                    <a:pt x="-126044" y="1697526"/>
                    <a:pt x="-140525" y="722068"/>
                    <a:pt x="362914" y="2820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E0099F-50F5-82A0-755E-C47EBA8F7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4438418" cy="2102954"/>
          </a:xfrm>
        </p:spPr>
        <p:txBody>
          <a:bodyPr>
            <a:normAutofit/>
          </a:bodyPr>
          <a:lstStyle/>
          <a:p>
            <a:r>
              <a:rPr lang="en-US" dirty="0"/>
              <a:t>Naive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A4EB7-D400-A8F4-C353-0971124B0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996" y="3912041"/>
            <a:ext cx="5789840" cy="2307783"/>
          </a:xfrm>
        </p:spPr>
        <p:txBody>
          <a:bodyPr anchor="t">
            <a:normAutofit/>
          </a:bodyPr>
          <a:lstStyle/>
          <a:p>
            <a:pPr defTabSz="722376">
              <a:spcBef>
                <a:spcPts val="790"/>
              </a:spcBef>
            </a:pPr>
            <a:r>
              <a:rPr lang="en-US" kern="1200" dirty="0">
                <a:latin typeface="+mn-lt"/>
                <a:ea typeface="+mn-ea"/>
                <a:cs typeface="+mn-cs"/>
              </a:rPr>
              <a:t>The naive algorithm involves dividing the number by all smaller integers to determine whether it is prime or composite. 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68BDFEC-D076-A26B-D39C-7687D6976A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88" t="51489" r="31063" b="24255"/>
          <a:stretch/>
        </p:blipFill>
        <p:spPr>
          <a:xfrm>
            <a:off x="5862948" y="303801"/>
            <a:ext cx="5080363" cy="2029823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0C74F2C-CB19-DF82-A8C3-C3EF45841D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25" t="78431" r="50085" b="15612"/>
          <a:stretch/>
        </p:blipFill>
        <p:spPr>
          <a:xfrm>
            <a:off x="647749" y="4825273"/>
            <a:ext cx="3890554" cy="499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23DA1D-CA49-7E30-C9D0-03E766F04DFC}"/>
              </a:ext>
            </a:extLst>
          </p:cNvPr>
          <p:cNvSpPr txBox="1"/>
          <p:nvPr/>
        </p:nvSpPr>
        <p:spPr>
          <a:xfrm>
            <a:off x="6338880" y="5169274"/>
            <a:ext cx="5789841" cy="1086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2376">
              <a:lnSpc>
                <a:spcPct val="110000"/>
              </a:lnSpc>
              <a:spcBef>
                <a:spcPts val="790"/>
              </a:spcBef>
              <a:spcAft>
                <a:spcPts val="600"/>
              </a:spcAft>
              <a:buClr>
                <a:schemeClr val="accent5"/>
              </a:buClr>
            </a:pPr>
            <a:r>
              <a:rPr lang="en-US" sz="2000" dirty="0"/>
              <a:t>While this method is straightforward, it becomes impractical for very large numbers as the running time grows exponentially</a:t>
            </a:r>
          </a:p>
        </p:txBody>
      </p:sp>
    </p:spTree>
    <p:extLst>
      <p:ext uri="{BB962C8B-B14F-4D97-AF65-F5344CB8AC3E}">
        <p14:creationId xmlns:p14="http://schemas.microsoft.com/office/powerpoint/2010/main" val="427730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3B8252-9DAF-4317-A157-4D08E826B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5EF8A2A-9BE7-4739-B899-3711D8C4C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49" y="0"/>
            <a:ext cx="12188951" cy="6858001"/>
            <a:chOff x="3049" y="0"/>
            <a:chExt cx="12188951" cy="6858001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8C975BA-5C5B-4951-86E0-10E2ED224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49" y="3172570"/>
              <a:ext cx="6023049" cy="3685431"/>
            </a:xfrm>
            <a:custGeom>
              <a:avLst/>
              <a:gdLst>
                <a:gd name="connsiteX0" fmla="*/ 0 w 6023049"/>
                <a:gd name="connsiteY0" fmla="*/ 6283 h 3685431"/>
                <a:gd name="connsiteX1" fmla="*/ 68397 w 6023049"/>
                <a:gd name="connsiteY1" fmla="*/ 13609 h 3685431"/>
                <a:gd name="connsiteX2" fmla="*/ 407879 w 6023049"/>
                <a:gd name="connsiteY2" fmla="*/ 456170 h 3685431"/>
                <a:gd name="connsiteX3" fmla="*/ 68397 w 6023049"/>
                <a:gd name="connsiteY3" fmla="*/ 898730 h 3685431"/>
                <a:gd name="connsiteX4" fmla="*/ 0 w 6023049"/>
                <a:gd name="connsiteY4" fmla="*/ 906056 h 3685431"/>
                <a:gd name="connsiteX5" fmla="*/ 4706615 w 6023049"/>
                <a:gd name="connsiteY5" fmla="*/ 921 h 3685431"/>
                <a:gd name="connsiteX6" fmla="*/ 5590945 w 6023049"/>
                <a:gd name="connsiteY6" fmla="*/ 343993 h 3685431"/>
                <a:gd name="connsiteX7" fmla="*/ 5561665 w 6023049"/>
                <a:gd name="connsiteY7" fmla="*/ 2132990 h 3685431"/>
                <a:gd name="connsiteX8" fmla="*/ 5077341 w 6023049"/>
                <a:gd name="connsiteY8" fmla="*/ 2534265 h 3685431"/>
                <a:gd name="connsiteX9" fmla="*/ 4946985 w 6023049"/>
                <a:gd name="connsiteY9" fmla="*/ 3044924 h 3685431"/>
                <a:gd name="connsiteX10" fmla="*/ 5109088 w 6023049"/>
                <a:gd name="connsiteY10" fmla="*/ 3529149 h 3685431"/>
                <a:gd name="connsiteX11" fmla="*/ 5149011 w 6023049"/>
                <a:gd name="connsiteY11" fmla="*/ 3685431 h 3685431"/>
                <a:gd name="connsiteX12" fmla="*/ 0 w 6023049"/>
                <a:gd name="connsiteY12" fmla="*/ 3685431 h 3685431"/>
                <a:gd name="connsiteX13" fmla="*/ 0 w 6023049"/>
                <a:gd name="connsiteY13" fmla="*/ 1060801 h 3685431"/>
                <a:gd name="connsiteX14" fmla="*/ 139131 w 6023049"/>
                <a:gd name="connsiteY14" fmla="*/ 1053680 h 3685431"/>
                <a:gd name="connsiteX15" fmla="*/ 581340 w 6023049"/>
                <a:gd name="connsiteY15" fmla="*/ 704022 h 3685431"/>
                <a:gd name="connsiteX16" fmla="*/ 1634353 w 6023049"/>
                <a:gd name="connsiteY16" fmla="*/ 331954 h 3685431"/>
                <a:gd name="connsiteX17" fmla="*/ 2047167 w 6023049"/>
                <a:gd name="connsiteY17" fmla="*/ 648318 h 3685431"/>
                <a:gd name="connsiteX18" fmla="*/ 3083902 w 6023049"/>
                <a:gd name="connsiteY18" fmla="*/ 727732 h 3685431"/>
                <a:gd name="connsiteX19" fmla="*/ 3788996 w 6023049"/>
                <a:gd name="connsiteY19" fmla="*/ 246530 h 3685431"/>
                <a:gd name="connsiteX20" fmla="*/ 4706615 w 6023049"/>
                <a:gd name="connsiteY20" fmla="*/ 921 h 3685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23049" h="3685431">
                  <a:moveTo>
                    <a:pt x="0" y="6283"/>
                  </a:moveTo>
                  <a:lnTo>
                    <a:pt x="68397" y="13609"/>
                  </a:lnTo>
                  <a:cubicBezTo>
                    <a:pt x="262139" y="55732"/>
                    <a:pt x="407879" y="237867"/>
                    <a:pt x="407879" y="456170"/>
                  </a:cubicBezTo>
                  <a:cubicBezTo>
                    <a:pt x="407879" y="674472"/>
                    <a:pt x="262139" y="856607"/>
                    <a:pt x="68397" y="898730"/>
                  </a:cubicBezTo>
                  <a:lnTo>
                    <a:pt x="0" y="906056"/>
                  </a:lnTo>
                  <a:close/>
                  <a:moveTo>
                    <a:pt x="4706615" y="921"/>
                  </a:moveTo>
                  <a:cubicBezTo>
                    <a:pt x="5009393" y="11879"/>
                    <a:pt x="5306622" y="120950"/>
                    <a:pt x="5590945" y="343993"/>
                  </a:cubicBezTo>
                  <a:cubicBezTo>
                    <a:pt x="6044330" y="699640"/>
                    <a:pt x="6289889" y="1603744"/>
                    <a:pt x="5561665" y="2132990"/>
                  </a:cubicBezTo>
                  <a:cubicBezTo>
                    <a:pt x="5393014" y="2255649"/>
                    <a:pt x="5235192" y="2395784"/>
                    <a:pt x="5077341" y="2534265"/>
                  </a:cubicBezTo>
                  <a:cubicBezTo>
                    <a:pt x="4927901" y="2665240"/>
                    <a:pt x="4884764" y="2848127"/>
                    <a:pt x="4946985" y="3044924"/>
                  </a:cubicBezTo>
                  <a:cubicBezTo>
                    <a:pt x="4998429" y="3206971"/>
                    <a:pt x="5061197" y="3366297"/>
                    <a:pt x="5109088" y="3529149"/>
                  </a:cubicBezTo>
                  <a:lnTo>
                    <a:pt x="5149011" y="3685431"/>
                  </a:lnTo>
                  <a:lnTo>
                    <a:pt x="0" y="3685431"/>
                  </a:lnTo>
                  <a:lnTo>
                    <a:pt x="0" y="1060801"/>
                  </a:lnTo>
                  <a:lnTo>
                    <a:pt x="139131" y="1053680"/>
                  </a:lnTo>
                  <a:cubicBezTo>
                    <a:pt x="341162" y="1036356"/>
                    <a:pt x="462984" y="861765"/>
                    <a:pt x="581340" y="704022"/>
                  </a:cubicBezTo>
                  <a:cubicBezTo>
                    <a:pt x="876480" y="310872"/>
                    <a:pt x="1238794" y="167499"/>
                    <a:pt x="1634353" y="331954"/>
                  </a:cubicBezTo>
                  <a:cubicBezTo>
                    <a:pt x="1787763" y="395732"/>
                    <a:pt x="1923503" y="525667"/>
                    <a:pt x="2047167" y="648318"/>
                  </a:cubicBezTo>
                  <a:cubicBezTo>
                    <a:pt x="2378974" y="977326"/>
                    <a:pt x="2750438" y="949604"/>
                    <a:pt x="3083902" y="727732"/>
                  </a:cubicBezTo>
                  <a:cubicBezTo>
                    <a:pt x="3320768" y="569738"/>
                    <a:pt x="3541982" y="382586"/>
                    <a:pt x="3788996" y="246530"/>
                  </a:cubicBezTo>
                  <a:cubicBezTo>
                    <a:pt x="4095512" y="77118"/>
                    <a:pt x="4403838" y="-10037"/>
                    <a:pt x="4706615" y="9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57DEC2B-A6F5-43B5-9EA7-9DD930FD1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74156" y="0"/>
              <a:ext cx="6717844" cy="3562393"/>
            </a:xfrm>
            <a:custGeom>
              <a:avLst/>
              <a:gdLst>
                <a:gd name="connsiteX0" fmla="*/ 385567 w 6717844"/>
                <a:gd name="connsiteY0" fmla="*/ 0 h 3562393"/>
                <a:gd name="connsiteX1" fmla="*/ 5410124 w 6717844"/>
                <a:gd name="connsiteY1" fmla="*/ 0 h 3562393"/>
                <a:gd name="connsiteX2" fmla="*/ 6678482 w 6717844"/>
                <a:gd name="connsiteY2" fmla="*/ 0 h 3562393"/>
                <a:gd name="connsiteX3" fmla="*/ 6714795 w 6717844"/>
                <a:gd name="connsiteY3" fmla="*/ 0 h 3562393"/>
                <a:gd name="connsiteX4" fmla="*/ 6714795 w 6717844"/>
                <a:gd name="connsiteY4" fmla="*/ 559991 h 3562393"/>
                <a:gd name="connsiteX5" fmla="*/ 6717844 w 6717844"/>
                <a:gd name="connsiteY5" fmla="*/ 563984 h 3562393"/>
                <a:gd name="connsiteX6" fmla="*/ 6717844 w 6717844"/>
                <a:gd name="connsiteY6" fmla="*/ 2075984 h 3562393"/>
                <a:gd name="connsiteX7" fmla="*/ 6708358 w 6717844"/>
                <a:gd name="connsiteY7" fmla="*/ 2091432 h 3562393"/>
                <a:gd name="connsiteX8" fmla="*/ 6549788 w 6717844"/>
                <a:gd name="connsiteY8" fmla="*/ 2266880 h 3562393"/>
                <a:gd name="connsiteX9" fmla="*/ 5371185 w 6717844"/>
                <a:gd name="connsiteY9" fmla="*/ 2568942 h 3562393"/>
                <a:gd name="connsiteX10" fmla="*/ 4577500 w 6717844"/>
                <a:gd name="connsiteY10" fmla="*/ 2914857 h 3562393"/>
                <a:gd name="connsiteX11" fmla="*/ 2821558 w 6717844"/>
                <a:gd name="connsiteY11" fmla="*/ 3392089 h 3562393"/>
                <a:gd name="connsiteX12" fmla="*/ 2492787 w 6717844"/>
                <a:gd name="connsiteY12" fmla="*/ 3123033 h 3562393"/>
                <a:gd name="connsiteX13" fmla="*/ 2487852 w 6717844"/>
                <a:gd name="connsiteY13" fmla="*/ 3117388 h 3562393"/>
                <a:gd name="connsiteX14" fmla="*/ 2242501 w 6717844"/>
                <a:gd name="connsiteY14" fmla="*/ 3030569 h 3562393"/>
                <a:gd name="connsiteX15" fmla="*/ 1027767 w 6717844"/>
                <a:gd name="connsiteY15" fmla="*/ 2845997 h 3562393"/>
                <a:gd name="connsiteX16" fmla="*/ 443056 w 6717844"/>
                <a:gd name="connsiteY16" fmla="*/ 2376618 h 3562393"/>
                <a:gd name="connsiteX17" fmla="*/ 362914 w 6717844"/>
                <a:gd name="connsiteY17" fmla="*/ 28204 h 356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717844" h="3562393">
                  <a:moveTo>
                    <a:pt x="385567" y="0"/>
                  </a:moveTo>
                  <a:lnTo>
                    <a:pt x="5410124" y="0"/>
                  </a:lnTo>
                  <a:lnTo>
                    <a:pt x="6678482" y="0"/>
                  </a:lnTo>
                  <a:lnTo>
                    <a:pt x="6714795" y="0"/>
                  </a:lnTo>
                  <a:lnTo>
                    <a:pt x="6714795" y="559991"/>
                  </a:lnTo>
                  <a:lnTo>
                    <a:pt x="6717844" y="563984"/>
                  </a:lnTo>
                  <a:lnTo>
                    <a:pt x="6717844" y="2075984"/>
                  </a:lnTo>
                  <a:lnTo>
                    <a:pt x="6708358" y="2091432"/>
                  </a:lnTo>
                  <a:cubicBezTo>
                    <a:pt x="6661788" y="2153760"/>
                    <a:pt x="6608912" y="2212561"/>
                    <a:pt x="6549788" y="2266880"/>
                  </a:cubicBezTo>
                  <a:cubicBezTo>
                    <a:pt x="6232598" y="2559065"/>
                    <a:pt x="5789832" y="2672570"/>
                    <a:pt x="5371185" y="2568942"/>
                  </a:cubicBezTo>
                  <a:cubicBezTo>
                    <a:pt x="5058372" y="2492056"/>
                    <a:pt x="4737323" y="2635189"/>
                    <a:pt x="4577500" y="2914857"/>
                  </a:cubicBezTo>
                  <a:cubicBezTo>
                    <a:pt x="4224396" y="3531535"/>
                    <a:pt x="3438252" y="3745180"/>
                    <a:pt x="2821558" y="3392089"/>
                  </a:cubicBezTo>
                  <a:cubicBezTo>
                    <a:pt x="2697824" y="3321223"/>
                    <a:pt x="2586705" y="3230316"/>
                    <a:pt x="2492787" y="3123033"/>
                  </a:cubicBezTo>
                  <a:lnTo>
                    <a:pt x="2487852" y="3117388"/>
                  </a:lnTo>
                  <a:cubicBezTo>
                    <a:pt x="2427162" y="3047107"/>
                    <a:pt x="2333872" y="3014090"/>
                    <a:pt x="2242501" y="3030569"/>
                  </a:cubicBezTo>
                  <a:cubicBezTo>
                    <a:pt x="1821467" y="3105897"/>
                    <a:pt x="1395354" y="3036669"/>
                    <a:pt x="1027767" y="2845997"/>
                  </a:cubicBezTo>
                  <a:cubicBezTo>
                    <a:pt x="807215" y="2731593"/>
                    <a:pt x="607731" y="2573470"/>
                    <a:pt x="443056" y="2376618"/>
                  </a:cubicBezTo>
                  <a:cubicBezTo>
                    <a:pt x="-126044" y="1697526"/>
                    <a:pt x="-140525" y="722068"/>
                    <a:pt x="362914" y="2820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E0099F-50F5-82A0-755E-C47EBA8F7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4438418" cy="2102954"/>
          </a:xfrm>
        </p:spPr>
        <p:txBody>
          <a:bodyPr>
            <a:normAutofit/>
          </a:bodyPr>
          <a:lstStyle/>
          <a:p>
            <a:r>
              <a:rPr lang="en-US" dirty="0"/>
              <a:t>Trial Division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1A4EB7-D400-A8F4-C353-0971124B06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65904" y="4016717"/>
                <a:ext cx="6094475" cy="1226839"/>
              </a:xfrm>
            </p:spPr>
            <p:txBody>
              <a:bodyPr anchor="t">
                <a:noAutofit/>
              </a:bodyPr>
              <a:lstStyle/>
              <a:p>
                <a:pPr defTabSz="722376">
                  <a:spcBef>
                    <a:spcPts val="790"/>
                  </a:spcBef>
                </a:pPr>
                <a:r>
                  <a:rPr lang="en-US" sz="2800" dirty="0"/>
                  <a:t>The naive approach could be made more efficient by observing that the maximum factor for any number n is always less than or equal to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sz="2800" dirty="0"/>
              </a:p>
              <a:p>
                <a:pPr defTabSz="722376">
                  <a:spcBef>
                    <a:spcPts val="790"/>
                  </a:spcBef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1A4EB7-D400-A8F4-C353-0971124B06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65904" y="4016717"/>
                <a:ext cx="6094475" cy="1226839"/>
              </a:xfrm>
              <a:blipFill>
                <a:blip r:embed="rId2"/>
                <a:stretch>
                  <a:fillRect l="-2000" t="-3980" r="-2100" b="-72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10326E5-2F3A-CB24-43B6-D42AFDCB4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18" t="50000" r="20625" b="29723"/>
          <a:stretch/>
        </p:blipFill>
        <p:spPr>
          <a:xfrm>
            <a:off x="5768201" y="400050"/>
            <a:ext cx="6197799" cy="1743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14581B-1975-C261-8599-4004E30DA1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34" t="71971" r="46925" b="22968"/>
          <a:stretch/>
        </p:blipFill>
        <p:spPr>
          <a:xfrm>
            <a:off x="452283" y="4889590"/>
            <a:ext cx="4664171" cy="55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6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3B8252-9DAF-4317-A157-4D08E826B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5EF8A2A-9BE7-4739-B899-3711D8C4C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49" y="0"/>
            <a:ext cx="12188951" cy="6858001"/>
            <a:chOff x="3049" y="0"/>
            <a:chExt cx="12188951" cy="6858001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8C975BA-5C5B-4951-86E0-10E2ED224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49" y="3172570"/>
              <a:ext cx="6023049" cy="3685431"/>
            </a:xfrm>
            <a:custGeom>
              <a:avLst/>
              <a:gdLst>
                <a:gd name="connsiteX0" fmla="*/ 0 w 6023049"/>
                <a:gd name="connsiteY0" fmla="*/ 6283 h 3685431"/>
                <a:gd name="connsiteX1" fmla="*/ 68397 w 6023049"/>
                <a:gd name="connsiteY1" fmla="*/ 13609 h 3685431"/>
                <a:gd name="connsiteX2" fmla="*/ 407879 w 6023049"/>
                <a:gd name="connsiteY2" fmla="*/ 456170 h 3685431"/>
                <a:gd name="connsiteX3" fmla="*/ 68397 w 6023049"/>
                <a:gd name="connsiteY3" fmla="*/ 898730 h 3685431"/>
                <a:gd name="connsiteX4" fmla="*/ 0 w 6023049"/>
                <a:gd name="connsiteY4" fmla="*/ 906056 h 3685431"/>
                <a:gd name="connsiteX5" fmla="*/ 4706615 w 6023049"/>
                <a:gd name="connsiteY5" fmla="*/ 921 h 3685431"/>
                <a:gd name="connsiteX6" fmla="*/ 5590945 w 6023049"/>
                <a:gd name="connsiteY6" fmla="*/ 343993 h 3685431"/>
                <a:gd name="connsiteX7" fmla="*/ 5561665 w 6023049"/>
                <a:gd name="connsiteY7" fmla="*/ 2132990 h 3685431"/>
                <a:gd name="connsiteX8" fmla="*/ 5077341 w 6023049"/>
                <a:gd name="connsiteY8" fmla="*/ 2534265 h 3685431"/>
                <a:gd name="connsiteX9" fmla="*/ 4946985 w 6023049"/>
                <a:gd name="connsiteY9" fmla="*/ 3044924 h 3685431"/>
                <a:gd name="connsiteX10" fmla="*/ 5109088 w 6023049"/>
                <a:gd name="connsiteY10" fmla="*/ 3529149 h 3685431"/>
                <a:gd name="connsiteX11" fmla="*/ 5149011 w 6023049"/>
                <a:gd name="connsiteY11" fmla="*/ 3685431 h 3685431"/>
                <a:gd name="connsiteX12" fmla="*/ 0 w 6023049"/>
                <a:gd name="connsiteY12" fmla="*/ 3685431 h 3685431"/>
                <a:gd name="connsiteX13" fmla="*/ 0 w 6023049"/>
                <a:gd name="connsiteY13" fmla="*/ 1060801 h 3685431"/>
                <a:gd name="connsiteX14" fmla="*/ 139131 w 6023049"/>
                <a:gd name="connsiteY14" fmla="*/ 1053680 h 3685431"/>
                <a:gd name="connsiteX15" fmla="*/ 581340 w 6023049"/>
                <a:gd name="connsiteY15" fmla="*/ 704022 h 3685431"/>
                <a:gd name="connsiteX16" fmla="*/ 1634353 w 6023049"/>
                <a:gd name="connsiteY16" fmla="*/ 331954 h 3685431"/>
                <a:gd name="connsiteX17" fmla="*/ 2047167 w 6023049"/>
                <a:gd name="connsiteY17" fmla="*/ 648318 h 3685431"/>
                <a:gd name="connsiteX18" fmla="*/ 3083902 w 6023049"/>
                <a:gd name="connsiteY18" fmla="*/ 727732 h 3685431"/>
                <a:gd name="connsiteX19" fmla="*/ 3788996 w 6023049"/>
                <a:gd name="connsiteY19" fmla="*/ 246530 h 3685431"/>
                <a:gd name="connsiteX20" fmla="*/ 4706615 w 6023049"/>
                <a:gd name="connsiteY20" fmla="*/ 921 h 3685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23049" h="3685431">
                  <a:moveTo>
                    <a:pt x="0" y="6283"/>
                  </a:moveTo>
                  <a:lnTo>
                    <a:pt x="68397" y="13609"/>
                  </a:lnTo>
                  <a:cubicBezTo>
                    <a:pt x="262139" y="55732"/>
                    <a:pt x="407879" y="237867"/>
                    <a:pt x="407879" y="456170"/>
                  </a:cubicBezTo>
                  <a:cubicBezTo>
                    <a:pt x="407879" y="674472"/>
                    <a:pt x="262139" y="856607"/>
                    <a:pt x="68397" y="898730"/>
                  </a:cubicBezTo>
                  <a:lnTo>
                    <a:pt x="0" y="906056"/>
                  </a:lnTo>
                  <a:close/>
                  <a:moveTo>
                    <a:pt x="4706615" y="921"/>
                  </a:moveTo>
                  <a:cubicBezTo>
                    <a:pt x="5009393" y="11879"/>
                    <a:pt x="5306622" y="120950"/>
                    <a:pt x="5590945" y="343993"/>
                  </a:cubicBezTo>
                  <a:cubicBezTo>
                    <a:pt x="6044330" y="699640"/>
                    <a:pt x="6289889" y="1603744"/>
                    <a:pt x="5561665" y="2132990"/>
                  </a:cubicBezTo>
                  <a:cubicBezTo>
                    <a:pt x="5393014" y="2255649"/>
                    <a:pt x="5235192" y="2395784"/>
                    <a:pt x="5077341" y="2534265"/>
                  </a:cubicBezTo>
                  <a:cubicBezTo>
                    <a:pt x="4927901" y="2665240"/>
                    <a:pt x="4884764" y="2848127"/>
                    <a:pt x="4946985" y="3044924"/>
                  </a:cubicBezTo>
                  <a:cubicBezTo>
                    <a:pt x="4998429" y="3206971"/>
                    <a:pt x="5061197" y="3366297"/>
                    <a:pt x="5109088" y="3529149"/>
                  </a:cubicBezTo>
                  <a:lnTo>
                    <a:pt x="5149011" y="3685431"/>
                  </a:lnTo>
                  <a:lnTo>
                    <a:pt x="0" y="3685431"/>
                  </a:lnTo>
                  <a:lnTo>
                    <a:pt x="0" y="1060801"/>
                  </a:lnTo>
                  <a:lnTo>
                    <a:pt x="139131" y="1053680"/>
                  </a:lnTo>
                  <a:cubicBezTo>
                    <a:pt x="341162" y="1036356"/>
                    <a:pt x="462984" y="861765"/>
                    <a:pt x="581340" y="704022"/>
                  </a:cubicBezTo>
                  <a:cubicBezTo>
                    <a:pt x="876480" y="310872"/>
                    <a:pt x="1238794" y="167499"/>
                    <a:pt x="1634353" y="331954"/>
                  </a:cubicBezTo>
                  <a:cubicBezTo>
                    <a:pt x="1787763" y="395732"/>
                    <a:pt x="1923503" y="525667"/>
                    <a:pt x="2047167" y="648318"/>
                  </a:cubicBezTo>
                  <a:cubicBezTo>
                    <a:pt x="2378974" y="977326"/>
                    <a:pt x="2750438" y="949604"/>
                    <a:pt x="3083902" y="727732"/>
                  </a:cubicBezTo>
                  <a:cubicBezTo>
                    <a:pt x="3320768" y="569738"/>
                    <a:pt x="3541982" y="382586"/>
                    <a:pt x="3788996" y="246530"/>
                  </a:cubicBezTo>
                  <a:cubicBezTo>
                    <a:pt x="4095512" y="77118"/>
                    <a:pt x="4403838" y="-10037"/>
                    <a:pt x="4706615" y="9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57DEC2B-A6F5-43B5-9EA7-9DD930FD1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74156" y="0"/>
              <a:ext cx="6717844" cy="3562393"/>
            </a:xfrm>
            <a:custGeom>
              <a:avLst/>
              <a:gdLst>
                <a:gd name="connsiteX0" fmla="*/ 385567 w 6717844"/>
                <a:gd name="connsiteY0" fmla="*/ 0 h 3562393"/>
                <a:gd name="connsiteX1" fmla="*/ 5410124 w 6717844"/>
                <a:gd name="connsiteY1" fmla="*/ 0 h 3562393"/>
                <a:gd name="connsiteX2" fmla="*/ 6678482 w 6717844"/>
                <a:gd name="connsiteY2" fmla="*/ 0 h 3562393"/>
                <a:gd name="connsiteX3" fmla="*/ 6714795 w 6717844"/>
                <a:gd name="connsiteY3" fmla="*/ 0 h 3562393"/>
                <a:gd name="connsiteX4" fmla="*/ 6714795 w 6717844"/>
                <a:gd name="connsiteY4" fmla="*/ 559991 h 3562393"/>
                <a:gd name="connsiteX5" fmla="*/ 6717844 w 6717844"/>
                <a:gd name="connsiteY5" fmla="*/ 563984 h 3562393"/>
                <a:gd name="connsiteX6" fmla="*/ 6717844 w 6717844"/>
                <a:gd name="connsiteY6" fmla="*/ 2075984 h 3562393"/>
                <a:gd name="connsiteX7" fmla="*/ 6708358 w 6717844"/>
                <a:gd name="connsiteY7" fmla="*/ 2091432 h 3562393"/>
                <a:gd name="connsiteX8" fmla="*/ 6549788 w 6717844"/>
                <a:gd name="connsiteY8" fmla="*/ 2266880 h 3562393"/>
                <a:gd name="connsiteX9" fmla="*/ 5371185 w 6717844"/>
                <a:gd name="connsiteY9" fmla="*/ 2568942 h 3562393"/>
                <a:gd name="connsiteX10" fmla="*/ 4577500 w 6717844"/>
                <a:gd name="connsiteY10" fmla="*/ 2914857 h 3562393"/>
                <a:gd name="connsiteX11" fmla="*/ 2821558 w 6717844"/>
                <a:gd name="connsiteY11" fmla="*/ 3392089 h 3562393"/>
                <a:gd name="connsiteX12" fmla="*/ 2492787 w 6717844"/>
                <a:gd name="connsiteY12" fmla="*/ 3123033 h 3562393"/>
                <a:gd name="connsiteX13" fmla="*/ 2487852 w 6717844"/>
                <a:gd name="connsiteY13" fmla="*/ 3117388 h 3562393"/>
                <a:gd name="connsiteX14" fmla="*/ 2242501 w 6717844"/>
                <a:gd name="connsiteY14" fmla="*/ 3030569 h 3562393"/>
                <a:gd name="connsiteX15" fmla="*/ 1027767 w 6717844"/>
                <a:gd name="connsiteY15" fmla="*/ 2845997 h 3562393"/>
                <a:gd name="connsiteX16" fmla="*/ 443056 w 6717844"/>
                <a:gd name="connsiteY16" fmla="*/ 2376618 h 3562393"/>
                <a:gd name="connsiteX17" fmla="*/ 362914 w 6717844"/>
                <a:gd name="connsiteY17" fmla="*/ 28204 h 356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717844" h="3562393">
                  <a:moveTo>
                    <a:pt x="385567" y="0"/>
                  </a:moveTo>
                  <a:lnTo>
                    <a:pt x="5410124" y="0"/>
                  </a:lnTo>
                  <a:lnTo>
                    <a:pt x="6678482" y="0"/>
                  </a:lnTo>
                  <a:lnTo>
                    <a:pt x="6714795" y="0"/>
                  </a:lnTo>
                  <a:lnTo>
                    <a:pt x="6714795" y="559991"/>
                  </a:lnTo>
                  <a:lnTo>
                    <a:pt x="6717844" y="563984"/>
                  </a:lnTo>
                  <a:lnTo>
                    <a:pt x="6717844" y="2075984"/>
                  </a:lnTo>
                  <a:lnTo>
                    <a:pt x="6708358" y="2091432"/>
                  </a:lnTo>
                  <a:cubicBezTo>
                    <a:pt x="6661788" y="2153760"/>
                    <a:pt x="6608912" y="2212561"/>
                    <a:pt x="6549788" y="2266880"/>
                  </a:cubicBezTo>
                  <a:cubicBezTo>
                    <a:pt x="6232598" y="2559065"/>
                    <a:pt x="5789832" y="2672570"/>
                    <a:pt x="5371185" y="2568942"/>
                  </a:cubicBezTo>
                  <a:cubicBezTo>
                    <a:pt x="5058372" y="2492056"/>
                    <a:pt x="4737323" y="2635189"/>
                    <a:pt x="4577500" y="2914857"/>
                  </a:cubicBezTo>
                  <a:cubicBezTo>
                    <a:pt x="4224396" y="3531535"/>
                    <a:pt x="3438252" y="3745180"/>
                    <a:pt x="2821558" y="3392089"/>
                  </a:cubicBezTo>
                  <a:cubicBezTo>
                    <a:pt x="2697824" y="3321223"/>
                    <a:pt x="2586705" y="3230316"/>
                    <a:pt x="2492787" y="3123033"/>
                  </a:cubicBezTo>
                  <a:lnTo>
                    <a:pt x="2487852" y="3117388"/>
                  </a:lnTo>
                  <a:cubicBezTo>
                    <a:pt x="2427162" y="3047107"/>
                    <a:pt x="2333872" y="3014090"/>
                    <a:pt x="2242501" y="3030569"/>
                  </a:cubicBezTo>
                  <a:cubicBezTo>
                    <a:pt x="1821467" y="3105897"/>
                    <a:pt x="1395354" y="3036669"/>
                    <a:pt x="1027767" y="2845997"/>
                  </a:cubicBezTo>
                  <a:cubicBezTo>
                    <a:pt x="807215" y="2731593"/>
                    <a:pt x="607731" y="2573470"/>
                    <a:pt x="443056" y="2376618"/>
                  </a:cubicBezTo>
                  <a:cubicBezTo>
                    <a:pt x="-126044" y="1697526"/>
                    <a:pt x="-140525" y="722068"/>
                    <a:pt x="362914" y="2820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E0099F-50F5-82A0-755E-C47EBA8F7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552782"/>
            <a:ext cx="5320053" cy="210295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Sieve of Eratosthenes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A4EB7-D400-A8F4-C353-0971124B0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5904" y="3873538"/>
            <a:ext cx="6094475" cy="1850683"/>
          </a:xfrm>
        </p:spPr>
        <p:txBody>
          <a:bodyPr anchor="t">
            <a:noAutofit/>
          </a:bodyPr>
          <a:lstStyle/>
          <a:p>
            <a:pPr defTabSz="722376">
              <a:spcBef>
                <a:spcPts val="790"/>
              </a:spcBef>
            </a:pPr>
            <a:r>
              <a:rPr lang="en-US" dirty="0"/>
              <a:t>This algorithm is used mainly to generate all the primes ≤ n. The algorithm first filters all even numbers less than n and marks their smallest prime factor (SPF) as 2. Therefore, the remaining integers are guaranteed to be primes.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D88E3-DB94-A46A-D3E0-3BA1702DD1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54" t="41135" r="13160" b="25532"/>
          <a:stretch/>
        </p:blipFill>
        <p:spPr>
          <a:xfrm>
            <a:off x="5870455" y="184235"/>
            <a:ext cx="6028769" cy="20822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F36656-54CA-7114-2419-969F8E48B5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97" t="38725" r="19654" b="28369"/>
          <a:stretch/>
        </p:blipFill>
        <p:spPr>
          <a:xfrm>
            <a:off x="428625" y="4315916"/>
            <a:ext cx="4280778" cy="13987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17C5CA-86C1-EB31-6F17-2A6949F717F3}"/>
                  </a:ext>
                </a:extLst>
              </p:cNvPr>
              <p:cNvSpPr txBox="1"/>
              <p:nvPr/>
            </p:nvSpPr>
            <p:spPr>
              <a:xfrm>
                <a:off x="252964" y="4582572"/>
                <a:ext cx="3452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17C5CA-86C1-EB31-6F17-2A6949F71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64" y="4582572"/>
                <a:ext cx="34522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7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3B8252-9DAF-4317-A157-4D08E826B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5EF8A2A-9BE7-4739-B899-3711D8C4C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49" y="0"/>
            <a:ext cx="12188951" cy="6858001"/>
            <a:chOff x="3049" y="0"/>
            <a:chExt cx="12188951" cy="6858001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8C975BA-5C5B-4951-86E0-10E2ED224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49" y="3172570"/>
              <a:ext cx="6023049" cy="3685431"/>
            </a:xfrm>
            <a:custGeom>
              <a:avLst/>
              <a:gdLst>
                <a:gd name="connsiteX0" fmla="*/ 0 w 6023049"/>
                <a:gd name="connsiteY0" fmla="*/ 6283 h 3685431"/>
                <a:gd name="connsiteX1" fmla="*/ 68397 w 6023049"/>
                <a:gd name="connsiteY1" fmla="*/ 13609 h 3685431"/>
                <a:gd name="connsiteX2" fmla="*/ 407879 w 6023049"/>
                <a:gd name="connsiteY2" fmla="*/ 456170 h 3685431"/>
                <a:gd name="connsiteX3" fmla="*/ 68397 w 6023049"/>
                <a:gd name="connsiteY3" fmla="*/ 898730 h 3685431"/>
                <a:gd name="connsiteX4" fmla="*/ 0 w 6023049"/>
                <a:gd name="connsiteY4" fmla="*/ 906056 h 3685431"/>
                <a:gd name="connsiteX5" fmla="*/ 4706615 w 6023049"/>
                <a:gd name="connsiteY5" fmla="*/ 921 h 3685431"/>
                <a:gd name="connsiteX6" fmla="*/ 5590945 w 6023049"/>
                <a:gd name="connsiteY6" fmla="*/ 343993 h 3685431"/>
                <a:gd name="connsiteX7" fmla="*/ 5561665 w 6023049"/>
                <a:gd name="connsiteY7" fmla="*/ 2132990 h 3685431"/>
                <a:gd name="connsiteX8" fmla="*/ 5077341 w 6023049"/>
                <a:gd name="connsiteY8" fmla="*/ 2534265 h 3685431"/>
                <a:gd name="connsiteX9" fmla="*/ 4946985 w 6023049"/>
                <a:gd name="connsiteY9" fmla="*/ 3044924 h 3685431"/>
                <a:gd name="connsiteX10" fmla="*/ 5109088 w 6023049"/>
                <a:gd name="connsiteY10" fmla="*/ 3529149 h 3685431"/>
                <a:gd name="connsiteX11" fmla="*/ 5149011 w 6023049"/>
                <a:gd name="connsiteY11" fmla="*/ 3685431 h 3685431"/>
                <a:gd name="connsiteX12" fmla="*/ 0 w 6023049"/>
                <a:gd name="connsiteY12" fmla="*/ 3685431 h 3685431"/>
                <a:gd name="connsiteX13" fmla="*/ 0 w 6023049"/>
                <a:gd name="connsiteY13" fmla="*/ 1060801 h 3685431"/>
                <a:gd name="connsiteX14" fmla="*/ 139131 w 6023049"/>
                <a:gd name="connsiteY14" fmla="*/ 1053680 h 3685431"/>
                <a:gd name="connsiteX15" fmla="*/ 581340 w 6023049"/>
                <a:gd name="connsiteY15" fmla="*/ 704022 h 3685431"/>
                <a:gd name="connsiteX16" fmla="*/ 1634353 w 6023049"/>
                <a:gd name="connsiteY16" fmla="*/ 331954 h 3685431"/>
                <a:gd name="connsiteX17" fmla="*/ 2047167 w 6023049"/>
                <a:gd name="connsiteY17" fmla="*/ 648318 h 3685431"/>
                <a:gd name="connsiteX18" fmla="*/ 3083902 w 6023049"/>
                <a:gd name="connsiteY18" fmla="*/ 727732 h 3685431"/>
                <a:gd name="connsiteX19" fmla="*/ 3788996 w 6023049"/>
                <a:gd name="connsiteY19" fmla="*/ 246530 h 3685431"/>
                <a:gd name="connsiteX20" fmla="*/ 4706615 w 6023049"/>
                <a:gd name="connsiteY20" fmla="*/ 921 h 3685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23049" h="3685431">
                  <a:moveTo>
                    <a:pt x="0" y="6283"/>
                  </a:moveTo>
                  <a:lnTo>
                    <a:pt x="68397" y="13609"/>
                  </a:lnTo>
                  <a:cubicBezTo>
                    <a:pt x="262139" y="55732"/>
                    <a:pt x="407879" y="237867"/>
                    <a:pt x="407879" y="456170"/>
                  </a:cubicBezTo>
                  <a:cubicBezTo>
                    <a:pt x="407879" y="674472"/>
                    <a:pt x="262139" y="856607"/>
                    <a:pt x="68397" y="898730"/>
                  </a:cubicBezTo>
                  <a:lnTo>
                    <a:pt x="0" y="906056"/>
                  </a:lnTo>
                  <a:close/>
                  <a:moveTo>
                    <a:pt x="4706615" y="921"/>
                  </a:moveTo>
                  <a:cubicBezTo>
                    <a:pt x="5009393" y="11879"/>
                    <a:pt x="5306622" y="120950"/>
                    <a:pt x="5590945" y="343993"/>
                  </a:cubicBezTo>
                  <a:cubicBezTo>
                    <a:pt x="6044330" y="699640"/>
                    <a:pt x="6289889" y="1603744"/>
                    <a:pt x="5561665" y="2132990"/>
                  </a:cubicBezTo>
                  <a:cubicBezTo>
                    <a:pt x="5393014" y="2255649"/>
                    <a:pt x="5235192" y="2395784"/>
                    <a:pt x="5077341" y="2534265"/>
                  </a:cubicBezTo>
                  <a:cubicBezTo>
                    <a:pt x="4927901" y="2665240"/>
                    <a:pt x="4884764" y="2848127"/>
                    <a:pt x="4946985" y="3044924"/>
                  </a:cubicBezTo>
                  <a:cubicBezTo>
                    <a:pt x="4998429" y="3206971"/>
                    <a:pt x="5061197" y="3366297"/>
                    <a:pt x="5109088" y="3529149"/>
                  </a:cubicBezTo>
                  <a:lnTo>
                    <a:pt x="5149011" y="3685431"/>
                  </a:lnTo>
                  <a:lnTo>
                    <a:pt x="0" y="3685431"/>
                  </a:lnTo>
                  <a:lnTo>
                    <a:pt x="0" y="1060801"/>
                  </a:lnTo>
                  <a:lnTo>
                    <a:pt x="139131" y="1053680"/>
                  </a:lnTo>
                  <a:cubicBezTo>
                    <a:pt x="341162" y="1036356"/>
                    <a:pt x="462984" y="861765"/>
                    <a:pt x="581340" y="704022"/>
                  </a:cubicBezTo>
                  <a:cubicBezTo>
                    <a:pt x="876480" y="310872"/>
                    <a:pt x="1238794" y="167499"/>
                    <a:pt x="1634353" y="331954"/>
                  </a:cubicBezTo>
                  <a:cubicBezTo>
                    <a:pt x="1787763" y="395732"/>
                    <a:pt x="1923503" y="525667"/>
                    <a:pt x="2047167" y="648318"/>
                  </a:cubicBezTo>
                  <a:cubicBezTo>
                    <a:pt x="2378974" y="977326"/>
                    <a:pt x="2750438" y="949604"/>
                    <a:pt x="3083902" y="727732"/>
                  </a:cubicBezTo>
                  <a:cubicBezTo>
                    <a:pt x="3320768" y="569738"/>
                    <a:pt x="3541982" y="382586"/>
                    <a:pt x="3788996" y="246530"/>
                  </a:cubicBezTo>
                  <a:cubicBezTo>
                    <a:pt x="4095512" y="77118"/>
                    <a:pt x="4403838" y="-10037"/>
                    <a:pt x="4706615" y="9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57DEC2B-A6F5-43B5-9EA7-9DD930FD1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74156" y="0"/>
              <a:ext cx="6717844" cy="3562393"/>
            </a:xfrm>
            <a:custGeom>
              <a:avLst/>
              <a:gdLst>
                <a:gd name="connsiteX0" fmla="*/ 385567 w 6717844"/>
                <a:gd name="connsiteY0" fmla="*/ 0 h 3562393"/>
                <a:gd name="connsiteX1" fmla="*/ 5410124 w 6717844"/>
                <a:gd name="connsiteY1" fmla="*/ 0 h 3562393"/>
                <a:gd name="connsiteX2" fmla="*/ 6678482 w 6717844"/>
                <a:gd name="connsiteY2" fmla="*/ 0 h 3562393"/>
                <a:gd name="connsiteX3" fmla="*/ 6714795 w 6717844"/>
                <a:gd name="connsiteY3" fmla="*/ 0 h 3562393"/>
                <a:gd name="connsiteX4" fmla="*/ 6714795 w 6717844"/>
                <a:gd name="connsiteY4" fmla="*/ 559991 h 3562393"/>
                <a:gd name="connsiteX5" fmla="*/ 6717844 w 6717844"/>
                <a:gd name="connsiteY5" fmla="*/ 563984 h 3562393"/>
                <a:gd name="connsiteX6" fmla="*/ 6717844 w 6717844"/>
                <a:gd name="connsiteY6" fmla="*/ 2075984 h 3562393"/>
                <a:gd name="connsiteX7" fmla="*/ 6708358 w 6717844"/>
                <a:gd name="connsiteY7" fmla="*/ 2091432 h 3562393"/>
                <a:gd name="connsiteX8" fmla="*/ 6549788 w 6717844"/>
                <a:gd name="connsiteY8" fmla="*/ 2266880 h 3562393"/>
                <a:gd name="connsiteX9" fmla="*/ 5371185 w 6717844"/>
                <a:gd name="connsiteY9" fmla="*/ 2568942 h 3562393"/>
                <a:gd name="connsiteX10" fmla="*/ 4577500 w 6717844"/>
                <a:gd name="connsiteY10" fmla="*/ 2914857 h 3562393"/>
                <a:gd name="connsiteX11" fmla="*/ 2821558 w 6717844"/>
                <a:gd name="connsiteY11" fmla="*/ 3392089 h 3562393"/>
                <a:gd name="connsiteX12" fmla="*/ 2492787 w 6717844"/>
                <a:gd name="connsiteY12" fmla="*/ 3123033 h 3562393"/>
                <a:gd name="connsiteX13" fmla="*/ 2487852 w 6717844"/>
                <a:gd name="connsiteY13" fmla="*/ 3117388 h 3562393"/>
                <a:gd name="connsiteX14" fmla="*/ 2242501 w 6717844"/>
                <a:gd name="connsiteY14" fmla="*/ 3030569 h 3562393"/>
                <a:gd name="connsiteX15" fmla="*/ 1027767 w 6717844"/>
                <a:gd name="connsiteY15" fmla="*/ 2845997 h 3562393"/>
                <a:gd name="connsiteX16" fmla="*/ 443056 w 6717844"/>
                <a:gd name="connsiteY16" fmla="*/ 2376618 h 3562393"/>
                <a:gd name="connsiteX17" fmla="*/ 362914 w 6717844"/>
                <a:gd name="connsiteY17" fmla="*/ 28204 h 356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717844" h="3562393">
                  <a:moveTo>
                    <a:pt x="385567" y="0"/>
                  </a:moveTo>
                  <a:lnTo>
                    <a:pt x="5410124" y="0"/>
                  </a:lnTo>
                  <a:lnTo>
                    <a:pt x="6678482" y="0"/>
                  </a:lnTo>
                  <a:lnTo>
                    <a:pt x="6714795" y="0"/>
                  </a:lnTo>
                  <a:lnTo>
                    <a:pt x="6714795" y="559991"/>
                  </a:lnTo>
                  <a:lnTo>
                    <a:pt x="6717844" y="563984"/>
                  </a:lnTo>
                  <a:lnTo>
                    <a:pt x="6717844" y="2075984"/>
                  </a:lnTo>
                  <a:lnTo>
                    <a:pt x="6708358" y="2091432"/>
                  </a:lnTo>
                  <a:cubicBezTo>
                    <a:pt x="6661788" y="2153760"/>
                    <a:pt x="6608912" y="2212561"/>
                    <a:pt x="6549788" y="2266880"/>
                  </a:cubicBezTo>
                  <a:cubicBezTo>
                    <a:pt x="6232598" y="2559065"/>
                    <a:pt x="5789832" y="2672570"/>
                    <a:pt x="5371185" y="2568942"/>
                  </a:cubicBezTo>
                  <a:cubicBezTo>
                    <a:pt x="5058372" y="2492056"/>
                    <a:pt x="4737323" y="2635189"/>
                    <a:pt x="4577500" y="2914857"/>
                  </a:cubicBezTo>
                  <a:cubicBezTo>
                    <a:pt x="4224396" y="3531535"/>
                    <a:pt x="3438252" y="3745180"/>
                    <a:pt x="2821558" y="3392089"/>
                  </a:cubicBezTo>
                  <a:cubicBezTo>
                    <a:pt x="2697824" y="3321223"/>
                    <a:pt x="2586705" y="3230316"/>
                    <a:pt x="2492787" y="3123033"/>
                  </a:cubicBezTo>
                  <a:lnTo>
                    <a:pt x="2487852" y="3117388"/>
                  </a:lnTo>
                  <a:cubicBezTo>
                    <a:pt x="2427162" y="3047107"/>
                    <a:pt x="2333872" y="3014090"/>
                    <a:pt x="2242501" y="3030569"/>
                  </a:cubicBezTo>
                  <a:cubicBezTo>
                    <a:pt x="1821467" y="3105897"/>
                    <a:pt x="1395354" y="3036669"/>
                    <a:pt x="1027767" y="2845997"/>
                  </a:cubicBezTo>
                  <a:cubicBezTo>
                    <a:pt x="807215" y="2731593"/>
                    <a:pt x="607731" y="2573470"/>
                    <a:pt x="443056" y="2376618"/>
                  </a:cubicBezTo>
                  <a:cubicBezTo>
                    <a:pt x="-126044" y="1697526"/>
                    <a:pt x="-140525" y="722068"/>
                    <a:pt x="362914" y="2820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E0099F-50F5-82A0-755E-C47EBA8F7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552782"/>
            <a:ext cx="5098703" cy="210295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Foolproof primality test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1A4EB7-D400-A8F4-C353-0971124B06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65904" y="3873538"/>
                <a:ext cx="6094475" cy="1850683"/>
              </a:xfrm>
            </p:spPr>
            <p:txBody>
              <a:bodyPr anchor="t">
                <a:noAutofit/>
              </a:bodyPr>
              <a:lstStyle/>
              <a:p>
                <a:pPr defTabSz="722376">
                  <a:spcBef>
                    <a:spcPts val="790"/>
                  </a:spcBef>
                </a:pPr>
                <a:r>
                  <a:rPr lang="en-US" dirty="0"/>
                  <a:t>The main idea of the this algorithm to test the primality of a number n is to expand the polynomial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and see if all of its coefficients are divisible by n, where a is coprime to n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1A4EB7-D400-A8F4-C353-0971124B06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65904" y="3873538"/>
                <a:ext cx="6094475" cy="1850683"/>
              </a:xfrm>
              <a:blipFill>
                <a:blip r:embed="rId2"/>
                <a:stretch>
                  <a:fillRect l="-1000" t="-987" b="-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3FBC95B-01FB-430C-0D0D-28B51B7B26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90" t="62932" r="20391" b="23611"/>
          <a:stretch/>
        </p:blipFill>
        <p:spPr>
          <a:xfrm>
            <a:off x="5819775" y="774384"/>
            <a:ext cx="5695950" cy="9228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F5854D-C650-F85A-6EB4-49203F123C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334" t="60238" r="6500" b="25481"/>
          <a:stretch/>
        </p:blipFill>
        <p:spPr>
          <a:xfrm>
            <a:off x="252095" y="4305635"/>
            <a:ext cx="5567680" cy="60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4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3B8252-9DAF-4317-A157-4D08E826B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5EF8A2A-9BE7-4739-B899-3711D8C4C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49" y="0"/>
            <a:ext cx="12188951" cy="6858001"/>
            <a:chOff x="3049" y="0"/>
            <a:chExt cx="12188951" cy="6858001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8C975BA-5C5B-4951-86E0-10E2ED224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49" y="3172570"/>
              <a:ext cx="6023049" cy="3685431"/>
            </a:xfrm>
            <a:custGeom>
              <a:avLst/>
              <a:gdLst>
                <a:gd name="connsiteX0" fmla="*/ 0 w 6023049"/>
                <a:gd name="connsiteY0" fmla="*/ 6283 h 3685431"/>
                <a:gd name="connsiteX1" fmla="*/ 68397 w 6023049"/>
                <a:gd name="connsiteY1" fmla="*/ 13609 h 3685431"/>
                <a:gd name="connsiteX2" fmla="*/ 407879 w 6023049"/>
                <a:gd name="connsiteY2" fmla="*/ 456170 h 3685431"/>
                <a:gd name="connsiteX3" fmla="*/ 68397 w 6023049"/>
                <a:gd name="connsiteY3" fmla="*/ 898730 h 3685431"/>
                <a:gd name="connsiteX4" fmla="*/ 0 w 6023049"/>
                <a:gd name="connsiteY4" fmla="*/ 906056 h 3685431"/>
                <a:gd name="connsiteX5" fmla="*/ 4706615 w 6023049"/>
                <a:gd name="connsiteY5" fmla="*/ 921 h 3685431"/>
                <a:gd name="connsiteX6" fmla="*/ 5590945 w 6023049"/>
                <a:gd name="connsiteY6" fmla="*/ 343993 h 3685431"/>
                <a:gd name="connsiteX7" fmla="*/ 5561665 w 6023049"/>
                <a:gd name="connsiteY7" fmla="*/ 2132990 h 3685431"/>
                <a:gd name="connsiteX8" fmla="*/ 5077341 w 6023049"/>
                <a:gd name="connsiteY8" fmla="*/ 2534265 h 3685431"/>
                <a:gd name="connsiteX9" fmla="*/ 4946985 w 6023049"/>
                <a:gd name="connsiteY9" fmla="*/ 3044924 h 3685431"/>
                <a:gd name="connsiteX10" fmla="*/ 5109088 w 6023049"/>
                <a:gd name="connsiteY10" fmla="*/ 3529149 h 3685431"/>
                <a:gd name="connsiteX11" fmla="*/ 5149011 w 6023049"/>
                <a:gd name="connsiteY11" fmla="*/ 3685431 h 3685431"/>
                <a:gd name="connsiteX12" fmla="*/ 0 w 6023049"/>
                <a:gd name="connsiteY12" fmla="*/ 3685431 h 3685431"/>
                <a:gd name="connsiteX13" fmla="*/ 0 w 6023049"/>
                <a:gd name="connsiteY13" fmla="*/ 1060801 h 3685431"/>
                <a:gd name="connsiteX14" fmla="*/ 139131 w 6023049"/>
                <a:gd name="connsiteY14" fmla="*/ 1053680 h 3685431"/>
                <a:gd name="connsiteX15" fmla="*/ 581340 w 6023049"/>
                <a:gd name="connsiteY15" fmla="*/ 704022 h 3685431"/>
                <a:gd name="connsiteX16" fmla="*/ 1634353 w 6023049"/>
                <a:gd name="connsiteY16" fmla="*/ 331954 h 3685431"/>
                <a:gd name="connsiteX17" fmla="*/ 2047167 w 6023049"/>
                <a:gd name="connsiteY17" fmla="*/ 648318 h 3685431"/>
                <a:gd name="connsiteX18" fmla="*/ 3083902 w 6023049"/>
                <a:gd name="connsiteY18" fmla="*/ 727732 h 3685431"/>
                <a:gd name="connsiteX19" fmla="*/ 3788996 w 6023049"/>
                <a:gd name="connsiteY19" fmla="*/ 246530 h 3685431"/>
                <a:gd name="connsiteX20" fmla="*/ 4706615 w 6023049"/>
                <a:gd name="connsiteY20" fmla="*/ 921 h 3685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23049" h="3685431">
                  <a:moveTo>
                    <a:pt x="0" y="6283"/>
                  </a:moveTo>
                  <a:lnTo>
                    <a:pt x="68397" y="13609"/>
                  </a:lnTo>
                  <a:cubicBezTo>
                    <a:pt x="262139" y="55732"/>
                    <a:pt x="407879" y="237867"/>
                    <a:pt x="407879" y="456170"/>
                  </a:cubicBezTo>
                  <a:cubicBezTo>
                    <a:pt x="407879" y="674472"/>
                    <a:pt x="262139" y="856607"/>
                    <a:pt x="68397" y="898730"/>
                  </a:cubicBezTo>
                  <a:lnTo>
                    <a:pt x="0" y="906056"/>
                  </a:lnTo>
                  <a:close/>
                  <a:moveTo>
                    <a:pt x="4706615" y="921"/>
                  </a:moveTo>
                  <a:cubicBezTo>
                    <a:pt x="5009393" y="11879"/>
                    <a:pt x="5306622" y="120950"/>
                    <a:pt x="5590945" y="343993"/>
                  </a:cubicBezTo>
                  <a:cubicBezTo>
                    <a:pt x="6044330" y="699640"/>
                    <a:pt x="6289889" y="1603744"/>
                    <a:pt x="5561665" y="2132990"/>
                  </a:cubicBezTo>
                  <a:cubicBezTo>
                    <a:pt x="5393014" y="2255649"/>
                    <a:pt x="5235192" y="2395784"/>
                    <a:pt x="5077341" y="2534265"/>
                  </a:cubicBezTo>
                  <a:cubicBezTo>
                    <a:pt x="4927901" y="2665240"/>
                    <a:pt x="4884764" y="2848127"/>
                    <a:pt x="4946985" y="3044924"/>
                  </a:cubicBezTo>
                  <a:cubicBezTo>
                    <a:pt x="4998429" y="3206971"/>
                    <a:pt x="5061197" y="3366297"/>
                    <a:pt x="5109088" y="3529149"/>
                  </a:cubicBezTo>
                  <a:lnTo>
                    <a:pt x="5149011" y="3685431"/>
                  </a:lnTo>
                  <a:lnTo>
                    <a:pt x="0" y="3685431"/>
                  </a:lnTo>
                  <a:lnTo>
                    <a:pt x="0" y="1060801"/>
                  </a:lnTo>
                  <a:lnTo>
                    <a:pt x="139131" y="1053680"/>
                  </a:lnTo>
                  <a:cubicBezTo>
                    <a:pt x="341162" y="1036356"/>
                    <a:pt x="462984" y="861765"/>
                    <a:pt x="581340" y="704022"/>
                  </a:cubicBezTo>
                  <a:cubicBezTo>
                    <a:pt x="876480" y="310872"/>
                    <a:pt x="1238794" y="167499"/>
                    <a:pt x="1634353" y="331954"/>
                  </a:cubicBezTo>
                  <a:cubicBezTo>
                    <a:pt x="1787763" y="395732"/>
                    <a:pt x="1923503" y="525667"/>
                    <a:pt x="2047167" y="648318"/>
                  </a:cubicBezTo>
                  <a:cubicBezTo>
                    <a:pt x="2378974" y="977326"/>
                    <a:pt x="2750438" y="949604"/>
                    <a:pt x="3083902" y="727732"/>
                  </a:cubicBezTo>
                  <a:cubicBezTo>
                    <a:pt x="3320768" y="569738"/>
                    <a:pt x="3541982" y="382586"/>
                    <a:pt x="3788996" y="246530"/>
                  </a:cubicBezTo>
                  <a:cubicBezTo>
                    <a:pt x="4095512" y="77118"/>
                    <a:pt x="4403838" y="-10037"/>
                    <a:pt x="4706615" y="9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57DEC2B-A6F5-43B5-9EA7-9DD930FD1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74156" y="0"/>
              <a:ext cx="6717844" cy="3562393"/>
            </a:xfrm>
            <a:custGeom>
              <a:avLst/>
              <a:gdLst>
                <a:gd name="connsiteX0" fmla="*/ 385567 w 6717844"/>
                <a:gd name="connsiteY0" fmla="*/ 0 h 3562393"/>
                <a:gd name="connsiteX1" fmla="*/ 5410124 w 6717844"/>
                <a:gd name="connsiteY1" fmla="*/ 0 h 3562393"/>
                <a:gd name="connsiteX2" fmla="*/ 6678482 w 6717844"/>
                <a:gd name="connsiteY2" fmla="*/ 0 h 3562393"/>
                <a:gd name="connsiteX3" fmla="*/ 6714795 w 6717844"/>
                <a:gd name="connsiteY3" fmla="*/ 0 h 3562393"/>
                <a:gd name="connsiteX4" fmla="*/ 6714795 w 6717844"/>
                <a:gd name="connsiteY4" fmla="*/ 559991 h 3562393"/>
                <a:gd name="connsiteX5" fmla="*/ 6717844 w 6717844"/>
                <a:gd name="connsiteY5" fmla="*/ 563984 h 3562393"/>
                <a:gd name="connsiteX6" fmla="*/ 6717844 w 6717844"/>
                <a:gd name="connsiteY6" fmla="*/ 2075984 h 3562393"/>
                <a:gd name="connsiteX7" fmla="*/ 6708358 w 6717844"/>
                <a:gd name="connsiteY7" fmla="*/ 2091432 h 3562393"/>
                <a:gd name="connsiteX8" fmla="*/ 6549788 w 6717844"/>
                <a:gd name="connsiteY8" fmla="*/ 2266880 h 3562393"/>
                <a:gd name="connsiteX9" fmla="*/ 5371185 w 6717844"/>
                <a:gd name="connsiteY9" fmla="*/ 2568942 h 3562393"/>
                <a:gd name="connsiteX10" fmla="*/ 4577500 w 6717844"/>
                <a:gd name="connsiteY10" fmla="*/ 2914857 h 3562393"/>
                <a:gd name="connsiteX11" fmla="*/ 2821558 w 6717844"/>
                <a:gd name="connsiteY11" fmla="*/ 3392089 h 3562393"/>
                <a:gd name="connsiteX12" fmla="*/ 2492787 w 6717844"/>
                <a:gd name="connsiteY12" fmla="*/ 3123033 h 3562393"/>
                <a:gd name="connsiteX13" fmla="*/ 2487852 w 6717844"/>
                <a:gd name="connsiteY13" fmla="*/ 3117388 h 3562393"/>
                <a:gd name="connsiteX14" fmla="*/ 2242501 w 6717844"/>
                <a:gd name="connsiteY14" fmla="*/ 3030569 h 3562393"/>
                <a:gd name="connsiteX15" fmla="*/ 1027767 w 6717844"/>
                <a:gd name="connsiteY15" fmla="*/ 2845997 h 3562393"/>
                <a:gd name="connsiteX16" fmla="*/ 443056 w 6717844"/>
                <a:gd name="connsiteY16" fmla="*/ 2376618 h 3562393"/>
                <a:gd name="connsiteX17" fmla="*/ 362914 w 6717844"/>
                <a:gd name="connsiteY17" fmla="*/ 28204 h 356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717844" h="3562393">
                  <a:moveTo>
                    <a:pt x="385567" y="0"/>
                  </a:moveTo>
                  <a:lnTo>
                    <a:pt x="5410124" y="0"/>
                  </a:lnTo>
                  <a:lnTo>
                    <a:pt x="6678482" y="0"/>
                  </a:lnTo>
                  <a:lnTo>
                    <a:pt x="6714795" y="0"/>
                  </a:lnTo>
                  <a:lnTo>
                    <a:pt x="6714795" y="559991"/>
                  </a:lnTo>
                  <a:lnTo>
                    <a:pt x="6717844" y="563984"/>
                  </a:lnTo>
                  <a:lnTo>
                    <a:pt x="6717844" y="2075984"/>
                  </a:lnTo>
                  <a:lnTo>
                    <a:pt x="6708358" y="2091432"/>
                  </a:lnTo>
                  <a:cubicBezTo>
                    <a:pt x="6661788" y="2153760"/>
                    <a:pt x="6608912" y="2212561"/>
                    <a:pt x="6549788" y="2266880"/>
                  </a:cubicBezTo>
                  <a:cubicBezTo>
                    <a:pt x="6232598" y="2559065"/>
                    <a:pt x="5789832" y="2672570"/>
                    <a:pt x="5371185" y="2568942"/>
                  </a:cubicBezTo>
                  <a:cubicBezTo>
                    <a:pt x="5058372" y="2492056"/>
                    <a:pt x="4737323" y="2635189"/>
                    <a:pt x="4577500" y="2914857"/>
                  </a:cubicBezTo>
                  <a:cubicBezTo>
                    <a:pt x="4224396" y="3531535"/>
                    <a:pt x="3438252" y="3745180"/>
                    <a:pt x="2821558" y="3392089"/>
                  </a:cubicBezTo>
                  <a:cubicBezTo>
                    <a:pt x="2697824" y="3321223"/>
                    <a:pt x="2586705" y="3230316"/>
                    <a:pt x="2492787" y="3123033"/>
                  </a:cubicBezTo>
                  <a:lnTo>
                    <a:pt x="2487852" y="3117388"/>
                  </a:lnTo>
                  <a:cubicBezTo>
                    <a:pt x="2427162" y="3047107"/>
                    <a:pt x="2333872" y="3014090"/>
                    <a:pt x="2242501" y="3030569"/>
                  </a:cubicBezTo>
                  <a:cubicBezTo>
                    <a:pt x="1821467" y="3105897"/>
                    <a:pt x="1395354" y="3036669"/>
                    <a:pt x="1027767" y="2845997"/>
                  </a:cubicBezTo>
                  <a:cubicBezTo>
                    <a:pt x="807215" y="2731593"/>
                    <a:pt x="607731" y="2573470"/>
                    <a:pt x="443056" y="2376618"/>
                  </a:cubicBezTo>
                  <a:cubicBezTo>
                    <a:pt x="-126044" y="1697526"/>
                    <a:pt x="-140525" y="722068"/>
                    <a:pt x="362914" y="2820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E0099F-50F5-82A0-755E-C47EBA8F7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552782"/>
            <a:ext cx="5098703" cy="210295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Agrawal–</a:t>
            </a:r>
            <a:r>
              <a:rPr lang="en-US" dirty="0" err="1"/>
              <a:t>Kayal</a:t>
            </a:r>
            <a:r>
              <a:rPr lang="en-US" dirty="0"/>
              <a:t>–Saxena test (AKS)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A4EB7-D400-A8F4-C353-0971124B0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5904" y="3873538"/>
            <a:ext cx="5940371" cy="1850683"/>
          </a:xfrm>
        </p:spPr>
        <p:txBody>
          <a:bodyPr anchor="t">
            <a:noAutofit/>
          </a:bodyPr>
          <a:lstStyle/>
          <a:p>
            <a:pPr defTabSz="722376">
              <a:spcBef>
                <a:spcPts val="790"/>
              </a:spcBef>
            </a:pPr>
            <a:r>
              <a:rPr lang="en-US" dirty="0"/>
              <a:t>The first deterministic algorithm to have a polynomial upper bound in terms of its size in bits.</a:t>
            </a:r>
          </a:p>
          <a:p>
            <a:pPr defTabSz="722376">
              <a:spcBef>
                <a:spcPts val="790"/>
              </a:spcBef>
            </a:pPr>
            <a:r>
              <a:rPr lang="en-US" dirty="0"/>
              <a:t>The bottleneck of the algorithm is step 5, where it was done in exponential time in the Foolproof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EA8FE-95D6-0F7F-0E86-483CC802A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66" t="23556" r="16917" b="18519"/>
          <a:stretch/>
        </p:blipFill>
        <p:spPr>
          <a:xfrm>
            <a:off x="6541516" y="2621"/>
            <a:ext cx="4781242" cy="27371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41CA1F-62B2-B4D3-167F-0BA9E897E3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00" t="71576" r="44238" b="22154"/>
          <a:stretch/>
        </p:blipFill>
        <p:spPr>
          <a:xfrm>
            <a:off x="85725" y="4335039"/>
            <a:ext cx="5170695" cy="7856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7CEC29-5144-E72E-6275-F003BB5DF5BF}"/>
              </a:ext>
            </a:extLst>
          </p:cNvPr>
          <p:cNvSpPr txBox="1"/>
          <p:nvPr/>
        </p:nvSpPr>
        <p:spPr>
          <a:xfrm>
            <a:off x="82676" y="5161280"/>
            <a:ext cx="4591505" cy="879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22376">
              <a:lnSpc>
                <a:spcPct val="110000"/>
              </a:lnSpc>
              <a:spcBef>
                <a:spcPts val="790"/>
              </a:spcBef>
              <a:buClr>
                <a:schemeClr val="accent5"/>
              </a:buClr>
            </a:pPr>
            <a:r>
              <a:rPr lang="en-US" sz="2400" dirty="0"/>
              <a:t>where d is the number of digits of the input number.</a:t>
            </a:r>
          </a:p>
        </p:txBody>
      </p:sp>
    </p:spTree>
    <p:extLst>
      <p:ext uri="{BB962C8B-B14F-4D97-AF65-F5344CB8AC3E}">
        <p14:creationId xmlns:p14="http://schemas.microsoft.com/office/powerpoint/2010/main" val="3834449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3B8252-9DAF-4317-A157-4D08E826B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5EF8A2A-9BE7-4739-B899-3711D8C4C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49" y="0"/>
            <a:ext cx="12188951" cy="6858001"/>
            <a:chOff x="3049" y="0"/>
            <a:chExt cx="12188951" cy="6858001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8C975BA-5C5B-4951-86E0-10E2ED224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49" y="3172570"/>
              <a:ext cx="6023049" cy="3685431"/>
            </a:xfrm>
            <a:custGeom>
              <a:avLst/>
              <a:gdLst>
                <a:gd name="connsiteX0" fmla="*/ 0 w 6023049"/>
                <a:gd name="connsiteY0" fmla="*/ 6283 h 3685431"/>
                <a:gd name="connsiteX1" fmla="*/ 68397 w 6023049"/>
                <a:gd name="connsiteY1" fmla="*/ 13609 h 3685431"/>
                <a:gd name="connsiteX2" fmla="*/ 407879 w 6023049"/>
                <a:gd name="connsiteY2" fmla="*/ 456170 h 3685431"/>
                <a:gd name="connsiteX3" fmla="*/ 68397 w 6023049"/>
                <a:gd name="connsiteY3" fmla="*/ 898730 h 3685431"/>
                <a:gd name="connsiteX4" fmla="*/ 0 w 6023049"/>
                <a:gd name="connsiteY4" fmla="*/ 906056 h 3685431"/>
                <a:gd name="connsiteX5" fmla="*/ 4706615 w 6023049"/>
                <a:gd name="connsiteY5" fmla="*/ 921 h 3685431"/>
                <a:gd name="connsiteX6" fmla="*/ 5590945 w 6023049"/>
                <a:gd name="connsiteY6" fmla="*/ 343993 h 3685431"/>
                <a:gd name="connsiteX7" fmla="*/ 5561665 w 6023049"/>
                <a:gd name="connsiteY7" fmla="*/ 2132990 h 3685431"/>
                <a:gd name="connsiteX8" fmla="*/ 5077341 w 6023049"/>
                <a:gd name="connsiteY8" fmla="*/ 2534265 h 3685431"/>
                <a:gd name="connsiteX9" fmla="*/ 4946985 w 6023049"/>
                <a:gd name="connsiteY9" fmla="*/ 3044924 h 3685431"/>
                <a:gd name="connsiteX10" fmla="*/ 5109088 w 6023049"/>
                <a:gd name="connsiteY10" fmla="*/ 3529149 h 3685431"/>
                <a:gd name="connsiteX11" fmla="*/ 5149011 w 6023049"/>
                <a:gd name="connsiteY11" fmla="*/ 3685431 h 3685431"/>
                <a:gd name="connsiteX12" fmla="*/ 0 w 6023049"/>
                <a:gd name="connsiteY12" fmla="*/ 3685431 h 3685431"/>
                <a:gd name="connsiteX13" fmla="*/ 0 w 6023049"/>
                <a:gd name="connsiteY13" fmla="*/ 1060801 h 3685431"/>
                <a:gd name="connsiteX14" fmla="*/ 139131 w 6023049"/>
                <a:gd name="connsiteY14" fmla="*/ 1053680 h 3685431"/>
                <a:gd name="connsiteX15" fmla="*/ 581340 w 6023049"/>
                <a:gd name="connsiteY15" fmla="*/ 704022 h 3685431"/>
                <a:gd name="connsiteX16" fmla="*/ 1634353 w 6023049"/>
                <a:gd name="connsiteY16" fmla="*/ 331954 h 3685431"/>
                <a:gd name="connsiteX17" fmla="*/ 2047167 w 6023049"/>
                <a:gd name="connsiteY17" fmla="*/ 648318 h 3685431"/>
                <a:gd name="connsiteX18" fmla="*/ 3083902 w 6023049"/>
                <a:gd name="connsiteY18" fmla="*/ 727732 h 3685431"/>
                <a:gd name="connsiteX19" fmla="*/ 3788996 w 6023049"/>
                <a:gd name="connsiteY19" fmla="*/ 246530 h 3685431"/>
                <a:gd name="connsiteX20" fmla="*/ 4706615 w 6023049"/>
                <a:gd name="connsiteY20" fmla="*/ 921 h 3685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23049" h="3685431">
                  <a:moveTo>
                    <a:pt x="0" y="6283"/>
                  </a:moveTo>
                  <a:lnTo>
                    <a:pt x="68397" y="13609"/>
                  </a:lnTo>
                  <a:cubicBezTo>
                    <a:pt x="262139" y="55732"/>
                    <a:pt x="407879" y="237867"/>
                    <a:pt x="407879" y="456170"/>
                  </a:cubicBezTo>
                  <a:cubicBezTo>
                    <a:pt x="407879" y="674472"/>
                    <a:pt x="262139" y="856607"/>
                    <a:pt x="68397" y="898730"/>
                  </a:cubicBezTo>
                  <a:lnTo>
                    <a:pt x="0" y="906056"/>
                  </a:lnTo>
                  <a:close/>
                  <a:moveTo>
                    <a:pt x="4706615" y="921"/>
                  </a:moveTo>
                  <a:cubicBezTo>
                    <a:pt x="5009393" y="11879"/>
                    <a:pt x="5306622" y="120950"/>
                    <a:pt x="5590945" y="343993"/>
                  </a:cubicBezTo>
                  <a:cubicBezTo>
                    <a:pt x="6044330" y="699640"/>
                    <a:pt x="6289889" y="1603744"/>
                    <a:pt x="5561665" y="2132990"/>
                  </a:cubicBezTo>
                  <a:cubicBezTo>
                    <a:pt x="5393014" y="2255649"/>
                    <a:pt x="5235192" y="2395784"/>
                    <a:pt x="5077341" y="2534265"/>
                  </a:cubicBezTo>
                  <a:cubicBezTo>
                    <a:pt x="4927901" y="2665240"/>
                    <a:pt x="4884764" y="2848127"/>
                    <a:pt x="4946985" y="3044924"/>
                  </a:cubicBezTo>
                  <a:cubicBezTo>
                    <a:pt x="4998429" y="3206971"/>
                    <a:pt x="5061197" y="3366297"/>
                    <a:pt x="5109088" y="3529149"/>
                  </a:cubicBezTo>
                  <a:lnTo>
                    <a:pt x="5149011" y="3685431"/>
                  </a:lnTo>
                  <a:lnTo>
                    <a:pt x="0" y="3685431"/>
                  </a:lnTo>
                  <a:lnTo>
                    <a:pt x="0" y="1060801"/>
                  </a:lnTo>
                  <a:lnTo>
                    <a:pt x="139131" y="1053680"/>
                  </a:lnTo>
                  <a:cubicBezTo>
                    <a:pt x="341162" y="1036356"/>
                    <a:pt x="462984" y="861765"/>
                    <a:pt x="581340" y="704022"/>
                  </a:cubicBezTo>
                  <a:cubicBezTo>
                    <a:pt x="876480" y="310872"/>
                    <a:pt x="1238794" y="167499"/>
                    <a:pt x="1634353" y="331954"/>
                  </a:cubicBezTo>
                  <a:cubicBezTo>
                    <a:pt x="1787763" y="395732"/>
                    <a:pt x="1923503" y="525667"/>
                    <a:pt x="2047167" y="648318"/>
                  </a:cubicBezTo>
                  <a:cubicBezTo>
                    <a:pt x="2378974" y="977326"/>
                    <a:pt x="2750438" y="949604"/>
                    <a:pt x="3083902" y="727732"/>
                  </a:cubicBezTo>
                  <a:cubicBezTo>
                    <a:pt x="3320768" y="569738"/>
                    <a:pt x="3541982" y="382586"/>
                    <a:pt x="3788996" y="246530"/>
                  </a:cubicBezTo>
                  <a:cubicBezTo>
                    <a:pt x="4095512" y="77118"/>
                    <a:pt x="4403838" y="-10037"/>
                    <a:pt x="4706615" y="9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57DEC2B-A6F5-43B5-9EA7-9DD930FD1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74156" y="0"/>
              <a:ext cx="6717844" cy="3562393"/>
            </a:xfrm>
            <a:custGeom>
              <a:avLst/>
              <a:gdLst>
                <a:gd name="connsiteX0" fmla="*/ 385567 w 6717844"/>
                <a:gd name="connsiteY0" fmla="*/ 0 h 3562393"/>
                <a:gd name="connsiteX1" fmla="*/ 5410124 w 6717844"/>
                <a:gd name="connsiteY1" fmla="*/ 0 h 3562393"/>
                <a:gd name="connsiteX2" fmla="*/ 6678482 w 6717844"/>
                <a:gd name="connsiteY2" fmla="*/ 0 h 3562393"/>
                <a:gd name="connsiteX3" fmla="*/ 6714795 w 6717844"/>
                <a:gd name="connsiteY3" fmla="*/ 0 h 3562393"/>
                <a:gd name="connsiteX4" fmla="*/ 6714795 w 6717844"/>
                <a:gd name="connsiteY4" fmla="*/ 559991 h 3562393"/>
                <a:gd name="connsiteX5" fmla="*/ 6717844 w 6717844"/>
                <a:gd name="connsiteY5" fmla="*/ 563984 h 3562393"/>
                <a:gd name="connsiteX6" fmla="*/ 6717844 w 6717844"/>
                <a:gd name="connsiteY6" fmla="*/ 2075984 h 3562393"/>
                <a:gd name="connsiteX7" fmla="*/ 6708358 w 6717844"/>
                <a:gd name="connsiteY7" fmla="*/ 2091432 h 3562393"/>
                <a:gd name="connsiteX8" fmla="*/ 6549788 w 6717844"/>
                <a:gd name="connsiteY8" fmla="*/ 2266880 h 3562393"/>
                <a:gd name="connsiteX9" fmla="*/ 5371185 w 6717844"/>
                <a:gd name="connsiteY9" fmla="*/ 2568942 h 3562393"/>
                <a:gd name="connsiteX10" fmla="*/ 4577500 w 6717844"/>
                <a:gd name="connsiteY10" fmla="*/ 2914857 h 3562393"/>
                <a:gd name="connsiteX11" fmla="*/ 2821558 w 6717844"/>
                <a:gd name="connsiteY11" fmla="*/ 3392089 h 3562393"/>
                <a:gd name="connsiteX12" fmla="*/ 2492787 w 6717844"/>
                <a:gd name="connsiteY12" fmla="*/ 3123033 h 3562393"/>
                <a:gd name="connsiteX13" fmla="*/ 2487852 w 6717844"/>
                <a:gd name="connsiteY13" fmla="*/ 3117388 h 3562393"/>
                <a:gd name="connsiteX14" fmla="*/ 2242501 w 6717844"/>
                <a:gd name="connsiteY14" fmla="*/ 3030569 h 3562393"/>
                <a:gd name="connsiteX15" fmla="*/ 1027767 w 6717844"/>
                <a:gd name="connsiteY15" fmla="*/ 2845997 h 3562393"/>
                <a:gd name="connsiteX16" fmla="*/ 443056 w 6717844"/>
                <a:gd name="connsiteY16" fmla="*/ 2376618 h 3562393"/>
                <a:gd name="connsiteX17" fmla="*/ 362914 w 6717844"/>
                <a:gd name="connsiteY17" fmla="*/ 28204 h 356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717844" h="3562393">
                  <a:moveTo>
                    <a:pt x="385567" y="0"/>
                  </a:moveTo>
                  <a:lnTo>
                    <a:pt x="5410124" y="0"/>
                  </a:lnTo>
                  <a:lnTo>
                    <a:pt x="6678482" y="0"/>
                  </a:lnTo>
                  <a:lnTo>
                    <a:pt x="6714795" y="0"/>
                  </a:lnTo>
                  <a:lnTo>
                    <a:pt x="6714795" y="559991"/>
                  </a:lnTo>
                  <a:lnTo>
                    <a:pt x="6717844" y="563984"/>
                  </a:lnTo>
                  <a:lnTo>
                    <a:pt x="6717844" y="2075984"/>
                  </a:lnTo>
                  <a:lnTo>
                    <a:pt x="6708358" y="2091432"/>
                  </a:lnTo>
                  <a:cubicBezTo>
                    <a:pt x="6661788" y="2153760"/>
                    <a:pt x="6608912" y="2212561"/>
                    <a:pt x="6549788" y="2266880"/>
                  </a:cubicBezTo>
                  <a:cubicBezTo>
                    <a:pt x="6232598" y="2559065"/>
                    <a:pt x="5789832" y="2672570"/>
                    <a:pt x="5371185" y="2568942"/>
                  </a:cubicBezTo>
                  <a:cubicBezTo>
                    <a:pt x="5058372" y="2492056"/>
                    <a:pt x="4737323" y="2635189"/>
                    <a:pt x="4577500" y="2914857"/>
                  </a:cubicBezTo>
                  <a:cubicBezTo>
                    <a:pt x="4224396" y="3531535"/>
                    <a:pt x="3438252" y="3745180"/>
                    <a:pt x="2821558" y="3392089"/>
                  </a:cubicBezTo>
                  <a:cubicBezTo>
                    <a:pt x="2697824" y="3321223"/>
                    <a:pt x="2586705" y="3230316"/>
                    <a:pt x="2492787" y="3123033"/>
                  </a:cubicBezTo>
                  <a:lnTo>
                    <a:pt x="2487852" y="3117388"/>
                  </a:lnTo>
                  <a:cubicBezTo>
                    <a:pt x="2427162" y="3047107"/>
                    <a:pt x="2333872" y="3014090"/>
                    <a:pt x="2242501" y="3030569"/>
                  </a:cubicBezTo>
                  <a:cubicBezTo>
                    <a:pt x="1821467" y="3105897"/>
                    <a:pt x="1395354" y="3036669"/>
                    <a:pt x="1027767" y="2845997"/>
                  </a:cubicBezTo>
                  <a:cubicBezTo>
                    <a:pt x="807215" y="2731593"/>
                    <a:pt x="607731" y="2573470"/>
                    <a:pt x="443056" y="2376618"/>
                  </a:cubicBezTo>
                  <a:cubicBezTo>
                    <a:pt x="-126044" y="1697526"/>
                    <a:pt x="-140525" y="722068"/>
                    <a:pt x="362914" y="2820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E0099F-50F5-82A0-755E-C47EBA8F7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552782"/>
            <a:ext cx="5098703" cy="210295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Fermat Primality 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7CEC29-5144-E72E-6275-F003BB5DF5BF}"/>
              </a:ext>
            </a:extLst>
          </p:cNvPr>
          <p:cNvSpPr txBox="1"/>
          <p:nvPr/>
        </p:nvSpPr>
        <p:spPr>
          <a:xfrm>
            <a:off x="82676" y="5161280"/>
            <a:ext cx="4591505" cy="1285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22376">
              <a:lnSpc>
                <a:spcPct val="110000"/>
              </a:lnSpc>
              <a:spcBef>
                <a:spcPts val="790"/>
              </a:spcBef>
              <a:buClr>
                <a:schemeClr val="accent5"/>
              </a:buClr>
            </a:pPr>
            <a:r>
              <a:rPr lang="en-US" sz="2400" dirty="0"/>
              <a:t>where k is the number of iteration and n is the number being tested.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43C271-100E-82D5-2A0A-C6050C7CCD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41" b="13296"/>
          <a:stretch/>
        </p:blipFill>
        <p:spPr>
          <a:xfrm>
            <a:off x="6693166" y="1706879"/>
            <a:ext cx="4279823" cy="6604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DA3960-2955-84D3-1F39-42CAE312C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76124"/>
            <a:ext cx="4816257" cy="556308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FBD21B2-72E6-CAEC-B652-6EBD4DF92DA9}"/>
              </a:ext>
            </a:extLst>
          </p:cNvPr>
          <p:cNvSpPr txBox="1">
            <a:spLocks/>
          </p:cNvSpPr>
          <p:nvPr/>
        </p:nvSpPr>
        <p:spPr>
          <a:xfrm>
            <a:off x="5739184" y="135143"/>
            <a:ext cx="5940371" cy="15348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22376">
              <a:spcBef>
                <a:spcPts val="790"/>
              </a:spcBef>
            </a:pPr>
            <a:r>
              <a:rPr lang="en-US"/>
              <a:t>This algorithm is based upon Fermat’s little theorem which states that that for a prime number p and a coprime integer a the following equation holds: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D463F75-D717-8919-23EF-6FBF25D87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6098" y="3805068"/>
            <a:ext cx="5940371" cy="1734782"/>
          </a:xfrm>
        </p:spPr>
        <p:txBody>
          <a:bodyPr anchor="t">
            <a:noAutofit/>
          </a:bodyPr>
          <a:lstStyle/>
          <a:p>
            <a:pPr defTabSz="722376">
              <a:spcBef>
                <a:spcPts val="790"/>
              </a:spcBef>
            </a:pPr>
            <a:r>
              <a:rPr lang="en-US" dirty="0"/>
              <a:t>In general, this equivalence doesn’t hold for composite numbers. This can be used to create a primality test. We pick an integer </a:t>
            </a:r>
            <a:r>
              <a:rPr lang="en-US" sz="2400" b="1" dirty="0"/>
              <a:t>2 ≤ a ≤ p − 2</a:t>
            </a:r>
            <a:r>
              <a:rPr lang="en-US" dirty="0"/>
              <a:t>, and check if the equation holds or not</a:t>
            </a:r>
            <a:r>
              <a:rPr lang="ar-EG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6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3B8252-9DAF-4317-A157-4D08E826B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5EF8A2A-9BE7-4739-B899-3711D8C4C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49" y="0"/>
            <a:ext cx="12188951" cy="6858001"/>
            <a:chOff x="3049" y="0"/>
            <a:chExt cx="12188951" cy="6858001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8C975BA-5C5B-4951-86E0-10E2ED224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49" y="3172570"/>
              <a:ext cx="6023049" cy="3685431"/>
            </a:xfrm>
            <a:custGeom>
              <a:avLst/>
              <a:gdLst>
                <a:gd name="connsiteX0" fmla="*/ 0 w 6023049"/>
                <a:gd name="connsiteY0" fmla="*/ 6283 h 3685431"/>
                <a:gd name="connsiteX1" fmla="*/ 68397 w 6023049"/>
                <a:gd name="connsiteY1" fmla="*/ 13609 h 3685431"/>
                <a:gd name="connsiteX2" fmla="*/ 407879 w 6023049"/>
                <a:gd name="connsiteY2" fmla="*/ 456170 h 3685431"/>
                <a:gd name="connsiteX3" fmla="*/ 68397 w 6023049"/>
                <a:gd name="connsiteY3" fmla="*/ 898730 h 3685431"/>
                <a:gd name="connsiteX4" fmla="*/ 0 w 6023049"/>
                <a:gd name="connsiteY4" fmla="*/ 906056 h 3685431"/>
                <a:gd name="connsiteX5" fmla="*/ 4706615 w 6023049"/>
                <a:gd name="connsiteY5" fmla="*/ 921 h 3685431"/>
                <a:gd name="connsiteX6" fmla="*/ 5590945 w 6023049"/>
                <a:gd name="connsiteY6" fmla="*/ 343993 h 3685431"/>
                <a:gd name="connsiteX7" fmla="*/ 5561665 w 6023049"/>
                <a:gd name="connsiteY7" fmla="*/ 2132990 h 3685431"/>
                <a:gd name="connsiteX8" fmla="*/ 5077341 w 6023049"/>
                <a:gd name="connsiteY8" fmla="*/ 2534265 h 3685431"/>
                <a:gd name="connsiteX9" fmla="*/ 4946985 w 6023049"/>
                <a:gd name="connsiteY9" fmla="*/ 3044924 h 3685431"/>
                <a:gd name="connsiteX10" fmla="*/ 5109088 w 6023049"/>
                <a:gd name="connsiteY10" fmla="*/ 3529149 h 3685431"/>
                <a:gd name="connsiteX11" fmla="*/ 5149011 w 6023049"/>
                <a:gd name="connsiteY11" fmla="*/ 3685431 h 3685431"/>
                <a:gd name="connsiteX12" fmla="*/ 0 w 6023049"/>
                <a:gd name="connsiteY12" fmla="*/ 3685431 h 3685431"/>
                <a:gd name="connsiteX13" fmla="*/ 0 w 6023049"/>
                <a:gd name="connsiteY13" fmla="*/ 1060801 h 3685431"/>
                <a:gd name="connsiteX14" fmla="*/ 139131 w 6023049"/>
                <a:gd name="connsiteY14" fmla="*/ 1053680 h 3685431"/>
                <a:gd name="connsiteX15" fmla="*/ 581340 w 6023049"/>
                <a:gd name="connsiteY15" fmla="*/ 704022 h 3685431"/>
                <a:gd name="connsiteX16" fmla="*/ 1634353 w 6023049"/>
                <a:gd name="connsiteY16" fmla="*/ 331954 h 3685431"/>
                <a:gd name="connsiteX17" fmla="*/ 2047167 w 6023049"/>
                <a:gd name="connsiteY17" fmla="*/ 648318 h 3685431"/>
                <a:gd name="connsiteX18" fmla="*/ 3083902 w 6023049"/>
                <a:gd name="connsiteY18" fmla="*/ 727732 h 3685431"/>
                <a:gd name="connsiteX19" fmla="*/ 3788996 w 6023049"/>
                <a:gd name="connsiteY19" fmla="*/ 246530 h 3685431"/>
                <a:gd name="connsiteX20" fmla="*/ 4706615 w 6023049"/>
                <a:gd name="connsiteY20" fmla="*/ 921 h 3685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23049" h="3685431">
                  <a:moveTo>
                    <a:pt x="0" y="6283"/>
                  </a:moveTo>
                  <a:lnTo>
                    <a:pt x="68397" y="13609"/>
                  </a:lnTo>
                  <a:cubicBezTo>
                    <a:pt x="262139" y="55732"/>
                    <a:pt x="407879" y="237867"/>
                    <a:pt x="407879" y="456170"/>
                  </a:cubicBezTo>
                  <a:cubicBezTo>
                    <a:pt x="407879" y="674472"/>
                    <a:pt x="262139" y="856607"/>
                    <a:pt x="68397" y="898730"/>
                  </a:cubicBezTo>
                  <a:lnTo>
                    <a:pt x="0" y="906056"/>
                  </a:lnTo>
                  <a:close/>
                  <a:moveTo>
                    <a:pt x="4706615" y="921"/>
                  </a:moveTo>
                  <a:cubicBezTo>
                    <a:pt x="5009393" y="11879"/>
                    <a:pt x="5306622" y="120950"/>
                    <a:pt x="5590945" y="343993"/>
                  </a:cubicBezTo>
                  <a:cubicBezTo>
                    <a:pt x="6044330" y="699640"/>
                    <a:pt x="6289889" y="1603744"/>
                    <a:pt x="5561665" y="2132990"/>
                  </a:cubicBezTo>
                  <a:cubicBezTo>
                    <a:pt x="5393014" y="2255649"/>
                    <a:pt x="5235192" y="2395784"/>
                    <a:pt x="5077341" y="2534265"/>
                  </a:cubicBezTo>
                  <a:cubicBezTo>
                    <a:pt x="4927901" y="2665240"/>
                    <a:pt x="4884764" y="2848127"/>
                    <a:pt x="4946985" y="3044924"/>
                  </a:cubicBezTo>
                  <a:cubicBezTo>
                    <a:pt x="4998429" y="3206971"/>
                    <a:pt x="5061197" y="3366297"/>
                    <a:pt x="5109088" y="3529149"/>
                  </a:cubicBezTo>
                  <a:lnTo>
                    <a:pt x="5149011" y="3685431"/>
                  </a:lnTo>
                  <a:lnTo>
                    <a:pt x="0" y="3685431"/>
                  </a:lnTo>
                  <a:lnTo>
                    <a:pt x="0" y="1060801"/>
                  </a:lnTo>
                  <a:lnTo>
                    <a:pt x="139131" y="1053680"/>
                  </a:lnTo>
                  <a:cubicBezTo>
                    <a:pt x="341162" y="1036356"/>
                    <a:pt x="462984" y="861765"/>
                    <a:pt x="581340" y="704022"/>
                  </a:cubicBezTo>
                  <a:cubicBezTo>
                    <a:pt x="876480" y="310872"/>
                    <a:pt x="1238794" y="167499"/>
                    <a:pt x="1634353" y="331954"/>
                  </a:cubicBezTo>
                  <a:cubicBezTo>
                    <a:pt x="1787763" y="395732"/>
                    <a:pt x="1923503" y="525667"/>
                    <a:pt x="2047167" y="648318"/>
                  </a:cubicBezTo>
                  <a:cubicBezTo>
                    <a:pt x="2378974" y="977326"/>
                    <a:pt x="2750438" y="949604"/>
                    <a:pt x="3083902" y="727732"/>
                  </a:cubicBezTo>
                  <a:cubicBezTo>
                    <a:pt x="3320768" y="569738"/>
                    <a:pt x="3541982" y="382586"/>
                    <a:pt x="3788996" y="246530"/>
                  </a:cubicBezTo>
                  <a:cubicBezTo>
                    <a:pt x="4095512" y="77118"/>
                    <a:pt x="4403838" y="-10037"/>
                    <a:pt x="4706615" y="9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57DEC2B-A6F5-43B5-9EA7-9DD930FD1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74156" y="0"/>
              <a:ext cx="6717844" cy="3562393"/>
            </a:xfrm>
            <a:custGeom>
              <a:avLst/>
              <a:gdLst>
                <a:gd name="connsiteX0" fmla="*/ 385567 w 6717844"/>
                <a:gd name="connsiteY0" fmla="*/ 0 h 3562393"/>
                <a:gd name="connsiteX1" fmla="*/ 5410124 w 6717844"/>
                <a:gd name="connsiteY1" fmla="*/ 0 h 3562393"/>
                <a:gd name="connsiteX2" fmla="*/ 6678482 w 6717844"/>
                <a:gd name="connsiteY2" fmla="*/ 0 h 3562393"/>
                <a:gd name="connsiteX3" fmla="*/ 6714795 w 6717844"/>
                <a:gd name="connsiteY3" fmla="*/ 0 h 3562393"/>
                <a:gd name="connsiteX4" fmla="*/ 6714795 w 6717844"/>
                <a:gd name="connsiteY4" fmla="*/ 559991 h 3562393"/>
                <a:gd name="connsiteX5" fmla="*/ 6717844 w 6717844"/>
                <a:gd name="connsiteY5" fmla="*/ 563984 h 3562393"/>
                <a:gd name="connsiteX6" fmla="*/ 6717844 w 6717844"/>
                <a:gd name="connsiteY6" fmla="*/ 2075984 h 3562393"/>
                <a:gd name="connsiteX7" fmla="*/ 6708358 w 6717844"/>
                <a:gd name="connsiteY7" fmla="*/ 2091432 h 3562393"/>
                <a:gd name="connsiteX8" fmla="*/ 6549788 w 6717844"/>
                <a:gd name="connsiteY8" fmla="*/ 2266880 h 3562393"/>
                <a:gd name="connsiteX9" fmla="*/ 5371185 w 6717844"/>
                <a:gd name="connsiteY9" fmla="*/ 2568942 h 3562393"/>
                <a:gd name="connsiteX10" fmla="*/ 4577500 w 6717844"/>
                <a:gd name="connsiteY10" fmla="*/ 2914857 h 3562393"/>
                <a:gd name="connsiteX11" fmla="*/ 2821558 w 6717844"/>
                <a:gd name="connsiteY11" fmla="*/ 3392089 h 3562393"/>
                <a:gd name="connsiteX12" fmla="*/ 2492787 w 6717844"/>
                <a:gd name="connsiteY12" fmla="*/ 3123033 h 3562393"/>
                <a:gd name="connsiteX13" fmla="*/ 2487852 w 6717844"/>
                <a:gd name="connsiteY13" fmla="*/ 3117388 h 3562393"/>
                <a:gd name="connsiteX14" fmla="*/ 2242501 w 6717844"/>
                <a:gd name="connsiteY14" fmla="*/ 3030569 h 3562393"/>
                <a:gd name="connsiteX15" fmla="*/ 1027767 w 6717844"/>
                <a:gd name="connsiteY15" fmla="*/ 2845997 h 3562393"/>
                <a:gd name="connsiteX16" fmla="*/ 443056 w 6717844"/>
                <a:gd name="connsiteY16" fmla="*/ 2376618 h 3562393"/>
                <a:gd name="connsiteX17" fmla="*/ 362914 w 6717844"/>
                <a:gd name="connsiteY17" fmla="*/ 28204 h 356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717844" h="3562393">
                  <a:moveTo>
                    <a:pt x="385567" y="0"/>
                  </a:moveTo>
                  <a:lnTo>
                    <a:pt x="5410124" y="0"/>
                  </a:lnTo>
                  <a:lnTo>
                    <a:pt x="6678482" y="0"/>
                  </a:lnTo>
                  <a:lnTo>
                    <a:pt x="6714795" y="0"/>
                  </a:lnTo>
                  <a:lnTo>
                    <a:pt x="6714795" y="559991"/>
                  </a:lnTo>
                  <a:lnTo>
                    <a:pt x="6717844" y="563984"/>
                  </a:lnTo>
                  <a:lnTo>
                    <a:pt x="6717844" y="2075984"/>
                  </a:lnTo>
                  <a:lnTo>
                    <a:pt x="6708358" y="2091432"/>
                  </a:lnTo>
                  <a:cubicBezTo>
                    <a:pt x="6661788" y="2153760"/>
                    <a:pt x="6608912" y="2212561"/>
                    <a:pt x="6549788" y="2266880"/>
                  </a:cubicBezTo>
                  <a:cubicBezTo>
                    <a:pt x="6232598" y="2559065"/>
                    <a:pt x="5789832" y="2672570"/>
                    <a:pt x="5371185" y="2568942"/>
                  </a:cubicBezTo>
                  <a:cubicBezTo>
                    <a:pt x="5058372" y="2492056"/>
                    <a:pt x="4737323" y="2635189"/>
                    <a:pt x="4577500" y="2914857"/>
                  </a:cubicBezTo>
                  <a:cubicBezTo>
                    <a:pt x="4224396" y="3531535"/>
                    <a:pt x="3438252" y="3745180"/>
                    <a:pt x="2821558" y="3392089"/>
                  </a:cubicBezTo>
                  <a:cubicBezTo>
                    <a:pt x="2697824" y="3321223"/>
                    <a:pt x="2586705" y="3230316"/>
                    <a:pt x="2492787" y="3123033"/>
                  </a:cubicBezTo>
                  <a:lnTo>
                    <a:pt x="2487852" y="3117388"/>
                  </a:lnTo>
                  <a:cubicBezTo>
                    <a:pt x="2427162" y="3047107"/>
                    <a:pt x="2333872" y="3014090"/>
                    <a:pt x="2242501" y="3030569"/>
                  </a:cubicBezTo>
                  <a:cubicBezTo>
                    <a:pt x="1821467" y="3105897"/>
                    <a:pt x="1395354" y="3036669"/>
                    <a:pt x="1027767" y="2845997"/>
                  </a:cubicBezTo>
                  <a:cubicBezTo>
                    <a:pt x="807215" y="2731593"/>
                    <a:pt x="607731" y="2573470"/>
                    <a:pt x="443056" y="2376618"/>
                  </a:cubicBezTo>
                  <a:cubicBezTo>
                    <a:pt x="-126044" y="1697526"/>
                    <a:pt x="-140525" y="722068"/>
                    <a:pt x="362914" y="2820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E0099F-50F5-82A0-755E-C47EBA8F7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552782"/>
            <a:ext cx="5098703" cy="210295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Miller-Rabin Primality 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7CEC29-5144-E72E-6275-F003BB5DF5BF}"/>
              </a:ext>
            </a:extLst>
          </p:cNvPr>
          <p:cNvSpPr txBox="1"/>
          <p:nvPr/>
        </p:nvSpPr>
        <p:spPr>
          <a:xfrm>
            <a:off x="82676" y="5161280"/>
            <a:ext cx="4591505" cy="1285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22376">
              <a:lnSpc>
                <a:spcPct val="110000"/>
              </a:lnSpc>
              <a:spcBef>
                <a:spcPts val="790"/>
              </a:spcBef>
              <a:buClr>
                <a:schemeClr val="accent5"/>
              </a:buClr>
            </a:pPr>
            <a:r>
              <a:rPr lang="en-US" sz="2400" dirty="0"/>
              <a:t>where k is the number of iteration and n is the number being tested.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5F2E8F-533B-5A25-49AE-C0ED45AA7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071" y="48221"/>
            <a:ext cx="6717844" cy="46712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7BA616-57E3-25A0-D809-E7373B784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021" y="4790715"/>
            <a:ext cx="6720893" cy="72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2A0076-09D2-1105-6F6E-F6706B558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145" y="5593412"/>
            <a:ext cx="6689179" cy="1089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2B6D50-7901-A006-F4D0-C92890746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049" y="4512561"/>
            <a:ext cx="4816257" cy="5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19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825F-237B-F0B2-9436-8197B1149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96" y="-310697"/>
            <a:ext cx="10972800" cy="1325563"/>
          </a:xfrm>
        </p:spPr>
        <p:txBody>
          <a:bodyPr/>
          <a:lstStyle/>
          <a:p>
            <a:r>
              <a:rPr lang="en-US" dirty="0"/>
              <a:t>Prime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C5AB1-1B53-5CDB-BDCE-57899D9F3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5D064D-EB9A-DB6F-174F-C209CEF0AE0E}"/>
              </a:ext>
            </a:extLst>
          </p:cNvPr>
          <p:cNvSpPr txBox="1"/>
          <p:nvPr/>
        </p:nvSpPr>
        <p:spPr>
          <a:xfrm>
            <a:off x="119996" y="1249091"/>
            <a:ext cx="1195200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/>
              <a:t>Twin primes:</a:t>
            </a:r>
            <a:r>
              <a:rPr lang="en-US" sz="2800" dirty="0"/>
              <a:t> </a:t>
            </a:r>
            <a:r>
              <a:rPr lang="en-US" sz="2000" b="0" i="0" u="none" strike="noStrike" baseline="0" dirty="0">
                <a:latin typeface="CMR12"/>
              </a:rPr>
              <a:t>Twin primes are a pair of primes that has a prime gap of two. For example, both (17, 19) and (41, 43) are twin prime pairs.</a:t>
            </a:r>
          </a:p>
          <a:p>
            <a:pPr algn="l"/>
            <a:endParaRPr lang="en-US" sz="2000" dirty="0">
              <a:latin typeface="CMR1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/>
              <a:t>Mersenne Primes: </a:t>
            </a:r>
            <a:r>
              <a:rPr lang="en-US" sz="2000" dirty="0">
                <a:latin typeface="CMR12"/>
              </a:rPr>
              <a:t>A </a:t>
            </a:r>
            <a:r>
              <a:rPr lang="en-US" sz="2000" dirty="0" err="1">
                <a:latin typeface="CMR12"/>
              </a:rPr>
              <a:t>mersenne</a:t>
            </a:r>
            <a:r>
              <a:rPr lang="en-US" sz="2000" dirty="0">
                <a:latin typeface="CMR12"/>
              </a:rPr>
              <a:t> prime is a prime p of the form </a:t>
            </a:r>
            <a:r>
              <a:rPr lang="en-US" sz="2000" b="1" dirty="0">
                <a:latin typeface="CMR12"/>
              </a:rPr>
              <a:t>2x−1</a:t>
            </a:r>
            <a:r>
              <a:rPr lang="en-US" sz="2000" dirty="0">
                <a:latin typeface="CMR12"/>
              </a:rPr>
              <a:t> for some positive integer </a:t>
            </a:r>
            <a:r>
              <a:rPr lang="en-US" sz="2000" b="1" dirty="0">
                <a:latin typeface="CMR12"/>
              </a:rPr>
              <a:t>x</a:t>
            </a:r>
            <a:r>
              <a:rPr lang="en-US" sz="2000" dirty="0">
                <a:latin typeface="CMR12"/>
              </a:rPr>
              <a:t>. Notably, if x is a composite integer, so is </a:t>
            </a:r>
            <a:r>
              <a:rPr lang="en-US" sz="2000" b="1" dirty="0">
                <a:latin typeface="CMR12"/>
              </a:rPr>
              <a:t>2x − 1</a:t>
            </a:r>
            <a:r>
              <a:rPr lang="en-US" sz="2000" dirty="0">
                <a:latin typeface="CMR12"/>
              </a:rPr>
              <a:t>. Also, it is easy to prove that if </a:t>
            </a:r>
            <a:r>
              <a:rPr lang="en-US" sz="2000" b="1" dirty="0">
                <a:latin typeface="CMR12"/>
              </a:rPr>
              <a:t>2p − 1</a:t>
            </a:r>
            <a:r>
              <a:rPr lang="en-US" sz="2000" dirty="0">
                <a:latin typeface="CMR12"/>
              </a:rPr>
              <a:t> is prime, then p is prime.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MR1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/>
              <a:t>Sophie-Germain primes:</a:t>
            </a:r>
            <a:r>
              <a:rPr lang="en-US" sz="2000" dirty="0">
                <a:latin typeface="CMR12"/>
              </a:rPr>
              <a:t> A prime number p is a Sophie-Germain prime if </a:t>
            </a:r>
            <a:r>
              <a:rPr lang="en-US" sz="2000" b="1" dirty="0">
                <a:latin typeface="CMR12"/>
              </a:rPr>
              <a:t>2p − 1 </a:t>
            </a:r>
            <a:r>
              <a:rPr lang="en-US" sz="2000" dirty="0">
                <a:latin typeface="CMR12"/>
              </a:rPr>
              <a:t>is also a prime. Sophie-Germain primes have a wide-range of applications in cryptography and pseudo-random numbers generation.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MR1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/>
              <a:t>Pythagorean primes: </a:t>
            </a:r>
            <a:r>
              <a:rPr lang="en-US" sz="2000" b="0" i="0" u="none" strike="noStrike" baseline="0" dirty="0">
                <a:latin typeface="CMR12"/>
              </a:rPr>
              <a:t>A prime p of the form </a:t>
            </a:r>
            <a:r>
              <a:rPr lang="en-US" sz="2000" b="1" i="0" u="none" strike="noStrike" baseline="0" dirty="0">
                <a:latin typeface="CMR12"/>
              </a:rPr>
              <a:t>4</a:t>
            </a:r>
            <a:r>
              <a:rPr lang="en-US" sz="2000" b="1" i="0" u="none" strike="noStrike" baseline="0" dirty="0">
                <a:latin typeface="CMMI12"/>
              </a:rPr>
              <a:t>x </a:t>
            </a:r>
            <a:r>
              <a:rPr lang="en-US" sz="2000" b="1" i="0" u="none" strike="noStrike" baseline="0" dirty="0">
                <a:latin typeface="CMR12"/>
              </a:rPr>
              <a:t>+ 1 </a:t>
            </a:r>
            <a:r>
              <a:rPr lang="en-US" sz="2000" b="0" i="0" u="none" strike="noStrike" baseline="0" dirty="0">
                <a:latin typeface="CMR12"/>
              </a:rPr>
              <a:t>is called a </a:t>
            </a:r>
            <a:r>
              <a:rPr lang="en-US" sz="2000" b="0" i="0" u="none" strike="noStrike" baseline="0" dirty="0" err="1">
                <a:latin typeface="CMR12"/>
              </a:rPr>
              <a:t>pythagorean</a:t>
            </a:r>
            <a:r>
              <a:rPr lang="en-US" sz="2000" b="0" i="0" u="none" strike="noStrike" baseline="0" dirty="0">
                <a:latin typeface="CMR12"/>
              </a:rPr>
              <a:t> prime for a positive integer </a:t>
            </a:r>
            <a:r>
              <a:rPr lang="en-US" sz="2000" b="0" i="0" u="none" strike="noStrike" baseline="0" dirty="0">
                <a:latin typeface="CMMI12"/>
              </a:rPr>
              <a:t>x</a:t>
            </a:r>
            <a:r>
              <a:rPr lang="en-US" sz="2000" b="0" i="0" u="none" strike="noStrike" baseline="0" dirty="0">
                <a:latin typeface="CMR12"/>
              </a:rPr>
              <a:t>. A </a:t>
            </a:r>
            <a:r>
              <a:rPr lang="en-US" sz="2000" b="0" i="0" u="none" strike="noStrike" baseline="0" dirty="0" err="1">
                <a:latin typeface="CMR12"/>
              </a:rPr>
              <a:t>pythagorean</a:t>
            </a:r>
            <a:r>
              <a:rPr lang="en-US" sz="2000" b="0" i="0" u="none" strike="noStrike" baseline="0" dirty="0">
                <a:latin typeface="CMR12"/>
              </a:rPr>
              <a:t> prime </a:t>
            </a:r>
            <a:r>
              <a:rPr lang="en-US" sz="2000" b="0" i="0" u="none" strike="noStrike" baseline="0" dirty="0">
                <a:latin typeface="CMMI12"/>
              </a:rPr>
              <a:t>p </a:t>
            </a:r>
            <a:r>
              <a:rPr lang="en-US" sz="2000" b="0" i="0" u="none" strike="noStrike" baseline="0" dirty="0">
                <a:latin typeface="CMR12"/>
              </a:rPr>
              <a:t>appear as the hypotenuse in two </a:t>
            </a:r>
            <a:r>
              <a:rPr lang="en-US" sz="2000" b="0" i="0" u="none" strike="noStrike" baseline="0" dirty="0" err="1">
                <a:latin typeface="CMR12"/>
              </a:rPr>
              <a:t>pythagorean</a:t>
            </a:r>
            <a:r>
              <a:rPr lang="en-US" sz="2000" b="0" i="0" u="none" strike="noStrike" baseline="0" dirty="0">
                <a:latin typeface="CMR12"/>
              </a:rPr>
              <a:t> triplets as </a:t>
            </a:r>
            <a:r>
              <a:rPr lang="en-US" sz="2000" b="0" i="0" u="none" strike="noStrike" baseline="0" dirty="0">
                <a:latin typeface="CMMI12"/>
              </a:rPr>
              <a:t>p </a:t>
            </a:r>
            <a:r>
              <a:rPr lang="en-US" sz="2000" b="0" i="0" u="none" strike="noStrike" baseline="0" dirty="0">
                <a:latin typeface="CMR12"/>
              </a:rPr>
              <a:t>and </a:t>
            </a:r>
            <a:r>
              <a:rPr lang="en-US" sz="2000" b="1" i="0" u="none" strike="noStrike" baseline="0" dirty="0">
                <a:latin typeface="CMSY10"/>
              </a:rPr>
              <a:t>√</a:t>
            </a:r>
            <a:r>
              <a:rPr lang="en-US" sz="2000" b="1" i="0" u="none" strike="noStrike" baseline="0" dirty="0">
                <a:latin typeface="CMMI12"/>
              </a:rPr>
              <a:t>p</a:t>
            </a:r>
            <a:r>
              <a:rPr lang="en-US" sz="2000" b="0" i="0" u="none" strike="noStrike" baseline="0" dirty="0">
                <a:latin typeface="CMR12"/>
              </a:rPr>
              <a:t>. For example, </a:t>
            </a:r>
            <a:r>
              <a:rPr lang="en-US" sz="2000" b="1" i="0" u="none" strike="noStrike" baseline="0" dirty="0">
                <a:latin typeface="CMSY10"/>
              </a:rPr>
              <a:t>√</a:t>
            </a:r>
            <a:r>
              <a:rPr lang="en-US" sz="2000" b="1" i="0" u="none" strike="noStrike" baseline="0" dirty="0">
                <a:latin typeface="CMR12"/>
              </a:rPr>
              <a:t>5</a:t>
            </a:r>
            <a:r>
              <a:rPr lang="en-US" sz="2000" b="0" i="0" u="none" strike="noStrike" baseline="0" dirty="0">
                <a:latin typeface="CMR12"/>
              </a:rPr>
              <a:t> is the hypotenuse for the triangle with side lengths of 1 and 2. Also, 5 is the hypotenuse of the triangle with side length of 3 and 4.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5698017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Avenir</vt:lpstr>
      <vt:lpstr>Avenir Next LT Pro</vt:lpstr>
      <vt:lpstr>Cambria Math</vt:lpstr>
      <vt:lpstr>CMMI12</vt:lpstr>
      <vt:lpstr>CMR12</vt:lpstr>
      <vt:lpstr>CMSY10</vt:lpstr>
      <vt:lpstr>Posterama</vt:lpstr>
      <vt:lpstr>SplashVTI</vt:lpstr>
      <vt:lpstr>Primality Test</vt:lpstr>
      <vt:lpstr>Naive Approach</vt:lpstr>
      <vt:lpstr>Trial Division</vt:lpstr>
      <vt:lpstr>Sieve of Eratosthenes</vt:lpstr>
      <vt:lpstr>Foolproof primality test </vt:lpstr>
      <vt:lpstr>Agrawal–Kayal–Saxena test (AKS)</vt:lpstr>
      <vt:lpstr>Fermat Primality Test</vt:lpstr>
      <vt:lpstr>Miller-Rabin Primality Test</vt:lpstr>
      <vt:lpstr>Prime Properties</vt:lpstr>
      <vt:lpstr>Results</vt:lpstr>
      <vt:lpstr>All primes</vt:lpstr>
      <vt:lpstr>Twin primes</vt:lpstr>
      <vt:lpstr>Mersenne Primes</vt:lpstr>
      <vt:lpstr>Germain Primes</vt:lpstr>
      <vt:lpstr>Pythagorean  Primes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Primality Test</dc:title>
  <cp:lastModifiedBy>Peter Fayez</cp:lastModifiedBy>
  <cp:revision>1</cp:revision>
  <dcterms:modified xsi:type="dcterms:W3CDTF">2023-05-25T22:30:53Z</dcterms:modified>
</cp:coreProperties>
</file>