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Avenir LT Std 45 Book" panose="020B0502020203020204" pitchFamily="34" charset="0"/>
      <p:regular r:id="rId19"/>
      <p:italic r:id="rId20"/>
    </p:embeddedFont>
    <p:embeddedFont>
      <p:font typeface="Avenir LT Std 65 Medium" panose="020B0603020203020204" pitchFamily="34" charset="0"/>
      <p:bold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alatino Linotype" panose="02040502050505030304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LdYIKMap6KAS8aCJCXofhC8y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Lei, remind me of the scale of awf_ptg.z</a:t>
            </a:r>
            <a:endParaRPr/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3" name="Google Shape;21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43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3" name="Google Shape;2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8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28" name="Google Shape;22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85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Theta is the median dispersal distance for a species, which give a 50% probability of dispersal at that distance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We tried four version of this calculation 2 vector, 2 raster. They produced highly correlated measures that did not alter the regression estimates</a:t>
            </a: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Theta is the median dispersal distance for a species, which give a 50% probability of dispersal at that distance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We tried four version of this calculation 2 vector, 2 raster. They produced highly correlated measures that did not alter the regression estimates</a:t>
            </a: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1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kedron@ucs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kedron@ucsb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0068" y="2463356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Evidence from a replication of Brodie et al. (2023)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90068" y="1632359"/>
            <a:ext cx="10524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Does protected area connectivity moderate the efficacy of protection on tropical biodiversity</a:t>
            </a:r>
            <a:endParaRPr/>
          </a:p>
        </p:txBody>
      </p:sp>
      <p:cxnSp>
        <p:nvCxnSpPr>
          <p:cNvPr id="91" name="Google Shape;91;p1"/>
          <p:cNvCxnSpPr/>
          <p:nvPr/>
        </p:nvCxnSpPr>
        <p:spPr>
          <a:xfrm>
            <a:off x="274321" y="1697567"/>
            <a:ext cx="0" cy="102248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90068" y="3297119"/>
            <a:ext cx="96806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Peter Kedron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Amy Frazier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Lei Song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Wenxin Yang</a:t>
            </a:r>
            <a:r>
              <a:rPr lang="en-US" sz="1800" b="1" baseline="30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0068" y="4066175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baseline="30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University of California Santa Barbara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90068" y="4376718"/>
            <a:ext cx="60940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peterkedron@ucsb.edu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74320" y="6466114"/>
            <a:ext cx="60107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2024 Annual Meeting of the American Association of Geographers  |  Honolulu, HI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17" name="Google Shape;217;p9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9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10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9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354416" y="653268"/>
            <a:ext cx="979643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 phylogenetic diversity, at a dispersal distance of 100km</a:t>
            </a:r>
            <a:endParaRPr sz="1600" dirty="0"/>
          </a:p>
        </p:txBody>
      </p:sp>
      <p:sp>
        <p:nvSpPr>
          <p:cNvPr id="222" name="Google Shape;222;p9"/>
          <p:cNvSpPr txBox="1"/>
          <p:nvPr/>
        </p:nvSpPr>
        <p:spPr>
          <a:xfrm>
            <a:off x="354416" y="279337"/>
            <a:ext cx="7736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 LT Std 65 Medium" panose="020B0603020203020204" pitchFamily="34" charset="0"/>
                <a:ea typeface="Avenir"/>
                <a:cs typeface="Arial" panose="020B0604020202020204" pitchFamily="34" charset="0"/>
                <a:sym typeface="Avenir"/>
              </a:rPr>
              <a:t>Connectivity Moderates PA Efficacy</a:t>
            </a:r>
            <a:endParaRPr sz="2400" dirty="0">
              <a:latin typeface="Avenir LT Std 65 Medium" panose="020B06030202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23" name="Google Shape;223;p9"/>
          <p:cNvCxnSpPr>
            <a:cxnSpLocks/>
          </p:cNvCxnSpPr>
          <p:nvPr/>
        </p:nvCxnSpPr>
        <p:spPr>
          <a:xfrm>
            <a:off x="274322" y="342632"/>
            <a:ext cx="0" cy="58262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535764B-B1B0-43F4-9EA4-EC2C315B2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28" b="4836"/>
          <a:stretch/>
        </p:blipFill>
        <p:spPr>
          <a:xfrm>
            <a:off x="3556134" y="1224803"/>
            <a:ext cx="8438623" cy="441638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3717EC-6E33-4B1A-844D-4C23273F59DD}"/>
              </a:ext>
            </a:extLst>
          </p:cNvPr>
          <p:cNvGrpSpPr/>
          <p:nvPr/>
        </p:nvGrpSpPr>
        <p:grpSpPr>
          <a:xfrm>
            <a:off x="197243" y="1182495"/>
            <a:ext cx="2979147" cy="4797990"/>
            <a:chOff x="8750525" y="1134752"/>
            <a:chExt cx="2979147" cy="479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782DF0-DE5F-4744-81D8-7CA02B4B7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886" t="4553" b="3596"/>
            <a:stretch/>
          </p:blipFill>
          <p:spPr>
            <a:xfrm>
              <a:off x="10395651" y="1134752"/>
              <a:ext cx="1334021" cy="44163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270908-B10A-49A7-A176-ABF0FFF2B4AE}"/>
                </a:ext>
              </a:extLst>
            </p:cNvPr>
            <p:cNvSpPr txBox="1"/>
            <p:nvPr/>
          </p:nvSpPr>
          <p:spPr>
            <a:xfrm>
              <a:off x="9843277" y="5624965"/>
              <a:ext cx="1553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Estimate of effect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42FE69-7976-4316-A023-7D0DFE03D207}"/>
                </a:ext>
              </a:extLst>
            </p:cNvPr>
            <p:cNvSpPr txBox="1"/>
            <p:nvPr/>
          </p:nvSpPr>
          <p:spPr>
            <a:xfrm>
              <a:off x="9180254" y="1199160"/>
              <a:ext cx="12153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Protected Area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65EEA-8266-486E-989E-C9509756C0D8}"/>
                </a:ext>
              </a:extLst>
            </p:cNvPr>
            <p:cNvSpPr txBox="1"/>
            <p:nvPr/>
          </p:nvSpPr>
          <p:spPr>
            <a:xfrm>
              <a:off x="8750525" y="3044808"/>
              <a:ext cx="1688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Forest Canopy 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A99035-D4D5-4F52-8300-5C0B677CE2FF}"/>
                </a:ext>
              </a:extLst>
            </p:cNvPr>
            <p:cNvSpPr txBox="1"/>
            <p:nvPr/>
          </p:nvSpPr>
          <p:spPr>
            <a:xfrm>
              <a:off x="9104788" y="3651281"/>
              <a:ext cx="1334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Site Accessibility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E149A1-9B1F-4722-91A4-C9CA75760B55}"/>
                </a:ext>
              </a:extLst>
            </p:cNvPr>
            <p:cNvSpPr txBox="1"/>
            <p:nvPr/>
          </p:nvSpPr>
          <p:spPr>
            <a:xfrm>
              <a:off x="9909575" y="4278977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HDI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23F0A1-160C-45E3-819C-2636E2B60D10}"/>
                </a:ext>
              </a:extLst>
            </p:cNvPr>
            <p:cNvSpPr txBox="1"/>
            <p:nvPr/>
          </p:nvSpPr>
          <p:spPr>
            <a:xfrm>
              <a:off x="9643397" y="4879992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Intercept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53D0F7-C1FE-4DBE-83E3-EB60142AF10C}"/>
                </a:ext>
              </a:extLst>
            </p:cNvPr>
            <p:cNvSpPr txBox="1"/>
            <p:nvPr/>
          </p:nvSpPr>
          <p:spPr>
            <a:xfrm>
              <a:off x="9336469" y="1799062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alatino Linotype" panose="02040502050505030304" pitchFamily="18" charset="0"/>
                </a:rPr>
                <a:t>Connectivity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E70BC6-09DD-4A25-9BFA-AE068AE3B98A}"/>
                </a:ext>
              </a:extLst>
            </p:cNvPr>
            <p:cNvSpPr txBox="1"/>
            <p:nvPr/>
          </p:nvSpPr>
          <p:spPr>
            <a:xfrm>
              <a:off x="9011814" y="2428284"/>
              <a:ext cx="1459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6600"/>
                  </a:solidFill>
                  <a:latin typeface="Palatino Linotype" panose="02040502050505030304" pitchFamily="18" charset="0"/>
                </a:rPr>
                <a:t>PA | Connectivity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A64CE7-3572-4D52-9022-3026A0BB977E}"/>
              </a:ext>
            </a:extLst>
          </p:cNvPr>
          <p:cNvSpPr txBox="1"/>
          <p:nvPr/>
        </p:nvSpPr>
        <p:spPr>
          <a:xfrm>
            <a:off x="7486318" y="5672707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Connectivity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E6B40-87B6-4E6A-9C65-D920EAFFCE7A}"/>
              </a:ext>
            </a:extLst>
          </p:cNvPr>
          <p:cNvGrpSpPr/>
          <p:nvPr/>
        </p:nvGrpSpPr>
        <p:grpSpPr>
          <a:xfrm>
            <a:off x="10639717" y="4784750"/>
            <a:ext cx="1286111" cy="562968"/>
            <a:chOff x="7742231" y="1643538"/>
            <a:chExt cx="1286111" cy="56296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06FE33-9498-40A7-9856-F5E50D220B3B}"/>
                </a:ext>
              </a:extLst>
            </p:cNvPr>
            <p:cNvSpPr/>
            <p:nvPr/>
          </p:nvSpPr>
          <p:spPr>
            <a:xfrm>
              <a:off x="7742231" y="1757086"/>
              <a:ext cx="80683" cy="80683"/>
            </a:xfrm>
            <a:prstGeom prst="ellips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0537BB-AA37-457A-A6DE-3B23E75F7342}"/>
                </a:ext>
              </a:extLst>
            </p:cNvPr>
            <p:cNvSpPr txBox="1"/>
            <p:nvPr/>
          </p:nvSpPr>
          <p:spPr>
            <a:xfrm>
              <a:off x="7897904" y="1643538"/>
              <a:ext cx="9172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006600"/>
                  </a:solidFill>
                  <a:latin typeface="Avenir LT Std 45 Book" panose="020B0502020203020204" pitchFamily="34" charset="0"/>
                </a:rPr>
                <a:t>Protected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387B1F-8FAB-4E67-9631-A28CC282539E}"/>
                </a:ext>
              </a:extLst>
            </p:cNvPr>
            <p:cNvSpPr txBox="1"/>
            <p:nvPr/>
          </p:nvSpPr>
          <p:spPr>
            <a:xfrm>
              <a:off x="7897904" y="1914118"/>
              <a:ext cx="113043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venir LT Std 45 Book" panose="020B0502020203020204" pitchFamily="34" charset="0"/>
                </a:rPr>
                <a:t>Unprotected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1E6886-F6FC-4393-B93D-5C390DD2F32D}"/>
                </a:ext>
              </a:extLst>
            </p:cNvPr>
            <p:cNvSpPr/>
            <p:nvPr/>
          </p:nvSpPr>
          <p:spPr>
            <a:xfrm>
              <a:off x="7742231" y="2027666"/>
              <a:ext cx="80683" cy="8068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E079BDC-FC64-4E77-92F9-F02C43688179}"/>
              </a:ext>
            </a:extLst>
          </p:cNvPr>
          <p:cNvSpPr txBox="1"/>
          <p:nvPr/>
        </p:nvSpPr>
        <p:spPr>
          <a:xfrm>
            <a:off x="10886761" y="2646133"/>
            <a:ext cx="10390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006600"/>
                </a:solidFill>
                <a:latin typeface="Avenir LT Std 45 Book" panose="020B0502020203020204" pitchFamily="34" charset="0"/>
              </a:rPr>
              <a:t>0.11 + 0.25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9E2B8-CE73-40B2-BEE6-3E0BB7ABE7C1}"/>
              </a:ext>
            </a:extLst>
          </p:cNvPr>
          <p:cNvSpPr txBox="1"/>
          <p:nvPr/>
        </p:nvSpPr>
        <p:spPr>
          <a:xfrm>
            <a:off x="11457591" y="3678257"/>
            <a:ext cx="5100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LT Std 45 Book" panose="020B0502020203020204" pitchFamily="34" charset="0"/>
              </a:rPr>
              <a:t>0.11</a:t>
            </a:r>
          </a:p>
        </p:txBody>
      </p:sp>
    </p:spTree>
    <p:extLst>
      <p:ext uri="{BB962C8B-B14F-4D97-AF65-F5344CB8AC3E}">
        <p14:creationId xmlns:p14="http://schemas.microsoft.com/office/powerpoint/2010/main" val="173784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11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0CD6C20-C8F6-416F-93C5-761C0AE91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1"/>
          <a:stretch/>
        </p:blipFill>
        <p:spPr>
          <a:xfrm>
            <a:off x="681230" y="1524000"/>
            <a:ext cx="10121113" cy="4653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BDEE-4007-4AD6-81A3-66E68F88E7EC}"/>
              </a:ext>
            </a:extLst>
          </p:cNvPr>
          <p:cNvSpPr txBox="1"/>
          <p:nvPr/>
        </p:nvSpPr>
        <p:spPr>
          <a:xfrm>
            <a:off x="10403678" y="3429000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Brodie et 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47" name="Google Shape;247;p11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11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12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9" name="Google Shape;249;p11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11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/>
          </a:p>
        </p:txBody>
      </p:sp>
      <p:sp>
        <p:nvSpPr>
          <p:cNvPr id="251" name="Google Shape;251;p11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Conducting additional analyses before pre-print publication and submission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Further Modifications</a:t>
            </a:r>
            <a:endParaRPr/>
          </a:p>
        </p:txBody>
      </p:sp>
      <p:cxnSp>
        <p:nvCxnSpPr>
          <p:cNvPr id="253" name="Google Shape;253;p11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81;p7">
            <a:extLst>
              <a:ext uri="{FF2B5EF4-FFF2-40B4-BE49-F238E27FC236}">
                <a16:creationId xmlns:a16="http://schemas.microsoft.com/office/drawing/2014/main" id="{3E2666A7-58CA-4650-A436-669EE6171480}"/>
              </a:ext>
            </a:extLst>
          </p:cNvPr>
          <p:cNvSpPr txBox="1"/>
          <p:nvPr/>
        </p:nvSpPr>
        <p:spPr>
          <a:xfrm>
            <a:off x="354415" y="1763480"/>
            <a:ext cx="20348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Primary Findings</a:t>
            </a:r>
            <a:endParaRPr sz="2000" dirty="0"/>
          </a:p>
        </p:txBody>
      </p:sp>
      <p:sp>
        <p:nvSpPr>
          <p:cNvPr id="12" name="Google Shape;183;p7">
            <a:extLst>
              <a:ext uri="{FF2B5EF4-FFF2-40B4-BE49-F238E27FC236}">
                <a16:creationId xmlns:a16="http://schemas.microsoft.com/office/drawing/2014/main" id="{EE14A8DD-AFB9-4834-9AE3-C5003331870A}"/>
              </a:ext>
            </a:extLst>
          </p:cNvPr>
          <p:cNvSpPr txBox="1"/>
          <p:nvPr/>
        </p:nvSpPr>
        <p:spPr>
          <a:xfrm>
            <a:off x="354415" y="2165163"/>
            <a:ext cx="188804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Extension</a:t>
            </a: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Palatino Linotype" panose="02040502050505030304" pitchFamily="18" charset="0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Reproduction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13" name="Google Shape;185;p7">
            <a:extLst>
              <a:ext uri="{FF2B5EF4-FFF2-40B4-BE49-F238E27FC236}">
                <a16:creationId xmlns:a16="http://schemas.microsoft.com/office/drawing/2014/main" id="{D38F5DCD-181F-4FE7-B6B3-47E25171590E}"/>
              </a:ext>
            </a:extLst>
          </p:cNvPr>
          <p:cNvSpPr txBox="1"/>
          <p:nvPr/>
        </p:nvSpPr>
        <p:spPr>
          <a:xfrm>
            <a:off x="2604191" y="2165163"/>
            <a:ext cx="93256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Identified direct and moderating effects of connectivity, while preserving protective effect of PA conservation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Computationally reproduced effect estimates and supported conclusion and internal validity of Brodie et al.</a:t>
            </a:r>
          </a:p>
        </p:txBody>
      </p:sp>
      <p:sp>
        <p:nvSpPr>
          <p:cNvPr id="14" name="Google Shape;181;p7">
            <a:extLst>
              <a:ext uri="{FF2B5EF4-FFF2-40B4-BE49-F238E27FC236}">
                <a16:creationId xmlns:a16="http://schemas.microsoft.com/office/drawing/2014/main" id="{E0F52064-50B4-4DED-B793-4FC4F27EFEDE}"/>
              </a:ext>
            </a:extLst>
          </p:cNvPr>
          <p:cNvSpPr txBox="1"/>
          <p:nvPr/>
        </p:nvSpPr>
        <p:spPr>
          <a:xfrm>
            <a:off x="354415" y="4113559"/>
            <a:ext cx="20348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venir"/>
                <a:sym typeface="Avenir"/>
              </a:rPr>
              <a:t>Ongoing Work</a:t>
            </a:r>
            <a:endParaRPr sz="2000" dirty="0"/>
          </a:p>
        </p:txBody>
      </p:sp>
      <p:sp>
        <p:nvSpPr>
          <p:cNvPr id="15" name="Google Shape;183;p7">
            <a:extLst>
              <a:ext uri="{FF2B5EF4-FFF2-40B4-BE49-F238E27FC236}">
                <a16:creationId xmlns:a16="http://schemas.microsoft.com/office/drawing/2014/main" id="{5B44199F-47D1-441D-9CD1-F6427AED7C1F}"/>
              </a:ext>
            </a:extLst>
          </p:cNvPr>
          <p:cNvSpPr txBox="1"/>
          <p:nvPr/>
        </p:nvSpPr>
        <p:spPr>
          <a:xfrm>
            <a:off x="354415" y="4515242"/>
            <a:ext cx="171796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Corrections</a:t>
            </a:r>
            <a:endParaRPr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Spatial</a:t>
            </a: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sym typeface="Avenir"/>
              </a:rPr>
              <a:t>Consistency</a:t>
            </a:r>
            <a:endParaRPr sz="2000" dirty="0">
              <a:latin typeface="Palatino Linotype" panose="02040502050505030304" pitchFamily="18" charset="0"/>
            </a:endParaRPr>
          </a:p>
        </p:txBody>
      </p:sp>
      <p:sp>
        <p:nvSpPr>
          <p:cNvPr id="16" name="Google Shape;185;p7">
            <a:extLst>
              <a:ext uri="{FF2B5EF4-FFF2-40B4-BE49-F238E27FC236}">
                <a16:creationId xmlns:a16="http://schemas.microsoft.com/office/drawing/2014/main" id="{9D3780ED-4799-48FB-832D-933D715F0E3A}"/>
              </a:ext>
            </a:extLst>
          </p:cNvPr>
          <p:cNvSpPr txBox="1"/>
          <p:nvPr/>
        </p:nvSpPr>
        <p:spPr>
          <a:xfrm>
            <a:off x="2604191" y="4515242"/>
            <a:ext cx="9325634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Check adjustments &amp; extensions of original procedure (e.g., outliers, DAG)</a:t>
            </a:r>
            <a:endParaRPr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Consider ways to address remaining spatial structure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dk1"/>
                </a:solidFill>
                <a:latin typeface="Palatino Linotype" panose="02040502050505030304" pitchFamily="18" charset="0"/>
                <a:ea typeface="Avenir"/>
                <a:cs typeface="Avenir"/>
                <a:sym typeface="Avenir"/>
              </a:rPr>
              <a:t>Consistent positive direct and moderating effects of connectivity were only observed for phylogenetic diversity of birds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401643" y="2170186"/>
            <a:ext cx="96806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many paths we didn’t explore, the researcher degrees of freedom we used 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401643" y="1736532"/>
            <a:ext cx="10524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Questions and Comments</a:t>
            </a:r>
            <a:endParaRPr/>
          </a:p>
        </p:txBody>
      </p:sp>
      <p:cxnSp>
        <p:nvCxnSpPr>
          <p:cNvPr id="261" name="Google Shape;261;p12"/>
          <p:cNvCxnSpPr/>
          <p:nvPr/>
        </p:nvCxnSpPr>
        <p:spPr>
          <a:xfrm>
            <a:off x="285896" y="1840376"/>
            <a:ext cx="0" cy="57873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12"/>
          <p:cNvSpPr txBox="1"/>
          <p:nvPr/>
        </p:nvSpPr>
        <p:spPr>
          <a:xfrm>
            <a:off x="401643" y="3294369"/>
            <a:ext cx="106174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Please contact me at </a:t>
            </a:r>
            <a:r>
              <a:rPr lang="en-US" sz="1800" i="1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peterkedron@ucsb.edu</a:t>
            </a:r>
            <a:r>
              <a:rPr lang="en-US" sz="18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for the data and code used in this analysis.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Our GitHub repository is currently under development and quite messy. However, we should have a clean repository (with messy development history tracked through version control) available soon along with a preprint summarizing our findings.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274320" y="6466114"/>
            <a:ext cx="60107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2024 Annual Meeting of the American Association of Geographers  |  Honolulu, HI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14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74F940-6A15-41BF-9956-1A26352F5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9"/>
          <a:stretch/>
        </p:blipFill>
        <p:spPr>
          <a:xfrm>
            <a:off x="827887" y="1443767"/>
            <a:ext cx="10159609" cy="46535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485D7-13E0-478F-A490-D01030D2B2E4}"/>
              </a:ext>
            </a:extLst>
          </p:cNvPr>
          <p:cNvCxnSpPr>
            <a:cxnSpLocks/>
          </p:cNvCxnSpPr>
          <p:nvPr/>
        </p:nvCxnSpPr>
        <p:spPr>
          <a:xfrm>
            <a:off x="1519084" y="5412658"/>
            <a:ext cx="909975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67A6BB-04AA-4672-B707-8265661A430F}"/>
              </a:ext>
            </a:extLst>
          </p:cNvPr>
          <p:cNvSpPr txBox="1"/>
          <p:nvPr/>
        </p:nvSpPr>
        <p:spPr>
          <a:xfrm>
            <a:off x="10692210" y="5243381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198240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7D323-8D39-4EC9-AAEA-672DA4136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07"/>
          <a:stretch/>
        </p:blipFill>
        <p:spPr>
          <a:xfrm>
            <a:off x="666215" y="1243407"/>
            <a:ext cx="10725191" cy="4767072"/>
          </a:xfrm>
          <a:prstGeom prst="rect">
            <a:avLst/>
          </a:prstGeom>
        </p:spPr>
      </p:pic>
      <p:sp>
        <p:nvSpPr>
          <p:cNvPr id="230" name="Google Shape;230;p10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232" name="Google Shape;232;p10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10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15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10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Outcomes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 efficacy has some sensitivity to dispersal distance selection, but statistically indistinguishable</a:t>
            </a:r>
            <a:endParaRPr dirty="0"/>
          </a:p>
        </p:txBody>
      </p:sp>
      <p:sp>
        <p:nvSpPr>
          <p:cNvPr id="237" name="Google Shape;237;p10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Robustness Check of PA Efficacy</a:t>
            </a:r>
            <a:endParaRPr dirty="0"/>
          </a:p>
        </p:txBody>
      </p:sp>
      <p:cxnSp>
        <p:nvCxnSpPr>
          <p:cNvPr id="238" name="Google Shape;238;p10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C485D7-13E0-478F-A490-D01030D2B2E4}"/>
              </a:ext>
            </a:extLst>
          </p:cNvPr>
          <p:cNvCxnSpPr>
            <a:cxnSpLocks/>
          </p:cNvCxnSpPr>
          <p:nvPr/>
        </p:nvCxnSpPr>
        <p:spPr>
          <a:xfrm>
            <a:off x="1519084" y="5412658"/>
            <a:ext cx="9484562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67A6BB-04AA-4672-B707-8265661A430F}"/>
              </a:ext>
            </a:extLst>
          </p:cNvPr>
          <p:cNvSpPr txBox="1"/>
          <p:nvPr/>
        </p:nvSpPr>
        <p:spPr>
          <a:xfrm>
            <a:off x="11003646" y="5243381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 Effect</a:t>
            </a:r>
          </a:p>
        </p:txBody>
      </p:sp>
    </p:spTree>
    <p:extLst>
      <p:ext uri="{BB962C8B-B14F-4D97-AF65-F5344CB8AC3E}">
        <p14:creationId xmlns:p14="http://schemas.microsoft.com/office/powerpoint/2010/main" val="276537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BBAC6-F822-40A7-A706-2434A36B1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412"/>
          <a:stretch/>
        </p:blipFill>
        <p:spPr>
          <a:xfrm>
            <a:off x="353785" y="1599470"/>
            <a:ext cx="11484429" cy="1829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95AD3-D7E8-4254-9599-3CDD0DAE4D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24"/>
          <a:stretch/>
        </p:blipFill>
        <p:spPr>
          <a:xfrm>
            <a:off x="353785" y="3672347"/>
            <a:ext cx="11484429" cy="2147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4C28D-BAFC-40C4-B205-3944DD24B42E}"/>
              </a:ext>
            </a:extLst>
          </p:cNvPr>
          <p:cNvSpPr txBox="1"/>
          <p:nvPr/>
        </p:nvSpPr>
        <p:spPr>
          <a:xfrm rot="16200000">
            <a:off x="-435855" y="3396786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Estimated Effects</a:t>
            </a:r>
          </a:p>
        </p:txBody>
      </p:sp>
      <p:sp>
        <p:nvSpPr>
          <p:cNvPr id="7" name="Google Shape;245;p11">
            <a:extLst>
              <a:ext uri="{FF2B5EF4-FFF2-40B4-BE49-F238E27FC236}">
                <a16:creationId xmlns:a16="http://schemas.microsoft.com/office/drawing/2014/main" id="{A864F3F2-18BB-4A88-B56C-ED42D5781C99}"/>
              </a:ext>
            </a:extLst>
          </p:cNvPr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8" name="Google Shape;246;p11">
            <a:extLst>
              <a:ext uri="{FF2B5EF4-FFF2-40B4-BE49-F238E27FC236}">
                <a16:creationId xmlns:a16="http://schemas.microsoft.com/office/drawing/2014/main" id="{DD32C7C5-FB1F-4B62-936A-8C03F805E743}"/>
              </a:ext>
            </a:extLst>
          </p:cNvPr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9" name="Google Shape;247;p11">
            <a:extLst>
              <a:ext uri="{FF2B5EF4-FFF2-40B4-BE49-F238E27FC236}">
                <a16:creationId xmlns:a16="http://schemas.microsoft.com/office/drawing/2014/main" id="{704A956C-A8C6-4327-B55C-2CFB1F763B92}"/>
              </a:ext>
            </a:extLst>
          </p:cNvPr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48;p11">
            <a:extLst>
              <a:ext uri="{FF2B5EF4-FFF2-40B4-BE49-F238E27FC236}">
                <a16:creationId xmlns:a16="http://schemas.microsoft.com/office/drawing/2014/main" id="{4EB3BA66-465A-41E6-A06C-B25715217A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16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" name="Google Shape;249;p11">
            <a:extLst>
              <a:ext uri="{FF2B5EF4-FFF2-40B4-BE49-F238E27FC236}">
                <a16:creationId xmlns:a16="http://schemas.microsoft.com/office/drawing/2014/main" id="{F8611F52-9C58-4383-8AC9-E41EC84415D7}"/>
              </a:ext>
            </a:extLst>
          </p:cNvPr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50;p11">
            <a:extLst>
              <a:ext uri="{FF2B5EF4-FFF2-40B4-BE49-F238E27FC236}">
                <a16:creationId xmlns:a16="http://schemas.microsoft.com/office/drawing/2014/main" id="{AA46A602-3D9B-4707-933D-2855413F253C}"/>
              </a:ext>
            </a:extLst>
          </p:cNvPr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/>
          </a:p>
        </p:txBody>
      </p:sp>
      <p:sp>
        <p:nvSpPr>
          <p:cNvPr id="13" name="Google Shape;251;p11">
            <a:extLst>
              <a:ext uri="{FF2B5EF4-FFF2-40B4-BE49-F238E27FC236}">
                <a16:creationId xmlns:a16="http://schemas.microsoft.com/office/drawing/2014/main" id="{B71A3F1E-E25E-439E-B7D6-04FB747BB881}"/>
              </a:ext>
            </a:extLst>
          </p:cNvPr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Inconsistency in effect estimates observed across dispersal distances for functional and species richness measures</a:t>
            </a:r>
            <a:endParaRPr dirty="0"/>
          </a:p>
        </p:txBody>
      </p:sp>
      <p:sp>
        <p:nvSpPr>
          <p:cNvPr id="14" name="Google Shape;252;p11">
            <a:extLst>
              <a:ext uri="{FF2B5EF4-FFF2-40B4-BE49-F238E27FC236}">
                <a16:creationId xmlns:a16="http://schemas.microsoft.com/office/drawing/2014/main" id="{87B17252-BAFB-4596-B479-0DF5CFDD9CC1}"/>
              </a:ext>
            </a:extLst>
          </p:cNvPr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Further Robustness Checks</a:t>
            </a:r>
            <a:endParaRPr dirty="0"/>
          </a:p>
        </p:txBody>
      </p:sp>
      <p:cxnSp>
        <p:nvCxnSpPr>
          <p:cNvPr id="15" name="Google Shape;253;p11">
            <a:extLst>
              <a:ext uri="{FF2B5EF4-FFF2-40B4-BE49-F238E27FC236}">
                <a16:creationId xmlns:a16="http://schemas.microsoft.com/office/drawing/2014/main" id="{1FF1CBF8-49BD-4FCB-80C8-69A8B3EC9C21}"/>
              </a:ext>
            </a:extLst>
          </p:cNvPr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3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2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451535" y="1885950"/>
            <a:ext cx="0" cy="585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577265" y="1794094"/>
            <a:ext cx="76249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30x30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3 of the Kunming-Montreal Global Biodiversity Framework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77265" y="2797314"/>
            <a:ext cx="1103746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Ensure and enable that by 2030 at least 30% of terrestrial and inland water areas, and of coastal and marine areas, especially areas of particular importance for biodiversity and ecosystem functions and services, are effectively conserved and managed through 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ecologically representative, well-connected and equitably governed systems of protected areas and other effective area-based conservation measures</a:t>
            </a: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15" name="Google Shape;115;p3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354415" y="645368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Analysis and key claims of the original study 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Brodie et al. (2023)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2" name="Google Shape;122;p3"/>
          <p:cNvGrpSpPr/>
          <p:nvPr/>
        </p:nvGrpSpPr>
        <p:grpSpPr>
          <a:xfrm>
            <a:off x="7068661" y="1042010"/>
            <a:ext cx="4978312" cy="4657159"/>
            <a:chOff x="274321" y="1382828"/>
            <a:chExt cx="4978312" cy="4657159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3">
              <a:alphaModFix/>
            </a:blip>
            <a:srcRect l="11199" r="30613" b="8784"/>
            <a:stretch/>
          </p:blipFill>
          <p:spPr>
            <a:xfrm>
              <a:off x="274321" y="1382828"/>
              <a:ext cx="4893709" cy="465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3"/>
            <p:cNvSpPr/>
            <p:nvPr/>
          </p:nvSpPr>
          <p:spPr>
            <a:xfrm>
              <a:off x="4349808" y="4175218"/>
              <a:ext cx="902825" cy="186476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7053615" y="5618489"/>
            <a:ext cx="49087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 Fig. 2 | Directed acyclic graph of bird and mammal diversity in relation to exposure variables and covariates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354415" y="1420617"/>
            <a:ext cx="6201165" cy="455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demonstrated the efficacy of terrestrial protected areas (PA) for conserving bird biodiversity while accounting for the confounding effects of 3D forest structure and accessibility.</a:t>
            </a:r>
            <a:endParaRPr/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mixed-effects model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with national-level random effects and exponential correlation structure based on covariance in pairwise distances among sites. </a:t>
            </a:r>
            <a:r>
              <a:rPr lang="en-US" sz="16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Propensity score matching </a:t>
            </a: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deconfound effects of PA selection.</a:t>
            </a:r>
            <a:endParaRPr/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Predictors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	     Sample site inside/outside Protected Area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Forest	     Canopy height </a:t>
            </a:r>
            <a:r>
              <a:rPr lang="en-US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(habitat quality)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Access	     Circuit theory derived measure </a:t>
            </a:r>
            <a:r>
              <a:rPr lang="en-US" sz="16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(hunting pressure)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HDI	     Human development index</a:t>
            </a:r>
            <a:endParaRPr/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Response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Diversity	     Functional Richness, Species Richness, 	  	     Phylogenetic Diversity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4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354415" y="645368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Analysis and key claims of the original study 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Brodie et al. (2023)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1" y="1319719"/>
            <a:ext cx="5636507" cy="466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48" name="Google Shape;148;p5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0" name="Google Shape;150;p5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5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Original Analysis</a:t>
            </a:r>
            <a:endParaRPr/>
          </a:p>
        </p:txBody>
      </p:sp>
      <p:cxnSp>
        <p:nvCxnSpPr>
          <p:cNvPr id="152" name="Google Shape;152;p5"/>
          <p:cNvCxnSpPr/>
          <p:nvPr/>
        </p:nvCxnSpPr>
        <p:spPr>
          <a:xfrm>
            <a:off x="451535" y="1885950"/>
            <a:ext cx="0" cy="585731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5"/>
          <p:cNvSpPr txBox="1"/>
          <p:nvPr/>
        </p:nvSpPr>
        <p:spPr>
          <a:xfrm>
            <a:off x="577265" y="1794094"/>
            <a:ext cx="76249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30x30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Target 3 of the Kunming-Montreal Global Biodiversity Framework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577265" y="2797314"/>
            <a:ext cx="1103746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Ensure and enable that by 2030 at least 30% of terrestrial and inland water areas, and of coastal and marine areas, especially areas of particular importance for biodiversity and ecosystem functions and services, are effectively conserved and managed through 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ecologically representative, </a:t>
            </a:r>
            <a:r>
              <a:rPr lang="en-US" sz="2000" b="1" i="1" u="sng">
                <a:solidFill>
                  <a:srgbClr val="C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well-connected</a:t>
            </a:r>
            <a:r>
              <a:rPr lang="en-US" sz="2000" i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equitably governed systems of protected areas and other effective area-based conservation measures</a:t>
            </a:r>
            <a:r>
              <a:rPr lang="en-US" sz="2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61" name="Google Shape;161;p6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6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3" name="Google Shape;163;p6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6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Computational Reproduction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A0242-40FD-4D9E-B7DF-3DB3EA997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7" t="11986" b="4012"/>
          <a:stretch/>
        </p:blipFill>
        <p:spPr>
          <a:xfrm>
            <a:off x="2492187" y="1211127"/>
            <a:ext cx="6471023" cy="4778168"/>
          </a:xfrm>
          <a:prstGeom prst="rect">
            <a:avLst/>
          </a:prstGeom>
        </p:spPr>
      </p:pic>
      <p:sp>
        <p:nvSpPr>
          <p:cNvPr id="12" name="Google Shape;221;p9">
            <a:extLst>
              <a:ext uri="{FF2B5EF4-FFF2-40B4-BE49-F238E27FC236}">
                <a16:creationId xmlns:a16="http://schemas.microsoft.com/office/drawing/2014/main" id="{E63E641E-C92B-43A2-8468-85BF7B9614C5}"/>
              </a:ext>
            </a:extLst>
          </p:cNvPr>
          <p:cNvSpPr txBox="1"/>
          <p:nvPr/>
        </p:nvSpPr>
        <p:spPr>
          <a:xfrm>
            <a:off x="758776" y="508963"/>
            <a:ext cx="979643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Matching effect estimates observed across studies</a:t>
            </a:r>
            <a:endParaRPr dirty="0"/>
          </a:p>
        </p:txBody>
      </p:sp>
      <p:sp>
        <p:nvSpPr>
          <p:cNvPr id="13" name="Google Shape;222;p9">
            <a:extLst>
              <a:ext uri="{FF2B5EF4-FFF2-40B4-BE49-F238E27FC236}">
                <a16:creationId xmlns:a16="http://schemas.microsoft.com/office/drawing/2014/main" id="{1A138711-E01E-4EFB-958C-9BF72DA39C40}"/>
              </a:ext>
            </a:extLst>
          </p:cNvPr>
          <p:cNvSpPr txBox="1"/>
          <p:nvPr/>
        </p:nvSpPr>
        <p:spPr>
          <a:xfrm>
            <a:off x="758776" y="159308"/>
            <a:ext cx="77363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venir LT Std 65 Medium" panose="020B0603020203020204" pitchFamily="34" charset="0"/>
                <a:ea typeface="Avenir"/>
                <a:cs typeface="Arial" panose="020B0604020202020204" pitchFamily="34" charset="0"/>
                <a:sym typeface="Avenir"/>
              </a:rPr>
              <a:t>Computational Reproduction</a:t>
            </a:r>
            <a:endParaRPr sz="2000" dirty="0">
              <a:latin typeface="Avenir LT Std 65 Medium" panose="020B0603020203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oogle Shape;223;p9">
            <a:extLst>
              <a:ext uri="{FF2B5EF4-FFF2-40B4-BE49-F238E27FC236}">
                <a16:creationId xmlns:a16="http://schemas.microsoft.com/office/drawing/2014/main" id="{B94DB1D8-CC1C-4071-8CB4-19CAB24E8D6E}"/>
              </a:ext>
            </a:extLst>
          </p:cNvPr>
          <p:cNvCxnSpPr>
            <a:cxnSpLocks/>
          </p:cNvCxnSpPr>
          <p:nvPr/>
        </p:nvCxnSpPr>
        <p:spPr>
          <a:xfrm>
            <a:off x="678682" y="253074"/>
            <a:ext cx="0" cy="493848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295D-45D7-49B2-A921-AF7F1255E8D8}"/>
              </a:ext>
            </a:extLst>
          </p:cNvPr>
          <p:cNvGrpSpPr/>
          <p:nvPr/>
        </p:nvGrpSpPr>
        <p:grpSpPr>
          <a:xfrm>
            <a:off x="7935111" y="1291812"/>
            <a:ext cx="1355040" cy="562968"/>
            <a:chOff x="7742231" y="1643538"/>
            <a:chExt cx="1355040" cy="5629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E5E2B23-21F1-4139-BE0C-FD6100308145}"/>
                </a:ext>
              </a:extLst>
            </p:cNvPr>
            <p:cNvSpPr/>
            <p:nvPr/>
          </p:nvSpPr>
          <p:spPr>
            <a:xfrm>
              <a:off x="7742231" y="1757086"/>
              <a:ext cx="80683" cy="806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1E6129-4CA3-42EF-BDEF-C57AEE9B34B9}"/>
                </a:ext>
              </a:extLst>
            </p:cNvPr>
            <p:cNvSpPr txBox="1"/>
            <p:nvPr/>
          </p:nvSpPr>
          <p:spPr>
            <a:xfrm>
              <a:off x="7897904" y="1643538"/>
              <a:ext cx="11993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  <a:latin typeface="Avenir LT Std 45 Book" panose="020B0502020203020204" pitchFamily="34" charset="0"/>
                </a:rPr>
                <a:t>Reproduction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24789B-0B1B-4DB3-BA80-D1CDB5F4B8DB}"/>
                </a:ext>
              </a:extLst>
            </p:cNvPr>
            <p:cNvSpPr txBox="1"/>
            <p:nvPr/>
          </p:nvSpPr>
          <p:spPr>
            <a:xfrm>
              <a:off x="7897904" y="1914118"/>
              <a:ext cx="10967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latin typeface="Avenir LT Std 45 Book" panose="020B0502020203020204" pitchFamily="34" charset="0"/>
                </a:rPr>
                <a:t>Brodie et al.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A0CF8F-4513-4439-9365-3C2F4C563CE2}"/>
                </a:ext>
              </a:extLst>
            </p:cNvPr>
            <p:cNvSpPr/>
            <p:nvPr/>
          </p:nvSpPr>
          <p:spPr>
            <a:xfrm>
              <a:off x="7742231" y="2027666"/>
              <a:ext cx="80683" cy="806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7DCC2B-DE20-4879-88C5-A91B0FC2205F}"/>
              </a:ext>
            </a:extLst>
          </p:cNvPr>
          <p:cNvSpPr txBox="1"/>
          <p:nvPr/>
        </p:nvSpPr>
        <p:spPr>
          <a:xfrm>
            <a:off x="5171141" y="5979934"/>
            <a:ext cx="1553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Estimate of effect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BCCA5-A02B-463B-9FE5-DD926254FACC}"/>
              </a:ext>
            </a:extLst>
          </p:cNvPr>
          <p:cNvSpPr txBox="1"/>
          <p:nvPr/>
        </p:nvSpPr>
        <p:spPr>
          <a:xfrm>
            <a:off x="1118093" y="1584330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Protected Area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C5FB2-39CD-465B-845A-E1FEC1CCA04E}"/>
              </a:ext>
            </a:extLst>
          </p:cNvPr>
          <p:cNvSpPr txBox="1"/>
          <p:nvPr/>
        </p:nvSpPr>
        <p:spPr>
          <a:xfrm>
            <a:off x="552232" y="2470831"/>
            <a:ext cx="1939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Forest Canopy Height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A94CAF-5F1D-4818-A382-DBA25FE62408}"/>
              </a:ext>
            </a:extLst>
          </p:cNvPr>
          <p:cNvSpPr txBox="1"/>
          <p:nvPr/>
        </p:nvSpPr>
        <p:spPr>
          <a:xfrm>
            <a:off x="962601" y="3330385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Site Accessibility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2B49E-FC8E-4F4A-AB90-6FD64F0DA24C}"/>
              </a:ext>
            </a:extLst>
          </p:cNvPr>
          <p:cNvSpPr txBox="1"/>
          <p:nvPr/>
        </p:nvSpPr>
        <p:spPr>
          <a:xfrm>
            <a:off x="1958066" y="42455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HDI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F2D86-64C5-4C35-9AC7-266F3DCEB3FD}"/>
              </a:ext>
            </a:extLst>
          </p:cNvPr>
          <p:cNvSpPr txBox="1"/>
          <p:nvPr/>
        </p:nvSpPr>
        <p:spPr>
          <a:xfrm>
            <a:off x="1592582" y="511743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D42BA-651A-4DBE-B098-95DE3016CFB1}"/>
              </a:ext>
            </a:extLst>
          </p:cNvPr>
          <p:cNvSpPr txBox="1"/>
          <p:nvPr/>
        </p:nvSpPr>
        <p:spPr>
          <a:xfrm>
            <a:off x="2492187" y="914695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Functional Richness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9E7273-D831-4DE8-9339-7CFD4E08CF24}"/>
              </a:ext>
            </a:extLst>
          </p:cNvPr>
          <p:cNvSpPr txBox="1"/>
          <p:nvPr/>
        </p:nvSpPr>
        <p:spPr>
          <a:xfrm>
            <a:off x="4623014" y="914694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Phylogenetic Diversity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B3FA90-2D08-4B44-8FE7-FEF1B488F939}"/>
              </a:ext>
            </a:extLst>
          </p:cNvPr>
          <p:cNvSpPr txBox="1"/>
          <p:nvPr/>
        </p:nvSpPr>
        <p:spPr>
          <a:xfrm>
            <a:off x="6782649" y="914694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Species Richness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7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7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Computational Reproduction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identified a series of minor issues and areas of concern in the original analysis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Reproducibility Check</a:t>
            </a:r>
            <a:endParaRPr/>
          </a:p>
        </p:txBody>
      </p:sp>
      <p:cxnSp>
        <p:nvCxnSpPr>
          <p:cNvPr id="180" name="Google Shape;180;p7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7"/>
          <p:cNvSpPr txBox="1"/>
          <p:nvPr/>
        </p:nvSpPr>
        <p:spPr>
          <a:xfrm>
            <a:off x="354415" y="1959425"/>
            <a:ext cx="205638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Minor Concern</a:t>
            </a:r>
            <a:endParaRPr sz="2200" dirty="0"/>
          </a:p>
        </p:txBody>
      </p:sp>
      <p:sp>
        <p:nvSpPr>
          <p:cNvPr id="182" name="Google Shape;182;p7"/>
          <p:cNvSpPr txBox="1"/>
          <p:nvPr/>
        </p:nvSpPr>
        <p:spPr>
          <a:xfrm>
            <a:off x="274320" y="3820469"/>
            <a:ext cx="24541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Moderate Concern</a:t>
            </a:r>
            <a:endParaRPr sz="2200" dirty="0"/>
          </a:p>
        </p:txBody>
      </p:sp>
      <p:sp>
        <p:nvSpPr>
          <p:cNvPr id="183" name="Google Shape;183;p7"/>
          <p:cNvSpPr txBox="1"/>
          <p:nvPr/>
        </p:nvSpPr>
        <p:spPr>
          <a:xfrm>
            <a:off x="354415" y="2361108"/>
            <a:ext cx="1618421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Omission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Construction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Spatial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274321" y="4267161"/>
            <a:ext cx="1920807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Spatial 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Standardization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Leverage</a:t>
            </a:r>
            <a:endParaRPr sz="2000" dirty="0"/>
          </a:p>
        </p:txBody>
      </p:sp>
      <p:sp>
        <p:nvSpPr>
          <p:cNvPr id="185" name="Google Shape;185;p7"/>
          <p:cNvSpPr txBox="1"/>
          <p:nvPr/>
        </p:nvSpPr>
        <p:spPr>
          <a:xfrm>
            <a:off x="2604191" y="2361108"/>
            <a:ext cx="932563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did not include HDI measures in the public data file </a:t>
            </a:r>
            <a:endParaRPr sz="20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Procedures to construct GEDI predictors and response were not provided in public code</a:t>
            </a:r>
            <a:endParaRPr sz="200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Information about projections and distance calculations was omitted</a:t>
            </a:r>
            <a:endParaRPr sz="2000"/>
          </a:p>
        </p:txBody>
      </p:sp>
      <p:sp>
        <p:nvSpPr>
          <p:cNvPr id="186" name="Google Shape;186;p7"/>
          <p:cNvSpPr txBox="1"/>
          <p:nvPr/>
        </p:nvSpPr>
        <p:spPr>
          <a:xfrm>
            <a:off x="2604191" y="4267361"/>
            <a:ext cx="908765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Accounted for, but did not test for remaining spatial structure in model residuals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Brodie et al. centered variables on complete dataset, but regressed on subset</a:t>
            </a:r>
            <a:endParaRPr sz="2000"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Removed outliers based on complete dataset, but regressed on subset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8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8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Attempt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Does protected area connectivity moderate the efficacy of protection on tropical biodiversity? 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Replication Design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1" name="Google Shape;201;p8"/>
          <p:cNvGrpSpPr/>
          <p:nvPr/>
        </p:nvGrpSpPr>
        <p:grpSpPr>
          <a:xfrm>
            <a:off x="6469071" y="1472975"/>
            <a:ext cx="5734796" cy="4657159"/>
            <a:chOff x="6429766" y="1472975"/>
            <a:chExt cx="5734796" cy="4657159"/>
          </a:xfrm>
        </p:grpSpPr>
        <p:grpSp>
          <p:nvGrpSpPr>
            <p:cNvPr id="202" name="Google Shape;202;p8"/>
            <p:cNvGrpSpPr/>
            <p:nvPr/>
          </p:nvGrpSpPr>
          <p:grpSpPr>
            <a:xfrm>
              <a:off x="6429766" y="1472975"/>
              <a:ext cx="4978312" cy="4657159"/>
              <a:chOff x="274321" y="1382828"/>
              <a:chExt cx="4978312" cy="4657159"/>
            </a:xfrm>
          </p:grpSpPr>
          <p:pic>
            <p:nvPicPr>
              <p:cNvPr id="203" name="Google Shape;203;p8"/>
              <p:cNvPicPr preferRelativeResize="0"/>
              <p:nvPr/>
            </p:nvPicPr>
            <p:blipFill rotWithShape="1">
              <a:blip r:embed="rId3">
                <a:alphaModFix/>
              </a:blip>
              <a:srcRect l="11199" r="30613" b="8784"/>
              <a:stretch/>
            </p:blipFill>
            <p:spPr>
              <a:xfrm>
                <a:off x="274321" y="1382828"/>
                <a:ext cx="4893709" cy="4657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8"/>
              <p:cNvSpPr/>
              <p:nvPr/>
            </p:nvSpPr>
            <p:spPr>
              <a:xfrm>
                <a:off x="4349808" y="4175218"/>
                <a:ext cx="902825" cy="18647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5" name="Google Shape;205;p8"/>
            <p:cNvSpPr/>
            <p:nvPr/>
          </p:nvSpPr>
          <p:spPr>
            <a:xfrm>
              <a:off x="11486421" y="3220328"/>
              <a:ext cx="257904" cy="208672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8"/>
            <p:cNvCxnSpPr>
              <a:stCxn id="205" idx="3"/>
            </p:cNvCxnSpPr>
            <p:nvPr/>
          </p:nvCxnSpPr>
          <p:spPr>
            <a:xfrm flipH="1">
              <a:off x="9305990" y="3398441"/>
              <a:ext cx="2218200" cy="224040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207" name="Google Shape;207;p8"/>
            <p:cNvSpPr txBox="1"/>
            <p:nvPr/>
          </p:nvSpPr>
          <p:spPr>
            <a:xfrm>
              <a:off x="11066184" y="2851925"/>
              <a:ext cx="10983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Connectivity</a:t>
              </a:r>
              <a:endParaRPr/>
            </a:p>
          </p:txBody>
        </p:sp>
      </p:grpSp>
      <p:sp>
        <p:nvSpPr>
          <p:cNvPr id="208" name="Google Shape;208;p8"/>
          <p:cNvSpPr txBox="1"/>
          <p:nvPr/>
        </p:nvSpPr>
        <p:spPr>
          <a:xfrm>
            <a:off x="354415" y="1548576"/>
            <a:ext cx="6114656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Introducing connectivity as a predictor of diversity and a moderator of protected area efficacy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lme(Diversity ~ Brodie + </a:t>
            </a:r>
            <a:r>
              <a:rPr lang="en-US" sz="13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 + conn:PA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random = list(~1 | country),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dat_matched,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weights = ~I(1/weights),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correlation = corExp(form = ~utm_east + utm_north, 		          nugget = 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)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56795" y="5304862"/>
            <a:ext cx="5739205" cy="6039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274322" y="6444476"/>
            <a:ext cx="11071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Kedron et al.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388596" y="6450060"/>
            <a:ext cx="480385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Does PA Connectivity Moderate the Efficacy of Protection?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 flipH="1">
            <a:off x="1379071" y="6503595"/>
            <a:ext cx="2382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11529521" y="6466114"/>
            <a:ext cx="400304" cy="26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11524759" y="6527118"/>
            <a:ext cx="2381" cy="1333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8"/>
          <p:cNvSpPr txBox="1"/>
          <p:nvPr/>
        </p:nvSpPr>
        <p:spPr>
          <a:xfrm>
            <a:off x="7150561" y="6455293"/>
            <a:ext cx="43718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rPr>
              <a:t>Replication Attempt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354415" y="656943"/>
            <a:ext cx="97964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Does protected area connectivity moderate the efficacy of protection on tropical biodiversity? 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354415" y="208673"/>
            <a:ext cx="77363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Replication Design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>
            <a:off x="274321" y="250731"/>
            <a:ext cx="0" cy="673423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8"/>
          <p:cNvSpPr txBox="1"/>
          <p:nvPr/>
        </p:nvSpPr>
        <p:spPr>
          <a:xfrm>
            <a:off x="354415" y="1548576"/>
            <a:ext cx="6114656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Introducing connectivity as a predictor of diversity and a moderator of protected area efficacy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lme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(Diversity ~ Brodie + </a:t>
            </a:r>
            <a:r>
              <a:rPr lang="en-US" sz="13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 + </a:t>
            </a:r>
            <a:r>
              <a:rPr lang="en-US" sz="1300" b="1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conn:PA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random = list(~1 | country),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data =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dat_matched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weights = ~I(1/weights),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correlation =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corExp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(form = ~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utm_east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utm_north</a:t>
            </a: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		          nugget = TRUE)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)</a:t>
            </a:r>
            <a:endParaRPr dirty="0"/>
          </a:p>
        </p:txBody>
      </p:sp>
      <p:sp>
        <p:nvSpPr>
          <p:cNvPr id="209" name="Google Shape;209;p8"/>
          <p:cNvSpPr txBox="1"/>
          <p:nvPr/>
        </p:nvSpPr>
        <p:spPr>
          <a:xfrm>
            <a:off x="356795" y="5304862"/>
            <a:ext cx="5739205" cy="6039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118596-C34B-40BF-8F0D-71B07DC4A863}"/>
              </a:ext>
            </a:extLst>
          </p:cNvPr>
          <p:cNvGrpSpPr/>
          <p:nvPr/>
        </p:nvGrpSpPr>
        <p:grpSpPr>
          <a:xfrm>
            <a:off x="6903174" y="1156508"/>
            <a:ext cx="5137774" cy="5137774"/>
            <a:chOff x="6903174" y="1156508"/>
            <a:chExt cx="5137774" cy="51377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2C5FA4-A83C-46D4-8A3A-7EE8E6B3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3174" y="1156508"/>
              <a:ext cx="5137774" cy="513777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BAFDA8-DEB2-429D-97DE-7BCB676A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8DC"/>
                </a:clrFrom>
                <a:clrTo>
                  <a:srgbClr val="FFF8D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903174" y="1156508"/>
              <a:ext cx="5137774" cy="513777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CD9523-6F4F-41D9-86B1-8395B9D62834}"/>
                </a:ext>
              </a:extLst>
            </p:cNvPr>
            <p:cNvSpPr/>
            <p:nvPr/>
          </p:nvSpPr>
          <p:spPr>
            <a:xfrm>
              <a:off x="9750393" y="2002055"/>
              <a:ext cx="1424538" cy="14269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B30637-E333-442E-974D-792C1EC53699}"/>
                </a:ext>
              </a:extLst>
            </p:cNvPr>
            <p:cNvSpPr/>
            <p:nvPr/>
          </p:nvSpPr>
          <p:spPr>
            <a:xfrm>
              <a:off x="9280478" y="2937831"/>
              <a:ext cx="469915" cy="4728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54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1316</Words>
  <Application>Microsoft Office PowerPoint</Application>
  <PresentationFormat>Widescreen</PresentationFormat>
  <Paragraphs>200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Avenir</vt:lpstr>
      <vt:lpstr>Arial</vt:lpstr>
      <vt:lpstr>Palatino Linotype</vt:lpstr>
      <vt:lpstr>Avenir LT Std 65 Medium</vt:lpstr>
      <vt:lpstr>Calibri</vt:lpstr>
      <vt:lpstr>Avenir LT Std 45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Kedron</dc:creator>
  <cp:lastModifiedBy>Peter Kedron</cp:lastModifiedBy>
  <cp:revision>37</cp:revision>
  <dcterms:created xsi:type="dcterms:W3CDTF">2024-04-02T04:38:52Z</dcterms:created>
  <dcterms:modified xsi:type="dcterms:W3CDTF">2024-04-11T04:03:14Z</dcterms:modified>
</cp:coreProperties>
</file>