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cd9cfc02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cd9cfc02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d9cfc02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d9cfc0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d9cfc02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d9cfc02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d9cfc02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d9cfc0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d9cfc02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d9cfc02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d9cfc02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d9cfc02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cd9cfc02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cd9cfc02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cd9cfc02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cd9cfc02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d9cfc02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d9cfc02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d9cfc02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d9cfc02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d9cfc0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d9cfc0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n.wikipedia.org/wiki/Harmful_algal_bloom#/media/File:Blue-gree_algae_bloom_Lake_Erie.png" TargetMode="External"/><Relationship Id="rId4" Type="http://schemas.openxmlformats.org/officeDocument/2006/relationships/hyperlink" Target="https://commons.wikimedia.org/w/index.php?curid=2673707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Project: Chlorophyll-a Predictive Model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Nikhil Alladi, Petr </a:t>
            </a:r>
            <a:r>
              <a:rPr lang="en"/>
              <a:t>Kisselev</a:t>
            </a:r>
            <a:r>
              <a:rPr lang="en"/>
              <a:t>, Jacob Dipasupil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49" y="904400"/>
            <a:ext cx="7657099" cy="4028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6" name="Google Shape;146;p22"/>
          <p:cNvCxnSpPr/>
          <p:nvPr/>
        </p:nvCxnSpPr>
        <p:spPr>
          <a:xfrm>
            <a:off x="778889" y="3182363"/>
            <a:ext cx="76149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778889" y="3004464"/>
            <a:ext cx="7614900" cy="11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Conclusion, Limitations, Future Work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71375" y="889675"/>
            <a:ext cx="8369700" cy="4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Decently accurate model (78% at best model/attribute pick)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more recent data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Even class distribution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Combination of different attributes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Many attributes contribute to phosphorus or nitrogen concentrations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50" y="216425"/>
            <a:ext cx="2378724" cy="23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Algae image: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https://en.wikipedia.org/wiki/Harmful_algal_bloom#/media/File:Blue-gree_algae_bloom_Lake_Erie.png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Latitude image: By Hellerick - Own work, CC BY-SA 3.0,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https://commons.wikimedia.org/w/index.php?curid=26737079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2226 instances (lakes), 67 attributes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Class: logchl_A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Heavily right-skewed</a:t>
            </a:r>
            <a:br>
              <a:rPr lang="en"/>
            </a:b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850" y="1920925"/>
            <a:ext cx="4743450" cy="2647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5309300" y="3863950"/>
            <a:ext cx="31209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harmful algae bloom on Lake Erie.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5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Chlorophyll-a indicates lake health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chlorophyll-A concentration </a:t>
            </a:r>
            <a:br>
              <a:rPr lang="en"/>
            </a:br>
            <a:r>
              <a:rPr lang="en"/>
              <a:t>leads to </a:t>
            </a:r>
            <a:r>
              <a:rPr lang="en" u="sng"/>
              <a:t>algae blooms</a:t>
            </a:r>
            <a:br>
              <a:rPr lang="en" u="sng"/>
            </a:b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Algae blooms 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Hypoxia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Toxin production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prediction saves health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350" y="1530525"/>
            <a:ext cx="3111226" cy="23334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(I)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 Cleaning (#DIV/0, #NUM, #VALUE)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Empty class instance removal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First-pass logic trimming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LAKENAME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Survey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SITE_ID</a:t>
            </a:r>
            <a:br>
              <a:rPr lang="en"/>
            </a:b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33128"/>
          <a:stretch/>
        </p:blipFill>
        <p:spPr>
          <a:xfrm>
            <a:off x="4608700" y="2630750"/>
            <a:ext cx="3797675" cy="9859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(II)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33489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values per attribute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SNOW</a:t>
            </a:r>
            <a:br>
              <a:rPr lang="en"/>
            </a:b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47608" t="0"/>
          <a:stretch/>
        </p:blipFill>
        <p:spPr>
          <a:xfrm>
            <a:off x="4705175" y="493625"/>
            <a:ext cx="3849300" cy="182595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  <p:cxnSp>
        <p:nvCxnSpPr>
          <p:cNvPr id="90" name="Google Shape;90;p17"/>
          <p:cNvCxnSpPr/>
          <p:nvPr/>
        </p:nvCxnSpPr>
        <p:spPr>
          <a:xfrm>
            <a:off x="144850" y="2651725"/>
            <a:ext cx="8852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/>
        </p:nvSpPr>
        <p:spPr>
          <a:xfrm>
            <a:off x="5842125" y="2842200"/>
            <a:ext cx="3111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Normalization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-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Z-Score vs min-max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50" y="2842200"/>
            <a:ext cx="2367250" cy="187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1225" y="2842200"/>
            <a:ext cx="2358041" cy="18778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/>
        </p:nvSpPr>
        <p:spPr>
          <a:xfrm>
            <a:off x="466425" y="4706762"/>
            <a:ext cx="2391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be z-score normalized</a:t>
            </a:r>
            <a:endParaRPr sz="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7434" y="4706762"/>
            <a:ext cx="2391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 be min-max normalized</a:t>
            </a:r>
            <a:endParaRPr sz="5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(I)</a:t>
            </a:r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4572125" y="889000"/>
            <a:ext cx="0" cy="40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007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Learner-Based Information Gain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8203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Principal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Component Analysis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49667" l="0" r="0" t="0"/>
          <a:stretch/>
        </p:blipFill>
        <p:spPr>
          <a:xfrm>
            <a:off x="1312975" y="1545288"/>
            <a:ext cx="2152650" cy="2752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5" name="Google Shape;105;p18"/>
          <p:cNvCxnSpPr/>
          <p:nvPr/>
        </p:nvCxnSpPr>
        <p:spPr>
          <a:xfrm>
            <a:off x="1311425" y="2761100"/>
            <a:ext cx="2153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39128" l="0" r="37087" t="0"/>
          <a:stretch/>
        </p:blipFill>
        <p:spPr>
          <a:xfrm>
            <a:off x="4820350" y="1545300"/>
            <a:ext cx="4173575" cy="19155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4865505" y="2753784"/>
            <a:ext cx="41358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1312900" y="4298725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0.1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554275" y="3460815"/>
            <a:ext cx="2259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0.2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(II)</a:t>
            </a:r>
            <a:endParaRPr/>
          </a:p>
        </p:txBody>
      </p:sp>
      <p:cxnSp>
        <p:nvCxnSpPr>
          <p:cNvPr id="115" name="Google Shape;115;p19"/>
          <p:cNvCxnSpPr/>
          <p:nvPr/>
        </p:nvCxnSpPr>
        <p:spPr>
          <a:xfrm>
            <a:off x="4572125" y="889000"/>
            <a:ext cx="0" cy="406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9"/>
          <p:cNvSpPr txBox="1"/>
          <p:nvPr/>
        </p:nvSpPr>
        <p:spPr>
          <a:xfrm>
            <a:off x="4007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Learner-Based with J48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820350" y="849175"/>
            <a:ext cx="397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OneR Attribute Selection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475" y="1441725"/>
            <a:ext cx="2533650" cy="19812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/>
          </a:blip>
          <a:srcRect b="44746" l="36467" r="0" t="9373"/>
          <a:stretch/>
        </p:blipFill>
        <p:spPr>
          <a:xfrm>
            <a:off x="5389675" y="1441725"/>
            <a:ext cx="2838450" cy="3305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0" name="Google Shape;120;p19"/>
          <p:cNvCxnSpPr/>
          <p:nvPr/>
        </p:nvCxnSpPr>
        <p:spPr>
          <a:xfrm>
            <a:off x="5427433" y="3090128"/>
            <a:ext cx="136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5692500" y="4746900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Threshold: 58.5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(III)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00750" y="849175"/>
            <a:ext cx="843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Self-Picked Attributes: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950" y="1274325"/>
            <a:ext cx="45684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lat_dd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lon_dd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ntl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ptl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atmo_pdep_2002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n_human_waste_2007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n_livestock.waste_2007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p_livestock_waste_200a7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p_human_waste_kg_2007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514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runoffws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575400" y="1214275"/>
            <a:ext cx="45684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Common appearance in attribute selection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on_dd vs lat_dd (added both to be complete)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Focused on attributes related to Nitrogen and Phosphorus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00800" y="789125"/>
            <a:ext cx="843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What we selected: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-2275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Naive Bayes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Predicts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probabilities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of a given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instance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through recursively combining 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probabilities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for parts of it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Surprisingly effective with small amounts of data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284350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Logistic Regression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Similar to a linear regression but with the logistic function instead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Parameters are µ (center) and </a:t>
            </a:r>
            <a:r>
              <a:rPr i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(scale)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570950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Learner Based / J48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Java-based open source version of the popular C4.5 algorithm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Creates decision tree by splitting data in the way to maximize information gain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857575" y="1278475"/>
            <a:ext cx="22866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RandomTree</a:t>
            </a:r>
            <a:endParaRPr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Constructs a decision tree with </a:t>
            </a:r>
            <a:r>
              <a:rPr i="1"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</a:t>
            </a: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branches at each node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“Random” because at each node the attributes that will be used are randomly selected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