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9d244789c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9d244789c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750675e4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750675e4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750675e4f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750675e4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d244789c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d244789c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9d244789c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d244789c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d244789c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d244789c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d244789c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9d244789c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9d244789c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9d244789c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9d244789c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9d244789c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9d244789c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9d244789c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d244789c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d244789c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9d244789c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9d244789c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9d244789c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9d244789c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9d244789c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9d244789c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9d244789c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9d244789c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d244789c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9d244789c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d244789c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d244789c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d244789c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d244789c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d244789c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d244789c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d244789c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d244789c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d244789c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9d244789c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d244789c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d244789c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Analytics &amp; Machine Learning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Bootcamp Graduation Project</a:t>
            </a:r>
            <a:endParaRPr/>
          </a:p>
          <a:p>
            <a:pPr indent="0" lvl="0" marL="0" rtl="0" algn="l">
              <a:spcBef>
                <a:spcPts val="0"/>
              </a:spcBef>
              <a:spcAft>
                <a:spcPts val="0"/>
              </a:spcAft>
              <a:buNone/>
            </a:pPr>
            <a:r>
              <a:rPr lang="en-GB"/>
              <a:t>Nov.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Total viewership increases five-fold until summer 2022, then dips dramatically</a:t>
            </a:r>
            <a:endParaRPr/>
          </a:p>
        </p:txBody>
      </p:sp>
      <p:sp>
        <p:nvSpPr>
          <p:cNvPr id="332" name="Google Shape;332;p22"/>
          <p:cNvSpPr txBox="1"/>
          <p:nvPr>
            <p:ph idx="1" type="body"/>
          </p:nvPr>
        </p:nvSpPr>
        <p:spPr>
          <a:xfrm>
            <a:off x="6084850" y="1990050"/>
            <a:ext cx="2249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Strong growth overall for 2 years despite cyclical ups-and-downs, up five fold between Aug. 2020 and Q2 2022</a:t>
            </a:r>
            <a:endParaRPr/>
          </a:p>
          <a:p>
            <a:pPr indent="0" lvl="0" marL="0" rtl="0" algn="l">
              <a:spcBef>
                <a:spcPts val="1200"/>
              </a:spcBef>
              <a:spcAft>
                <a:spcPts val="1200"/>
              </a:spcAft>
              <a:buNone/>
            </a:pPr>
            <a:r>
              <a:rPr lang="en-GB"/>
              <a:t>Strong dip across all 3 channels from Jul. 2022</a:t>
            </a:r>
            <a:endParaRPr/>
          </a:p>
        </p:txBody>
      </p:sp>
      <p:pic>
        <p:nvPicPr>
          <p:cNvPr id="333" name="Google Shape;333;p22"/>
          <p:cNvPicPr preferRelativeResize="0"/>
          <p:nvPr/>
        </p:nvPicPr>
        <p:blipFill>
          <a:blip r:embed="rId3">
            <a:alphaModFix/>
          </a:blip>
          <a:stretch>
            <a:fillRect/>
          </a:stretch>
        </p:blipFill>
        <p:spPr>
          <a:xfrm>
            <a:off x="1303800" y="1990050"/>
            <a:ext cx="4469350" cy="2541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 is popular all over the world</a:t>
            </a:r>
            <a:endParaRPr/>
          </a:p>
        </p:txBody>
      </p:sp>
      <p:sp>
        <p:nvSpPr>
          <p:cNvPr id="339" name="Google Shape;339;p23"/>
          <p:cNvSpPr txBox="1"/>
          <p:nvPr>
            <p:ph idx="1" type="body"/>
          </p:nvPr>
        </p:nvSpPr>
        <p:spPr>
          <a:xfrm>
            <a:off x="4937550" y="1990050"/>
            <a:ext cx="3396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India comes out on top as the largest country in terms of consumption, all channels combined, followed by key Western markets.</a:t>
            </a:r>
            <a:endParaRPr/>
          </a:p>
          <a:p>
            <a:pPr indent="0" lvl="0" marL="0" rtl="0" algn="l">
              <a:spcBef>
                <a:spcPts val="1200"/>
              </a:spcBef>
              <a:spcAft>
                <a:spcPts val="1200"/>
              </a:spcAft>
              <a:buNone/>
            </a:pPr>
            <a:r>
              <a:rPr lang="en-GB"/>
              <a:t>Brazil and Mexico are also in the top 10</a:t>
            </a:r>
            <a:endParaRPr/>
          </a:p>
        </p:txBody>
      </p:sp>
      <p:pic>
        <p:nvPicPr>
          <p:cNvPr id="340" name="Google Shape;340;p23"/>
          <p:cNvPicPr preferRelativeResize="0"/>
          <p:nvPr/>
        </p:nvPicPr>
        <p:blipFill>
          <a:blip r:embed="rId3">
            <a:alphaModFix/>
          </a:blip>
          <a:stretch>
            <a:fillRect/>
          </a:stretch>
        </p:blipFill>
        <p:spPr>
          <a:xfrm>
            <a:off x="1303800" y="1990050"/>
            <a:ext cx="3222473" cy="2541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Viewership rankings differ per channel</a:t>
            </a:r>
            <a:endParaRPr/>
          </a:p>
        </p:txBody>
      </p:sp>
      <p:sp>
        <p:nvSpPr>
          <p:cNvPr id="346" name="Google Shape;346;p24"/>
          <p:cNvSpPr txBox="1"/>
          <p:nvPr>
            <p:ph idx="1" type="body"/>
          </p:nvPr>
        </p:nvSpPr>
        <p:spPr>
          <a:xfrm>
            <a:off x="5056975" y="1990050"/>
            <a:ext cx="3277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Rankings vary but the list of countries remains fairly consistent across the 3 channels, which could indicate a general interest for the product (music concerts offered on FAST basis) and simply different tastes in music.</a:t>
            </a:r>
            <a:endParaRPr/>
          </a:p>
        </p:txBody>
      </p:sp>
      <p:pic>
        <p:nvPicPr>
          <p:cNvPr id="347" name="Google Shape;347;p24"/>
          <p:cNvPicPr preferRelativeResize="0"/>
          <p:nvPr/>
        </p:nvPicPr>
        <p:blipFill>
          <a:blip r:embed="rId3">
            <a:alphaModFix/>
          </a:blip>
          <a:stretch>
            <a:fillRect/>
          </a:stretch>
        </p:blipFill>
        <p:spPr>
          <a:xfrm>
            <a:off x="1303800" y="1990050"/>
            <a:ext cx="3277324" cy="254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Impressions follow revenue trends (unsurprisingly)</a:t>
            </a:r>
            <a:endParaRPr/>
          </a:p>
        </p:txBody>
      </p:sp>
      <p:sp>
        <p:nvSpPr>
          <p:cNvPr id="353" name="Google Shape;353;p25"/>
          <p:cNvSpPr txBox="1"/>
          <p:nvPr>
            <p:ph idx="1" type="body"/>
          </p:nvPr>
        </p:nvSpPr>
        <p:spPr>
          <a:xfrm>
            <a:off x="6316875" y="1990050"/>
            <a:ext cx="2017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25"/>
          <p:cNvPicPr preferRelativeResize="0"/>
          <p:nvPr/>
        </p:nvPicPr>
        <p:blipFill>
          <a:blip r:embed="rId3">
            <a:alphaModFix/>
          </a:blip>
          <a:stretch>
            <a:fillRect/>
          </a:stretch>
        </p:blipFill>
        <p:spPr>
          <a:xfrm>
            <a:off x="1303800" y="1990050"/>
            <a:ext cx="4834448" cy="25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Western Europe delivers</a:t>
            </a:r>
            <a:endParaRPr/>
          </a:p>
          <a:p>
            <a:pPr indent="0" lvl="0" marL="0" rtl="0" algn="l">
              <a:spcBef>
                <a:spcPts val="0"/>
              </a:spcBef>
              <a:spcAft>
                <a:spcPts val="0"/>
              </a:spcAft>
              <a:buNone/>
            </a:pPr>
            <a:r>
              <a:rPr lang="en-GB"/>
              <a:t>the most ad impressions</a:t>
            </a:r>
            <a:endParaRPr/>
          </a:p>
        </p:txBody>
      </p:sp>
      <p:sp>
        <p:nvSpPr>
          <p:cNvPr id="360" name="Google Shape;360;p26"/>
          <p:cNvSpPr txBox="1"/>
          <p:nvPr>
            <p:ph idx="1" type="body"/>
          </p:nvPr>
        </p:nvSpPr>
        <p:spPr>
          <a:xfrm>
            <a:off x="5685225" y="1990050"/>
            <a:ext cx="2649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Brazil, India and Mexico deliver decent numbers of impressions, but CPMs are low in those territories so they eventually contribute little to overall revenue.</a:t>
            </a:r>
            <a:endParaRPr/>
          </a:p>
        </p:txBody>
      </p:sp>
      <p:pic>
        <p:nvPicPr>
          <p:cNvPr id="361" name="Google Shape;361;p26"/>
          <p:cNvPicPr preferRelativeResize="0"/>
          <p:nvPr/>
        </p:nvPicPr>
        <p:blipFill>
          <a:blip r:embed="rId3">
            <a:alphaModFix/>
          </a:blip>
          <a:stretch>
            <a:fillRect/>
          </a:stretch>
        </p:blipFill>
        <p:spPr>
          <a:xfrm>
            <a:off x="1303800" y="1990050"/>
            <a:ext cx="4169162" cy="254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Highest CPMs are found in Western Europe</a:t>
            </a:r>
            <a:endParaRPr/>
          </a:p>
        </p:txBody>
      </p:sp>
      <p:sp>
        <p:nvSpPr>
          <p:cNvPr id="367" name="Google Shape;367;p27"/>
          <p:cNvSpPr txBox="1"/>
          <p:nvPr>
            <p:ph idx="1" type="body"/>
          </p:nvPr>
        </p:nvSpPr>
        <p:spPr>
          <a:xfrm>
            <a:off x="5491850" y="1990050"/>
            <a:ext cx="2842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Surprisingly the US only delivers an average C</a:t>
            </a:r>
            <a:r>
              <a:rPr lang="en-GB"/>
              <a:t>PM of €12 (ranked #18), but our sample size here is small (only ~25k impressions)</a:t>
            </a:r>
            <a:endParaRPr/>
          </a:p>
        </p:txBody>
      </p:sp>
      <p:pic>
        <p:nvPicPr>
          <p:cNvPr id="368" name="Google Shape;368;p27"/>
          <p:cNvPicPr preferRelativeResize="0"/>
          <p:nvPr/>
        </p:nvPicPr>
        <p:blipFill>
          <a:blip r:embed="rId3">
            <a:alphaModFix/>
          </a:blip>
          <a:stretch>
            <a:fillRect/>
          </a:stretch>
        </p:blipFill>
        <p:spPr>
          <a:xfrm>
            <a:off x="1303801" y="1990050"/>
            <a:ext cx="3921987" cy="2541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All 3 channels’ revenue trend</a:t>
            </a:r>
            <a:endParaRPr/>
          </a:p>
          <a:p>
            <a:pPr indent="0" lvl="0" marL="0" rtl="0" algn="l">
              <a:spcBef>
                <a:spcPts val="0"/>
              </a:spcBef>
              <a:spcAft>
                <a:spcPts val="0"/>
              </a:spcAft>
              <a:buNone/>
            </a:pPr>
            <a:r>
              <a:rPr lang="en-GB"/>
              <a:t>in the same direction</a:t>
            </a:r>
            <a:endParaRPr/>
          </a:p>
        </p:txBody>
      </p:sp>
      <p:sp>
        <p:nvSpPr>
          <p:cNvPr id="374" name="Google Shape;374;p28"/>
          <p:cNvSpPr txBox="1"/>
          <p:nvPr>
            <p:ph idx="1" type="body"/>
          </p:nvPr>
        </p:nvSpPr>
        <p:spPr>
          <a:xfrm>
            <a:off x="6252425" y="1990050"/>
            <a:ext cx="20820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Channel_002 brings in slightly more </a:t>
            </a:r>
            <a:r>
              <a:rPr lang="en-GB"/>
              <a:t>revenue than the other two</a:t>
            </a:r>
            <a:endParaRPr/>
          </a:p>
          <a:p>
            <a:pPr indent="0" lvl="0" marL="0" rtl="0" algn="l">
              <a:spcBef>
                <a:spcPts val="1200"/>
              </a:spcBef>
              <a:spcAft>
                <a:spcPts val="0"/>
              </a:spcAft>
              <a:buNone/>
            </a:pPr>
            <a:r>
              <a:rPr lang="en-GB"/>
              <a:t>“Unknown” is insignificant</a:t>
            </a:r>
            <a:endParaRPr/>
          </a:p>
          <a:p>
            <a:pPr indent="0" lvl="0" marL="0" rtl="0" algn="l">
              <a:spcBef>
                <a:spcPts val="1200"/>
              </a:spcBef>
              <a:spcAft>
                <a:spcPts val="1200"/>
              </a:spcAft>
              <a:buNone/>
            </a:pPr>
            <a:r>
              <a:rPr lang="en-GB"/>
              <a:t>Dip in summer months fairly typical (less viewership during European summer holidays), but the decrease in Sep-Oct is more concerning for ch. 2 and 3</a:t>
            </a:r>
            <a:endParaRPr/>
          </a:p>
        </p:txBody>
      </p:sp>
      <p:pic>
        <p:nvPicPr>
          <p:cNvPr id="375" name="Google Shape;375;p28"/>
          <p:cNvPicPr preferRelativeResize="0"/>
          <p:nvPr/>
        </p:nvPicPr>
        <p:blipFill>
          <a:blip r:embed="rId3">
            <a:alphaModFix/>
          </a:blip>
          <a:stretch>
            <a:fillRect/>
          </a:stretch>
        </p:blipFill>
        <p:spPr>
          <a:xfrm>
            <a:off x="1303800" y="1990050"/>
            <a:ext cx="4764155" cy="254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t>Pretty balanced portfolio overall</a:t>
            </a:r>
            <a:endParaRPr/>
          </a:p>
        </p:txBody>
      </p:sp>
      <p:sp>
        <p:nvSpPr>
          <p:cNvPr id="381" name="Google Shape;381;p29"/>
          <p:cNvSpPr txBox="1"/>
          <p:nvPr>
            <p:ph idx="1" type="body"/>
          </p:nvPr>
        </p:nvSpPr>
        <p:spPr>
          <a:xfrm>
            <a:off x="5569200" y="1990050"/>
            <a:ext cx="2765100" cy="2541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GB"/>
              <a:t>All 3 channels generate equivalent levels of revenue</a:t>
            </a:r>
            <a:endParaRPr/>
          </a:p>
          <a:p>
            <a:pPr indent="0" lvl="0" marL="0" marR="0" rtl="0" algn="l">
              <a:lnSpc>
                <a:spcPct val="115000"/>
              </a:lnSpc>
              <a:spcBef>
                <a:spcPts val="1200"/>
              </a:spcBef>
              <a:spcAft>
                <a:spcPts val="0"/>
              </a:spcAft>
              <a:buNone/>
            </a:pPr>
            <a:r>
              <a:rPr lang="en-GB"/>
              <a:t>Channel 3 brings in slightly less</a:t>
            </a:r>
            <a:endParaRPr/>
          </a:p>
          <a:p>
            <a:pPr indent="0" lvl="0" marL="0" marR="0" rtl="0" algn="l">
              <a:lnSpc>
                <a:spcPct val="115000"/>
              </a:lnSpc>
              <a:spcBef>
                <a:spcPts val="1200"/>
              </a:spcBef>
              <a:spcAft>
                <a:spcPts val="1200"/>
              </a:spcAft>
              <a:buNone/>
            </a:pPr>
            <a:r>
              <a:rPr lang="en-GB"/>
              <a:t>“Unknown” is insignificant</a:t>
            </a:r>
            <a:endParaRPr/>
          </a:p>
        </p:txBody>
      </p:sp>
      <p:pic>
        <p:nvPicPr>
          <p:cNvPr id="382" name="Google Shape;382;p29"/>
          <p:cNvPicPr preferRelativeResize="0"/>
          <p:nvPr/>
        </p:nvPicPr>
        <p:blipFill>
          <a:blip r:embed="rId3">
            <a:alphaModFix/>
          </a:blip>
          <a:stretch>
            <a:fillRect/>
          </a:stretch>
        </p:blipFill>
        <p:spPr>
          <a:xfrm>
            <a:off x="1303800" y="1990050"/>
            <a:ext cx="3974610" cy="254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Overall healthy, growing revenue in YTD 2022 - although cyclical</a:t>
            </a:r>
            <a:endParaRPr/>
          </a:p>
        </p:txBody>
      </p:sp>
      <p:pic>
        <p:nvPicPr>
          <p:cNvPr id="388" name="Google Shape;388;p30"/>
          <p:cNvPicPr preferRelativeResize="0"/>
          <p:nvPr/>
        </p:nvPicPr>
        <p:blipFill>
          <a:blip r:embed="rId3">
            <a:alphaModFix/>
          </a:blip>
          <a:stretch>
            <a:fillRect/>
          </a:stretch>
        </p:blipFill>
        <p:spPr>
          <a:xfrm>
            <a:off x="1303800" y="1990050"/>
            <a:ext cx="3269163" cy="2256000"/>
          </a:xfrm>
          <a:prstGeom prst="rect">
            <a:avLst/>
          </a:prstGeom>
          <a:noFill/>
          <a:ln>
            <a:noFill/>
          </a:ln>
        </p:spPr>
      </p:pic>
      <p:pic>
        <p:nvPicPr>
          <p:cNvPr id="389" name="Google Shape;389;p30"/>
          <p:cNvPicPr preferRelativeResize="0"/>
          <p:nvPr/>
        </p:nvPicPr>
        <p:blipFill>
          <a:blip r:embed="rId4">
            <a:alphaModFix/>
          </a:blip>
          <a:stretch>
            <a:fillRect/>
          </a:stretch>
        </p:blipFill>
        <p:spPr>
          <a:xfrm>
            <a:off x="5024624" y="1990050"/>
            <a:ext cx="3309676" cy="22560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Revenue heavily reliant on Europe</a:t>
            </a:r>
            <a:endParaRPr/>
          </a:p>
        </p:txBody>
      </p:sp>
      <p:sp>
        <p:nvSpPr>
          <p:cNvPr id="395" name="Google Shape;395;p31"/>
          <p:cNvSpPr txBox="1"/>
          <p:nvPr>
            <p:ph idx="1" type="body"/>
          </p:nvPr>
        </p:nvSpPr>
        <p:spPr>
          <a:xfrm>
            <a:off x="4202750" y="1990050"/>
            <a:ext cx="4131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Europe accounts for 93% of revenue in YTD 2022</a:t>
            </a:r>
            <a:endParaRPr/>
          </a:p>
          <a:p>
            <a:pPr indent="0" lvl="0" marL="0" rtl="0" algn="l">
              <a:spcBef>
                <a:spcPts val="1200"/>
              </a:spcBef>
              <a:spcAft>
                <a:spcPts val="1200"/>
              </a:spcAft>
              <a:buNone/>
            </a:pPr>
            <a:r>
              <a:rPr lang="en-GB"/>
              <a:t>Other regions are virtually insignificant</a:t>
            </a:r>
            <a:endParaRPr/>
          </a:p>
        </p:txBody>
      </p:sp>
      <p:pic>
        <p:nvPicPr>
          <p:cNvPr id="396" name="Google Shape;396;p31"/>
          <p:cNvPicPr preferRelativeResize="0"/>
          <p:nvPr/>
        </p:nvPicPr>
        <p:blipFill>
          <a:blip r:embed="rId3">
            <a:alphaModFix/>
          </a:blip>
          <a:stretch>
            <a:fillRect/>
          </a:stretch>
        </p:blipFill>
        <p:spPr>
          <a:xfrm>
            <a:off x="1303800" y="1990050"/>
            <a:ext cx="2492795" cy="261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Streaming Video Industry</a:t>
            </a:r>
            <a:endParaRPr/>
          </a:p>
        </p:txBody>
      </p:sp>
      <p:sp>
        <p:nvSpPr>
          <p:cNvPr id="284" name="Google Shape;284;p14"/>
          <p:cNvSpPr txBox="1"/>
          <p:nvPr>
            <p:ph idx="1" type="body"/>
          </p:nvPr>
        </p:nvSpPr>
        <p:spPr>
          <a:xfrm>
            <a:off x="1303800" y="1990050"/>
            <a:ext cx="7030500" cy="25416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GB" sz="1200"/>
              <a:t>According to PwC's latest Global Entertainment &amp; Media Outlook 2022, the streaming video industry was valued at $79.1 billion in revenues worldwide in 2021 and will continue to grow at a pace of 7-10% annually for the next few years. The big driver of opportunity is a major shift by all major players in the subscription video space (Netflix, Amazon Prime Video, Disney+, Paramount+, Peacock) to hybrid streaming models that combine lower-priced, ad-supported tiers with more premium, ad-free tiers.</a:t>
            </a:r>
            <a:endParaRPr sz="1200"/>
          </a:p>
          <a:p>
            <a:pPr indent="0" lvl="0" marL="0" rtl="0" algn="l">
              <a:spcBef>
                <a:spcPts val="1200"/>
              </a:spcBef>
              <a:spcAft>
                <a:spcPts val="1200"/>
              </a:spcAft>
              <a:buNone/>
            </a:pPr>
            <a:r>
              <a:rPr lang="en-GB" sz="1200"/>
              <a:t>Across the streaming video industry, content providers and distributors are moving into big data to analyze subscriber funnels and viewership patterns to optimize content production/acquisition costs, help with programming decisions, improve content recommendation to their users and ultimately drive subscriber and advertising revenue.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10 countries generate 96.5%</a:t>
            </a:r>
            <a:endParaRPr/>
          </a:p>
          <a:p>
            <a:pPr indent="0" lvl="0" marL="0" rtl="0" algn="l">
              <a:spcBef>
                <a:spcPts val="0"/>
              </a:spcBef>
              <a:spcAft>
                <a:spcPts val="0"/>
              </a:spcAft>
              <a:buNone/>
            </a:pPr>
            <a:r>
              <a:rPr lang="en-GB"/>
              <a:t>of all revenue</a:t>
            </a:r>
            <a:endParaRPr/>
          </a:p>
        </p:txBody>
      </p:sp>
      <p:sp>
        <p:nvSpPr>
          <p:cNvPr id="402" name="Google Shape;402;p32"/>
          <p:cNvSpPr txBox="1"/>
          <p:nvPr>
            <p:ph idx="1" type="body"/>
          </p:nvPr>
        </p:nvSpPr>
        <p:spPr>
          <a:xfrm>
            <a:off x="5698100" y="1990050"/>
            <a:ext cx="2636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All Top 5 are in Western Europe</a:t>
            </a:r>
            <a:endParaRPr/>
          </a:p>
          <a:p>
            <a:pPr indent="0" lvl="0" marL="0" rtl="0" algn="l">
              <a:spcBef>
                <a:spcPts val="1200"/>
              </a:spcBef>
              <a:spcAft>
                <a:spcPts val="0"/>
              </a:spcAft>
              <a:buNone/>
            </a:pPr>
            <a:r>
              <a:rPr lang="en-GB"/>
              <a:t>Top 5 generating countries total 85% of all revenue, and Top 10 countries generate 96.5% of all revenue</a:t>
            </a:r>
            <a:endParaRPr/>
          </a:p>
          <a:p>
            <a:pPr indent="0" lvl="0" marL="0" rtl="0" algn="l">
              <a:spcBef>
                <a:spcPts val="1200"/>
              </a:spcBef>
              <a:spcAft>
                <a:spcPts val="1200"/>
              </a:spcAft>
              <a:buNone/>
            </a:pPr>
            <a:r>
              <a:rPr lang="en-GB"/>
              <a:t>Portfolio heavily unbalanced, but understandable for a young, growth-stage start-up</a:t>
            </a:r>
            <a:endParaRPr/>
          </a:p>
        </p:txBody>
      </p:sp>
      <p:pic>
        <p:nvPicPr>
          <p:cNvPr id="403" name="Google Shape;403;p32"/>
          <p:cNvPicPr preferRelativeResize="0"/>
          <p:nvPr/>
        </p:nvPicPr>
        <p:blipFill>
          <a:blip r:embed="rId3">
            <a:alphaModFix/>
          </a:blip>
          <a:stretch>
            <a:fillRect/>
          </a:stretch>
        </p:blipFill>
        <p:spPr>
          <a:xfrm>
            <a:off x="1303798" y="1990050"/>
            <a:ext cx="4150506" cy="25415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Advertising is massively dependent</a:t>
            </a:r>
            <a:endParaRPr/>
          </a:p>
          <a:p>
            <a:pPr indent="0" lvl="0" marL="0" rtl="0" algn="l">
              <a:spcBef>
                <a:spcPts val="0"/>
              </a:spcBef>
              <a:spcAft>
                <a:spcPts val="0"/>
              </a:spcAft>
              <a:buNone/>
            </a:pPr>
            <a:r>
              <a:rPr lang="en-GB"/>
              <a:t>on one operator…</a:t>
            </a:r>
            <a:endParaRPr/>
          </a:p>
        </p:txBody>
      </p:sp>
      <p:sp>
        <p:nvSpPr>
          <p:cNvPr id="409" name="Google Shape;409;p33"/>
          <p:cNvSpPr txBox="1"/>
          <p:nvPr>
            <p:ph idx="1" type="body"/>
          </p:nvPr>
        </p:nvSpPr>
        <p:spPr>
          <a:xfrm>
            <a:off x="6175075" y="1990050"/>
            <a:ext cx="2159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a huge strategic risk for the company to be so dependent on one client</a:t>
            </a:r>
            <a:endParaRPr/>
          </a:p>
          <a:p>
            <a:pPr indent="0" lvl="0" marL="0" rtl="0" algn="l">
              <a:spcBef>
                <a:spcPts val="1200"/>
              </a:spcBef>
              <a:spcAft>
                <a:spcPts val="1200"/>
              </a:spcAft>
              <a:buNone/>
            </a:pPr>
            <a:r>
              <a:rPr lang="en-GB"/>
              <a:t>94% of total impressions are delivered by Op. #2</a:t>
            </a:r>
            <a:endParaRPr/>
          </a:p>
        </p:txBody>
      </p:sp>
      <p:pic>
        <p:nvPicPr>
          <p:cNvPr id="410" name="Google Shape;410;p33"/>
          <p:cNvPicPr preferRelativeResize="0"/>
          <p:nvPr/>
        </p:nvPicPr>
        <p:blipFill>
          <a:blip r:embed="rId3">
            <a:alphaModFix/>
          </a:blip>
          <a:stretch>
            <a:fillRect/>
          </a:stretch>
        </p:blipFill>
        <p:spPr>
          <a:xfrm>
            <a:off x="1303800" y="1990050"/>
            <a:ext cx="4574880" cy="254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as is revenue</a:t>
            </a:r>
            <a:endParaRPr/>
          </a:p>
        </p:txBody>
      </p:sp>
      <p:sp>
        <p:nvSpPr>
          <p:cNvPr id="416" name="Google Shape;416;p34"/>
          <p:cNvSpPr txBox="1"/>
          <p:nvPr>
            <p:ph idx="1" type="body"/>
          </p:nvPr>
        </p:nvSpPr>
        <p:spPr>
          <a:xfrm>
            <a:off x="6213750" y="1990050"/>
            <a:ext cx="2120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a huge strategic risk for the company to be so dependent on one client</a:t>
            </a:r>
            <a:endParaRPr/>
          </a:p>
          <a:p>
            <a:pPr indent="0" lvl="0" marL="0" rtl="0" algn="l">
              <a:spcBef>
                <a:spcPts val="1200"/>
              </a:spcBef>
              <a:spcAft>
                <a:spcPts val="1200"/>
              </a:spcAft>
              <a:buNone/>
            </a:pPr>
            <a:r>
              <a:rPr lang="en-GB"/>
              <a:t>93% of total revenue is generated by Op. #2</a:t>
            </a:r>
            <a:endParaRPr/>
          </a:p>
        </p:txBody>
      </p:sp>
      <p:pic>
        <p:nvPicPr>
          <p:cNvPr id="417" name="Google Shape;417;p34"/>
          <p:cNvPicPr preferRelativeResize="0"/>
          <p:nvPr/>
        </p:nvPicPr>
        <p:blipFill>
          <a:blip r:embed="rId3">
            <a:alphaModFix/>
          </a:blip>
          <a:stretch>
            <a:fillRect/>
          </a:stretch>
        </p:blipFill>
        <p:spPr>
          <a:xfrm>
            <a:off x="1303800" y="1990050"/>
            <a:ext cx="4737132" cy="254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Initial Conclusions</a:t>
            </a:r>
            <a:endParaRPr/>
          </a:p>
        </p:txBody>
      </p:sp>
      <p:sp>
        <p:nvSpPr>
          <p:cNvPr id="423" name="Google Shape;423;p35"/>
          <p:cNvSpPr txBox="1"/>
          <p:nvPr>
            <p:ph idx="1" type="body"/>
          </p:nvPr>
        </p:nvSpPr>
        <p:spPr>
          <a:xfrm>
            <a:off x="1303800" y="1609050"/>
            <a:ext cx="7030500" cy="322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Overall healthy, steadily growing revenue in YTD 2022</a:t>
            </a:r>
            <a:endParaRPr/>
          </a:p>
          <a:p>
            <a:pPr indent="0" lvl="0" marL="0" rtl="0" algn="l">
              <a:lnSpc>
                <a:spcPct val="100000"/>
              </a:lnSpc>
              <a:spcBef>
                <a:spcPts val="1200"/>
              </a:spcBef>
              <a:spcAft>
                <a:spcPts val="0"/>
              </a:spcAft>
              <a:buNone/>
            </a:pPr>
            <a:r>
              <a:rPr lang="en-GB"/>
              <a:t>Top 5 countries in Western Europe deliver the most viewership, the highest number of impressions and the highest CPMs - therefore driving the most revenue</a:t>
            </a:r>
            <a:endParaRPr/>
          </a:p>
          <a:p>
            <a:pPr indent="0" lvl="0" marL="0" rtl="0" algn="l">
              <a:lnSpc>
                <a:spcPct val="100000"/>
              </a:lnSpc>
              <a:spcBef>
                <a:spcPts val="1200"/>
              </a:spcBef>
              <a:spcAft>
                <a:spcPts val="0"/>
              </a:spcAft>
              <a:buNone/>
            </a:pPr>
            <a:r>
              <a:rPr lang="en-GB"/>
              <a:t>Revenue balanced pretty evenly across the 3 channels, but massively reliant on one operator and a handful of territories - HUGE STRATEGIC RISK</a:t>
            </a:r>
            <a:endParaRPr/>
          </a:p>
          <a:p>
            <a:pPr indent="0" lvl="0" marL="0" rtl="0" algn="l">
              <a:lnSpc>
                <a:spcPct val="100000"/>
              </a:lnSpc>
              <a:spcBef>
                <a:spcPts val="1200"/>
              </a:spcBef>
              <a:spcAft>
                <a:spcPts val="0"/>
              </a:spcAft>
              <a:buNone/>
            </a:pPr>
            <a:r>
              <a:rPr lang="en-GB"/>
              <a:t>Company must try to diversify sources of revenue:</a:t>
            </a:r>
            <a:endParaRPr/>
          </a:p>
          <a:p>
            <a:pPr indent="-311150" lvl="0" marL="457200" rtl="0" algn="l">
              <a:lnSpc>
                <a:spcPct val="100000"/>
              </a:lnSpc>
              <a:spcBef>
                <a:spcPts val="1200"/>
              </a:spcBef>
              <a:spcAft>
                <a:spcPts val="0"/>
              </a:spcAft>
              <a:buSzPts val="1300"/>
              <a:buChar char="-"/>
            </a:pPr>
            <a:r>
              <a:rPr lang="en-GB"/>
              <a:t>Investigate why Op. 02 is so successful vs. others: penetration? territories? content more in line with viewers tastes? better channel exposure / marketing? etc.</a:t>
            </a:r>
            <a:endParaRPr/>
          </a:p>
          <a:p>
            <a:pPr indent="-311150" lvl="0" marL="457200" rtl="0" algn="l">
              <a:lnSpc>
                <a:spcPct val="100000"/>
              </a:lnSpc>
              <a:spcBef>
                <a:spcPts val="0"/>
              </a:spcBef>
              <a:spcAft>
                <a:spcPts val="0"/>
              </a:spcAft>
              <a:buSzPts val="1300"/>
              <a:buChar char="-"/>
            </a:pPr>
            <a:r>
              <a:rPr lang="en-GB"/>
              <a:t>Explore why existing operators deliver so few impressions vs. Op. 02: detailed viewership/programming analysis, ad ops issues, ad sales strategy, SSP issues etc. ?</a:t>
            </a:r>
            <a:endParaRPr/>
          </a:p>
          <a:p>
            <a:pPr indent="-311150" lvl="0" marL="457200" rtl="0" algn="l">
              <a:lnSpc>
                <a:spcPct val="100000"/>
              </a:lnSpc>
              <a:spcBef>
                <a:spcPts val="0"/>
              </a:spcBef>
              <a:spcAft>
                <a:spcPts val="0"/>
              </a:spcAft>
              <a:buSzPts val="1300"/>
              <a:buChar char="-"/>
            </a:pPr>
            <a:r>
              <a:rPr lang="en-GB"/>
              <a:t>Invest in business development strategies, launch with new partners/territories, invest in channel/content marketing to drive viewership etc.</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Client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0" lvl="0" marL="0" marR="0" rtl="0" algn="l">
              <a:lnSpc>
                <a:spcPct val="115000"/>
              </a:lnSpc>
              <a:spcBef>
                <a:spcPts val="0"/>
              </a:spcBef>
              <a:spcAft>
                <a:spcPts val="0"/>
              </a:spcAft>
              <a:buNone/>
            </a:pPr>
            <a:r>
              <a:rPr lang="en-GB" sz="1200"/>
              <a:t>Our real-world client is an online distributor of online video based in Western Europe and specialized in music content, mostly full-length concerts and documentaries. They offer 3 advertising-funded, linear channels (free/no subscription), a premium subscription on-demand service and a large library of titles available for sale to other conventional channels.</a:t>
            </a:r>
            <a:endParaRPr sz="1200"/>
          </a:p>
          <a:p>
            <a:pPr indent="0" lvl="0" marL="0" marR="0" rtl="0" algn="l">
              <a:lnSpc>
                <a:spcPct val="115000"/>
              </a:lnSpc>
              <a:spcBef>
                <a:spcPts val="1200"/>
              </a:spcBef>
              <a:spcAft>
                <a:spcPts val="0"/>
              </a:spcAft>
              <a:buNone/>
            </a:pPr>
            <a:r>
              <a:rPr lang="en-GB" sz="1200"/>
              <a:t>Their channels are available worldwide and designed primarily for free, ad-funded platforms such as PlutoTV, Roku, YoutubeTV, Plex, Samsung TV Plus, LG Channels and other streaming and OEM services. Their premium SVOD service is available primarily through traditional pay-tv distributors and on a direct-to-consumer basis.</a:t>
            </a:r>
            <a:endParaRPr sz="1200"/>
          </a:p>
          <a:p>
            <a:pPr indent="0" lvl="0" marL="0" marR="0" rtl="0" algn="l">
              <a:lnSpc>
                <a:spcPct val="115000"/>
              </a:lnSpc>
              <a:spcBef>
                <a:spcPts val="1200"/>
              </a:spcBef>
              <a:spcAft>
                <a:spcPts val="1200"/>
              </a:spcAft>
              <a:buNone/>
            </a:pPr>
            <a:r>
              <a:rPr lang="en-GB" sz="1200"/>
              <a:t>Each of the 3 channels (and each piece of content on the channels) are embedded with unique identifiers and markers 24/7 to automate and maximize advertising sales: position and duration of the ad breaks available, viewer profile, location by country, device, viewership history etc. All those parameters are used to customize the experience and offer as much audience targeting as possible to advertisers, who are then willing to spend more to reach a more targeted audience.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200"/>
              <a:t>The client has made the following available to us:</a:t>
            </a:r>
            <a:endParaRPr sz="1200"/>
          </a:p>
          <a:p>
            <a:pPr indent="-304800" lvl="0" marL="457200" rtl="0" algn="l">
              <a:spcBef>
                <a:spcPts val="1200"/>
              </a:spcBef>
              <a:spcAft>
                <a:spcPts val="0"/>
              </a:spcAft>
              <a:buClr>
                <a:schemeClr val="dk2"/>
              </a:buClr>
              <a:buSzPts val="1200"/>
              <a:buFont typeface="Nunito"/>
              <a:buChar char="●"/>
            </a:pPr>
            <a:r>
              <a:rPr lang="en-GB" sz="1200"/>
              <a:t>550 CSV files containing viewership data for 3 channels across 14 operators in 67 countries from 18Feb21 to 6Nov22</a:t>
            </a:r>
            <a:endParaRPr sz="1200"/>
          </a:p>
          <a:p>
            <a:pPr indent="-304800" lvl="0" marL="457200" rtl="0" algn="l">
              <a:spcBef>
                <a:spcPts val="0"/>
              </a:spcBef>
              <a:spcAft>
                <a:spcPts val="0"/>
              </a:spcAft>
              <a:buClr>
                <a:schemeClr val="dk2"/>
              </a:buClr>
              <a:buSzPts val="1200"/>
              <a:buFont typeface="Nunito"/>
              <a:buChar char="●"/>
            </a:pPr>
            <a:r>
              <a:rPr lang="en-GB" sz="1200"/>
              <a:t>1 CSV file containing advertising revenue for their 3 channels across 19 main territories from 28Feb22 to 25Oct22 (partial data to preserve some level of confidentiality)</a:t>
            </a:r>
            <a:endParaRPr sz="1200"/>
          </a:p>
          <a:p>
            <a:pPr indent="-304800" lvl="0" marL="457200" rtl="0" algn="l">
              <a:spcBef>
                <a:spcPts val="0"/>
              </a:spcBef>
              <a:spcAft>
                <a:spcPts val="0"/>
              </a:spcAft>
              <a:buClr>
                <a:schemeClr val="dk2"/>
              </a:buClr>
              <a:buSzPts val="1200"/>
              <a:buFont typeface="Nunito"/>
              <a:buChar char="●"/>
            </a:pPr>
            <a:r>
              <a:rPr lang="en-GB" sz="1200"/>
              <a:t>Programming details, program names, IDs, genres, keywords</a:t>
            </a:r>
            <a:endParaRPr sz="1200"/>
          </a:p>
          <a:p>
            <a:pPr indent="-304800" lvl="0" marL="457200" rtl="0" algn="l">
              <a:spcBef>
                <a:spcPts val="0"/>
              </a:spcBef>
              <a:spcAft>
                <a:spcPts val="0"/>
              </a:spcAft>
              <a:buClr>
                <a:schemeClr val="dk2"/>
              </a:buClr>
              <a:buSzPts val="1200"/>
              <a:buFont typeface="Nunito"/>
              <a:buChar char="●"/>
            </a:pPr>
            <a:r>
              <a:rPr lang="en-GB" sz="1200"/>
              <a:t>Channels mapping table</a:t>
            </a:r>
            <a:endParaRPr sz="1200"/>
          </a:p>
          <a:p>
            <a:pPr indent="-304800" lvl="0" marL="457200" rtl="0" algn="l">
              <a:spcBef>
                <a:spcPts val="0"/>
              </a:spcBef>
              <a:spcAft>
                <a:spcPts val="0"/>
              </a:spcAft>
              <a:buClr>
                <a:schemeClr val="dk2"/>
              </a:buClr>
              <a:buSzPts val="1200"/>
              <a:buFont typeface="Nunito"/>
              <a:buChar char="●"/>
            </a:pPr>
            <a:r>
              <a:rPr lang="en-GB" sz="1200"/>
              <a:t>Operators mapping table</a:t>
            </a:r>
            <a:endParaRPr sz="1200"/>
          </a:p>
          <a:p>
            <a:pPr indent="-304800" lvl="0" marL="457200" rtl="0" algn="l">
              <a:spcBef>
                <a:spcPts val="0"/>
              </a:spcBef>
              <a:spcAft>
                <a:spcPts val="0"/>
              </a:spcAft>
              <a:buClr>
                <a:schemeClr val="dk2"/>
              </a:buClr>
              <a:buSzPts val="1200"/>
              <a:buFont typeface="Nunito"/>
              <a:buChar char="●"/>
            </a:pPr>
            <a:r>
              <a:rPr lang="en-GB" sz="1200"/>
              <a:t>Countries mapping table</a:t>
            </a:r>
            <a:endParaRPr sz="1200"/>
          </a:p>
          <a:p>
            <a:pPr indent="0" lvl="0" marL="0" rtl="0" algn="l">
              <a:spcBef>
                <a:spcPts val="1200"/>
              </a:spcBef>
              <a:spcAft>
                <a:spcPts val="1200"/>
              </a:spcAft>
              <a:buNone/>
            </a:pPr>
            <a:r>
              <a:rPr lang="en-GB" sz="1200"/>
              <a:t>The data has been anonymized to preserve the confidentiality of the 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Objectives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200"/>
              <a:t>As the Client rolls out their services across an increasing number of platforms around the world and the number of viewers increases as well, the amount of data collected daily skyrockets exponentially. At this stage in their developmen</a:t>
            </a:r>
            <a:r>
              <a:rPr lang="en-GB" sz="1150"/>
              <a:t>t (3 years after commercial launch), the Client collects on average 120,000 lines of viewership data per day and up to twice as much advertising data depending on granularity. The Client is no longer able to cope with traditional Excel and PowerBI tools, and is now looking to hire one or more data analysts to take the company to the next level.</a:t>
            </a:r>
            <a:endParaRPr sz="1150"/>
          </a:p>
          <a:p>
            <a:pPr indent="0" lvl="0" marL="0" rtl="0" algn="l">
              <a:spcBef>
                <a:spcPts val="1200"/>
              </a:spcBef>
              <a:spcAft>
                <a:spcPts val="0"/>
              </a:spcAft>
              <a:buNone/>
            </a:pPr>
            <a:r>
              <a:rPr lang="en-GB" sz="1150"/>
              <a:t>Our study will focus on viewership, programming and advertising revenue data for the 3 linear channels to help answer the following:</a:t>
            </a:r>
            <a:endParaRPr sz="1150"/>
          </a:p>
          <a:p>
            <a:pPr indent="-296148" lvl="0" marL="457200" rtl="0" algn="l">
              <a:spcBef>
                <a:spcPts val="1200"/>
              </a:spcBef>
              <a:spcAft>
                <a:spcPts val="0"/>
              </a:spcAft>
              <a:buClr>
                <a:schemeClr val="dk2"/>
              </a:buClr>
              <a:buSzPct val="100000"/>
              <a:buFont typeface="Nunito"/>
              <a:buChar char="●"/>
            </a:pPr>
            <a:r>
              <a:rPr lang="en-GB" sz="1150"/>
              <a:t>identify viewership patterns by channel, content, country, platform... ;</a:t>
            </a:r>
            <a:endParaRPr sz="1150"/>
          </a:p>
          <a:p>
            <a:pPr indent="-296148" lvl="0" marL="457200" rtl="0" algn="l">
              <a:spcBef>
                <a:spcPts val="0"/>
              </a:spcBef>
              <a:spcAft>
                <a:spcPts val="0"/>
              </a:spcAft>
              <a:buClr>
                <a:schemeClr val="dk2"/>
              </a:buClr>
              <a:buSzPct val="100000"/>
              <a:buFont typeface="Nunito"/>
              <a:buChar char="●"/>
            </a:pPr>
            <a:r>
              <a:rPr lang="en-GB" sz="1150"/>
              <a:t>identify revenue trends and determine which channel/content/genre brings in more revenue, by country or region ;</a:t>
            </a:r>
            <a:endParaRPr sz="1150"/>
          </a:p>
          <a:p>
            <a:pPr indent="-296148" lvl="0" marL="457200" rtl="0" algn="l">
              <a:spcBef>
                <a:spcPts val="0"/>
              </a:spcBef>
              <a:spcAft>
                <a:spcPts val="0"/>
              </a:spcAft>
              <a:buClr>
                <a:schemeClr val="dk2"/>
              </a:buClr>
              <a:buSzPct val="100000"/>
              <a:buFont typeface="Nunito"/>
              <a:buChar char="●"/>
            </a:pPr>
            <a:r>
              <a:rPr lang="en-GB" sz="1150"/>
              <a:t>make revenue projections into the next 2 fiscal quarters ;</a:t>
            </a:r>
            <a:endParaRPr sz="1150"/>
          </a:p>
          <a:p>
            <a:pPr indent="-296148" lvl="0" marL="457200" rtl="0" algn="l">
              <a:spcBef>
                <a:spcPts val="0"/>
              </a:spcBef>
              <a:spcAft>
                <a:spcPts val="0"/>
              </a:spcAft>
              <a:buClr>
                <a:schemeClr val="dk2"/>
              </a:buClr>
              <a:buSzPct val="100000"/>
              <a:buFont typeface="Nunito"/>
              <a:buChar char="●"/>
            </a:pPr>
            <a:r>
              <a:rPr lang="en-GB" sz="1150"/>
              <a:t>make content recommendation based on internal content tags.</a:t>
            </a:r>
            <a:endParaRPr sz="1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EDA Methodology</a:t>
            </a:r>
            <a:endParaRPr/>
          </a:p>
        </p:txBody>
      </p:sp>
      <p:sp>
        <p:nvSpPr>
          <p:cNvPr id="308" name="Google Shape;308;p1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Viewership Data</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a:bodyPr>
          <a:lstStyle/>
          <a:p>
            <a:pPr indent="-281940" lvl="0" marL="457200" rtl="0" algn="l">
              <a:spcBef>
                <a:spcPts val="0"/>
              </a:spcBef>
              <a:spcAft>
                <a:spcPts val="0"/>
              </a:spcAft>
              <a:buClr>
                <a:schemeClr val="dk2"/>
              </a:buClr>
              <a:buSzPct val="100000"/>
              <a:buFont typeface="Nunito"/>
              <a:buChar char="●"/>
            </a:pPr>
            <a:r>
              <a:rPr lang="en-GB" sz="1200"/>
              <a:t>Merge all 550 viewership files into one</a:t>
            </a:r>
            <a:endParaRPr sz="1200"/>
          </a:p>
          <a:p>
            <a:pPr indent="-281940" lvl="0" marL="457200" rtl="0" algn="l">
              <a:spcBef>
                <a:spcPts val="0"/>
              </a:spcBef>
              <a:spcAft>
                <a:spcPts val="0"/>
              </a:spcAft>
              <a:buClr>
                <a:schemeClr val="dk2"/>
              </a:buClr>
              <a:buSzPct val="100000"/>
              <a:buFont typeface="Nunito"/>
              <a:buChar char="●"/>
            </a:pPr>
            <a:r>
              <a:rPr lang="en-GB" sz="1200"/>
              <a:t>Anonymize the data pertaining to channel and operator names using anonymization key table. (CONFIDENTIAL DATA, NOT AVAILABLE TO PUBLIC)</a:t>
            </a:r>
            <a:endParaRPr sz="1200"/>
          </a:p>
          <a:p>
            <a:pPr indent="-281940" lvl="1" marL="914400" rtl="0" algn="l">
              <a:spcBef>
                <a:spcPts val="0"/>
              </a:spcBef>
              <a:spcAft>
                <a:spcPts val="0"/>
              </a:spcAft>
              <a:buClr>
                <a:schemeClr val="dk2"/>
              </a:buClr>
              <a:buSzPct val="100000"/>
              <a:buFont typeface="Nunito"/>
              <a:buChar char="○"/>
            </a:pPr>
            <a:r>
              <a:rPr lang="en-GB" sz="1200"/>
              <a:t>Applied a function to each row to find string in list of anonymization key table for both channel and operator under unanonymized and now removed 'channel' column</a:t>
            </a:r>
            <a:endParaRPr sz="1200"/>
          </a:p>
          <a:p>
            <a:pPr indent="-281940" lvl="1" marL="914400" rtl="0" algn="l">
              <a:spcBef>
                <a:spcPts val="0"/>
              </a:spcBef>
              <a:spcAft>
                <a:spcPts val="0"/>
              </a:spcAft>
              <a:buClr>
                <a:schemeClr val="dk2"/>
              </a:buClr>
              <a:buSzPct val="100000"/>
              <a:buFont typeface="Nunito"/>
              <a:buChar char="○"/>
            </a:pPr>
            <a:r>
              <a:rPr lang="en-GB" sz="1200"/>
              <a:t>Code should be refactored in future revisions or before deployment to improve speed. Currently takes 500 minutes to run for loop for each function.</a:t>
            </a:r>
            <a:endParaRPr sz="1200"/>
          </a:p>
          <a:p>
            <a:pPr indent="-281940" lvl="0" marL="457200" rtl="0" algn="l">
              <a:spcBef>
                <a:spcPts val="0"/>
              </a:spcBef>
              <a:spcAft>
                <a:spcPts val="0"/>
              </a:spcAft>
              <a:buClr>
                <a:schemeClr val="dk2"/>
              </a:buClr>
              <a:buSzPct val="100000"/>
              <a:buFont typeface="Nunito"/>
              <a:buChar char="●"/>
            </a:pPr>
            <a:r>
              <a:rPr lang="en-GB" sz="1200"/>
              <a:t>Anonymized 'content_id' column containing exact name of media content provided using Media Library key from data provider for programs and generated an anonymization key table for playlists. (CONFIDENTIAL DATA, NOT AVAILABLE TO PUBLIC)</a:t>
            </a:r>
            <a:endParaRPr sz="1200"/>
          </a:p>
          <a:p>
            <a:pPr indent="-281940" lvl="1" marL="914400" rtl="0" algn="l">
              <a:spcBef>
                <a:spcPts val="0"/>
              </a:spcBef>
              <a:spcAft>
                <a:spcPts val="0"/>
              </a:spcAft>
              <a:buClr>
                <a:schemeClr val="dk2"/>
              </a:buClr>
              <a:buSzPct val="100000"/>
              <a:buFont typeface="Nunito"/>
              <a:buChar char="○"/>
            </a:pPr>
            <a:r>
              <a:rPr lang="en-GB" sz="1200"/>
              <a:t>Applied regex filters to obtain program or playlist numbers and created new columns containing anonymization key</a:t>
            </a:r>
            <a:endParaRPr sz="1200"/>
          </a:p>
          <a:p>
            <a:pPr indent="-281940" lvl="1" marL="914400" rtl="0" algn="l">
              <a:spcBef>
                <a:spcPts val="0"/>
              </a:spcBef>
              <a:spcAft>
                <a:spcPts val="0"/>
              </a:spcAft>
              <a:buClr>
                <a:schemeClr val="dk2"/>
              </a:buClr>
              <a:buSzPct val="100000"/>
              <a:buFont typeface="Nunito"/>
              <a:buChar char="○"/>
            </a:pPr>
            <a:r>
              <a:rPr lang="en-GB" sz="1200"/>
              <a:t>Merged columns with .fillna</a:t>
            </a:r>
            <a:endParaRPr sz="1200"/>
          </a:p>
          <a:p>
            <a:pPr indent="-281940" lvl="0" marL="457200" rtl="0" algn="l">
              <a:spcBef>
                <a:spcPts val="0"/>
              </a:spcBef>
              <a:spcAft>
                <a:spcPts val="0"/>
              </a:spcAft>
              <a:buClr>
                <a:schemeClr val="dk2"/>
              </a:buClr>
              <a:buSzPct val="100000"/>
              <a:buFont typeface="Nunito"/>
              <a:buChar char="●"/>
            </a:pPr>
            <a:r>
              <a:rPr lang="en-GB" sz="1200"/>
              <a:t>Used Anonymized 'content_id' to match with genre data from data provider.</a:t>
            </a:r>
            <a:endParaRPr sz="1200"/>
          </a:p>
          <a:p>
            <a:pPr indent="-281940" lvl="1" marL="914400" rtl="0" algn="l">
              <a:spcBef>
                <a:spcPts val="0"/>
              </a:spcBef>
              <a:spcAft>
                <a:spcPts val="0"/>
              </a:spcAft>
              <a:buClr>
                <a:schemeClr val="dk2"/>
              </a:buClr>
              <a:buSzPct val="100000"/>
              <a:buFont typeface="Nunito"/>
              <a:buChar char="○"/>
            </a:pPr>
            <a:r>
              <a:rPr lang="en-GB" sz="1200"/>
              <a:t>Merged columns on anonymized 'content_id' and removed extra columns.</a:t>
            </a:r>
            <a:endParaRPr sz="1200"/>
          </a:p>
          <a:p>
            <a:pPr indent="-281940" lvl="1" marL="914400" rtl="0" algn="l">
              <a:spcBef>
                <a:spcPts val="0"/>
              </a:spcBef>
              <a:spcAft>
                <a:spcPts val="0"/>
              </a:spcAft>
              <a:buClr>
                <a:schemeClr val="dk2"/>
              </a:buClr>
              <a:buSzPct val="100000"/>
              <a:buFont typeface="Nunito"/>
              <a:buChar char="○"/>
            </a:pPr>
            <a:r>
              <a:rPr lang="en-GB" sz="1200"/>
              <a:t>Method was applied to 52 million rows with about 3000 rows of anonymized data keys. Method of using PANDAS .merge (similar to SQL or Excel VLOOKUP) is faster by about 250x</a:t>
            </a:r>
            <a:endParaRPr sz="1200"/>
          </a:p>
          <a:p>
            <a:pPr indent="-281940" lvl="0" marL="457200" rtl="0" algn="l">
              <a:spcBef>
                <a:spcPts val="0"/>
              </a:spcBef>
              <a:spcAft>
                <a:spcPts val="0"/>
              </a:spcAft>
              <a:buClr>
                <a:schemeClr val="dk2"/>
              </a:buClr>
              <a:buSzPct val="100000"/>
              <a:buFont typeface="Nunito"/>
              <a:buChar char="●"/>
            </a:pPr>
            <a:r>
              <a:rPr lang="en-GB" sz="1200"/>
              <a:t>Final DataFrame was exported as .csv for development purposes, but should be uploaded to PostgreSQL 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Revenue Data</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Font typeface="Nunito"/>
              <a:buChar char="●"/>
            </a:pPr>
            <a:r>
              <a:rPr lang="en-GB" sz="1200"/>
              <a:t>drop columns as indicated by the client: "'bid_timeouts_rate", "render_rate", "fillrate", "avg_winning_bid (‚Ç¨)" and "avg_imp_ecpm (‚Ç¨)"</a:t>
            </a:r>
            <a:endParaRPr sz="1200"/>
          </a:p>
          <a:p>
            <a:pPr indent="-304800" lvl="0" marL="457200" rtl="0" algn="l">
              <a:spcBef>
                <a:spcPts val="0"/>
              </a:spcBef>
              <a:spcAft>
                <a:spcPts val="0"/>
              </a:spcAft>
              <a:buClr>
                <a:schemeClr val="dk2"/>
              </a:buClr>
              <a:buSzPts val="1200"/>
              <a:buFont typeface="Nunito"/>
              <a:buChar char="●"/>
            </a:pPr>
            <a:r>
              <a:rPr lang="en-GB" sz="1200"/>
              <a:t>convert date column from 'object' to 'date' with to_datetime</a:t>
            </a:r>
            <a:endParaRPr sz="1200"/>
          </a:p>
          <a:p>
            <a:pPr indent="-304800" lvl="0" marL="457200" rtl="0" algn="l">
              <a:spcBef>
                <a:spcPts val="0"/>
              </a:spcBef>
              <a:spcAft>
                <a:spcPts val="0"/>
              </a:spcAft>
              <a:buClr>
                <a:schemeClr val="dk2"/>
              </a:buClr>
              <a:buSzPts val="1200"/>
              <a:buFont typeface="Nunito"/>
              <a:buChar char="●"/>
            </a:pPr>
            <a:r>
              <a:rPr lang="en-GB" sz="1200"/>
              <a:t>drop rows that contain either all null values OR an "endpoint_request" value and all null values otherwise (853 rows)</a:t>
            </a:r>
            <a:endParaRPr sz="1200"/>
          </a:p>
          <a:p>
            <a:pPr indent="-304800" lvl="0" marL="457200" rtl="0" algn="l">
              <a:spcBef>
                <a:spcPts val="0"/>
              </a:spcBef>
              <a:spcAft>
                <a:spcPts val="0"/>
              </a:spcAft>
              <a:buClr>
                <a:schemeClr val="dk2"/>
              </a:buClr>
              <a:buSzPts val="1200"/>
              <a:buFont typeface="Nunito"/>
              <a:buChar char="●"/>
            </a:pPr>
            <a:r>
              <a:rPr lang="en-GB" sz="1200"/>
              <a:t>drop rows without a "country" value (12 rows)</a:t>
            </a:r>
            <a:endParaRPr sz="1200"/>
          </a:p>
          <a:p>
            <a:pPr indent="-304800" lvl="0" marL="457200" rtl="0" algn="l">
              <a:spcBef>
                <a:spcPts val="0"/>
              </a:spcBef>
              <a:spcAft>
                <a:spcPts val="0"/>
              </a:spcAft>
              <a:buClr>
                <a:schemeClr val="dk2"/>
              </a:buClr>
              <a:buSzPts val="1200"/>
              <a:buFont typeface="Nunito"/>
              <a:buChar char="●"/>
            </a:pPr>
            <a:r>
              <a:rPr lang="en-GB" sz="1200"/>
              <a:t>convert country codes to country names, and add a "region" column</a:t>
            </a:r>
            <a:endParaRPr sz="1200"/>
          </a:p>
          <a:p>
            <a:pPr indent="-304800" lvl="0" marL="457200" rtl="0" algn="l">
              <a:spcBef>
                <a:spcPts val="0"/>
              </a:spcBef>
              <a:spcAft>
                <a:spcPts val="0"/>
              </a:spcAft>
              <a:buClr>
                <a:schemeClr val="dk2"/>
              </a:buClr>
              <a:buSzPts val="1200"/>
              <a:buFont typeface="Nunito"/>
              <a:buChar char="●"/>
            </a:pPr>
            <a:r>
              <a:rPr lang="en-GB" sz="1200"/>
              <a:t>create new columns for CPM and pod drop rates</a:t>
            </a:r>
            <a:endParaRPr sz="1200"/>
          </a:p>
          <a:p>
            <a:pPr indent="-304800" lvl="0" marL="457200" rtl="0" algn="l">
              <a:spcBef>
                <a:spcPts val="0"/>
              </a:spcBef>
              <a:spcAft>
                <a:spcPts val="0"/>
              </a:spcAft>
              <a:buClr>
                <a:schemeClr val="dk2"/>
              </a:buClr>
              <a:buSzPts val="1200"/>
              <a:buFont typeface="Nunito"/>
              <a:buChar char="●"/>
            </a:pPr>
            <a:r>
              <a:rPr lang="en-GB" sz="1200"/>
              <a:t>replace "no viewership data" values in "channel" and "operator" columns with "unknown" (7,217 rows)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Our Initial Analysis</a:t>
            </a:r>
            <a:endParaRPr/>
          </a:p>
        </p:txBody>
      </p:sp>
      <p:sp>
        <p:nvSpPr>
          <p:cNvPr id="326" name="Google Shape;326;p2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