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82" r:id="rId5"/>
    <p:sldId id="276" r:id="rId6"/>
    <p:sldId id="284" r:id="rId7"/>
    <p:sldId id="274" r:id="rId8"/>
    <p:sldId id="285" r:id="rId9"/>
    <p:sldId id="262" r:id="rId10"/>
    <p:sldId id="263" r:id="rId11"/>
    <p:sldId id="264" r:id="rId12"/>
    <p:sldId id="268" r:id="rId13"/>
    <p:sldId id="269" r:id="rId14"/>
    <p:sldId id="270" r:id="rId15"/>
    <p:sldId id="278" r:id="rId16"/>
    <p:sldId id="279" r:id="rId17"/>
    <p:sldId id="281" r:id="rId18"/>
    <p:sldId id="280" r:id="rId19"/>
    <p:sldId id="303" r:id="rId20"/>
    <p:sldId id="300" r:id="rId21"/>
    <p:sldId id="288" r:id="rId22"/>
    <p:sldId id="289" r:id="rId23"/>
    <p:sldId id="290" r:id="rId24"/>
    <p:sldId id="291" r:id="rId25"/>
    <p:sldId id="302" r:id="rId26"/>
    <p:sldId id="292" r:id="rId27"/>
    <p:sldId id="301" r:id="rId28"/>
    <p:sldId id="272" r:id="rId29"/>
    <p:sldId id="296" r:id="rId30"/>
    <p:sldId id="297" r:id="rId31"/>
    <p:sldId id="299" r:id="rId32"/>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396" y="84"/>
      </p:cViewPr>
      <p:guideLst>
        <p:guide orient="horz" pos="2160"/>
        <p:guide pos="2880"/>
      </p:guideLst>
    </p:cSldViewPr>
  </p:slideViewPr>
  <p:notesTextViewPr>
    <p:cViewPr>
      <p:scale>
        <a:sx n="1" d="1"/>
        <a:sy n="1" d="1"/>
      </p:scale>
      <p:origin x="0" y="0"/>
    </p:cViewPr>
  </p:notesTextViewPr>
  <p:sorterViewPr>
    <p:cViewPr>
      <p:scale>
        <a:sx n="90" d="100"/>
        <a:sy n="90" d="100"/>
      </p:scale>
      <p:origin x="0" y="-50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C9E2E-A8DC-4B34-9D15-A9E83B9892E3}" type="datetimeFigureOut">
              <a:rPr lang="da-DK" smtClean="0"/>
              <a:t>25-03-2020</a:t>
            </a:fld>
            <a:endParaRPr lang="da-DK"/>
          </a:p>
        </p:txBody>
      </p:sp>
      <p:sp>
        <p:nvSpPr>
          <p:cNvPr id="4" name="Pladsholder til slidebille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316F7-6A7B-495E-A024-AE1F2774C088}" type="slidenum">
              <a:rPr lang="da-DK" smtClean="0"/>
              <a:t>‹#›</a:t>
            </a:fld>
            <a:endParaRPr lang="da-DK"/>
          </a:p>
        </p:txBody>
      </p:sp>
    </p:spTree>
    <p:extLst>
      <p:ext uri="{BB962C8B-B14F-4D97-AF65-F5344CB8AC3E}">
        <p14:creationId xmlns:p14="http://schemas.microsoft.com/office/powerpoint/2010/main" val="4197907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diasnummer 3"/>
          <p:cNvSpPr>
            <a:spLocks noGrp="1"/>
          </p:cNvSpPr>
          <p:nvPr>
            <p:ph type="sldNum" sz="quarter" idx="10"/>
          </p:nvPr>
        </p:nvSpPr>
        <p:spPr/>
        <p:txBody>
          <a:bodyPr/>
          <a:lstStyle/>
          <a:p>
            <a:fld id="{2D3CC7DF-0F8D-45A5-8F4B-AF24CAD19588}" type="slidenum">
              <a:rPr lang="da-DK" smtClean="0"/>
              <a:t>5</a:t>
            </a:fld>
            <a:endParaRPr lang="da-DK"/>
          </a:p>
        </p:txBody>
      </p:sp>
    </p:spTree>
    <p:extLst>
      <p:ext uri="{BB962C8B-B14F-4D97-AF65-F5344CB8AC3E}">
        <p14:creationId xmlns:p14="http://schemas.microsoft.com/office/powerpoint/2010/main" val="196459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25" charset="0"/>
                <a:ea typeface="ＭＳ Ｐゴシック" pitchFamily="25" charset="-128"/>
              </a:defRPr>
            </a:lvl1pPr>
            <a:lvl2pPr marL="37931725" indent="-37474525">
              <a:defRPr sz="2400">
                <a:solidFill>
                  <a:schemeClr val="tx1"/>
                </a:solidFill>
                <a:latin typeface="Times New Roman" pitchFamily="25" charset="0"/>
                <a:ea typeface="ＭＳ Ｐゴシック" pitchFamily="25" charset="-128"/>
              </a:defRPr>
            </a:lvl2pPr>
            <a:lvl3pPr>
              <a:defRPr sz="2400">
                <a:solidFill>
                  <a:schemeClr val="tx1"/>
                </a:solidFill>
                <a:latin typeface="Times New Roman" pitchFamily="25" charset="0"/>
                <a:ea typeface="ＭＳ Ｐゴシック" pitchFamily="25" charset="-128"/>
              </a:defRPr>
            </a:lvl3pPr>
            <a:lvl4pPr>
              <a:defRPr sz="2400">
                <a:solidFill>
                  <a:schemeClr val="tx1"/>
                </a:solidFill>
                <a:latin typeface="Times New Roman" pitchFamily="25" charset="0"/>
                <a:ea typeface="ＭＳ Ｐゴシック" pitchFamily="25" charset="-128"/>
              </a:defRPr>
            </a:lvl4pPr>
            <a:lvl5pPr>
              <a:defRPr sz="2400">
                <a:solidFill>
                  <a:schemeClr val="tx1"/>
                </a:solidFill>
                <a:latin typeface="Times New Roman" pitchFamily="25" charset="0"/>
                <a:ea typeface="ＭＳ Ｐゴシック" pitchFamily="25" charset="-128"/>
              </a:defRPr>
            </a:lvl5pPr>
            <a:lvl6pPr marL="457200" eaLnBrk="0" fontAlgn="base" hangingPunct="0">
              <a:spcBef>
                <a:spcPct val="0"/>
              </a:spcBef>
              <a:spcAft>
                <a:spcPct val="0"/>
              </a:spcAft>
              <a:defRPr sz="2400">
                <a:solidFill>
                  <a:schemeClr val="tx1"/>
                </a:solidFill>
                <a:latin typeface="Times New Roman" pitchFamily="25" charset="0"/>
                <a:ea typeface="ＭＳ Ｐゴシック" pitchFamily="25" charset="-128"/>
              </a:defRPr>
            </a:lvl6pPr>
            <a:lvl7pPr marL="914400" eaLnBrk="0" fontAlgn="base" hangingPunct="0">
              <a:spcBef>
                <a:spcPct val="0"/>
              </a:spcBef>
              <a:spcAft>
                <a:spcPct val="0"/>
              </a:spcAft>
              <a:defRPr sz="2400">
                <a:solidFill>
                  <a:schemeClr val="tx1"/>
                </a:solidFill>
                <a:latin typeface="Times New Roman" pitchFamily="25" charset="0"/>
                <a:ea typeface="ＭＳ Ｐゴシック" pitchFamily="25" charset="-128"/>
              </a:defRPr>
            </a:lvl7pPr>
            <a:lvl8pPr marL="1371600" eaLnBrk="0" fontAlgn="base" hangingPunct="0">
              <a:spcBef>
                <a:spcPct val="0"/>
              </a:spcBef>
              <a:spcAft>
                <a:spcPct val="0"/>
              </a:spcAft>
              <a:defRPr sz="2400">
                <a:solidFill>
                  <a:schemeClr val="tx1"/>
                </a:solidFill>
                <a:latin typeface="Times New Roman" pitchFamily="25" charset="0"/>
                <a:ea typeface="ＭＳ Ｐゴシック" pitchFamily="25" charset="-128"/>
              </a:defRPr>
            </a:lvl8pPr>
            <a:lvl9pPr marL="1828800" eaLnBrk="0" fontAlgn="base" hangingPunct="0">
              <a:spcBef>
                <a:spcPct val="0"/>
              </a:spcBef>
              <a:spcAft>
                <a:spcPct val="0"/>
              </a:spcAft>
              <a:defRPr sz="2400">
                <a:solidFill>
                  <a:schemeClr val="tx1"/>
                </a:solidFill>
                <a:latin typeface="Times New Roman" pitchFamily="25" charset="0"/>
                <a:ea typeface="ＭＳ Ｐゴシック" pitchFamily="25" charset="-128"/>
              </a:defRPr>
            </a:lvl9pPr>
          </a:lstStyle>
          <a:p>
            <a:fld id="{851CF4BC-073F-484D-8526-FE6C07B8F6F4}" type="slidenum">
              <a:rPr lang="en-US" altLang="da-DK" sz="1200"/>
              <a:pPr/>
              <a:t>18</a:t>
            </a:fld>
            <a:endParaRPr lang="en-US" altLang="da-DK"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tab pos="450850" algn="l"/>
                <a:tab pos="917575" algn="l"/>
                <a:tab pos="1368425" algn="l"/>
                <a:tab pos="1835150" algn="l"/>
                <a:tab pos="2286000" algn="l"/>
                <a:tab pos="2736850" algn="l"/>
                <a:tab pos="3203575" algn="l"/>
              </a:tabLst>
            </a:pPr>
            <a:r>
              <a:rPr lang="en-US" altLang="da-DK">
                <a:latin typeface="Times New Roman" pitchFamily="25" charset="0"/>
                <a:ea typeface="ＭＳ Ｐゴシック" pitchFamily="25" charset="-128"/>
              </a:rPr>
              <a:t>Examples of modeling languages:</a:t>
            </a:r>
          </a:p>
          <a:p>
            <a:pPr>
              <a:tabLst>
                <a:tab pos="450850" algn="l"/>
                <a:tab pos="917575" algn="l"/>
                <a:tab pos="1368425" algn="l"/>
                <a:tab pos="1835150" algn="l"/>
                <a:tab pos="2286000" algn="l"/>
                <a:tab pos="2736850" algn="l"/>
                <a:tab pos="3203575" algn="l"/>
              </a:tabLst>
            </a:pPr>
            <a:r>
              <a:rPr lang="en-US" altLang="da-DK">
                <a:latin typeface="Times New Roman" pitchFamily="25" charset="0"/>
                <a:ea typeface="ＭＳ Ｐゴシック" pitchFamily="25" charset="-128"/>
              </a:rPr>
              <a:t>	Data Flow Diagrams</a:t>
            </a:r>
          </a:p>
          <a:p>
            <a:pPr>
              <a:tabLst>
                <a:tab pos="450850" algn="l"/>
                <a:tab pos="917575" algn="l"/>
                <a:tab pos="1368425" algn="l"/>
                <a:tab pos="1835150" algn="l"/>
                <a:tab pos="2286000" algn="l"/>
                <a:tab pos="2736850" algn="l"/>
                <a:tab pos="3203575" algn="l"/>
              </a:tabLst>
            </a:pPr>
            <a:r>
              <a:rPr lang="en-US" altLang="da-DK">
                <a:latin typeface="Times New Roman" pitchFamily="25" charset="0"/>
                <a:ea typeface="ＭＳ Ｐゴシック" pitchFamily="25" charset="-128"/>
              </a:rPr>
              <a:t>	Entity Relationship Diagrams</a:t>
            </a:r>
          </a:p>
          <a:p>
            <a:pPr>
              <a:tabLst>
                <a:tab pos="450850" algn="l"/>
                <a:tab pos="917575" algn="l"/>
                <a:tab pos="1368425" algn="l"/>
                <a:tab pos="1835150" algn="l"/>
                <a:tab pos="2286000" algn="l"/>
                <a:tab pos="2736850" algn="l"/>
                <a:tab pos="3203575" algn="l"/>
              </a:tabLst>
            </a:pPr>
            <a:r>
              <a:rPr lang="en-US" altLang="da-DK">
                <a:latin typeface="Times New Roman" pitchFamily="25" charset="0"/>
                <a:ea typeface="ＭＳ Ｐゴシック" pitchFamily="25" charset="-128"/>
              </a:rPr>
              <a:t>	Flow Charts</a:t>
            </a:r>
          </a:p>
          <a:p>
            <a:pPr>
              <a:tabLst>
                <a:tab pos="450850" algn="l"/>
                <a:tab pos="917575" algn="l"/>
                <a:tab pos="1368425" algn="l"/>
                <a:tab pos="1835150" algn="l"/>
                <a:tab pos="2286000" algn="l"/>
                <a:tab pos="2736850" algn="l"/>
                <a:tab pos="3203575" algn="l"/>
              </a:tabLst>
            </a:pPr>
            <a:r>
              <a:rPr lang="en-US" altLang="da-DK">
                <a:latin typeface="Times New Roman" pitchFamily="25" charset="0"/>
                <a:ea typeface="ＭＳ Ｐゴシック" pitchFamily="25" charset="-128"/>
              </a:rPr>
              <a:t>	Context Diagrams</a:t>
            </a:r>
          </a:p>
          <a:p>
            <a:pPr>
              <a:tabLst>
                <a:tab pos="450850" algn="l"/>
                <a:tab pos="917575" algn="l"/>
                <a:tab pos="1368425" algn="l"/>
                <a:tab pos="1835150" algn="l"/>
                <a:tab pos="2286000" algn="l"/>
                <a:tab pos="2736850" algn="l"/>
                <a:tab pos="3203575" algn="l"/>
              </a:tabLst>
            </a:pPr>
            <a:r>
              <a:rPr lang="en-US" altLang="da-DK">
                <a:latin typeface="Times New Roman" pitchFamily="25" charset="0"/>
                <a:ea typeface="ＭＳ Ｐゴシック" pitchFamily="25" charset="-128"/>
              </a:rPr>
              <a:t>	State Charts</a:t>
            </a:r>
          </a:p>
          <a:p>
            <a:pPr>
              <a:tabLst>
                <a:tab pos="450850" algn="l"/>
                <a:tab pos="917575" algn="l"/>
                <a:tab pos="1368425" algn="l"/>
                <a:tab pos="1835150" algn="l"/>
                <a:tab pos="2286000" algn="l"/>
                <a:tab pos="2736850" algn="l"/>
                <a:tab pos="3203575" algn="l"/>
              </a:tabLst>
            </a:pPr>
            <a:r>
              <a:rPr lang="en-US" altLang="da-DK">
                <a:latin typeface="Times New Roman" pitchFamily="25" charset="0"/>
                <a:ea typeface="ＭＳ Ｐゴシック" pitchFamily="25" charset="-128"/>
              </a:rPr>
              <a:t>	Object-oriented Systems Modeling (OSM)</a:t>
            </a:r>
          </a:p>
          <a:p>
            <a:pPr>
              <a:tabLst>
                <a:tab pos="450850" algn="l"/>
                <a:tab pos="917575" algn="l"/>
                <a:tab pos="1368425" algn="l"/>
                <a:tab pos="1835150" algn="l"/>
                <a:tab pos="2286000" algn="l"/>
                <a:tab pos="2736850" algn="l"/>
                <a:tab pos="3203575" algn="l"/>
              </a:tabLst>
            </a:pPr>
            <a:endParaRPr lang="en-US" altLang="da-DK">
              <a:latin typeface="Times New Roman" pitchFamily="25" charset="0"/>
              <a:ea typeface="ＭＳ Ｐゴシック" pitchFamily="25" charset="-128"/>
            </a:endParaRPr>
          </a:p>
          <a:p>
            <a:pPr>
              <a:tabLst>
                <a:tab pos="450850" algn="l"/>
                <a:tab pos="917575" algn="l"/>
                <a:tab pos="1368425" algn="l"/>
                <a:tab pos="1835150" algn="l"/>
                <a:tab pos="2286000" algn="l"/>
                <a:tab pos="2736850" algn="l"/>
                <a:tab pos="3203575" algn="l"/>
              </a:tabLst>
            </a:pPr>
            <a:r>
              <a:rPr lang="en-US" altLang="da-DK">
                <a:latin typeface="Times New Roman" pitchFamily="25" charset="0"/>
                <a:ea typeface="ＭＳ Ｐゴシック" pitchFamily="25" charset="-128"/>
              </a:rPr>
              <a:t>The term </a:t>
            </a:r>
            <a:r>
              <a:rPr lang="en-US" altLang="da-DK" i="1">
                <a:latin typeface="Times New Roman" pitchFamily="25" charset="0"/>
                <a:ea typeface="ＭＳ Ｐゴシック" pitchFamily="25" charset="-128"/>
              </a:rPr>
              <a:t>model</a:t>
            </a:r>
            <a:r>
              <a:rPr lang="en-US" altLang="da-DK">
                <a:latin typeface="Times New Roman" pitchFamily="25" charset="0"/>
                <a:ea typeface="ＭＳ Ｐゴシック" pitchFamily="25" charset="-128"/>
              </a:rPr>
              <a:t> is actual a more appropriate term for  what Booch, et al.m informal refer to as a modeling language.</a:t>
            </a:r>
          </a:p>
        </p:txBody>
      </p:sp>
    </p:spTree>
    <p:extLst>
      <p:ext uri="{BB962C8B-B14F-4D97-AF65-F5344CB8AC3E}">
        <p14:creationId xmlns:p14="http://schemas.microsoft.com/office/powerpoint/2010/main" val="262376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da-DK"/>
              <a:t>Reference: http://gatherspace.com/static/use_case_example.html#1</a:t>
            </a:r>
          </a:p>
          <a:p>
            <a:pPr>
              <a:spcBef>
                <a:spcPct val="0"/>
              </a:spcBef>
            </a:pPr>
            <a:endParaRPr lang="en-US" altLang="da-DK"/>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fld id="{6F708EBA-16E8-4505-ADE8-A7C92013CB1F}" type="slidenum">
              <a:rPr lang="en-US" altLang="da-DK"/>
              <a:pPr/>
              <a:t>21</a:t>
            </a:fld>
            <a:endParaRPr lang="en-US" altLang="da-DK"/>
          </a:p>
        </p:txBody>
      </p:sp>
    </p:spTree>
    <p:extLst>
      <p:ext uri="{BB962C8B-B14F-4D97-AF65-F5344CB8AC3E}">
        <p14:creationId xmlns:p14="http://schemas.microsoft.com/office/powerpoint/2010/main" val="725350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da-DK"/>
              <a:t>Reference: http://gatherspace.com/static/use_case_example.html#1</a:t>
            </a:r>
          </a:p>
          <a:p>
            <a:pPr>
              <a:spcBef>
                <a:spcPct val="0"/>
              </a:spcBef>
            </a:pPr>
            <a:endParaRPr lang="en-US" altLang="da-DK"/>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fld id="{6F708EBA-16E8-4505-ADE8-A7C92013CB1F}" type="slidenum">
              <a:rPr lang="en-US" altLang="da-DK"/>
              <a:pPr/>
              <a:t>22</a:t>
            </a:fld>
            <a:endParaRPr lang="en-US" altLang="da-D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a:t>Klik for at redigere i master</a:t>
            </a:r>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p>
        </p:txBody>
      </p:sp>
      <p:sp>
        <p:nvSpPr>
          <p:cNvPr id="4" name="Pladsholder til dato 3"/>
          <p:cNvSpPr>
            <a:spLocks noGrp="1"/>
          </p:cNvSpPr>
          <p:nvPr>
            <p:ph type="dt" sz="half" idx="10"/>
          </p:nvPr>
        </p:nvSpPr>
        <p:spPr/>
        <p:txBody>
          <a:bodyPr/>
          <a:lstStyle/>
          <a:p>
            <a:fld id="{BAAB6E0B-2E2B-47BE-BA26-FE45A3E6C1D4}" type="datetimeFigureOut">
              <a:rPr lang="da-DK" smtClean="0"/>
              <a:t>25-03-2020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10DED08-A281-46BE-AA26-3698D7B824CF}" type="slidenum">
              <a:rPr lang="da-DK" smtClean="0"/>
              <a:t>‹#›</a:t>
            </a:fld>
            <a:endParaRPr lang="da-DK"/>
          </a:p>
        </p:txBody>
      </p:sp>
    </p:spTree>
    <p:extLst>
      <p:ext uri="{BB962C8B-B14F-4D97-AF65-F5344CB8AC3E}">
        <p14:creationId xmlns:p14="http://schemas.microsoft.com/office/powerpoint/2010/main" val="318519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lodret titel 2"/>
          <p:cNvSpPr>
            <a:spLocks noGrp="1"/>
          </p:cNvSpPr>
          <p:nvPr>
            <p:ph type="body" orient="vert" idx="1"/>
          </p:nvPr>
        </p:nvSpPr>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BAAB6E0B-2E2B-47BE-BA26-FE45A3E6C1D4}" type="datetimeFigureOut">
              <a:rPr lang="da-DK" smtClean="0"/>
              <a:t>25-03-2020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10DED08-A281-46BE-AA26-3698D7B824CF}" type="slidenum">
              <a:rPr lang="da-DK" smtClean="0"/>
              <a:t>‹#›</a:t>
            </a:fld>
            <a:endParaRPr lang="da-DK"/>
          </a:p>
        </p:txBody>
      </p:sp>
    </p:spTree>
    <p:extLst>
      <p:ext uri="{BB962C8B-B14F-4D97-AF65-F5344CB8AC3E}">
        <p14:creationId xmlns:p14="http://schemas.microsoft.com/office/powerpoint/2010/main" val="268371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a:t>Klik for at redigere i master</a:t>
            </a:r>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BAAB6E0B-2E2B-47BE-BA26-FE45A3E6C1D4}" type="datetimeFigureOut">
              <a:rPr lang="da-DK" smtClean="0"/>
              <a:t>25-03-2020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10DED08-A281-46BE-AA26-3698D7B824CF}" type="slidenum">
              <a:rPr lang="da-DK" smtClean="0"/>
              <a:t>‹#›</a:t>
            </a:fld>
            <a:endParaRPr lang="da-DK"/>
          </a:p>
        </p:txBody>
      </p:sp>
    </p:spTree>
    <p:extLst>
      <p:ext uri="{BB962C8B-B14F-4D97-AF65-F5344CB8AC3E}">
        <p14:creationId xmlns:p14="http://schemas.microsoft.com/office/powerpoint/2010/main" val="417560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el og tab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p>
            <a:r>
              <a:rPr lang="da-DK"/>
              <a:t>Klik for at redigere i master</a:t>
            </a:r>
          </a:p>
        </p:txBody>
      </p:sp>
      <p:sp>
        <p:nvSpPr>
          <p:cNvPr id="3" name="Pladsholder til tabel 2"/>
          <p:cNvSpPr>
            <a:spLocks noGrp="1"/>
          </p:cNvSpPr>
          <p:nvPr>
            <p:ph type="tbl" idx="1"/>
          </p:nvPr>
        </p:nvSpPr>
        <p:spPr>
          <a:xfrm>
            <a:off x="457200" y="1600200"/>
            <a:ext cx="8229600" cy="4525963"/>
          </a:xfrm>
        </p:spPr>
        <p:txBody>
          <a:bodyPr/>
          <a:lstStyle/>
          <a:p>
            <a:pPr lvl="0"/>
            <a:endParaRPr lang="da-DK" noProof="0"/>
          </a:p>
        </p:txBody>
      </p:sp>
      <p:sp>
        <p:nvSpPr>
          <p:cNvPr id="4" name="Rectangle 4"/>
          <p:cNvSpPr>
            <a:spLocks noGrp="1" noChangeArrowheads="1"/>
          </p:cNvSpPr>
          <p:nvPr>
            <p:ph type="dt" sz="half" idx="10"/>
          </p:nvPr>
        </p:nvSpPr>
        <p:spPr>
          <a:ln/>
        </p:spPr>
        <p:txBody>
          <a:bodyPr/>
          <a:lstStyle>
            <a:lvl1pPr>
              <a:defRPr/>
            </a:lvl1pPr>
          </a:lstStyle>
          <a:p>
            <a:pPr>
              <a:defRPr/>
            </a:pPr>
            <a:endParaRPr lang="da-DK"/>
          </a:p>
        </p:txBody>
      </p:sp>
      <p:sp>
        <p:nvSpPr>
          <p:cNvPr id="5" name="Rectangle 5"/>
          <p:cNvSpPr>
            <a:spLocks noGrp="1" noChangeArrowheads="1"/>
          </p:cNvSpPr>
          <p:nvPr>
            <p:ph type="ftr" sz="quarter" idx="11"/>
          </p:nvPr>
        </p:nvSpPr>
        <p:spPr>
          <a:ln/>
        </p:spPr>
        <p:txBody>
          <a:bodyPr/>
          <a:lstStyle>
            <a:lvl1pPr>
              <a:defRPr/>
            </a:lvl1pPr>
          </a:lstStyle>
          <a:p>
            <a:pPr>
              <a:defRPr/>
            </a:pPr>
            <a:r>
              <a:rPr lang="da-DK"/>
              <a:t>RHS – Informationsteknologi</a:t>
            </a:r>
          </a:p>
        </p:txBody>
      </p:sp>
      <p:sp>
        <p:nvSpPr>
          <p:cNvPr id="6" name="Rectangle 6"/>
          <p:cNvSpPr>
            <a:spLocks noGrp="1" noChangeArrowheads="1"/>
          </p:cNvSpPr>
          <p:nvPr>
            <p:ph type="sldNum" sz="quarter" idx="12"/>
          </p:nvPr>
        </p:nvSpPr>
        <p:spPr>
          <a:ln/>
        </p:spPr>
        <p:txBody>
          <a:bodyPr/>
          <a:lstStyle>
            <a:lvl1pPr>
              <a:defRPr/>
            </a:lvl1pPr>
          </a:lstStyle>
          <a:p>
            <a:pPr>
              <a:defRPr/>
            </a:pPr>
            <a:fld id="{FAEE6492-E999-40E7-9674-5BBBCF93BE71}" type="slidenum">
              <a:rPr lang="da-DK"/>
              <a:pPr>
                <a:defRPr/>
              </a:pPr>
              <a:t>‹#›</a:t>
            </a:fld>
            <a:endParaRPr lang="da-DK"/>
          </a:p>
        </p:txBody>
      </p:sp>
    </p:spTree>
    <p:extLst>
      <p:ext uri="{BB962C8B-B14F-4D97-AF65-F5344CB8AC3E}">
        <p14:creationId xmlns:p14="http://schemas.microsoft.com/office/powerpoint/2010/main" val="346905169"/>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BAAB6E0B-2E2B-47BE-BA26-FE45A3E6C1D4}" type="datetimeFigureOut">
              <a:rPr lang="da-DK" smtClean="0"/>
              <a:t>25-03-2020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10DED08-A281-46BE-AA26-3698D7B824CF}" type="slidenum">
              <a:rPr lang="da-DK" smtClean="0"/>
              <a:t>‹#›</a:t>
            </a:fld>
            <a:endParaRPr lang="da-DK"/>
          </a:p>
        </p:txBody>
      </p:sp>
    </p:spTree>
    <p:extLst>
      <p:ext uri="{BB962C8B-B14F-4D97-AF65-F5344CB8AC3E}">
        <p14:creationId xmlns:p14="http://schemas.microsoft.com/office/powerpoint/2010/main" val="51776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a:t>Klik for at redigere i master</a:t>
            </a:r>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i master</a:t>
            </a:r>
          </a:p>
        </p:txBody>
      </p:sp>
      <p:sp>
        <p:nvSpPr>
          <p:cNvPr id="4" name="Pladsholder til dato 3"/>
          <p:cNvSpPr>
            <a:spLocks noGrp="1"/>
          </p:cNvSpPr>
          <p:nvPr>
            <p:ph type="dt" sz="half" idx="10"/>
          </p:nvPr>
        </p:nvSpPr>
        <p:spPr/>
        <p:txBody>
          <a:bodyPr/>
          <a:lstStyle/>
          <a:p>
            <a:fld id="{BAAB6E0B-2E2B-47BE-BA26-FE45A3E6C1D4}" type="datetimeFigureOut">
              <a:rPr lang="da-DK" smtClean="0"/>
              <a:t>25-03-2020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10DED08-A281-46BE-AA26-3698D7B824CF}" type="slidenum">
              <a:rPr lang="da-DK" smtClean="0"/>
              <a:t>‹#›</a:t>
            </a:fld>
            <a:endParaRPr lang="da-DK"/>
          </a:p>
        </p:txBody>
      </p:sp>
    </p:spTree>
    <p:extLst>
      <p:ext uri="{BB962C8B-B14F-4D97-AF65-F5344CB8AC3E}">
        <p14:creationId xmlns:p14="http://schemas.microsoft.com/office/powerpoint/2010/main" val="374241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BAAB6E0B-2E2B-47BE-BA26-FE45A3E6C1D4}" type="datetimeFigureOut">
              <a:rPr lang="da-DK" smtClean="0"/>
              <a:t>25-03-2020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B10DED08-A281-46BE-AA26-3698D7B824CF}" type="slidenum">
              <a:rPr lang="da-DK" smtClean="0"/>
              <a:t>‹#›</a:t>
            </a:fld>
            <a:endParaRPr lang="da-DK"/>
          </a:p>
        </p:txBody>
      </p:sp>
    </p:spTree>
    <p:extLst>
      <p:ext uri="{BB962C8B-B14F-4D97-AF65-F5344CB8AC3E}">
        <p14:creationId xmlns:p14="http://schemas.microsoft.com/office/powerpoint/2010/main" val="378881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a:t>Klik for at redigere i master</a:t>
            </a:r>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BAAB6E0B-2E2B-47BE-BA26-FE45A3E6C1D4}" type="datetimeFigureOut">
              <a:rPr lang="da-DK" smtClean="0"/>
              <a:t>25-03-2020</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B10DED08-A281-46BE-AA26-3698D7B824CF}" type="slidenum">
              <a:rPr lang="da-DK" smtClean="0"/>
              <a:t>‹#›</a:t>
            </a:fld>
            <a:endParaRPr lang="da-DK"/>
          </a:p>
        </p:txBody>
      </p:sp>
    </p:spTree>
    <p:extLst>
      <p:ext uri="{BB962C8B-B14F-4D97-AF65-F5344CB8AC3E}">
        <p14:creationId xmlns:p14="http://schemas.microsoft.com/office/powerpoint/2010/main" val="337130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p:txBody>
          <a:bodyPr/>
          <a:lstStyle/>
          <a:p>
            <a:fld id="{BAAB6E0B-2E2B-47BE-BA26-FE45A3E6C1D4}" type="datetimeFigureOut">
              <a:rPr lang="da-DK" smtClean="0"/>
              <a:t>25-03-2020</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B10DED08-A281-46BE-AA26-3698D7B824CF}" type="slidenum">
              <a:rPr lang="da-DK" smtClean="0"/>
              <a:t>‹#›</a:t>
            </a:fld>
            <a:endParaRPr lang="da-DK"/>
          </a:p>
        </p:txBody>
      </p:sp>
    </p:spTree>
    <p:extLst>
      <p:ext uri="{BB962C8B-B14F-4D97-AF65-F5344CB8AC3E}">
        <p14:creationId xmlns:p14="http://schemas.microsoft.com/office/powerpoint/2010/main" val="7284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BAAB6E0B-2E2B-47BE-BA26-FE45A3E6C1D4}" type="datetimeFigureOut">
              <a:rPr lang="da-DK" smtClean="0"/>
              <a:t>25-03-2020</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B10DED08-A281-46BE-AA26-3698D7B824CF}" type="slidenum">
              <a:rPr lang="da-DK" smtClean="0"/>
              <a:t>‹#›</a:t>
            </a:fld>
            <a:endParaRPr lang="da-DK"/>
          </a:p>
        </p:txBody>
      </p:sp>
    </p:spTree>
    <p:extLst>
      <p:ext uri="{BB962C8B-B14F-4D97-AF65-F5344CB8AC3E}">
        <p14:creationId xmlns:p14="http://schemas.microsoft.com/office/powerpoint/2010/main" val="194728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a:t>Klik for at redigere i master</a:t>
            </a:r>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Pladsholder til dato 4"/>
          <p:cNvSpPr>
            <a:spLocks noGrp="1"/>
          </p:cNvSpPr>
          <p:nvPr>
            <p:ph type="dt" sz="half" idx="10"/>
          </p:nvPr>
        </p:nvSpPr>
        <p:spPr/>
        <p:txBody>
          <a:bodyPr/>
          <a:lstStyle/>
          <a:p>
            <a:fld id="{BAAB6E0B-2E2B-47BE-BA26-FE45A3E6C1D4}" type="datetimeFigureOut">
              <a:rPr lang="da-DK" smtClean="0"/>
              <a:t>25-03-2020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B10DED08-A281-46BE-AA26-3698D7B824CF}" type="slidenum">
              <a:rPr lang="da-DK" smtClean="0"/>
              <a:t>‹#›</a:t>
            </a:fld>
            <a:endParaRPr lang="da-DK"/>
          </a:p>
        </p:txBody>
      </p:sp>
    </p:spTree>
    <p:extLst>
      <p:ext uri="{BB962C8B-B14F-4D97-AF65-F5344CB8AC3E}">
        <p14:creationId xmlns:p14="http://schemas.microsoft.com/office/powerpoint/2010/main" val="389181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a:t>Klik for at redigere i master</a:t>
            </a:r>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Pladsholder til dato 4"/>
          <p:cNvSpPr>
            <a:spLocks noGrp="1"/>
          </p:cNvSpPr>
          <p:nvPr>
            <p:ph type="dt" sz="half" idx="10"/>
          </p:nvPr>
        </p:nvSpPr>
        <p:spPr/>
        <p:txBody>
          <a:bodyPr/>
          <a:lstStyle/>
          <a:p>
            <a:fld id="{BAAB6E0B-2E2B-47BE-BA26-FE45A3E6C1D4}" type="datetimeFigureOut">
              <a:rPr lang="da-DK" smtClean="0"/>
              <a:t>25-03-2020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B10DED08-A281-46BE-AA26-3698D7B824CF}" type="slidenum">
              <a:rPr lang="da-DK" smtClean="0"/>
              <a:t>‹#›</a:t>
            </a:fld>
            <a:endParaRPr lang="da-DK"/>
          </a:p>
        </p:txBody>
      </p:sp>
    </p:spTree>
    <p:extLst>
      <p:ext uri="{BB962C8B-B14F-4D97-AF65-F5344CB8AC3E}">
        <p14:creationId xmlns:p14="http://schemas.microsoft.com/office/powerpoint/2010/main" val="158376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a:t>Klik for at redigere i master</a:t>
            </a:r>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B6E0B-2E2B-47BE-BA26-FE45A3E6C1D4}" type="datetimeFigureOut">
              <a:rPr lang="da-DK" smtClean="0"/>
              <a:t>25-03-2020</a:t>
            </a:fld>
            <a:endParaRPr lang="da-DK"/>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DED08-A281-46BE-AA26-3698D7B824CF}" type="slidenum">
              <a:rPr lang="da-DK" smtClean="0"/>
              <a:t>‹#›</a:t>
            </a:fld>
            <a:endParaRPr lang="da-DK"/>
          </a:p>
        </p:txBody>
      </p:sp>
    </p:spTree>
    <p:extLst>
      <p:ext uri="{BB962C8B-B14F-4D97-AF65-F5344CB8AC3E}">
        <p14:creationId xmlns:p14="http://schemas.microsoft.com/office/powerpoint/2010/main" val="305525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ved=0ahUKEwjAqoPr6pjMAhWCjSwKHUCXBcMQjRwIBw&amp;url=http://epf.eclipse.org/wikis/openup/core.tech.common.extend_supp/guidances/examples/uc_model_elaboration_phase_70035F60.html&amp;psig=AFQjCNFJI7CZWjEgHTHsUixllBKwUssG2w&amp;ust=1461091122228887&amp;cad=rjt" TargetMode="External"/><Relationship Id="rId2" Type="http://schemas.openxmlformats.org/officeDocument/2006/relationships/image" Target="../media/image2.gif"/><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solidFill>
            <a:srgbClr val="FFC000"/>
          </a:solidFill>
        </p:spPr>
        <p:txBody>
          <a:bodyPr/>
          <a:lstStyle/>
          <a:p>
            <a:r>
              <a:rPr lang="da-DK" dirty="0"/>
              <a:t>Krav &amp; UML</a:t>
            </a:r>
          </a:p>
        </p:txBody>
      </p:sp>
      <p:sp>
        <p:nvSpPr>
          <p:cNvPr id="3" name="Pladsholder til indhold 2"/>
          <p:cNvSpPr>
            <a:spLocks noGrp="1"/>
          </p:cNvSpPr>
          <p:nvPr>
            <p:ph idx="1"/>
          </p:nvPr>
        </p:nvSpPr>
        <p:spPr>
          <a:xfrm>
            <a:off x="457200" y="1600201"/>
            <a:ext cx="8229600" cy="3773016"/>
          </a:xfrm>
        </p:spPr>
        <p:txBody>
          <a:bodyPr>
            <a:normAutofit/>
          </a:bodyPr>
          <a:lstStyle/>
          <a:p>
            <a:pPr marL="0" indent="0">
              <a:buNone/>
            </a:pPr>
            <a:r>
              <a:rPr lang="da-DK" sz="3000" b="1" dirty="0">
                <a:solidFill>
                  <a:srgbClr val="FFC000"/>
                </a:solidFill>
              </a:rPr>
              <a:t>I dag:</a:t>
            </a:r>
            <a:endParaRPr lang="da-DK" dirty="0"/>
          </a:p>
          <a:p>
            <a:r>
              <a:rPr lang="da-DK" dirty="0"/>
              <a:t>Lidt om Kravspecifikationer</a:t>
            </a:r>
          </a:p>
          <a:p>
            <a:r>
              <a:rPr lang="da-DK" dirty="0"/>
              <a:t>Start på UML</a:t>
            </a:r>
          </a:p>
          <a:p>
            <a:pPr lvl="1"/>
            <a:r>
              <a:rPr lang="da-DK" sz="2400" dirty="0"/>
              <a:t>Domæne Model</a:t>
            </a:r>
          </a:p>
          <a:p>
            <a:pPr lvl="1"/>
            <a:r>
              <a:rPr lang="da-DK" sz="2400" dirty="0" err="1"/>
              <a:t>Use</a:t>
            </a:r>
            <a:r>
              <a:rPr lang="da-DK" sz="2400" dirty="0"/>
              <a:t> Cases</a:t>
            </a:r>
          </a:p>
          <a:p>
            <a:r>
              <a:rPr lang="da-DK" sz="2800" dirty="0"/>
              <a:t>Start på Mario-opgave</a:t>
            </a:r>
          </a:p>
          <a:p>
            <a:pPr marL="0" indent="0">
              <a:buNone/>
            </a:pPr>
            <a:endParaRPr lang="da-DK" sz="2800" dirty="0"/>
          </a:p>
          <a:p>
            <a:pPr lvl="1"/>
            <a:endParaRPr lang="da-DK" sz="2400" dirty="0"/>
          </a:p>
        </p:txBody>
      </p:sp>
    </p:spTree>
    <p:extLst>
      <p:ext uri="{BB962C8B-B14F-4D97-AF65-F5344CB8AC3E}">
        <p14:creationId xmlns:p14="http://schemas.microsoft.com/office/powerpoint/2010/main" val="258047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Pladsholder til diasnummer 5"/>
          <p:cNvSpPr>
            <a:spLocks noGrp="1"/>
          </p:cNvSpPr>
          <p:nvPr>
            <p:ph type="sldNum" sz="quarter" idx="4294967295"/>
          </p:nvPr>
        </p:nvSpPr>
        <p:spPr bwMode="auto">
          <a:xfrm>
            <a:off x="8459788" y="6323013"/>
            <a:ext cx="5207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EF964695-6143-4FE5-9C84-2F1AE60E0DF8}" type="slidenum">
              <a:rPr lang="en-US" altLang="da-DK" sz="1200"/>
              <a:pPr algn="r" eaLnBrk="1" hangingPunct="1"/>
              <a:t>10</a:t>
            </a:fld>
            <a:endParaRPr lang="en-US" altLang="da-DK" sz="1200"/>
          </a:p>
        </p:txBody>
      </p:sp>
      <p:sp>
        <p:nvSpPr>
          <p:cNvPr id="1638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a-DK" dirty="0">
                <a:latin typeface="Verdana" pitchFamily="34" charset="0"/>
                <a:cs typeface="Verdana" pitchFamily="34" charset="0"/>
              </a:rPr>
              <a:t>Example domain model</a:t>
            </a:r>
          </a:p>
        </p:txBody>
      </p:sp>
      <p:sp>
        <p:nvSpPr>
          <p:cNvPr id="16388" name="Rectangle 4"/>
          <p:cNvSpPr>
            <a:spLocks noChangeArrowheads="1"/>
          </p:cNvSpPr>
          <p:nvPr/>
        </p:nvSpPr>
        <p:spPr bwMode="auto">
          <a:xfrm>
            <a:off x="755650" y="3141663"/>
            <a:ext cx="1800225" cy="720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da-DK"/>
              <a:t>Player</a:t>
            </a:r>
          </a:p>
        </p:txBody>
      </p:sp>
      <p:sp>
        <p:nvSpPr>
          <p:cNvPr id="16389" name="Rectangle 5"/>
          <p:cNvSpPr>
            <a:spLocks noChangeArrowheads="1"/>
          </p:cNvSpPr>
          <p:nvPr/>
        </p:nvSpPr>
        <p:spPr bwMode="auto">
          <a:xfrm>
            <a:off x="755650" y="3862388"/>
            <a:ext cx="1800225" cy="720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da-DK"/>
              <a:t>name</a:t>
            </a:r>
          </a:p>
        </p:txBody>
      </p:sp>
      <p:sp>
        <p:nvSpPr>
          <p:cNvPr id="16390" name="Rectangle 6"/>
          <p:cNvSpPr>
            <a:spLocks noChangeArrowheads="1"/>
          </p:cNvSpPr>
          <p:nvPr/>
        </p:nvSpPr>
        <p:spPr bwMode="auto">
          <a:xfrm>
            <a:off x="5364163" y="3068638"/>
            <a:ext cx="1800225" cy="720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da-DK"/>
              <a:t>Die</a:t>
            </a:r>
          </a:p>
        </p:txBody>
      </p:sp>
      <p:sp>
        <p:nvSpPr>
          <p:cNvPr id="16391" name="Rectangle 7"/>
          <p:cNvSpPr>
            <a:spLocks noChangeArrowheads="1"/>
          </p:cNvSpPr>
          <p:nvPr/>
        </p:nvSpPr>
        <p:spPr bwMode="auto">
          <a:xfrm>
            <a:off x="5364163" y="3789363"/>
            <a:ext cx="1800225" cy="720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da-DK"/>
              <a:t>faceValue</a:t>
            </a:r>
          </a:p>
        </p:txBody>
      </p:sp>
      <p:sp>
        <p:nvSpPr>
          <p:cNvPr id="16392" name="Rectangle 8"/>
          <p:cNvSpPr>
            <a:spLocks noChangeArrowheads="1"/>
          </p:cNvSpPr>
          <p:nvPr/>
        </p:nvSpPr>
        <p:spPr bwMode="auto">
          <a:xfrm>
            <a:off x="3059113" y="4508500"/>
            <a:ext cx="1800225" cy="720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da-DK"/>
              <a:t>DiceGame</a:t>
            </a:r>
          </a:p>
        </p:txBody>
      </p:sp>
      <p:sp>
        <p:nvSpPr>
          <p:cNvPr id="16393" name="Rectangle 9"/>
          <p:cNvSpPr>
            <a:spLocks noChangeArrowheads="1"/>
          </p:cNvSpPr>
          <p:nvPr/>
        </p:nvSpPr>
        <p:spPr bwMode="auto">
          <a:xfrm>
            <a:off x="3059113" y="5229225"/>
            <a:ext cx="1800225" cy="720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da-DK" altLang="da-DK"/>
          </a:p>
        </p:txBody>
      </p:sp>
      <p:sp>
        <p:nvSpPr>
          <p:cNvPr id="16394" name="Line 10"/>
          <p:cNvSpPr>
            <a:spLocks noChangeShapeType="1"/>
          </p:cNvSpPr>
          <p:nvPr/>
        </p:nvSpPr>
        <p:spPr bwMode="auto">
          <a:xfrm>
            <a:off x="2555875" y="3644900"/>
            <a:ext cx="2808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16395" name="Line 12"/>
          <p:cNvSpPr>
            <a:spLocks noChangeShapeType="1"/>
          </p:cNvSpPr>
          <p:nvPr/>
        </p:nvSpPr>
        <p:spPr bwMode="auto">
          <a:xfrm>
            <a:off x="1258888" y="4581525"/>
            <a:ext cx="0" cy="1008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16396" name="Line 13"/>
          <p:cNvSpPr>
            <a:spLocks noChangeShapeType="1"/>
          </p:cNvSpPr>
          <p:nvPr/>
        </p:nvSpPr>
        <p:spPr bwMode="auto">
          <a:xfrm>
            <a:off x="1258888" y="5589588"/>
            <a:ext cx="1800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16397" name="Line 14"/>
          <p:cNvSpPr>
            <a:spLocks noChangeShapeType="1"/>
          </p:cNvSpPr>
          <p:nvPr/>
        </p:nvSpPr>
        <p:spPr bwMode="auto">
          <a:xfrm>
            <a:off x="6300788" y="4508500"/>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16398" name="Line 15"/>
          <p:cNvSpPr>
            <a:spLocks noChangeShapeType="1"/>
          </p:cNvSpPr>
          <p:nvPr/>
        </p:nvSpPr>
        <p:spPr bwMode="auto">
          <a:xfrm flipH="1">
            <a:off x="4859338" y="5445125"/>
            <a:ext cx="1441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16399" name="AutoShape 25"/>
          <p:cNvSpPr>
            <a:spLocks noChangeArrowheads="1"/>
          </p:cNvSpPr>
          <p:nvPr/>
        </p:nvSpPr>
        <p:spPr bwMode="auto">
          <a:xfrm>
            <a:off x="7092950" y="2636838"/>
            <a:ext cx="1873250" cy="1081087"/>
          </a:xfrm>
          <a:prstGeom prst="wedgeEllipseCallout">
            <a:avLst>
              <a:gd name="adj1" fmla="val -66866"/>
              <a:gd name="adj2" fmla="val 30028"/>
            </a:avLst>
          </a:prstGeom>
          <a:solidFill>
            <a:srgbClr val="FFC000"/>
          </a:solidFill>
          <a:ln w="9525">
            <a:solidFill>
              <a:schemeClr val="tx1"/>
            </a:solidFill>
            <a:miter lim="800000"/>
            <a:headEnd/>
            <a:tailEnd/>
          </a:ln>
          <a:effec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da-DK" dirty="0"/>
              <a:t>Object</a:t>
            </a:r>
          </a:p>
        </p:txBody>
      </p:sp>
      <p:sp>
        <p:nvSpPr>
          <p:cNvPr id="16400" name="AutoShape 26"/>
          <p:cNvSpPr>
            <a:spLocks noChangeArrowheads="1"/>
          </p:cNvSpPr>
          <p:nvPr/>
        </p:nvSpPr>
        <p:spPr bwMode="auto">
          <a:xfrm>
            <a:off x="7092950" y="4292600"/>
            <a:ext cx="1871663" cy="720725"/>
          </a:xfrm>
          <a:prstGeom prst="wedgeEllipseCallout">
            <a:avLst>
              <a:gd name="adj1" fmla="val -68662"/>
              <a:gd name="adj2" fmla="val -64537"/>
            </a:avLst>
          </a:prstGeom>
          <a:solidFill>
            <a:srgbClr val="FFC000"/>
          </a:solidFill>
          <a:ln w="9525">
            <a:solidFill>
              <a:schemeClr val="tx1"/>
            </a:solidFill>
            <a:miter lim="800000"/>
            <a:headEnd/>
            <a:tailEnd/>
          </a:ln>
          <a:effec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da-DK"/>
              <a:t>Attribut</a:t>
            </a:r>
          </a:p>
        </p:txBody>
      </p:sp>
      <p:sp>
        <p:nvSpPr>
          <p:cNvPr id="16401" name="AutoShape 27"/>
          <p:cNvSpPr>
            <a:spLocks noChangeArrowheads="1"/>
          </p:cNvSpPr>
          <p:nvPr/>
        </p:nvSpPr>
        <p:spPr bwMode="auto">
          <a:xfrm>
            <a:off x="6948488" y="5445125"/>
            <a:ext cx="2016125" cy="863600"/>
          </a:xfrm>
          <a:prstGeom prst="wedgeEllipseCallout">
            <a:avLst>
              <a:gd name="adj1" fmla="val -92472"/>
              <a:gd name="adj2" fmla="val -48940"/>
            </a:avLst>
          </a:prstGeom>
          <a:solidFill>
            <a:srgbClr val="FFC000"/>
          </a:solidFill>
          <a:ln w="9525">
            <a:solidFill>
              <a:schemeClr val="tx1"/>
            </a:solidFill>
            <a:miter lim="800000"/>
            <a:headEnd/>
            <a:tailEnd/>
          </a:ln>
          <a:effec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da-DK"/>
              <a:t>Association</a:t>
            </a:r>
          </a:p>
        </p:txBody>
      </p:sp>
    </p:spTree>
    <p:extLst>
      <p:ext uri="{BB962C8B-B14F-4D97-AF65-F5344CB8AC3E}">
        <p14:creationId xmlns:p14="http://schemas.microsoft.com/office/powerpoint/2010/main" val="204940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Let’s</a:t>
            </a:r>
            <a:r>
              <a:rPr lang="da-DK" dirty="0"/>
              <a:t> </a:t>
            </a:r>
            <a:r>
              <a:rPr lang="da-DK" dirty="0" err="1"/>
              <a:t>try</a:t>
            </a:r>
            <a:r>
              <a:rPr lang="da-DK" dirty="0"/>
              <a:t>!</a:t>
            </a:r>
          </a:p>
        </p:txBody>
      </p:sp>
      <p:sp>
        <p:nvSpPr>
          <p:cNvPr id="3" name="Pladsholder til indhold 2"/>
          <p:cNvSpPr>
            <a:spLocks noGrp="1"/>
          </p:cNvSpPr>
          <p:nvPr>
            <p:ph idx="1"/>
          </p:nvPr>
        </p:nvSpPr>
        <p:spPr/>
        <p:txBody>
          <a:bodyPr/>
          <a:lstStyle/>
          <a:p>
            <a:r>
              <a:rPr lang="en-US" dirty="0"/>
              <a:t>This school has many students, distributed into classes, each student goes in one class. Each class has many hours in various subjects, and these subjects are held in many different rooms. This school has several teachers who teach more classes ………</a:t>
            </a:r>
            <a:endParaRPr lang="da-DK" dirty="0"/>
          </a:p>
        </p:txBody>
      </p:sp>
    </p:spTree>
    <p:extLst>
      <p:ext uri="{BB962C8B-B14F-4D97-AF65-F5344CB8AC3E}">
        <p14:creationId xmlns:p14="http://schemas.microsoft.com/office/powerpoint/2010/main" val="67237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ladsholder til diasnumm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A6793A-CCC3-4CDC-967B-22AFDC30C3F5}" type="slidenum">
              <a:rPr lang="da-DK" altLang="da-DK"/>
              <a:pPr eaLnBrk="1" hangingPunct="1"/>
              <a:t>12</a:t>
            </a:fld>
            <a:endParaRPr lang="da-DK" altLang="da-DK"/>
          </a:p>
        </p:txBody>
      </p:sp>
      <p:sp>
        <p:nvSpPr>
          <p:cNvPr id="5123" name="Rectangle 2"/>
          <p:cNvSpPr>
            <a:spLocks noGrp="1" noChangeArrowheads="1"/>
          </p:cNvSpPr>
          <p:nvPr>
            <p:ph type="title"/>
          </p:nvPr>
        </p:nvSpPr>
        <p:spPr/>
        <p:txBody>
          <a:bodyPr/>
          <a:lstStyle/>
          <a:p>
            <a:pPr eaLnBrk="1" hangingPunct="1"/>
            <a:r>
              <a:rPr lang="da-DK" altLang="da-DK" dirty="0" err="1">
                <a:solidFill>
                  <a:srgbClr val="0066FF"/>
                </a:solidFill>
              </a:rPr>
              <a:t>Kardinalitet</a:t>
            </a:r>
            <a:r>
              <a:rPr lang="da-DK" altLang="da-DK" dirty="0">
                <a:solidFill>
                  <a:srgbClr val="0066FF"/>
                </a:solidFill>
              </a:rPr>
              <a:t>/</a:t>
            </a:r>
            <a:r>
              <a:rPr lang="da-DK" altLang="da-DK" dirty="0" err="1">
                <a:solidFill>
                  <a:srgbClr val="0066FF"/>
                </a:solidFill>
              </a:rPr>
              <a:t>multiplicity</a:t>
            </a:r>
            <a:endParaRPr lang="da-DK" altLang="da-DK" dirty="0">
              <a:solidFill>
                <a:srgbClr val="0066FF"/>
              </a:solidFill>
            </a:endParaRPr>
          </a:p>
        </p:txBody>
      </p:sp>
      <p:sp>
        <p:nvSpPr>
          <p:cNvPr id="136195" name="Rectangle 3"/>
          <p:cNvSpPr>
            <a:spLocks noGrp="1" noChangeArrowheads="1"/>
          </p:cNvSpPr>
          <p:nvPr>
            <p:ph type="body" idx="1"/>
          </p:nvPr>
        </p:nvSpPr>
        <p:spPr>
          <a:xfrm>
            <a:off x="457200" y="1600200"/>
            <a:ext cx="5843588" cy="4525963"/>
          </a:xfrm>
        </p:spPr>
        <p:txBody>
          <a:bodyPr/>
          <a:lstStyle/>
          <a:p>
            <a:pPr eaLnBrk="1" hangingPunct="1"/>
            <a:r>
              <a:rPr lang="da-DK" altLang="da-DK" b="1" dirty="0"/>
              <a:t>Kardinalitet/</a:t>
            </a:r>
            <a:r>
              <a:rPr lang="da-DK" altLang="da-DK" b="1" dirty="0" err="1"/>
              <a:t>multiplicity</a:t>
            </a:r>
            <a:r>
              <a:rPr lang="da-DK" altLang="da-DK" dirty="0"/>
              <a:t> siger noget om, associationen mellem 2 domæneklasser</a:t>
            </a:r>
          </a:p>
          <a:p>
            <a:pPr lvl="1" eaLnBrk="1" hangingPunct="1"/>
            <a:r>
              <a:rPr lang="da-DK" altLang="da-DK" dirty="0"/>
              <a:t>1-til-1 </a:t>
            </a:r>
          </a:p>
          <a:p>
            <a:pPr lvl="1" eaLnBrk="1" hangingPunct="1"/>
            <a:r>
              <a:rPr lang="da-DK" altLang="da-DK" dirty="0"/>
              <a:t>1-til-mange</a:t>
            </a:r>
          </a:p>
          <a:p>
            <a:pPr lvl="1" eaLnBrk="1" hangingPunct="1"/>
            <a:r>
              <a:rPr lang="da-DK" altLang="da-DK" dirty="0"/>
              <a:t>Mange-til-mange</a:t>
            </a:r>
          </a:p>
        </p:txBody>
      </p:sp>
      <p:pic>
        <p:nvPicPr>
          <p:cNvPr id="51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325" y="2133600"/>
            <a:ext cx="2290763" cy="336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197" name="AutoShape 5"/>
          <p:cNvSpPr>
            <a:spLocks noChangeArrowheads="1"/>
          </p:cNvSpPr>
          <p:nvPr/>
        </p:nvSpPr>
        <p:spPr bwMode="auto">
          <a:xfrm rot="-2269245">
            <a:off x="5373688" y="3473450"/>
            <a:ext cx="2257425" cy="969963"/>
          </a:xfrm>
          <a:prstGeom prst="rightArrow">
            <a:avLst>
              <a:gd name="adj1" fmla="val 50000"/>
              <a:gd name="adj2" fmla="val 5818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da-DK" altLang="da-DK" sz="2400"/>
              <a:t>En kardinal…</a:t>
            </a:r>
          </a:p>
        </p:txBody>
      </p:sp>
    </p:spTree>
    <p:extLst>
      <p:ext uri="{BB962C8B-B14F-4D97-AF65-F5344CB8AC3E}">
        <p14:creationId xmlns:p14="http://schemas.microsoft.com/office/powerpoint/2010/main" val="955811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1000"/>
                                  </p:stCondLst>
                                  <p:childTnLst>
                                    <p:set>
                                      <p:cBhvr>
                                        <p:cTn id="6" dur="1" fill="hold">
                                          <p:stCondLst>
                                            <p:cond delay="0"/>
                                          </p:stCondLst>
                                        </p:cTn>
                                        <p:tgtEl>
                                          <p:spTgt spid="136197"/>
                                        </p:tgtEl>
                                        <p:attrNameLst>
                                          <p:attrName>style.visibility</p:attrName>
                                        </p:attrNameLst>
                                      </p:cBhvr>
                                      <p:to>
                                        <p:strVal val="visible"/>
                                      </p:to>
                                    </p:set>
                                    <p:animEffect transition="in" filter="blinds(horizontal)">
                                      <p:cBhvr>
                                        <p:cTn id="7" dur="500"/>
                                        <p:tgtEl>
                                          <p:spTgt spid="136197"/>
                                        </p:tgtEl>
                                      </p:cBhvr>
                                    </p:animEffect>
                                  </p:childTnLst>
                                </p:cTn>
                              </p:par>
                              <p:par>
                                <p:cTn id="8" presetID="1" presetClass="entr" presetSubtype="0" fill="hold" nodeType="withEffect">
                                  <p:stCondLst>
                                    <p:cond delay="0"/>
                                  </p:stCondLst>
                                  <p:childTnLst>
                                    <p:set>
                                      <p:cBhvr>
                                        <p:cTn id="9" dur="1" fill="hold">
                                          <p:stCondLst>
                                            <p:cond delay="0"/>
                                          </p:stCondLst>
                                        </p:cTn>
                                        <p:tgtEl>
                                          <p:spTgt spid="136195">
                                            <p:txEl>
                                              <p:pRg st="1" end="1"/>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36195">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36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Pladsholder til diasnumm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89B55FB-046C-4F8E-9A00-0AFF5C443CD3}" type="slidenum">
              <a:rPr lang="da-DK" altLang="da-DK"/>
              <a:pPr eaLnBrk="1" hangingPunct="1"/>
              <a:t>13</a:t>
            </a:fld>
            <a:endParaRPr lang="da-DK" altLang="da-DK"/>
          </a:p>
        </p:txBody>
      </p:sp>
      <p:sp>
        <p:nvSpPr>
          <p:cNvPr id="6147" name="Rectangle 2"/>
          <p:cNvSpPr>
            <a:spLocks noGrp="1" noChangeArrowheads="1"/>
          </p:cNvSpPr>
          <p:nvPr>
            <p:ph type="title"/>
          </p:nvPr>
        </p:nvSpPr>
        <p:spPr/>
        <p:txBody>
          <a:bodyPr/>
          <a:lstStyle/>
          <a:p>
            <a:pPr eaLnBrk="1" hangingPunct="1"/>
            <a:r>
              <a:rPr lang="da-DK" altLang="da-DK" dirty="0" err="1">
                <a:solidFill>
                  <a:srgbClr val="0066FF"/>
                </a:solidFill>
              </a:rPr>
              <a:t>Kardinaliteter</a:t>
            </a:r>
            <a:r>
              <a:rPr lang="da-DK" altLang="da-DK" dirty="0">
                <a:solidFill>
                  <a:srgbClr val="0066FF"/>
                </a:solidFill>
              </a:rPr>
              <a:t>/</a:t>
            </a:r>
            <a:r>
              <a:rPr lang="da-DK" altLang="da-DK" dirty="0" err="1">
                <a:solidFill>
                  <a:srgbClr val="0066FF"/>
                </a:solidFill>
              </a:rPr>
              <a:t>multiplicity</a:t>
            </a:r>
            <a:endParaRPr lang="da-DK" altLang="da-DK" dirty="0">
              <a:solidFill>
                <a:srgbClr val="0066FF"/>
              </a:solidFill>
            </a:endParaRPr>
          </a:p>
        </p:txBody>
      </p:sp>
      <p:graphicFrame>
        <p:nvGraphicFramePr>
          <p:cNvPr id="137219" name="Group 3"/>
          <p:cNvGraphicFramePr>
            <a:graphicFrameLocks noGrp="1"/>
          </p:cNvGraphicFramePr>
          <p:nvPr>
            <p:ph idx="1"/>
            <p:extLst>
              <p:ext uri="{D42A27DB-BD31-4B8C-83A1-F6EECF244321}">
                <p14:modId xmlns:p14="http://schemas.microsoft.com/office/powerpoint/2010/main" val="342410307"/>
              </p:ext>
            </p:extLst>
          </p:nvPr>
        </p:nvGraphicFramePr>
        <p:xfrm>
          <a:off x="457200" y="1600200"/>
          <a:ext cx="8229600" cy="4627563"/>
        </p:xfrm>
        <a:graphic>
          <a:graphicData uri="http://schemas.openxmlformats.org/drawingml/2006/table">
            <a:tbl>
              <a:tblPr/>
              <a:tblGrid>
                <a:gridCol w="3106738">
                  <a:extLst>
                    <a:ext uri="{9D8B030D-6E8A-4147-A177-3AD203B41FA5}">
                      <a16:colId xmlns:a16="http://schemas.microsoft.com/office/drawing/2014/main" val="20000"/>
                    </a:ext>
                  </a:extLst>
                </a:gridCol>
                <a:gridCol w="5122862">
                  <a:extLst>
                    <a:ext uri="{9D8B030D-6E8A-4147-A177-3AD203B41FA5}">
                      <a16:colId xmlns:a16="http://schemas.microsoft.com/office/drawing/2014/main" val="20001"/>
                    </a:ext>
                  </a:extLst>
                </a:gridCol>
              </a:tblGrid>
              <a:tr h="15425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800" b="0" i="0" u="none" strike="noStrike" cap="none" normalizeH="0" baseline="0" dirty="0">
                          <a:ln>
                            <a:noFill/>
                          </a:ln>
                          <a:solidFill>
                            <a:schemeClr val="tx1"/>
                          </a:solidFill>
                          <a:effectLst/>
                          <a:latin typeface="Arial" charset="0"/>
                        </a:rPr>
                        <a:t>1-til-1,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800" b="0" i="0" u="none" strike="noStrike" cap="none" normalizeH="0" baseline="0" dirty="0" err="1">
                          <a:ln>
                            <a:noFill/>
                          </a:ln>
                          <a:solidFill>
                            <a:schemeClr val="tx1"/>
                          </a:solidFill>
                          <a:effectLst/>
                          <a:latin typeface="Arial" charset="0"/>
                        </a:rPr>
                        <a:t>aka</a:t>
                      </a:r>
                      <a:endParaRPr kumimoji="0" lang="da-DK" sz="28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800" b="1" i="0" u="none" strike="noStrike" cap="none" normalizeH="0" baseline="0" dirty="0">
                          <a:ln>
                            <a:noFill/>
                          </a:ln>
                          <a:solidFill>
                            <a:schemeClr val="tx1"/>
                          </a:solidFill>
                          <a:effectLst/>
                          <a:latin typeface="Arial" charset="0"/>
                        </a:rPr>
                        <a:t>1:1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000" b="0" i="0" u="none" strike="noStrike" cap="none" normalizeH="0" baseline="0" dirty="0">
                          <a:ln>
                            <a:noFill/>
                          </a:ln>
                          <a:solidFill>
                            <a:schemeClr val="tx1"/>
                          </a:solidFill>
                          <a:effectLst/>
                          <a:latin typeface="Arial" charset="0"/>
                        </a:rPr>
                        <a:t>Et objekt fra den ene domæneklasse, kan </a:t>
                      </a:r>
                      <a:r>
                        <a:rPr kumimoji="0" lang="da-DK" sz="2000" b="0" i="0" u="sng" strike="noStrike" cap="none" normalizeH="0" baseline="0" dirty="0">
                          <a:ln>
                            <a:noFill/>
                          </a:ln>
                          <a:solidFill>
                            <a:schemeClr val="tx1"/>
                          </a:solidFill>
                          <a:effectLst/>
                          <a:latin typeface="Arial" charset="0"/>
                        </a:rPr>
                        <a:t>kun</a:t>
                      </a:r>
                      <a:r>
                        <a:rPr kumimoji="0" lang="da-DK" sz="2000" b="0" i="0" u="none" strike="noStrike" cap="none" normalizeH="0" baseline="0" dirty="0">
                          <a:ln>
                            <a:noFill/>
                          </a:ln>
                          <a:solidFill>
                            <a:schemeClr val="tx1"/>
                          </a:solidFill>
                          <a:effectLst/>
                          <a:latin typeface="Arial" charset="0"/>
                        </a:rPr>
                        <a:t> relateres til et objekt fra den anden domæneklasse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000" b="0" i="0" u="none" strike="noStrike" cap="none" normalizeH="0" baseline="0" dirty="0">
                          <a:ln>
                            <a:noFill/>
                          </a:ln>
                          <a:solidFill>
                            <a:schemeClr val="tx1"/>
                          </a:solidFill>
                          <a:effectLst/>
                          <a:latin typeface="Arial" charset="0"/>
                        </a:rPr>
                        <a:t>f.eks. </a:t>
                      </a:r>
                      <a:r>
                        <a:rPr kumimoji="0" lang="da-DK" sz="2000" b="0" i="0" u="none" strike="noStrike" cap="none" normalizeH="0" baseline="0" dirty="0">
                          <a:ln>
                            <a:noFill/>
                          </a:ln>
                          <a:solidFill>
                            <a:srgbClr val="009900"/>
                          </a:solidFill>
                          <a:effectLst/>
                          <a:latin typeface="Arial" charset="0"/>
                        </a:rPr>
                        <a:t>Elev</a:t>
                      </a:r>
                      <a:r>
                        <a:rPr kumimoji="0" lang="da-DK" sz="2000" b="0" i="0" u="none" strike="noStrike" cap="none" normalizeH="0" baseline="0" dirty="0">
                          <a:ln>
                            <a:noFill/>
                          </a:ln>
                          <a:solidFill>
                            <a:schemeClr val="tx1"/>
                          </a:solidFill>
                          <a:effectLst/>
                          <a:latin typeface="Arial" charset="0"/>
                        </a:rPr>
                        <a:t>-</a:t>
                      </a:r>
                      <a:r>
                        <a:rPr kumimoji="0" lang="da-DK" sz="2000" b="0" i="0" u="none" strike="noStrike" cap="none" normalizeH="0" baseline="0" dirty="0">
                          <a:ln>
                            <a:noFill/>
                          </a:ln>
                          <a:solidFill>
                            <a:srgbClr val="FF9900"/>
                          </a:solidFill>
                          <a:effectLst/>
                          <a:latin typeface="Arial" charset="0"/>
                        </a:rPr>
                        <a:t>har</a:t>
                      </a:r>
                      <a:r>
                        <a:rPr kumimoji="0" lang="da-DK" sz="2000" b="0" i="0" u="none" strike="noStrike" cap="none" normalizeH="0" baseline="0" dirty="0">
                          <a:ln>
                            <a:noFill/>
                          </a:ln>
                          <a:solidFill>
                            <a:schemeClr val="tx1"/>
                          </a:solidFill>
                          <a:effectLst/>
                          <a:latin typeface="Arial" charset="0"/>
                        </a:rPr>
                        <a:t>-</a:t>
                      </a:r>
                      <a:r>
                        <a:rPr kumimoji="0" lang="da-DK" sz="2000" b="0" i="0" u="none" strike="noStrike" cap="none" normalizeH="0" baseline="0" dirty="0" err="1">
                          <a:ln>
                            <a:noFill/>
                          </a:ln>
                          <a:solidFill>
                            <a:srgbClr val="009900"/>
                          </a:solidFill>
                          <a:effectLst/>
                          <a:latin typeface="Arial" charset="0"/>
                        </a:rPr>
                        <a:t>CPRnumnmer</a:t>
                      </a:r>
                      <a:endParaRPr kumimoji="0" lang="da-DK" sz="20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425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800" b="0" i="0" u="none" strike="noStrike" cap="none" normalizeH="0" baseline="0" dirty="0">
                          <a:ln>
                            <a:noFill/>
                          </a:ln>
                          <a:solidFill>
                            <a:schemeClr val="tx1"/>
                          </a:solidFill>
                          <a:effectLst/>
                          <a:latin typeface="Arial" charset="0"/>
                        </a:rPr>
                        <a:t>1-til-mange,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800" b="0" i="0" u="none" strike="noStrike" cap="none" normalizeH="0" baseline="0" dirty="0">
                          <a:ln>
                            <a:noFill/>
                          </a:ln>
                          <a:solidFill>
                            <a:schemeClr val="tx1"/>
                          </a:solidFill>
                          <a:effectLst/>
                          <a:latin typeface="Arial" charset="0"/>
                        </a:rPr>
                        <a:t>aka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800" b="1" i="0" u="none" strike="noStrike" cap="none" normalizeH="0" baseline="0" dirty="0">
                          <a:ln>
                            <a:noFill/>
                          </a:ln>
                          <a:solidFill>
                            <a:schemeClr val="tx1"/>
                          </a:solidFill>
                          <a:effectLst/>
                          <a:latin typeface="Arial" charset="0"/>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da-DK" sz="2000" b="0" i="0" u="none" strike="noStrike" cap="none" normalizeH="0" baseline="0" dirty="0">
                          <a:ln>
                            <a:noFill/>
                          </a:ln>
                          <a:solidFill>
                            <a:schemeClr val="tx1"/>
                          </a:solidFill>
                          <a:effectLst/>
                          <a:latin typeface="Arial" charset="0"/>
                        </a:rPr>
                        <a:t>Et objekt fra den ene domæneklasse, kan relateres til flere objekter fra den anden domæneklasse, </a:t>
                      </a:r>
                      <a:r>
                        <a:rPr kumimoji="0" lang="da-DK" sz="2000" b="1" i="0" u="none" strike="noStrike" cap="none" normalizeH="0" baseline="0" dirty="0">
                          <a:ln>
                            <a:noFill/>
                          </a:ln>
                          <a:solidFill>
                            <a:schemeClr val="tx1"/>
                          </a:solidFill>
                          <a:effectLst/>
                          <a:latin typeface="Arial" charset="0"/>
                        </a:rPr>
                        <a:t>men ikke omvendt!</a:t>
                      </a:r>
                      <a:r>
                        <a:rPr kumimoji="0" lang="da-DK" sz="2000" b="0" i="0" u="none" strike="noStrike" cap="none" normalizeH="0" baseline="0" dirty="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000" b="0" i="0" u="none" strike="noStrike" cap="none" normalizeH="0" baseline="0" dirty="0">
                          <a:ln>
                            <a:noFill/>
                          </a:ln>
                          <a:solidFill>
                            <a:schemeClr val="tx1"/>
                          </a:solidFill>
                          <a:effectLst/>
                          <a:latin typeface="Arial" charset="0"/>
                        </a:rPr>
                        <a:t>f.eks. </a:t>
                      </a:r>
                      <a:r>
                        <a:rPr kumimoji="0" lang="da-DK" sz="2000" b="0" i="0" u="none" strike="noStrike" cap="none" normalizeH="0" baseline="0" dirty="0">
                          <a:ln>
                            <a:noFill/>
                          </a:ln>
                          <a:solidFill>
                            <a:srgbClr val="009900"/>
                          </a:solidFill>
                          <a:effectLst/>
                          <a:latin typeface="Arial" charset="0"/>
                        </a:rPr>
                        <a:t>Elev</a:t>
                      </a:r>
                      <a:r>
                        <a:rPr kumimoji="0" lang="da-DK" sz="2000" b="0" i="0" u="none" strike="noStrike" cap="none" normalizeH="0" baseline="0" dirty="0">
                          <a:ln>
                            <a:noFill/>
                          </a:ln>
                          <a:solidFill>
                            <a:schemeClr val="tx1"/>
                          </a:solidFill>
                          <a:effectLst/>
                          <a:latin typeface="Arial" charset="0"/>
                        </a:rPr>
                        <a:t>-</a:t>
                      </a:r>
                      <a:r>
                        <a:rPr kumimoji="0" lang="da-DK" sz="2000" b="0" i="0" u="none" strike="noStrike" cap="none" normalizeH="0" baseline="0" dirty="0">
                          <a:ln>
                            <a:noFill/>
                          </a:ln>
                          <a:solidFill>
                            <a:srgbClr val="FF9900"/>
                          </a:solidFill>
                          <a:effectLst/>
                          <a:latin typeface="Arial" charset="0"/>
                        </a:rPr>
                        <a:t>Går i</a:t>
                      </a:r>
                      <a:r>
                        <a:rPr kumimoji="0" lang="da-DK" sz="2000" b="0" i="0" u="none" strike="noStrike" cap="none" normalizeH="0" baseline="0" dirty="0">
                          <a:ln>
                            <a:noFill/>
                          </a:ln>
                          <a:solidFill>
                            <a:schemeClr val="tx1"/>
                          </a:solidFill>
                          <a:effectLst/>
                          <a:latin typeface="Arial" charset="0"/>
                        </a:rPr>
                        <a:t>-</a:t>
                      </a:r>
                      <a:r>
                        <a:rPr kumimoji="0" lang="da-DK" sz="2000" b="0" i="0" u="none" strike="noStrike" cap="none" normalizeH="0" baseline="0" dirty="0">
                          <a:ln>
                            <a:noFill/>
                          </a:ln>
                          <a:solidFill>
                            <a:srgbClr val="009900"/>
                          </a:solidFill>
                          <a:effectLst/>
                          <a:latin typeface="Arial" charset="0"/>
                        </a:rPr>
                        <a:t>Klasse</a:t>
                      </a:r>
                      <a:endParaRPr kumimoji="0" lang="da-DK" sz="2000" b="0" i="0" u="none" strike="noStrike" cap="none" normalizeH="0" baseline="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425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800" b="0" i="0" u="none" strike="noStrike" cap="none" normalizeH="0" baseline="0" dirty="0">
                          <a:ln>
                            <a:noFill/>
                          </a:ln>
                          <a:solidFill>
                            <a:schemeClr val="tx1"/>
                          </a:solidFill>
                          <a:effectLst/>
                          <a:latin typeface="Arial" charset="0"/>
                        </a:rPr>
                        <a:t>mange-til-mange,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800" b="0" i="0" u="none" strike="noStrike" cap="none" normalizeH="0" baseline="0" dirty="0">
                          <a:ln>
                            <a:noFill/>
                          </a:ln>
                          <a:solidFill>
                            <a:schemeClr val="tx1"/>
                          </a:solidFill>
                          <a:effectLst/>
                          <a:latin typeface="Arial" charset="0"/>
                        </a:rPr>
                        <a:t>aka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800" b="1" i="0" u="none" strike="noStrike" cap="none" normalizeH="0" baseline="0" dirty="0">
                          <a:ln>
                            <a:noFill/>
                          </a:ln>
                          <a:solidFill>
                            <a:schemeClr val="tx1"/>
                          </a:solidFill>
                          <a:effectLst/>
                          <a:latin typeface="Arial" charset="0"/>
                        </a:rPr>
                        <a: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000" b="0" i="0" u="none" strike="noStrike" cap="none" normalizeH="0" baseline="0" dirty="0">
                          <a:ln>
                            <a:noFill/>
                          </a:ln>
                          <a:solidFill>
                            <a:schemeClr val="tx1"/>
                          </a:solidFill>
                          <a:effectLst/>
                          <a:latin typeface="Arial" charset="0"/>
                        </a:rPr>
                        <a:t>Flere objekter fra den ene domæneklasse, kan relateres til flere objekter fra den anden domæneklasse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da-DK" sz="2000" b="0" i="0" u="none" strike="noStrike" cap="none" normalizeH="0" baseline="0" dirty="0">
                          <a:ln>
                            <a:noFill/>
                          </a:ln>
                          <a:solidFill>
                            <a:schemeClr val="tx1"/>
                          </a:solidFill>
                          <a:effectLst/>
                          <a:latin typeface="Arial" charset="0"/>
                        </a:rPr>
                        <a:t>f.eks. </a:t>
                      </a:r>
                      <a:r>
                        <a:rPr kumimoji="0" lang="da-DK" sz="2000" b="0" i="0" u="none" strike="noStrike" cap="none" normalizeH="0" baseline="0" dirty="0">
                          <a:ln>
                            <a:noFill/>
                          </a:ln>
                          <a:solidFill>
                            <a:srgbClr val="009900"/>
                          </a:solidFill>
                          <a:effectLst/>
                          <a:latin typeface="Arial" charset="0"/>
                        </a:rPr>
                        <a:t>Lærer</a:t>
                      </a:r>
                      <a:r>
                        <a:rPr kumimoji="0" lang="da-DK" sz="2000" b="0" i="0" u="none" strike="noStrike" cap="none" normalizeH="0" baseline="0" dirty="0">
                          <a:ln>
                            <a:noFill/>
                          </a:ln>
                          <a:solidFill>
                            <a:schemeClr val="tx1"/>
                          </a:solidFill>
                          <a:effectLst/>
                          <a:latin typeface="Arial" charset="0"/>
                        </a:rPr>
                        <a:t>-</a:t>
                      </a:r>
                      <a:r>
                        <a:rPr kumimoji="0" lang="da-DK" sz="2000" b="0" i="0" u="none" strike="noStrike" cap="none" normalizeH="0" baseline="0" dirty="0">
                          <a:ln>
                            <a:noFill/>
                          </a:ln>
                          <a:solidFill>
                            <a:srgbClr val="FF9900"/>
                          </a:solidFill>
                          <a:effectLst/>
                          <a:latin typeface="Arial" charset="0"/>
                        </a:rPr>
                        <a:t>Underviser i</a:t>
                      </a:r>
                      <a:r>
                        <a:rPr kumimoji="0" lang="da-DK" sz="2000" b="0" i="0" u="none" strike="noStrike" cap="none" normalizeH="0" baseline="0" dirty="0">
                          <a:ln>
                            <a:noFill/>
                          </a:ln>
                          <a:solidFill>
                            <a:schemeClr val="tx1"/>
                          </a:solidFill>
                          <a:effectLst/>
                          <a:latin typeface="Arial" charset="0"/>
                        </a:rPr>
                        <a:t>-</a:t>
                      </a:r>
                      <a:r>
                        <a:rPr kumimoji="0" lang="da-DK" sz="2000" b="0" i="0" u="none" strike="noStrike" cap="none" normalizeH="0" baseline="0" dirty="0">
                          <a:ln>
                            <a:noFill/>
                          </a:ln>
                          <a:solidFill>
                            <a:srgbClr val="009900"/>
                          </a:solidFill>
                          <a:effectLst/>
                          <a:latin typeface="Arial" charset="0"/>
                        </a:rPr>
                        <a:t>Fag</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17627068"/>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da-DK"/>
              <a:t>Monopoly Game Domain Model</a:t>
            </a:r>
          </a:p>
        </p:txBody>
      </p:sp>
      <p:sp>
        <p:nvSpPr>
          <p:cNvPr id="4" name="Footer Placeholder 3"/>
          <p:cNvSpPr>
            <a:spLocks noGrp="1"/>
          </p:cNvSpPr>
          <p:nvPr>
            <p:ph type="ftr" sz="quarter" idx="11"/>
          </p:nvPr>
        </p:nvSpPr>
        <p:spPr/>
        <p:txBody>
          <a:bodyPr/>
          <a:lstStyle/>
          <a:p>
            <a:pPr>
              <a:defRPr/>
            </a:pPr>
            <a:r>
              <a:rPr lang="en-US"/>
              <a:t>CS6359 Fall 2012 John Cole</a:t>
            </a:r>
          </a:p>
        </p:txBody>
      </p:sp>
      <p:sp>
        <p:nvSpPr>
          <p:cNvPr id="5" name="Slide Number Placeholder 4"/>
          <p:cNvSpPr>
            <a:spLocks noGrp="1"/>
          </p:cNvSpPr>
          <p:nvPr>
            <p:ph type="sldNum" sz="quarter" idx="12"/>
          </p:nvPr>
        </p:nvSpPr>
        <p:spPr/>
        <p:txBody>
          <a:bodyPr/>
          <a:lstStyle/>
          <a:p>
            <a:pPr>
              <a:defRPr/>
            </a:pPr>
            <a:fld id="{F6961BD8-EC0B-498F-B348-F8B09A3799E3}" type="slidenum">
              <a:rPr lang="en-US" smtClean="0"/>
              <a:pPr>
                <a:defRPr/>
              </a:pPr>
              <a:t>14</a:t>
            </a:fld>
            <a:endParaRPr lang="en-US"/>
          </a:p>
        </p:txBody>
      </p:sp>
      <p:pic>
        <p:nvPicPr>
          <p:cNvPr id="1638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22363" y="1600200"/>
            <a:ext cx="6899275" cy="4525963"/>
          </a:xfrm>
          <a:noFill/>
        </p:spPr>
      </p:pic>
    </p:spTree>
    <p:extLst>
      <p:ext uri="{BB962C8B-B14F-4D97-AF65-F5344CB8AC3E}">
        <p14:creationId xmlns:p14="http://schemas.microsoft.com/office/powerpoint/2010/main" val="3659684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Pladsholder til diasnumm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351463A-7B08-4A23-8FFA-3E6AFA62BD5E}" type="slidenum">
              <a:rPr lang="da-DK" altLang="da-DK"/>
              <a:pPr eaLnBrk="1" hangingPunct="1"/>
              <a:t>15</a:t>
            </a:fld>
            <a:endParaRPr lang="da-DK" altLang="da-DK"/>
          </a:p>
        </p:txBody>
      </p:sp>
      <p:sp>
        <p:nvSpPr>
          <p:cNvPr id="8195" name="Rectangle 2"/>
          <p:cNvSpPr>
            <a:spLocks noGrp="1" noChangeArrowheads="1"/>
          </p:cNvSpPr>
          <p:nvPr>
            <p:ph type="title"/>
          </p:nvPr>
        </p:nvSpPr>
        <p:spPr/>
        <p:txBody>
          <a:bodyPr/>
          <a:lstStyle/>
          <a:p>
            <a:pPr eaLnBrk="1" hangingPunct="1"/>
            <a:r>
              <a:rPr lang="da-DK" altLang="da-DK" dirty="0" err="1">
                <a:solidFill>
                  <a:srgbClr val="0066FF"/>
                </a:solidFill>
              </a:rPr>
              <a:t>Multiplicitet</a:t>
            </a:r>
            <a:endParaRPr lang="da-DK" altLang="da-DK" dirty="0">
              <a:solidFill>
                <a:srgbClr val="0066FF"/>
              </a:solidFill>
            </a:endParaRPr>
          </a:p>
        </p:txBody>
      </p:sp>
      <p:sp>
        <p:nvSpPr>
          <p:cNvPr id="8196" name="Rectangle 3"/>
          <p:cNvSpPr>
            <a:spLocks noGrp="1" noChangeArrowheads="1"/>
          </p:cNvSpPr>
          <p:nvPr>
            <p:ph type="body" idx="1"/>
          </p:nvPr>
        </p:nvSpPr>
        <p:spPr>
          <a:xfrm>
            <a:off x="457200" y="1600200"/>
            <a:ext cx="8229600" cy="1323975"/>
          </a:xfrm>
        </p:spPr>
        <p:txBody>
          <a:bodyPr/>
          <a:lstStyle/>
          <a:p>
            <a:pPr eaLnBrk="1" hangingPunct="1"/>
            <a:r>
              <a:rPr lang="da-DK" altLang="da-DK" sz="2800" dirty="0"/>
              <a:t>Ud fra beskrivelsen – og vores egen viden – kan vi nu tilføje </a:t>
            </a:r>
            <a:r>
              <a:rPr lang="da-DK" altLang="da-DK" sz="2800" dirty="0" err="1"/>
              <a:t>multiplicitet</a:t>
            </a:r>
            <a:r>
              <a:rPr lang="da-DK" altLang="da-DK" sz="2800" dirty="0"/>
              <a:t> til vores relationer</a:t>
            </a:r>
          </a:p>
        </p:txBody>
      </p:sp>
      <p:sp>
        <p:nvSpPr>
          <p:cNvPr id="8197" name="AutoShape 4"/>
          <p:cNvSpPr>
            <a:spLocks noChangeArrowheads="1"/>
          </p:cNvSpPr>
          <p:nvPr/>
        </p:nvSpPr>
        <p:spPr bwMode="auto">
          <a:xfrm>
            <a:off x="1547813" y="3141663"/>
            <a:ext cx="1368425" cy="790575"/>
          </a:xfrm>
          <a:prstGeom prst="flowChartProcess">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da-DK" altLang="da-DK" sz="3200"/>
              <a:t>Elev</a:t>
            </a:r>
          </a:p>
        </p:txBody>
      </p:sp>
      <p:sp>
        <p:nvSpPr>
          <p:cNvPr id="8198" name="AutoShape 5"/>
          <p:cNvSpPr>
            <a:spLocks noChangeArrowheads="1"/>
          </p:cNvSpPr>
          <p:nvPr/>
        </p:nvSpPr>
        <p:spPr bwMode="auto">
          <a:xfrm>
            <a:off x="6084888" y="3141663"/>
            <a:ext cx="1370012" cy="790575"/>
          </a:xfrm>
          <a:prstGeom prst="flowChartProcess">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da-DK" altLang="da-DK" sz="3200"/>
              <a:t>Klasse</a:t>
            </a:r>
          </a:p>
        </p:txBody>
      </p:sp>
      <p:sp>
        <p:nvSpPr>
          <p:cNvPr id="8200" name="Line 7"/>
          <p:cNvSpPr>
            <a:spLocks noChangeShapeType="1"/>
          </p:cNvSpPr>
          <p:nvPr/>
        </p:nvSpPr>
        <p:spPr bwMode="auto">
          <a:xfrm>
            <a:off x="2916238" y="3573463"/>
            <a:ext cx="3168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8201" name="Line 8"/>
          <p:cNvSpPr>
            <a:spLocks noChangeShapeType="1"/>
          </p:cNvSpPr>
          <p:nvPr/>
        </p:nvSpPr>
        <p:spPr bwMode="auto">
          <a:xfrm>
            <a:off x="5148263" y="3573463"/>
            <a:ext cx="9350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8202" name="AutoShape 9"/>
          <p:cNvSpPr>
            <a:spLocks noChangeArrowheads="1"/>
          </p:cNvSpPr>
          <p:nvPr/>
        </p:nvSpPr>
        <p:spPr bwMode="auto">
          <a:xfrm>
            <a:off x="1547813" y="4364038"/>
            <a:ext cx="1368425" cy="790575"/>
          </a:xfrm>
          <a:prstGeom prst="flowChartProcess">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da-DK" altLang="da-DK" sz="3200"/>
              <a:t>Fag</a:t>
            </a:r>
          </a:p>
        </p:txBody>
      </p:sp>
      <p:sp>
        <p:nvSpPr>
          <p:cNvPr id="8203" name="AutoShape 10"/>
          <p:cNvSpPr>
            <a:spLocks noChangeArrowheads="1"/>
          </p:cNvSpPr>
          <p:nvPr/>
        </p:nvSpPr>
        <p:spPr bwMode="auto">
          <a:xfrm>
            <a:off x="6084888" y="4364038"/>
            <a:ext cx="1370012" cy="790575"/>
          </a:xfrm>
          <a:prstGeom prst="flowChartProcess">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da-DK" altLang="da-DK" sz="3200"/>
              <a:t>Lokale</a:t>
            </a:r>
          </a:p>
        </p:txBody>
      </p:sp>
      <p:sp>
        <p:nvSpPr>
          <p:cNvPr id="8205" name="Line 12"/>
          <p:cNvSpPr>
            <a:spLocks noChangeShapeType="1"/>
          </p:cNvSpPr>
          <p:nvPr/>
        </p:nvSpPr>
        <p:spPr bwMode="auto">
          <a:xfrm>
            <a:off x="2916238" y="4795837"/>
            <a:ext cx="3190875" cy="15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8206" name="Line 13"/>
          <p:cNvSpPr>
            <a:spLocks noChangeShapeType="1"/>
          </p:cNvSpPr>
          <p:nvPr/>
        </p:nvSpPr>
        <p:spPr bwMode="auto">
          <a:xfrm>
            <a:off x="5148263" y="4795838"/>
            <a:ext cx="9350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a-DK"/>
          </a:p>
        </p:txBody>
      </p:sp>
      <p:sp>
        <p:nvSpPr>
          <p:cNvPr id="139278" name="Text Box 14"/>
          <p:cNvSpPr txBox="1">
            <a:spLocks noChangeArrowheads="1"/>
          </p:cNvSpPr>
          <p:nvPr/>
        </p:nvSpPr>
        <p:spPr bwMode="auto">
          <a:xfrm>
            <a:off x="2916238" y="3068638"/>
            <a:ext cx="3241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da-DK" altLang="da-DK" sz="2800" dirty="0">
                <a:solidFill>
                  <a:srgbClr val="3333FF"/>
                </a:solidFill>
              </a:rPr>
              <a:t>*</a:t>
            </a:r>
          </a:p>
        </p:txBody>
      </p:sp>
      <p:sp>
        <p:nvSpPr>
          <p:cNvPr id="139279" name="Text Box 15"/>
          <p:cNvSpPr txBox="1">
            <a:spLocks noChangeArrowheads="1"/>
          </p:cNvSpPr>
          <p:nvPr/>
        </p:nvSpPr>
        <p:spPr bwMode="auto">
          <a:xfrm>
            <a:off x="5724525" y="306863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da-DK" altLang="da-DK" sz="2800">
                <a:solidFill>
                  <a:srgbClr val="3333FF"/>
                </a:solidFill>
              </a:rPr>
              <a:t>1</a:t>
            </a:r>
          </a:p>
        </p:txBody>
      </p:sp>
      <p:sp>
        <p:nvSpPr>
          <p:cNvPr id="139280" name="Text Box 16"/>
          <p:cNvSpPr txBox="1">
            <a:spLocks noChangeArrowheads="1"/>
          </p:cNvSpPr>
          <p:nvPr/>
        </p:nvSpPr>
        <p:spPr bwMode="auto">
          <a:xfrm>
            <a:off x="2916238" y="4292600"/>
            <a:ext cx="3241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da-DK" altLang="da-DK" sz="2800" dirty="0">
                <a:solidFill>
                  <a:srgbClr val="3333FF"/>
                </a:solidFill>
              </a:rPr>
              <a:t>*</a:t>
            </a:r>
          </a:p>
        </p:txBody>
      </p:sp>
      <p:sp>
        <p:nvSpPr>
          <p:cNvPr id="139281" name="Text Box 17"/>
          <p:cNvSpPr txBox="1">
            <a:spLocks noChangeArrowheads="1"/>
          </p:cNvSpPr>
          <p:nvPr/>
        </p:nvSpPr>
        <p:spPr bwMode="auto">
          <a:xfrm>
            <a:off x="5580063" y="4292600"/>
            <a:ext cx="3241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da-DK" altLang="da-DK" sz="2800" dirty="0">
                <a:solidFill>
                  <a:srgbClr val="3333FF"/>
                </a:solidFill>
              </a:rPr>
              <a:t>*</a:t>
            </a:r>
          </a:p>
        </p:txBody>
      </p:sp>
    </p:spTree>
    <p:extLst>
      <p:ext uri="{BB962C8B-B14F-4D97-AF65-F5344CB8AC3E}">
        <p14:creationId xmlns:p14="http://schemas.microsoft.com/office/powerpoint/2010/main" val="1884986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39278"/>
                                        </p:tgtEl>
                                        <p:attrNameLst>
                                          <p:attrName>style.visibility</p:attrName>
                                        </p:attrNameLst>
                                      </p:cBhvr>
                                      <p:to>
                                        <p:strVal val="visible"/>
                                      </p:to>
                                    </p:set>
                                    <p:anim calcmode="lin" valueType="num">
                                      <p:cBhvr>
                                        <p:cTn id="7" dur="500" fill="hold"/>
                                        <p:tgtEl>
                                          <p:spTgt spid="139278"/>
                                        </p:tgtEl>
                                        <p:attrNameLst>
                                          <p:attrName>ppt_w</p:attrName>
                                        </p:attrNameLst>
                                      </p:cBhvr>
                                      <p:tavLst>
                                        <p:tav tm="0">
                                          <p:val>
                                            <p:fltVal val="0"/>
                                          </p:val>
                                        </p:tav>
                                        <p:tav tm="100000">
                                          <p:val>
                                            <p:strVal val="#ppt_w"/>
                                          </p:val>
                                        </p:tav>
                                      </p:tavLst>
                                    </p:anim>
                                    <p:anim calcmode="lin" valueType="num">
                                      <p:cBhvr>
                                        <p:cTn id="8" dur="500" fill="hold"/>
                                        <p:tgtEl>
                                          <p:spTgt spid="139278"/>
                                        </p:tgtEl>
                                        <p:attrNameLst>
                                          <p:attrName>ppt_h</p:attrName>
                                        </p:attrNameLst>
                                      </p:cBhvr>
                                      <p:tavLst>
                                        <p:tav tm="0">
                                          <p:val>
                                            <p:fltVal val="0"/>
                                          </p:val>
                                        </p:tav>
                                        <p:tav tm="100000">
                                          <p:val>
                                            <p:strVal val="#ppt_h"/>
                                          </p:val>
                                        </p:tav>
                                      </p:tavLst>
                                    </p:anim>
                                    <p:anim calcmode="lin" valueType="num">
                                      <p:cBhvr>
                                        <p:cTn id="9" dur="500" fill="hold"/>
                                        <p:tgtEl>
                                          <p:spTgt spid="139278"/>
                                        </p:tgtEl>
                                        <p:attrNameLst>
                                          <p:attrName>style.rotation</p:attrName>
                                        </p:attrNameLst>
                                      </p:cBhvr>
                                      <p:tavLst>
                                        <p:tav tm="0">
                                          <p:val>
                                            <p:fltVal val="360"/>
                                          </p:val>
                                        </p:tav>
                                        <p:tav tm="100000">
                                          <p:val>
                                            <p:fltVal val="0"/>
                                          </p:val>
                                        </p:tav>
                                      </p:tavLst>
                                    </p:anim>
                                    <p:animEffect transition="in" filter="fade">
                                      <p:cBhvr>
                                        <p:cTn id="10" dur="500"/>
                                        <p:tgtEl>
                                          <p:spTgt spid="139278"/>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39279"/>
                                        </p:tgtEl>
                                        <p:attrNameLst>
                                          <p:attrName>style.visibility</p:attrName>
                                        </p:attrNameLst>
                                      </p:cBhvr>
                                      <p:to>
                                        <p:strVal val="visible"/>
                                      </p:to>
                                    </p:set>
                                    <p:anim calcmode="lin" valueType="num">
                                      <p:cBhvr>
                                        <p:cTn id="13" dur="500" fill="hold"/>
                                        <p:tgtEl>
                                          <p:spTgt spid="139279"/>
                                        </p:tgtEl>
                                        <p:attrNameLst>
                                          <p:attrName>ppt_w</p:attrName>
                                        </p:attrNameLst>
                                      </p:cBhvr>
                                      <p:tavLst>
                                        <p:tav tm="0">
                                          <p:val>
                                            <p:fltVal val="0"/>
                                          </p:val>
                                        </p:tav>
                                        <p:tav tm="100000">
                                          <p:val>
                                            <p:strVal val="#ppt_w"/>
                                          </p:val>
                                        </p:tav>
                                      </p:tavLst>
                                    </p:anim>
                                    <p:anim calcmode="lin" valueType="num">
                                      <p:cBhvr>
                                        <p:cTn id="14" dur="500" fill="hold"/>
                                        <p:tgtEl>
                                          <p:spTgt spid="139279"/>
                                        </p:tgtEl>
                                        <p:attrNameLst>
                                          <p:attrName>ppt_h</p:attrName>
                                        </p:attrNameLst>
                                      </p:cBhvr>
                                      <p:tavLst>
                                        <p:tav tm="0">
                                          <p:val>
                                            <p:fltVal val="0"/>
                                          </p:val>
                                        </p:tav>
                                        <p:tav tm="100000">
                                          <p:val>
                                            <p:strVal val="#ppt_h"/>
                                          </p:val>
                                        </p:tav>
                                      </p:tavLst>
                                    </p:anim>
                                    <p:anim calcmode="lin" valueType="num">
                                      <p:cBhvr>
                                        <p:cTn id="15" dur="500" fill="hold"/>
                                        <p:tgtEl>
                                          <p:spTgt spid="139279"/>
                                        </p:tgtEl>
                                        <p:attrNameLst>
                                          <p:attrName>style.rotation</p:attrName>
                                        </p:attrNameLst>
                                      </p:cBhvr>
                                      <p:tavLst>
                                        <p:tav tm="0">
                                          <p:val>
                                            <p:fltVal val="360"/>
                                          </p:val>
                                        </p:tav>
                                        <p:tav tm="100000">
                                          <p:val>
                                            <p:fltVal val="0"/>
                                          </p:val>
                                        </p:tav>
                                      </p:tavLst>
                                    </p:anim>
                                    <p:animEffect transition="in" filter="fade">
                                      <p:cBhvr>
                                        <p:cTn id="16" dur="500"/>
                                        <p:tgtEl>
                                          <p:spTgt spid="13927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139280"/>
                                        </p:tgtEl>
                                        <p:attrNameLst>
                                          <p:attrName>style.visibility</p:attrName>
                                        </p:attrNameLst>
                                      </p:cBhvr>
                                      <p:to>
                                        <p:strVal val="visible"/>
                                      </p:to>
                                    </p:set>
                                    <p:anim calcmode="lin" valueType="num">
                                      <p:cBhvr>
                                        <p:cTn id="21" dur="500" fill="hold"/>
                                        <p:tgtEl>
                                          <p:spTgt spid="139280"/>
                                        </p:tgtEl>
                                        <p:attrNameLst>
                                          <p:attrName>ppt_w</p:attrName>
                                        </p:attrNameLst>
                                      </p:cBhvr>
                                      <p:tavLst>
                                        <p:tav tm="0">
                                          <p:val>
                                            <p:fltVal val="0"/>
                                          </p:val>
                                        </p:tav>
                                        <p:tav tm="100000">
                                          <p:val>
                                            <p:strVal val="#ppt_w"/>
                                          </p:val>
                                        </p:tav>
                                      </p:tavLst>
                                    </p:anim>
                                    <p:anim calcmode="lin" valueType="num">
                                      <p:cBhvr>
                                        <p:cTn id="22" dur="500" fill="hold"/>
                                        <p:tgtEl>
                                          <p:spTgt spid="139280"/>
                                        </p:tgtEl>
                                        <p:attrNameLst>
                                          <p:attrName>ppt_h</p:attrName>
                                        </p:attrNameLst>
                                      </p:cBhvr>
                                      <p:tavLst>
                                        <p:tav tm="0">
                                          <p:val>
                                            <p:fltVal val="0"/>
                                          </p:val>
                                        </p:tav>
                                        <p:tav tm="100000">
                                          <p:val>
                                            <p:strVal val="#ppt_h"/>
                                          </p:val>
                                        </p:tav>
                                      </p:tavLst>
                                    </p:anim>
                                    <p:anim calcmode="lin" valueType="num">
                                      <p:cBhvr>
                                        <p:cTn id="23" dur="500" fill="hold"/>
                                        <p:tgtEl>
                                          <p:spTgt spid="139280"/>
                                        </p:tgtEl>
                                        <p:attrNameLst>
                                          <p:attrName>style.rotation</p:attrName>
                                        </p:attrNameLst>
                                      </p:cBhvr>
                                      <p:tavLst>
                                        <p:tav tm="0">
                                          <p:val>
                                            <p:fltVal val="360"/>
                                          </p:val>
                                        </p:tav>
                                        <p:tav tm="100000">
                                          <p:val>
                                            <p:fltVal val="0"/>
                                          </p:val>
                                        </p:tav>
                                      </p:tavLst>
                                    </p:anim>
                                    <p:animEffect transition="in" filter="fade">
                                      <p:cBhvr>
                                        <p:cTn id="24" dur="500"/>
                                        <p:tgtEl>
                                          <p:spTgt spid="139280"/>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39281"/>
                                        </p:tgtEl>
                                        <p:attrNameLst>
                                          <p:attrName>style.visibility</p:attrName>
                                        </p:attrNameLst>
                                      </p:cBhvr>
                                      <p:to>
                                        <p:strVal val="visible"/>
                                      </p:to>
                                    </p:set>
                                    <p:anim calcmode="lin" valueType="num">
                                      <p:cBhvr>
                                        <p:cTn id="27" dur="500" fill="hold"/>
                                        <p:tgtEl>
                                          <p:spTgt spid="139281"/>
                                        </p:tgtEl>
                                        <p:attrNameLst>
                                          <p:attrName>ppt_w</p:attrName>
                                        </p:attrNameLst>
                                      </p:cBhvr>
                                      <p:tavLst>
                                        <p:tav tm="0">
                                          <p:val>
                                            <p:fltVal val="0"/>
                                          </p:val>
                                        </p:tav>
                                        <p:tav tm="100000">
                                          <p:val>
                                            <p:strVal val="#ppt_w"/>
                                          </p:val>
                                        </p:tav>
                                      </p:tavLst>
                                    </p:anim>
                                    <p:anim calcmode="lin" valueType="num">
                                      <p:cBhvr>
                                        <p:cTn id="28" dur="500" fill="hold"/>
                                        <p:tgtEl>
                                          <p:spTgt spid="139281"/>
                                        </p:tgtEl>
                                        <p:attrNameLst>
                                          <p:attrName>ppt_h</p:attrName>
                                        </p:attrNameLst>
                                      </p:cBhvr>
                                      <p:tavLst>
                                        <p:tav tm="0">
                                          <p:val>
                                            <p:fltVal val="0"/>
                                          </p:val>
                                        </p:tav>
                                        <p:tav tm="100000">
                                          <p:val>
                                            <p:strVal val="#ppt_h"/>
                                          </p:val>
                                        </p:tav>
                                      </p:tavLst>
                                    </p:anim>
                                    <p:anim calcmode="lin" valueType="num">
                                      <p:cBhvr>
                                        <p:cTn id="29" dur="500" fill="hold"/>
                                        <p:tgtEl>
                                          <p:spTgt spid="139281"/>
                                        </p:tgtEl>
                                        <p:attrNameLst>
                                          <p:attrName>style.rotation</p:attrName>
                                        </p:attrNameLst>
                                      </p:cBhvr>
                                      <p:tavLst>
                                        <p:tav tm="0">
                                          <p:val>
                                            <p:fltVal val="360"/>
                                          </p:val>
                                        </p:tav>
                                        <p:tav tm="100000">
                                          <p:val>
                                            <p:fltVal val="0"/>
                                          </p:val>
                                        </p:tav>
                                      </p:tavLst>
                                    </p:anim>
                                    <p:animEffect transition="in" filter="fade">
                                      <p:cBhvr>
                                        <p:cTn id="30" dur="500"/>
                                        <p:tgtEl>
                                          <p:spTgt spid="139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8" grpId="0"/>
      <p:bldP spid="139279" grpId="0"/>
      <p:bldP spid="139280" grpId="0"/>
      <p:bldP spid="13928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Let’s</a:t>
            </a:r>
            <a:r>
              <a:rPr lang="da-DK" dirty="0"/>
              <a:t> </a:t>
            </a:r>
            <a:r>
              <a:rPr lang="da-DK" dirty="0" err="1"/>
              <a:t>try</a:t>
            </a:r>
            <a:r>
              <a:rPr lang="da-DK" dirty="0"/>
              <a:t>!</a:t>
            </a:r>
          </a:p>
        </p:txBody>
      </p:sp>
      <p:sp>
        <p:nvSpPr>
          <p:cNvPr id="3" name="Pladsholder til indhold 2"/>
          <p:cNvSpPr>
            <a:spLocks noGrp="1"/>
          </p:cNvSpPr>
          <p:nvPr>
            <p:ph idx="1"/>
          </p:nvPr>
        </p:nvSpPr>
        <p:spPr/>
        <p:txBody>
          <a:bodyPr/>
          <a:lstStyle/>
          <a:p>
            <a:r>
              <a:rPr lang="en-US" dirty="0"/>
              <a:t>This school has many students, distributed into classes, each student goes in one class. Each class has many hours in various subjects, and these subjects are held in many different rooms. This school has several teachers who teach more classes ………</a:t>
            </a:r>
            <a:endParaRPr lang="da-DK" dirty="0"/>
          </a:p>
        </p:txBody>
      </p:sp>
    </p:spTree>
    <p:extLst>
      <p:ext uri="{BB962C8B-B14F-4D97-AF65-F5344CB8AC3E}">
        <p14:creationId xmlns:p14="http://schemas.microsoft.com/office/powerpoint/2010/main" val="2975416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solidFill>
            <a:srgbClr val="FFC000"/>
          </a:solidFill>
        </p:spPr>
        <p:txBody>
          <a:bodyPr vert="horz" lIns="91440" tIns="45720" rIns="91440" bIns="45720" rtlCol="0" anchor="ctr">
            <a:normAutofit/>
          </a:bodyPr>
          <a:lstStyle/>
          <a:p>
            <a:r>
              <a:rPr lang="da-DK" b="1" dirty="0">
                <a:solidFill>
                  <a:schemeClr val="bg1"/>
                </a:solidFill>
                <a:ea typeface="ＭＳ Ｐゴシック" pitchFamily="25" charset="-128"/>
              </a:rPr>
              <a:t>Øvelse 1</a:t>
            </a:r>
          </a:p>
        </p:txBody>
      </p:sp>
      <p:sp>
        <p:nvSpPr>
          <p:cNvPr id="3" name="Tekstboks 2"/>
          <p:cNvSpPr txBox="1"/>
          <p:nvPr/>
        </p:nvSpPr>
        <p:spPr>
          <a:xfrm>
            <a:off x="611560" y="2276872"/>
            <a:ext cx="7704856" cy="1200329"/>
          </a:xfrm>
          <a:prstGeom prst="rect">
            <a:avLst/>
          </a:prstGeom>
          <a:noFill/>
        </p:spPr>
        <p:txBody>
          <a:bodyPr wrap="square" rtlCol="0">
            <a:spAutoFit/>
          </a:bodyPr>
          <a:lstStyle/>
          <a:p>
            <a:r>
              <a:rPr lang="da-DK" sz="3600" b="1" dirty="0"/>
              <a:t>Find Mario-opgaven på </a:t>
            </a:r>
            <a:r>
              <a:rPr lang="da-DK" sz="3600" b="1" dirty="0" err="1"/>
              <a:t>Sharepoint</a:t>
            </a:r>
            <a:r>
              <a:rPr lang="da-DK" sz="3600" b="1" dirty="0"/>
              <a:t> og lav første udkast til en domænemodel!</a:t>
            </a:r>
          </a:p>
        </p:txBody>
      </p:sp>
    </p:spTree>
    <p:extLst>
      <p:ext uri="{BB962C8B-B14F-4D97-AF65-F5344CB8AC3E}">
        <p14:creationId xmlns:p14="http://schemas.microsoft.com/office/powerpoint/2010/main" val="4241870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5536" y="-20913"/>
            <a:ext cx="8229600" cy="1073649"/>
          </a:xfrm>
          <a:solidFill>
            <a:srgbClr val="FFC000"/>
          </a:solidFill>
        </p:spPr>
        <p:txBody>
          <a:bodyPr/>
          <a:lstStyle/>
          <a:p>
            <a:r>
              <a:rPr lang="en-US" altLang="da-DK" b="1" dirty="0">
                <a:solidFill>
                  <a:schemeClr val="bg1"/>
                </a:solidFill>
                <a:ea typeface="ＭＳ Ｐゴシック" pitchFamily="25" charset="-128"/>
              </a:rPr>
              <a:t>Introduction to Use Cases</a:t>
            </a:r>
          </a:p>
        </p:txBody>
      </p:sp>
      <p:sp>
        <p:nvSpPr>
          <p:cNvPr id="17411" name="Rectangle 3"/>
          <p:cNvSpPr>
            <a:spLocks noGrp="1" noChangeArrowheads="1"/>
          </p:cNvSpPr>
          <p:nvPr>
            <p:ph type="body" idx="1"/>
          </p:nvPr>
        </p:nvSpPr>
        <p:spPr>
          <a:xfrm>
            <a:off x="457200" y="1143000"/>
            <a:ext cx="8534400" cy="5334000"/>
          </a:xfrm>
        </p:spPr>
        <p:txBody>
          <a:bodyPr/>
          <a:lstStyle/>
          <a:p>
            <a:r>
              <a:rPr lang="en-US" altLang="da-DK" sz="2800" i="1" dirty="0">
                <a:ea typeface="ＭＳ Ｐゴシック" pitchFamily="25" charset="-128"/>
              </a:rPr>
              <a:t>Use Case</a:t>
            </a:r>
            <a:r>
              <a:rPr lang="en-US" altLang="da-DK" sz="2800" dirty="0">
                <a:ea typeface="ＭＳ Ｐゴシック" pitchFamily="25" charset="-128"/>
              </a:rPr>
              <a:t>: “... a typical interaction between a user and a computer system”, </a:t>
            </a:r>
            <a:r>
              <a:rPr lang="en-US" altLang="da-DK" sz="2800" dirty="0" err="1">
                <a:ea typeface="ＭＳ Ｐゴシック" pitchFamily="25" charset="-128"/>
              </a:rPr>
              <a:t>Booch</a:t>
            </a:r>
            <a:endParaRPr lang="en-US" altLang="da-DK" sz="2800" dirty="0">
              <a:ea typeface="ＭＳ Ｐゴシック" pitchFamily="25" charset="-128"/>
            </a:endParaRPr>
          </a:p>
          <a:p>
            <a:pPr lvl="1"/>
            <a:r>
              <a:rPr lang="en-US" altLang="da-DK" sz="2000" dirty="0">
                <a:ea typeface="ＭＳ Ｐゴシック" pitchFamily="25" charset="-128"/>
              </a:rPr>
              <a:t>Here, “user” is anything that needs or invokes the functionality of the system</a:t>
            </a:r>
          </a:p>
          <a:p>
            <a:pPr lvl="1"/>
            <a:r>
              <a:rPr lang="en-US" altLang="da-DK" sz="2000" dirty="0">
                <a:ea typeface="ＭＳ Ｐゴシック" pitchFamily="25" charset="-128"/>
              </a:rPr>
              <a:t>“Computer system” is the system being modeled</a:t>
            </a:r>
          </a:p>
          <a:p>
            <a:r>
              <a:rPr lang="en-US" altLang="da-DK" sz="2800" dirty="0">
                <a:ea typeface="ＭＳ Ｐゴシック" pitchFamily="25" charset="-128"/>
              </a:rPr>
              <a:t>Use cases capture and document the user-visible functionality of a system (functional requirements)</a:t>
            </a:r>
          </a:p>
          <a:p>
            <a:r>
              <a:rPr lang="en-US" altLang="da-DK" sz="2800" dirty="0">
                <a:ea typeface="ＭＳ Ｐゴシック" pitchFamily="25" charset="-128"/>
              </a:rPr>
              <a:t>Use cases capture how the system will benefit the user</a:t>
            </a:r>
          </a:p>
          <a:p>
            <a:r>
              <a:rPr lang="en-US" altLang="da-DK" sz="2800" dirty="0">
                <a:ea typeface="ＭＳ Ｐゴシック" pitchFamily="25" charset="-128"/>
              </a:rPr>
              <a:t>Each use case represents a discrete goal for the user</a:t>
            </a:r>
          </a:p>
        </p:txBody>
      </p:sp>
      <p:sp>
        <p:nvSpPr>
          <p:cNvPr id="174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25" charset="0"/>
                <a:ea typeface="ＭＳ Ｐゴシック" pitchFamily="25" charset="-128"/>
              </a:defRPr>
            </a:lvl1pPr>
            <a:lvl2pPr marL="37931725" indent="-37474525">
              <a:defRPr sz="2400">
                <a:solidFill>
                  <a:schemeClr val="tx1"/>
                </a:solidFill>
                <a:latin typeface="Times New Roman" pitchFamily="25" charset="0"/>
                <a:ea typeface="ＭＳ Ｐゴシック" pitchFamily="25" charset="-128"/>
              </a:defRPr>
            </a:lvl2pPr>
            <a:lvl3pPr>
              <a:defRPr sz="2400">
                <a:solidFill>
                  <a:schemeClr val="tx1"/>
                </a:solidFill>
                <a:latin typeface="Times New Roman" pitchFamily="25" charset="0"/>
                <a:ea typeface="ＭＳ Ｐゴシック" pitchFamily="25" charset="-128"/>
              </a:defRPr>
            </a:lvl3pPr>
            <a:lvl4pPr>
              <a:defRPr sz="2400">
                <a:solidFill>
                  <a:schemeClr val="tx1"/>
                </a:solidFill>
                <a:latin typeface="Times New Roman" pitchFamily="25" charset="0"/>
                <a:ea typeface="ＭＳ Ｐゴシック" pitchFamily="25" charset="-128"/>
              </a:defRPr>
            </a:lvl4pPr>
            <a:lvl5pPr>
              <a:defRPr sz="2400">
                <a:solidFill>
                  <a:schemeClr val="tx1"/>
                </a:solidFill>
                <a:latin typeface="Times New Roman" pitchFamily="25" charset="0"/>
                <a:ea typeface="ＭＳ Ｐゴシック" pitchFamily="25" charset="-128"/>
              </a:defRPr>
            </a:lvl5pPr>
            <a:lvl6pPr marL="457200" eaLnBrk="0" fontAlgn="base" hangingPunct="0">
              <a:spcBef>
                <a:spcPct val="0"/>
              </a:spcBef>
              <a:spcAft>
                <a:spcPct val="0"/>
              </a:spcAft>
              <a:defRPr sz="2400">
                <a:solidFill>
                  <a:schemeClr val="tx1"/>
                </a:solidFill>
                <a:latin typeface="Times New Roman" pitchFamily="25" charset="0"/>
                <a:ea typeface="ＭＳ Ｐゴシック" pitchFamily="25" charset="-128"/>
              </a:defRPr>
            </a:lvl6pPr>
            <a:lvl7pPr marL="914400" eaLnBrk="0" fontAlgn="base" hangingPunct="0">
              <a:spcBef>
                <a:spcPct val="0"/>
              </a:spcBef>
              <a:spcAft>
                <a:spcPct val="0"/>
              </a:spcAft>
              <a:defRPr sz="2400">
                <a:solidFill>
                  <a:schemeClr val="tx1"/>
                </a:solidFill>
                <a:latin typeface="Times New Roman" pitchFamily="25" charset="0"/>
                <a:ea typeface="ＭＳ Ｐゴシック" pitchFamily="25" charset="-128"/>
              </a:defRPr>
            </a:lvl7pPr>
            <a:lvl8pPr marL="1371600" eaLnBrk="0" fontAlgn="base" hangingPunct="0">
              <a:spcBef>
                <a:spcPct val="0"/>
              </a:spcBef>
              <a:spcAft>
                <a:spcPct val="0"/>
              </a:spcAft>
              <a:defRPr sz="2400">
                <a:solidFill>
                  <a:schemeClr val="tx1"/>
                </a:solidFill>
                <a:latin typeface="Times New Roman" pitchFamily="25" charset="0"/>
                <a:ea typeface="ＭＳ Ｐゴシック" pitchFamily="25" charset="-128"/>
              </a:defRPr>
            </a:lvl8pPr>
            <a:lvl9pPr marL="1828800" eaLnBrk="0" fontAlgn="base" hangingPunct="0">
              <a:spcBef>
                <a:spcPct val="0"/>
              </a:spcBef>
              <a:spcAft>
                <a:spcPct val="0"/>
              </a:spcAft>
              <a:defRPr sz="2400">
                <a:solidFill>
                  <a:schemeClr val="tx1"/>
                </a:solidFill>
                <a:latin typeface="Times New Roman" pitchFamily="25" charset="0"/>
                <a:ea typeface="ＭＳ Ｐゴシック" pitchFamily="25" charset="-128"/>
              </a:defRPr>
            </a:lvl9pPr>
          </a:lstStyle>
          <a:p>
            <a:fld id="{A77DE059-D5DD-4939-9F56-C3DA31DA1450}" type="slidenum">
              <a:rPr lang="en-US" altLang="da-DK" sz="1400">
                <a:latin typeface="Arial" charset="0"/>
              </a:rPr>
              <a:pPr/>
              <a:t>18</a:t>
            </a:fld>
            <a:endParaRPr lang="en-US" altLang="da-DK" sz="1400">
              <a:latin typeface="Arial" charset="0"/>
            </a:endParaRPr>
          </a:p>
        </p:txBody>
      </p:sp>
    </p:spTree>
    <p:extLst>
      <p:ext uri="{BB962C8B-B14F-4D97-AF65-F5344CB8AC3E}">
        <p14:creationId xmlns:p14="http://schemas.microsoft.com/office/powerpoint/2010/main" val="4184292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2"/>
          <p:cNvSpPr>
            <a:spLocks noGrp="1" noChangeArrowheads="1"/>
          </p:cNvSpPr>
          <p:nvPr>
            <p:ph type="title"/>
          </p:nvPr>
        </p:nvSpPr>
        <p:spPr>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fontAlgn="auto">
              <a:spcAft>
                <a:spcPts val="0"/>
              </a:spcAft>
            </a:pPr>
            <a:r>
              <a:rPr lang="en-US" altLang="da-DK" b="1">
                <a:solidFill>
                  <a:schemeClr val="bg1"/>
                </a:solidFill>
                <a:ea typeface="+mj-ea"/>
              </a:rPr>
              <a:t>Use case diagrams</a:t>
            </a:r>
          </a:p>
        </p:txBody>
      </p:sp>
      <p:sp>
        <p:nvSpPr>
          <p:cNvPr id="1026" name="Rectangle 3"/>
          <p:cNvSpPr>
            <a:spLocks noGrp="1" noChangeArrowheads="1"/>
          </p:cNvSpPr>
          <p:nvPr>
            <p:ph type="body" idx="1"/>
          </p:nvPr>
        </p:nvSpPr>
        <p:spPr/>
        <p:txBody>
          <a:bodyPr/>
          <a:lstStyle/>
          <a:p>
            <a:r>
              <a:rPr lang="en-US" altLang="da-DK"/>
              <a:t>A </a:t>
            </a:r>
            <a:r>
              <a:rPr lang="en-US" altLang="da-DK">
                <a:solidFill>
                  <a:schemeClr val="accent2"/>
                </a:solidFill>
              </a:rPr>
              <a:t>use case diagram </a:t>
            </a:r>
            <a:r>
              <a:rPr lang="en-US" altLang="da-DK"/>
              <a:t>is UML</a:t>
            </a:r>
            <a:r>
              <a:rPr lang="en-US" altLang="en-US"/>
              <a:t>’</a:t>
            </a:r>
            <a:r>
              <a:rPr lang="en-US" altLang="da-DK"/>
              <a:t>s notation for showing the relationships among a set of use cases and actors</a:t>
            </a:r>
          </a:p>
          <a:p>
            <a:r>
              <a:rPr lang="en-US" altLang="da-DK"/>
              <a:t>A use case diagram can help the software engineer to convey a high-level picture of the functionality of the system</a:t>
            </a:r>
            <a:endParaRPr lang="en-US" altLang="da-DK">
              <a:solidFill>
                <a:schemeClr val="accent2"/>
              </a:solidFill>
            </a:endParaRPr>
          </a:p>
        </p:txBody>
      </p:sp>
    </p:spTree>
    <p:extLst>
      <p:ext uri="{BB962C8B-B14F-4D97-AF65-F5344CB8AC3E}">
        <p14:creationId xmlns:p14="http://schemas.microsoft.com/office/powerpoint/2010/main" val="289828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lore.ua.ac.be/Teaching/SE3BAC/dilbertre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96336" cy="6525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675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716016" y="1049337"/>
            <a:ext cx="4127500" cy="1770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da-DK" sz="3200" dirty="0">
                <a:effectLst>
                  <a:outerShdw blurRad="38100" dist="38100" dir="2700000" algn="tl">
                    <a:srgbClr val="C0C0C0"/>
                  </a:outerShdw>
                </a:effectLst>
                <a:latin typeface="Arial" pitchFamily="34" charset="0"/>
              </a:rPr>
              <a:t>Use Case Diagram: </a:t>
            </a:r>
            <a:br>
              <a:rPr lang="en-US" altLang="da-DK" sz="3200" dirty="0">
                <a:effectLst>
                  <a:outerShdw blurRad="38100" dist="38100" dir="2700000" algn="tl">
                    <a:srgbClr val="C0C0C0"/>
                  </a:outerShdw>
                </a:effectLst>
                <a:latin typeface="Arial" pitchFamily="34" charset="0"/>
              </a:rPr>
            </a:br>
            <a:r>
              <a:rPr lang="en-US" altLang="da-DK" sz="2000" dirty="0">
                <a:effectLst>
                  <a:outerShdw blurRad="38100" dist="38100" dir="2700000" algn="tl">
                    <a:srgbClr val="C0C0C0"/>
                  </a:outerShdw>
                </a:effectLst>
                <a:latin typeface="Arial" pitchFamily="34" charset="0"/>
              </a:rPr>
              <a:t>Functional Requirements Describing System from User Perspective </a:t>
            </a:r>
          </a:p>
        </p:txBody>
      </p:sp>
      <p:sp>
        <p:nvSpPr>
          <p:cNvPr id="36" name="Title 1"/>
          <p:cNvSpPr txBox="1">
            <a:spLocks/>
          </p:cNvSpPr>
          <p:nvPr/>
        </p:nvSpPr>
        <p:spPr>
          <a:xfrm>
            <a:off x="152400" y="228600"/>
            <a:ext cx="8851900" cy="820737"/>
          </a:xfrm>
          <a:prstGeom prst="rect">
            <a:avLst/>
          </a:prstGeom>
        </p:spPr>
        <p:txBody>
          <a:bodyPr anchor="ctr">
            <a:normAutofit fontScale="92500" lnSpcReduction="20000"/>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defTabSz="914400" eaLnBrk="1" hangingPunct="1">
              <a:lnSpc>
                <a:spcPct val="90000"/>
              </a:lnSpc>
            </a:pPr>
            <a:r>
              <a:rPr lang="en-US" altLang="da-DK" sz="3300" dirty="0">
                <a:solidFill>
                  <a:srgbClr val="FFC000"/>
                </a:solidFill>
                <a:effectLst>
                  <a:outerShdw blurRad="38100" dist="38100" dir="2700000" algn="tl">
                    <a:srgbClr val="C0C0C0"/>
                  </a:outerShdw>
                </a:effectLst>
                <a:latin typeface="Trebuchet MS" pitchFamily="34" charset="0"/>
              </a:rPr>
              <a:t>Use Case Focused Product Requirements</a:t>
            </a:r>
            <a:br>
              <a:rPr lang="en-US" altLang="da-DK" sz="3300" dirty="0">
                <a:solidFill>
                  <a:srgbClr val="FFC000"/>
                </a:solidFill>
                <a:effectLst>
                  <a:outerShdw blurRad="38100" dist="38100" dir="2700000" algn="tl">
                    <a:srgbClr val="C0C0C0"/>
                  </a:outerShdw>
                </a:effectLst>
                <a:latin typeface="Trebuchet MS" pitchFamily="34" charset="0"/>
              </a:rPr>
            </a:br>
            <a:endParaRPr lang="en-US" altLang="da-DK" sz="3300" dirty="0">
              <a:solidFill>
                <a:srgbClr val="FFC000"/>
              </a:solidFill>
              <a:effectLst>
                <a:outerShdw blurRad="38100" dist="38100" dir="2700000" algn="tl">
                  <a:srgbClr val="C0C0C0"/>
                </a:outerShdw>
              </a:effectLst>
              <a:latin typeface="Trebuchet MS" pitchFamily="34" charset="0"/>
            </a:endParaRPr>
          </a:p>
        </p:txBody>
      </p:sp>
      <p:grpSp>
        <p:nvGrpSpPr>
          <p:cNvPr id="2" name="Gruppe 1">
            <a:extLst>
              <a:ext uri="{FF2B5EF4-FFF2-40B4-BE49-F238E27FC236}">
                <a16:creationId xmlns:a16="http://schemas.microsoft.com/office/drawing/2014/main" id="{3CC7616C-838B-405B-BC09-BC28898FD77C}"/>
              </a:ext>
            </a:extLst>
          </p:cNvPr>
          <p:cNvGrpSpPr/>
          <p:nvPr/>
        </p:nvGrpSpPr>
        <p:grpSpPr>
          <a:xfrm>
            <a:off x="46038" y="1393825"/>
            <a:ext cx="7040562" cy="4249738"/>
            <a:chOff x="46038" y="1393825"/>
            <a:chExt cx="7040562" cy="4249738"/>
          </a:xfrm>
        </p:grpSpPr>
        <p:sp>
          <p:nvSpPr>
            <p:cNvPr id="5" name="Rectangle 5"/>
            <p:cNvSpPr>
              <a:spLocks noChangeArrowheads="1"/>
            </p:cNvSpPr>
            <p:nvPr/>
          </p:nvSpPr>
          <p:spPr bwMode="auto">
            <a:xfrm>
              <a:off x="1803400" y="1393825"/>
              <a:ext cx="2355850" cy="37115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en-GB" altLang="da-DK">
                <a:solidFill>
                  <a:schemeClr val="bg1"/>
                </a:solidFill>
                <a:latin typeface="Georgia" pitchFamily="18" charset="0"/>
              </a:endParaRPr>
            </a:p>
          </p:txBody>
        </p:sp>
        <p:grpSp>
          <p:nvGrpSpPr>
            <p:cNvPr id="6" name="Group 6"/>
            <p:cNvGrpSpPr>
              <a:grpSpLocks/>
            </p:cNvGrpSpPr>
            <p:nvPr/>
          </p:nvGrpSpPr>
          <p:grpSpPr bwMode="auto">
            <a:xfrm>
              <a:off x="352425" y="1800225"/>
              <a:ext cx="363538" cy="731838"/>
              <a:chOff x="1488" y="1824"/>
              <a:chExt cx="192" cy="384"/>
            </a:xfrm>
          </p:grpSpPr>
          <p:sp>
            <p:nvSpPr>
              <p:cNvPr id="7" name="Oval 7"/>
              <p:cNvSpPr>
                <a:spLocks noChangeArrowheads="1"/>
              </p:cNvSpPr>
              <p:nvPr/>
            </p:nvSpPr>
            <p:spPr bwMode="auto">
              <a:xfrm>
                <a:off x="1536" y="1824"/>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8" name="Line 8"/>
              <p:cNvSpPr>
                <a:spLocks noChangeShapeType="1"/>
              </p:cNvSpPr>
              <p:nvPr/>
            </p:nvSpPr>
            <p:spPr bwMode="auto">
              <a:xfrm>
                <a:off x="1584" y="192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9" name="Freeform 9"/>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10" name="Line 10"/>
              <p:cNvSpPr>
                <a:spLocks noChangeShapeType="1"/>
              </p:cNvSpPr>
              <p:nvPr/>
            </p:nvSpPr>
            <p:spPr bwMode="auto">
              <a:xfrm>
                <a:off x="1488" y="196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grpSp>
        <p:grpSp>
          <p:nvGrpSpPr>
            <p:cNvPr id="11" name="Group 11"/>
            <p:cNvGrpSpPr>
              <a:grpSpLocks/>
            </p:cNvGrpSpPr>
            <p:nvPr/>
          </p:nvGrpSpPr>
          <p:grpSpPr bwMode="auto">
            <a:xfrm>
              <a:off x="5338763" y="4244975"/>
              <a:ext cx="361950" cy="731838"/>
              <a:chOff x="1488" y="1824"/>
              <a:chExt cx="192" cy="384"/>
            </a:xfrm>
          </p:grpSpPr>
          <p:sp>
            <p:nvSpPr>
              <p:cNvPr id="12" name="Oval 12"/>
              <p:cNvSpPr>
                <a:spLocks noChangeArrowheads="1"/>
              </p:cNvSpPr>
              <p:nvPr/>
            </p:nvSpPr>
            <p:spPr bwMode="auto">
              <a:xfrm>
                <a:off x="1536" y="1824"/>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13" name="Line 13"/>
              <p:cNvSpPr>
                <a:spLocks noChangeShapeType="1"/>
              </p:cNvSpPr>
              <p:nvPr/>
            </p:nvSpPr>
            <p:spPr bwMode="auto">
              <a:xfrm>
                <a:off x="1584" y="192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14" name="Freeform 14"/>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15" name="Line 15"/>
              <p:cNvSpPr>
                <a:spLocks noChangeShapeType="1"/>
              </p:cNvSpPr>
              <p:nvPr/>
            </p:nvSpPr>
            <p:spPr bwMode="auto">
              <a:xfrm>
                <a:off x="1488" y="196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grpSp>
        <p:grpSp>
          <p:nvGrpSpPr>
            <p:cNvPr id="16" name="Group 16"/>
            <p:cNvGrpSpPr>
              <a:grpSpLocks/>
            </p:cNvGrpSpPr>
            <p:nvPr/>
          </p:nvGrpSpPr>
          <p:grpSpPr bwMode="auto">
            <a:xfrm>
              <a:off x="444500" y="4357688"/>
              <a:ext cx="361950" cy="731837"/>
              <a:chOff x="1488" y="1824"/>
              <a:chExt cx="192" cy="384"/>
            </a:xfrm>
          </p:grpSpPr>
          <p:sp>
            <p:nvSpPr>
              <p:cNvPr id="17" name="Oval 17"/>
              <p:cNvSpPr>
                <a:spLocks noChangeArrowheads="1"/>
              </p:cNvSpPr>
              <p:nvPr/>
            </p:nvSpPr>
            <p:spPr bwMode="auto">
              <a:xfrm>
                <a:off x="1536" y="1824"/>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18" name="Line 18"/>
              <p:cNvSpPr>
                <a:spLocks noChangeShapeType="1"/>
              </p:cNvSpPr>
              <p:nvPr/>
            </p:nvSpPr>
            <p:spPr bwMode="auto">
              <a:xfrm>
                <a:off x="1584" y="192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19" name="Freeform 19"/>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20" name="Line 20"/>
              <p:cNvSpPr>
                <a:spLocks noChangeShapeType="1"/>
              </p:cNvSpPr>
              <p:nvPr/>
            </p:nvSpPr>
            <p:spPr bwMode="auto">
              <a:xfrm>
                <a:off x="1488" y="196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grpSp>
        <p:sp>
          <p:nvSpPr>
            <p:cNvPr id="21" name="Oval 21"/>
            <p:cNvSpPr>
              <a:spLocks noChangeArrowheads="1"/>
            </p:cNvSpPr>
            <p:nvPr/>
          </p:nvSpPr>
          <p:spPr bwMode="auto">
            <a:xfrm>
              <a:off x="2255838" y="1997075"/>
              <a:ext cx="1541462" cy="5476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22" name="Oval 22"/>
            <p:cNvSpPr>
              <a:spLocks noChangeArrowheads="1"/>
            </p:cNvSpPr>
            <p:nvPr/>
          </p:nvSpPr>
          <p:spPr bwMode="auto">
            <a:xfrm>
              <a:off x="2255838" y="3643313"/>
              <a:ext cx="1541462" cy="54768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23" name="Text Box 27"/>
            <p:cNvSpPr txBox="1">
              <a:spLocks noChangeArrowheads="1"/>
            </p:cNvSpPr>
            <p:nvPr/>
          </p:nvSpPr>
          <p:spPr bwMode="auto">
            <a:xfrm>
              <a:off x="46038" y="2738438"/>
              <a:ext cx="1325562" cy="461962"/>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a:latin typeface="Georgia" pitchFamily="18" charset="0"/>
                </a:rPr>
                <a:t>member</a:t>
              </a:r>
            </a:p>
          </p:txBody>
        </p:sp>
        <p:sp>
          <p:nvSpPr>
            <p:cNvPr id="24" name="Text Box 30"/>
            <p:cNvSpPr txBox="1">
              <a:spLocks noChangeArrowheads="1"/>
            </p:cNvSpPr>
            <p:nvPr/>
          </p:nvSpPr>
          <p:spPr bwMode="auto">
            <a:xfrm>
              <a:off x="1984375" y="1458913"/>
              <a:ext cx="2262188" cy="369887"/>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sz="1800"/>
                <a:t>Photo Sharing Site</a:t>
              </a:r>
            </a:p>
          </p:txBody>
        </p:sp>
        <p:sp>
          <p:nvSpPr>
            <p:cNvPr id="25" name="Line 31"/>
            <p:cNvSpPr>
              <a:spLocks noChangeShapeType="1"/>
            </p:cNvSpPr>
            <p:nvPr/>
          </p:nvSpPr>
          <p:spPr bwMode="auto">
            <a:xfrm>
              <a:off x="850900" y="2057400"/>
              <a:ext cx="1358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26" name="Line 36"/>
            <p:cNvSpPr>
              <a:spLocks noChangeShapeType="1"/>
            </p:cNvSpPr>
            <p:nvPr/>
          </p:nvSpPr>
          <p:spPr bwMode="auto">
            <a:xfrm flipH="1" flipV="1">
              <a:off x="3797300" y="3265488"/>
              <a:ext cx="1450975" cy="13255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27" name="Line 37"/>
            <p:cNvSpPr>
              <a:spLocks noChangeShapeType="1"/>
            </p:cNvSpPr>
            <p:nvPr/>
          </p:nvSpPr>
          <p:spPr bwMode="auto">
            <a:xfrm flipH="1" flipV="1">
              <a:off x="3797300" y="4008438"/>
              <a:ext cx="1450975" cy="6397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28" name="Oval 38"/>
            <p:cNvSpPr>
              <a:spLocks noChangeArrowheads="1"/>
            </p:cNvSpPr>
            <p:nvPr/>
          </p:nvSpPr>
          <p:spPr bwMode="auto">
            <a:xfrm>
              <a:off x="2255838" y="2819400"/>
              <a:ext cx="1541462" cy="5492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29" name="Line 40"/>
            <p:cNvSpPr>
              <a:spLocks noChangeShapeType="1"/>
            </p:cNvSpPr>
            <p:nvPr/>
          </p:nvSpPr>
          <p:spPr bwMode="auto">
            <a:xfrm>
              <a:off x="806450" y="2238375"/>
              <a:ext cx="1449388" cy="668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30" name="Text Box 41"/>
            <p:cNvSpPr txBox="1">
              <a:spLocks noChangeArrowheads="1"/>
            </p:cNvSpPr>
            <p:nvPr/>
          </p:nvSpPr>
          <p:spPr bwMode="auto">
            <a:xfrm>
              <a:off x="2536825" y="2057400"/>
              <a:ext cx="112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sz="1800">
                  <a:latin typeface="Georgia" pitchFamily="18" charset="0"/>
                </a:rPr>
                <a:t>upload</a:t>
              </a:r>
            </a:p>
          </p:txBody>
        </p:sp>
        <p:sp>
          <p:nvSpPr>
            <p:cNvPr id="31" name="Text Box 42"/>
            <p:cNvSpPr txBox="1">
              <a:spLocks noChangeArrowheads="1"/>
            </p:cNvSpPr>
            <p:nvPr/>
          </p:nvSpPr>
          <p:spPr bwMode="auto">
            <a:xfrm>
              <a:off x="2511425" y="2895600"/>
              <a:ext cx="1055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sz="1800">
                  <a:latin typeface="Georgia" pitchFamily="18" charset="0"/>
                </a:rPr>
                <a:t>organize</a:t>
              </a:r>
            </a:p>
          </p:txBody>
        </p:sp>
        <p:sp>
          <p:nvSpPr>
            <p:cNvPr id="32" name="Text Box 43"/>
            <p:cNvSpPr txBox="1">
              <a:spLocks noChangeArrowheads="1"/>
            </p:cNvSpPr>
            <p:nvPr/>
          </p:nvSpPr>
          <p:spPr bwMode="auto">
            <a:xfrm>
              <a:off x="2667000" y="3733800"/>
              <a:ext cx="649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sz="1800">
                  <a:latin typeface="Georgia" pitchFamily="18" charset="0"/>
                </a:rPr>
                <a:t>view</a:t>
              </a:r>
            </a:p>
          </p:txBody>
        </p:sp>
        <p:sp>
          <p:nvSpPr>
            <p:cNvPr id="33" name="Text Box 27"/>
            <p:cNvSpPr txBox="1">
              <a:spLocks noChangeArrowheads="1"/>
            </p:cNvSpPr>
            <p:nvPr/>
          </p:nvSpPr>
          <p:spPr bwMode="auto">
            <a:xfrm>
              <a:off x="152400" y="5181600"/>
              <a:ext cx="1008063" cy="461963"/>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a:latin typeface="Georgia" pitchFamily="18" charset="0"/>
                </a:rPr>
                <a:t>friend</a:t>
              </a:r>
            </a:p>
          </p:txBody>
        </p:sp>
        <p:sp>
          <p:nvSpPr>
            <p:cNvPr id="34" name="Text Box 27"/>
            <p:cNvSpPr txBox="1">
              <a:spLocks noChangeArrowheads="1"/>
            </p:cNvSpPr>
            <p:nvPr/>
          </p:nvSpPr>
          <p:spPr bwMode="auto">
            <a:xfrm>
              <a:off x="5016500" y="5181600"/>
              <a:ext cx="2070100" cy="461963"/>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a:latin typeface="Georgia" pitchFamily="18" charset="0"/>
                </a:rPr>
                <a:t>administrator</a:t>
              </a:r>
            </a:p>
          </p:txBody>
        </p:sp>
        <p:sp>
          <p:nvSpPr>
            <p:cNvPr id="35" name="Line 37"/>
            <p:cNvSpPr>
              <a:spLocks noChangeShapeType="1"/>
            </p:cNvSpPr>
            <p:nvPr/>
          </p:nvSpPr>
          <p:spPr bwMode="auto">
            <a:xfrm flipV="1">
              <a:off x="806450" y="4038600"/>
              <a:ext cx="1449388" cy="4810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37" name="Line 40"/>
            <p:cNvSpPr>
              <a:spLocks noChangeShapeType="1"/>
            </p:cNvSpPr>
            <p:nvPr/>
          </p:nvSpPr>
          <p:spPr bwMode="auto">
            <a:xfrm>
              <a:off x="715963" y="2438400"/>
              <a:ext cx="1539875" cy="1219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grpSp>
    </p:spTree>
    <p:extLst>
      <p:ext uri="{BB962C8B-B14F-4D97-AF65-F5344CB8AC3E}">
        <p14:creationId xmlns:p14="http://schemas.microsoft.com/office/powerpoint/2010/main" val="48730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457200" y="861492"/>
            <a:ext cx="8229600" cy="735296"/>
          </a:xfrm>
          <a:solidFill>
            <a:srgbClr val="FFC000"/>
          </a:solidFill>
        </p:spPr>
        <p:txBody>
          <a:bodyPr rtlCol="0">
            <a:normAutofit fontScale="90000"/>
          </a:bodyPr>
          <a:lstStyle/>
          <a:p>
            <a:pPr fontAlgn="auto">
              <a:spcAft>
                <a:spcPts val="0"/>
              </a:spcAft>
              <a:defRPr/>
            </a:pPr>
            <a:r>
              <a:rPr lang="en-US" b="1" dirty="0">
                <a:solidFill>
                  <a:schemeClr val="bg1"/>
                </a:solidFill>
                <a:ea typeface="+mj-ea"/>
              </a:rPr>
              <a:t>Create Use Cases: Walk Through</a:t>
            </a:r>
          </a:p>
        </p:txBody>
      </p:sp>
      <p:sp>
        <p:nvSpPr>
          <p:cNvPr id="3074" name="Rectangle 3"/>
          <p:cNvSpPr>
            <a:spLocks noChangeArrowheads="1"/>
          </p:cNvSpPr>
          <p:nvPr/>
        </p:nvSpPr>
        <p:spPr bwMode="auto">
          <a:xfrm>
            <a:off x="612775" y="1720850"/>
            <a:ext cx="77755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ea typeface="ＭＳ Ｐゴシック" pitchFamily="34" charset="-128"/>
              </a:defRPr>
            </a:lvl1pPr>
            <a:lvl2pPr marL="800100" indent="-34290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pPr>
              <a:buFontTx/>
              <a:buAutoNum type="arabicPeriod"/>
            </a:pPr>
            <a:r>
              <a:rPr lang="en-US" altLang="da-DK" sz="2800" dirty="0"/>
              <a:t>Identify actors</a:t>
            </a:r>
          </a:p>
          <a:p>
            <a:pPr>
              <a:buFontTx/>
              <a:buAutoNum type="arabicPeriod"/>
            </a:pPr>
            <a:r>
              <a:rPr lang="en-US" altLang="da-DK" sz="2800" dirty="0"/>
              <a:t>Define use cases</a:t>
            </a:r>
          </a:p>
          <a:p>
            <a:pPr>
              <a:buFontTx/>
              <a:buAutoNum type="arabicPeriod"/>
            </a:pPr>
            <a:r>
              <a:rPr lang="en-US" altLang="da-DK" sz="2800" dirty="0"/>
              <a:t>Discover </a:t>
            </a:r>
            <a:r>
              <a:rPr lang="en-US" altLang="da-DK" sz="2800" dirty="0" err="1"/>
              <a:t>reuseable</a:t>
            </a:r>
            <a:r>
              <a:rPr lang="en-US" altLang="da-DK" sz="2800" dirty="0"/>
              <a:t> use cases</a:t>
            </a:r>
          </a:p>
        </p:txBody>
      </p:sp>
      <p:grpSp>
        <p:nvGrpSpPr>
          <p:cNvPr id="4" name="Gruppe 3">
            <a:extLst>
              <a:ext uri="{FF2B5EF4-FFF2-40B4-BE49-F238E27FC236}">
                <a16:creationId xmlns:a16="http://schemas.microsoft.com/office/drawing/2014/main" id="{ACE5FEFD-466D-4061-9C6C-AEF5351C875D}"/>
              </a:ext>
            </a:extLst>
          </p:cNvPr>
          <p:cNvGrpSpPr/>
          <p:nvPr/>
        </p:nvGrpSpPr>
        <p:grpSpPr>
          <a:xfrm>
            <a:off x="2123728" y="3356992"/>
            <a:ext cx="6803902" cy="3150667"/>
            <a:chOff x="46038" y="1393825"/>
            <a:chExt cx="7040562" cy="4249738"/>
          </a:xfrm>
        </p:grpSpPr>
        <p:sp>
          <p:nvSpPr>
            <p:cNvPr id="5" name="Rectangle 5">
              <a:extLst>
                <a:ext uri="{FF2B5EF4-FFF2-40B4-BE49-F238E27FC236}">
                  <a16:creationId xmlns:a16="http://schemas.microsoft.com/office/drawing/2014/main" id="{62EFE7DC-4203-43EB-BA9D-0A24C7CB8097}"/>
                </a:ext>
              </a:extLst>
            </p:cNvPr>
            <p:cNvSpPr>
              <a:spLocks noChangeArrowheads="1"/>
            </p:cNvSpPr>
            <p:nvPr/>
          </p:nvSpPr>
          <p:spPr bwMode="auto">
            <a:xfrm>
              <a:off x="1803400" y="1393825"/>
              <a:ext cx="2355850" cy="37115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en-GB" altLang="da-DK">
                <a:solidFill>
                  <a:schemeClr val="bg1"/>
                </a:solidFill>
                <a:latin typeface="Georgia" pitchFamily="18" charset="0"/>
              </a:endParaRPr>
            </a:p>
          </p:txBody>
        </p:sp>
        <p:grpSp>
          <p:nvGrpSpPr>
            <p:cNvPr id="6" name="Group 6">
              <a:extLst>
                <a:ext uri="{FF2B5EF4-FFF2-40B4-BE49-F238E27FC236}">
                  <a16:creationId xmlns:a16="http://schemas.microsoft.com/office/drawing/2014/main" id="{E4E18E0B-381A-4513-9DA1-187193F838E5}"/>
                </a:ext>
              </a:extLst>
            </p:cNvPr>
            <p:cNvGrpSpPr>
              <a:grpSpLocks/>
            </p:cNvGrpSpPr>
            <p:nvPr/>
          </p:nvGrpSpPr>
          <p:grpSpPr bwMode="auto">
            <a:xfrm>
              <a:off x="352425" y="1800225"/>
              <a:ext cx="363538" cy="731838"/>
              <a:chOff x="1488" y="1824"/>
              <a:chExt cx="192" cy="384"/>
            </a:xfrm>
          </p:grpSpPr>
          <p:sp>
            <p:nvSpPr>
              <p:cNvPr id="33" name="Oval 7">
                <a:extLst>
                  <a:ext uri="{FF2B5EF4-FFF2-40B4-BE49-F238E27FC236}">
                    <a16:creationId xmlns:a16="http://schemas.microsoft.com/office/drawing/2014/main" id="{0496B429-0CBD-4EEC-902A-872036D51EB8}"/>
                  </a:ext>
                </a:extLst>
              </p:cNvPr>
              <p:cNvSpPr>
                <a:spLocks noChangeArrowheads="1"/>
              </p:cNvSpPr>
              <p:nvPr/>
            </p:nvSpPr>
            <p:spPr bwMode="auto">
              <a:xfrm>
                <a:off x="1536" y="1824"/>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34" name="Line 8">
                <a:extLst>
                  <a:ext uri="{FF2B5EF4-FFF2-40B4-BE49-F238E27FC236}">
                    <a16:creationId xmlns:a16="http://schemas.microsoft.com/office/drawing/2014/main" id="{B63C69EA-442E-4164-BFC0-566BA5736840}"/>
                  </a:ext>
                </a:extLst>
              </p:cNvPr>
              <p:cNvSpPr>
                <a:spLocks noChangeShapeType="1"/>
              </p:cNvSpPr>
              <p:nvPr/>
            </p:nvSpPr>
            <p:spPr bwMode="auto">
              <a:xfrm>
                <a:off x="1584" y="192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35" name="Freeform 9">
                <a:extLst>
                  <a:ext uri="{FF2B5EF4-FFF2-40B4-BE49-F238E27FC236}">
                    <a16:creationId xmlns:a16="http://schemas.microsoft.com/office/drawing/2014/main" id="{5BB97AE5-BF7D-4301-879A-D1DF8344E83B}"/>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36" name="Line 10">
                <a:extLst>
                  <a:ext uri="{FF2B5EF4-FFF2-40B4-BE49-F238E27FC236}">
                    <a16:creationId xmlns:a16="http://schemas.microsoft.com/office/drawing/2014/main" id="{95E6470E-C1C9-4DF7-A5C9-3433A7FC7974}"/>
                  </a:ext>
                </a:extLst>
              </p:cNvPr>
              <p:cNvSpPr>
                <a:spLocks noChangeShapeType="1"/>
              </p:cNvSpPr>
              <p:nvPr/>
            </p:nvSpPr>
            <p:spPr bwMode="auto">
              <a:xfrm>
                <a:off x="1488" y="196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grpSp>
        <p:grpSp>
          <p:nvGrpSpPr>
            <p:cNvPr id="7" name="Group 11">
              <a:extLst>
                <a:ext uri="{FF2B5EF4-FFF2-40B4-BE49-F238E27FC236}">
                  <a16:creationId xmlns:a16="http://schemas.microsoft.com/office/drawing/2014/main" id="{882A9BD1-3335-4C0F-8D3F-B9604CECF70D}"/>
                </a:ext>
              </a:extLst>
            </p:cNvPr>
            <p:cNvGrpSpPr>
              <a:grpSpLocks/>
            </p:cNvGrpSpPr>
            <p:nvPr/>
          </p:nvGrpSpPr>
          <p:grpSpPr bwMode="auto">
            <a:xfrm>
              <a:off x="5338763" y="4244975"/>
              <a:ext cx="361950" cy="731838"/>
              <a:chOff x="1488" y="1824"/>
              <a:chExt cx="192" cy="384"/>
            </a:xfrm>
          </p:grpSpPr>
          <p:sp>
            <p:nvSpPr>
              <p:cNvPr id="29" name="Oval 12">
                <a:extLst>
                  <a:ext uri="{FF2B5EF4-FFF2-40B4-BE49-F238E27FC236}">
                    <a16:creationId xmlns:a16="http://schemas.microsoft.com/office/drawing/2014/main" id="{DE9C00FC-CF31-4E04-9BC2-3FA01E5957B2}"/>
                  </a:ext>
                </a:extLst>
              </p:cNvPr>
              <p:cNvSpPr>
                <a:spLocks noChangeArrowheads="1"/>
              </p:cNvSpPr>
              <p:nvPr/>
            </p:nvSpPr>
            <p:spPr bwMode="auto">
              <a:xfrm>
                <a:off x="1536" y="1824"/>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30" name="Line 13">
                <a:extLst>
                  <a:ext uri="{FF2B5EF4-FFF2-40B4-BE49-F238E27FC236}">
                    <a16:creationId xmlns:a16="http://schemas.microsoft.com/office/drawing/2014/main" id="{7FBA58BC-AAFD-43BE-B65A-F83EFA785E89}"/>
                  </a:ext>
                </a:extLst>
              </p:cNvPr>
              <p:cNvSpPr>
                <a:spLocks noChangeShapeType="1"/>
              </p:cNvSpPr>
              <p:nvPr/>
            </p:nvSpPr>
            <p:spPr bwMode="auto">
              <a:xfrm>
                <a:off x="1584" y="192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31" name="Freeform 14">
                <a:extLst>
                  <a:ext uri="{FF2B5EF4-FFF2-40B4-BE49-F238E27FC236}">
                    <a16:creationId xmlns:a16="http://schemas.microsoft.com/office/drawing/2014/main" id="{E0F60E57-F517-400A-BD8B-E9CFD2EC67FB}"/>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32" name="Line 15">
                <a:extLst>
                  <a:ext uri="{FF2B5EF4-FFF2-40B4-BE49-F238E27FC236}">
                    <a16:creationId xmlns:a16="http://schemas.microsoft.com/office/drawing/2014/main" id="{1278E7B4-21CB-44E4-A6CA-4472C47A290F}"/>
                  </a:ext>
                </a:extLst>
              </p:cNvPr>
              <p:cNvSpPr>
                <a:spLocks noChangeShapeType="1"/>
              </p:cNvSpPr>
              <p:nvPr/>
            </p:nvSpPr>
            <p:spPr bwMode="auto">
              <a:xfrm>
                <a:off x="1488" y="196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grpSp>
        <p:grpSp>
          <p:nvGrpSpPr>
            <p:cNvPr id="8" name="Group 16">
              <a:extLst>
                <a:ext uri="{FF2B5EF4-FFF2-40B4-BE49-F238E27FC236}">
                  <a16:creationId xmlns:a16="http://schemas.microsoft.com/office/drawing/2014/main" id="{435590D5-EB66-4BD4-AD18-9D6CCA1B6F92}"/>
                </a:ext>
              </a:extLst>
            </p:cNvPr>
            <p:cNvGrpSpPr>
              <a:grpSpLocks/>
            </p:cNvGrpSpPr>
            <p:nvPr/>
          </p:nvGrpSpPr>
          <p:grpSpPr bwMode="auto">
            <a:xfrm>
              <a:off x="444500" y="4357688"/>
              <a:ext cx="361950" cy="731837"/>
              <a:chOff x="1488" y="1824"/>
              <a:chExt cx="192" cy="384"/>
            </a:xfrm>
          </p:grpSpPr>
          <p:sp>
            <p:nvSpPr>
              <p:cNvPr id="25" name="Oval 17">
                <a:extLst>
                  <a:ext uri="{FF2B5EF4-FFF2-40B4-BE49-F238E27FC236}">
                    <a16:creationId xmlns:a16="http://schemas.microsoft.com/office/drawing/2014/main" id="{4ADCF5B2-245D-4F45-8696-83914B448370}"/>
                  </a:ext>
                </a:extLst>
              </p:cNvPr>
              <p:cNvSpPr>
                <a:spLocks noChangeArrowheads="1"/>
              </p:cNvSpPr>
              <p:nvPr/>
            </p:nvSpPr>
            <p:spPr bwMode="auto">
              <a:xfrm>
                <a:off x="1536" y="1824"/>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26" name="Line 18">
                <a:extLst>
                  <a:ext uri="{FF2B5EF4-FFF2-40B4-BE49-F238E27FC236}">
                    <a16:creationId xmlns:a16="http://schemas.microsoft.com/office/drawing/2014/main" id="{CDBAF088-F0A0-4994-91D2-2AF0166C606B}"/>
                  </a:ext>
                </a:extLst>
              </p:cNvPr>
              <p:cNvSpPr>
                <a:spLocks noChangeShapeType="1"/>
              </p:cNvSpPr>
              <p:nvPr/>
            </p:nvSpPr>
            <p:spPr bwMode="auto">
              <a:xfrm>
                <a:off x="1584" y="192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27" name="Freeform 19">
                <a:extLst>
                  <a:ext uri="{FF2B5EF4-FFF2-40B4-BE49-F238E27FC236}">
                    <a16:creationId xmlns:a16="http://schemas.microsoft.com/office/drawing/2014/main" id="{EA96D113-DAF4-4F20-8B91-0BFED94393A9}"/>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28" name="Line 20">
                <a:extLst>
                  <a:ext uri="{FF2B5EF4-FFF2-40B4-BE49-F238E27FC236}">
                    <a16:creationId xmlns:a16="http://schemas.microsoft.com/office/drawing/2014/main" id="{29D1E51A-3CEB-4A64-BDF1-112A5676FFDE}"/>
                  </a:ext>
                </a:extLst>
              </p:cNvPr>
              <p:cNvSpPr>
                <a:spLocks noChangeShapeType="1"/>
              </p:cNvSpPr>
              <p:nvPr/>
            </p:nvSpPr>
            <p:spPr bwMode="auto">
              <a:xfrm>
                <a:off x="1488" y="196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grpSp>
        <p:sp>
          <p:nvSpPr>
            <p:cNvPr id="9" name="Oval 21">
              <a:extLst>
                <a:ext uri="{FF2B5EF4-FFF2-40B4-BE49-F238E27FC236}">
                  <a16:creationId xmlns:a16="http://schemas.microsoft.com/office/drawing/2014/main" id="{4F053A76-5347-48A2-892F-A85597AC1068}"/>
                </a:ext>
              </a:extLst>
            </p:cNvPr>
            <p:cNvSpPr>
              <a:spLocks noChangeArrowheads="1"/>
            </p:cNvSpPr>
            <p:nvPr/>
          </p:nvSpPr>
          <p:spPr bwMode="auto">
            <a:xfrm>
              <a:off x="2255838" y="1997075"/>
              <a:ext cx="1541462" cy="5476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10" name="Oval 22">
              <a:extLst>
                <a:ext uri="{FF2B5EF4-FFF2-40B4-BE49-F238E27FC236}">
                  <a16:creationId xmlns:a16="http://schemas.microsoft.com/office/drawing/2014/main" id="{0328AAD8-BD91-479F-9152-576104601EE8}"/>
                </a:ext>
              </a:extLst>
            </p:cNvPr>
            <p:cNvSpPr>
              <a:spLocks noChangeArrowheads="1"/>
            </p:cNvSpPr>
            <p:nvPr/>
          </p:nvSpPr>
          <p:spPr bwMode="auto">
            <a:xfrm>
              <a:off x="2255838" y="3643313"/>
              <a:ext cx="1541462" cy="54768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11" name="Text Box 27">
              <a:extLst>
                <a:ext uri="{FF2B5EF4-FFF2-40B4-BE49-F238E27FC236}">
                  <a16:creationId xmlns:a16="http://schemas.microsoft.com/office/drawing/2014/main" id="{DE45DB78-8838-4CCD-9CDD-B0C829D50B88}"/>
                </a:ext>
              </a:extLst>
            </p:cNvPr>
            <p:cNvSpPr txBox="1">
              <a:spLocks noChangeArrowheads="1"/>
            </p:cNvSpPr>
            <p:nvPr/>
          </p:nvSpPr>
          <p:spPr bwMode="auto">
            <a:xfrm>
              <a:off x="46038" y="2738438"/>
              <a:ext cx="1325562" cy="461962"/>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dirty="0">
                  <a:latin typeface="Georgia" pitchFamily="18" charset="0"/>
                </a:rPr>
                <a:t>member</a:t>
              </a:r>
            </a:p>
          </p:txBody>
        </p:sp>
        <p:sp>
          <p:nvSpPr>
            <p:cNvPr id="12" name="Text Box 30">
              <a:extLst>
                <a:ext uri="{FF2B5EF4-FFF2-40B4-BE49-F238E27FC236}">
                  <a16:creationId xmlns:a16="http://schemas.microsoft.com/office/drawing/2014/main" id="{1FE38A6F-927A-49FF-ABB6-8AB632409EC5}"/>
                </a:ext>
              </a:extLst>
            </p:cNvPr>
            <p:cNvSpPr txBox="1">
              <a:spLocks noChangeArrowheads="1"/>
            </p:cNvSpPr>
            <p:nvPr/>
          </p:nvSpPr>
          <p:spPr bwMode="auto">
            <a:xfrm>
              <a:off x="1984375" y="1458913"/>
              <a:ext cx="2262188" cy="369887"/>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sz="1800"/>
                <a:t>Photo Sharing Site</a:t>
              </a:r>
            </a:p>
          </p:txBody>
        </p:sp>
        <p:sp>
          <p:nvSpPr>
            <p:cNvPr id="13" name="Line 31">
              <a:extLst>
                <a:ext uri="{FF2B5EF4-FFF2-40B4-BE49-F238E27FC236}">
                  <a16:creationId xmlns:a16="http://schemas.microsoft.com/office/drawing/2014/main" id="{8EB2951E-F8D4-4519-B3CD-6B513BA476EF}"/>
                </a:ext>
              </a:extLst>
            </p:cNvPr>
            <p:cNvSpPr>
              <a:spLocks noChangeShapeType="1"/>
            </p:cNvSpPr>
            <p:nvPr/>
          </p:nvSpPr>
          <p:spPr bwMode="auto">
            <a:xfrm>
              <a:off x="850900" y="2057400"/>
              <a:ext cx="1358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14" name="Line 36">
              <a:extLst>
                <a:ext uri="{FF2B5EF4-FFF2-40B4-BE49-F238E27FC236}">
                  <a16:creationId xmlns:a16="http://schemas.microsoft.com/office/drawing/2014/main" id="{735CB47A-79E0-4949-8DA1-8E4EBDF6A324}"/>
                </a:ext>
              </a:extLst>
            </p:cNvPr>
            <p:cNvSpPr>
              <a:spLocks noChangeShapeType="1"/>
            </p:cNvSpPr>
            <p:nvPr/>
          </p:nvSpPr>
          <p:spPr bwMode="auto">
            <a:xfrm flipH="1" flipV="1">
              <a:off x="3797300" y="3265488"/>
              <a:ext cx="1450975" cy="13255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15" name="Line 37">
              <a:extLst>
                <a:ext uri="{FF2B5EF4-FFF2-40B4-BE49-F238E27FC236}">
                  <a16:creationId xmlns:a16="http://schemas.microsoft.com/office/drawing/2014/main" id="{543A0975-033E-4267-9ACE-DDA93E8726F1}"/>
                </a:ext>
              </a:extLst>
            </p:cNvPr>
            <p:cNvSpPr>
              <a:spLocks noChangeShapeType="1"/>
            </p:cNvSpPr>
            <p:nvPr/>
          </p:nvSpPr>
          <p:spPr bwMode="auto">
            <a:xfrm flipH="1" flipV="1">
              <a:off x="3797300" y="4008438"/>
              <a:ext cx="1450975" cy="6397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16" name="Oval 38">
              <a:extLst>
                <a:ext uri="{FF2B5EF4-FFF2-40B4-BE49-F238E27FC236}">
                  <a16:creationId xmlns:a16="http://schemas.microsoft.com/office/drawing/2014/main" id="{34472085-3214-4E32-ACE6-BA18462249ED}"/>
                </a:ext>
              </a:extLst>
            </p:cNvPr>
            <p:cNvSpPr>
              <a:spLocks noChangeArrowheads="1"/>
            </p:cNvSpPr>
            <p:nvPr/>
          </p:nvSpPr>
          <p:spPr bwMode="auto">
            <a:xfrm>
              <a:off x="2255838" y="2819400"/>
              <a:ext cx="1541462" cy="5492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endParaRPr lang="da-DK" altLang="da-DK" sz="1800">
                <a:latin typeface="Georgia" pitchFamily="18" charset="0"/>
              </a:endParaRPr>
            </a:p>
          </p:txBody>
        </p:sp>
        <p:sp>
          <p:nvSpPr>
            <p:cNvPr id="17" name="Line 40">
              <a:extLst>
                <a:ext uri="{FF2B5EF4-FFF2-40B4-BE49-F238E27FC236}">
                  <a16:creationId xmlns:a16="http://schemas.microsoft.com/office/drawing/2014/main" id="{8B2F002E-3826-475A-9ACB-DE985B65A7B8}"/>
                </a:ext>
              </a:extLst>
            </p:cNvPr>
            <p:cNvSpPr>
              <a:spLocks noChangeShapeType="1"/>
            </p:cNvSpPr>
            <p:nvPr/>
          </p:nvSpPr>
          <p:spPr bwMode="auto">
            <a:xfrm>
              <a:off x="806450" y="2238375"/>
              <a:ext cx="1449388" cy="668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18" name="Text Box 41">
              <a:extLst>
                <a:ext uri="{FF2B5EF4-FFF2-40B4-BE49-F238E27FC236}">
                  <a16:creationId xmlns:a16="http://schemas.microsoft.com/office/drawing/2014/main" id="{01F40629-16A6-47FB-BDE5-8A2E5E127CF7}"/>
                </a:ext>
              </a:extLst>
            </p:cNvPr>
            <p:cNvSpPr txBox="1">
              <a:spLocks noChangeArrowheads="1"/>
            </p:cNvSpPr>
            <p:nvPr/>
          </p:nvSpPr>
          <p:spPr bwMode="auto">
            <a:xfrm>
              <a:off x="2536825" y="2057400"/>
              <a:ext cx="112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sz="1800">
                  <a:latin typeface="Georgia" pitchFamily="18" charset="0"/>
                </a:rPr>
                <a:t>upload</a:t>
              </a:r>
            </a:p>
          </p:txBody>
        </p:sp>
        <p:sp>
          <p:nvSpPr>
            <p:cNvPr id="19" name="Text Box 42">
              <a:extLst>
                <a:ext uri="{FF2B5EF4-FFF2-40B4-BE49-F238E27FC236}">
                  <a16:creationId xmlns:a16="http://schemas.microsoft.com/office/drawing/2014/main" id="{31A37C26-4D23-4083-B131-0E9246B0531B}"/>
                </a:ext>
              </a:extLst>
            </p:cNvPr>
            <p:cNvSpPr txBox="1">
              <a:spLocks noChangeArrowheads="1"/>
            </p:cNvSpPr>
            <p:nvPr/>
          </p:nvSpPr>
          <p:spPr bwMode="auto">
            <a:xfrm>
              <a:off x="2511425" y="2895600"/>
              <a:ext cx="1055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sz="1800">
                  <a:latin typeface="Georgia" pitchFamily="18" charset="0"/>
                </a:rPr>
                <a:t>organize</a:t>
              </a:r>
            </a:p>
          </p:txBody>
        </p:sp>
        <p:sp>
          <p:nvSpPr>
            <p:cNvPr id="20" name="Text Box 43">
              <a:extLst>
                <a:ext uri="{FF2B5EF4-FFF2-40B4-BE49-F238E27FC236}">
                  <a16:creationId xmlns:a16="http://schemas.microsoft.com/office/drawing/2014/main" id="{EB4E469A-46DE-4770-BDCF-D20689262D95}"/>
                </a:ext>
              </a:extLst>
            </p:cNvPr>
            <p:cNvSpPr txBox="1">
              <a:spLocks noChangeArrowheads="1"/>
            </p:cNvSpPr>
            <p:nvPr/>
          </p:nvSpPr>
          <p:spPr bwMode="auto">
            <a:xfrm>
              <a:off x="2667000" y="3733800"/>
              <a:ext cx="649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sz="1800">
                  <a:latin typeface="Georgia" pitchFamily="18" charset="0"/>
                </a:rPr>
                <a:t>view</a:t>
              </a:r>
            </a:p>
          </p:txBody>
        </p:sp>
        <p:sp>
          <p:nvSpPr>
            <p:cNvPr id="21" name="Text Box 27">
              <a:extLst>
                <a:ext uri="{FF2B5EF4-FFF2-40B4-BE49-F238E27FC236}">
                  <a16:creationId xmlns:a16="http://schemas.microsoft.com/office/drawing/2014/main" id="{038E82E6-E206-4354-8FDF-6066062A8264}"/>
                </a:ext>
              </a:extLst>
            </p:cNvPr>
            <p:cNvSpPr txBox="1">
              <a:spLocks noChangeArrowheads="1"/>
            </p:cNvSpPr>
            <p:nvPr/>
          </p:nvSpPr>
          <p:spPr bwMode="auto">
            <a:xfrm>
              <a:off x="152400" y="5181600"/>
              <a:ext cx="1008063" cy="461963"/>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a:latin typeface="Georgia" pitchFamily="18" charset="0"/>
                </a:rPr>
                <a:t>friend</a:t>
              </a:r>
            </a:p>
          </p:txBody>
        </p:sp>
        <p:sp>
          <p:nvSpPr>
            <p:cNvPr id="22" name="Text Box 27">
              <a:extLst>
                <a:ext uri="{FF2B5EF4-FFF2-40B4-BE49-F238E27FC236}">
                  <a16:creationId xmlns:a16="http://schemas.microsoft.com/office/drawing/2014/main" id="{F5A7241A-56AB-419C-8A36-C20223190B09}"/>
                </a:ext>
              </a:extLst>
            </p:cNvPr>
            <p:cNvSpPr txBox="1">
              <a:spLocks noChangeArrowheads="1"/>
            </p:cNvSpPr>
            <p:nvPr/>
          </p:nvSpPr>
          <p:spPr bwMode="auto">
            <a:xfrm>
              <a:off x="5016500" y="5181600"/>
              <a:ext cx="2070100" cy="461963"/>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da-DK">
                  <a:latin typeface="Georgia" pitchFamily="18" charset="0"/>
                </a:rPr>
                <a:t>administrator</a:t>
              </a:r>
            </a:p>
          </p:txBody>
        </p:sp>
        <p:sp>
          <p:nvSpPr>
            <p:cNvPr id="23" name="Line 37">
              <a:extLst>
                <a:ext uri="{FF2B5EF4-FFF2-40B4-BE49-F238E27FC236}">
                  <a16:creationId xmlns:a16="http://schemas.microsoft.com/office/drawing/2014/main" id="{EED25045-8C07-4EF0-9335-4F74664BA752}"/>
                </a:ext>
              </a:extLst>
            </p:cNvPr>
            <p:cNvSpPr>
              <a:spLocks noChangeShapeType="1"/>
            </p:cNvSpPr>
            <p:nvPr/>
          </p:nvSpPr>
          <p:spPr bwMode="auto">
            <a:xfrm flipV="1">
              <a:off x="806450" y="4038600"/>
              <a:ext cx="1449388" cy="4810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sp>
          <p:nvSpPr>
            <p:cNvPr id="24" name="Line 40">
              <a:extLst>
                <a:ext uri="{FF2B5EF4-FFF2-40B4-BE49-F238E27FC236}">
                  <a16:creationId xmlns:a16="http://schemas.microsoft.com/office/drawing/2014/main" id="{A19771E7-EBCE-4854-AC83-7534E0C0659D}"/>
                </a:ext>
              </a:extLst>
            </p:cNvPr>
            <p:cNvSpPr>
              <a:spLocks noChangeShapeType="1"/>
            </p:cNvSpPr>
            <p:nvPr/>
          </p:nvSpPr>
          <p:spPr bwMode="auto">
            <a:xfrm>
              <a:off x="715963" y="2438400"/>
              <a:ext cx="1539875" cy="1219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a-DK"/>
            </a:p>
          </p:txBody>
        </p:sp>
      </p:grpSp>
    </p:spTree>
    <p:extLst>
      <p:ext uri="{BB962C8B-B14F-4D97-AF65-F5344CB8AC3E}">
        <p14:creationId xmlns:p14="http://schemas.microsoft.com/office/powerpoint/2010/main" val="3697767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457200" y="861492"/>
            <a:ext cx="8229600" cy="735296"/>
          </a:xfrm>
          <a:solidFill>
            <a:srgbClr val="FFC000"/>
          </a:solidFill>
        </p:spPr>
        <p:txBody>
          <a:bodyPr rtlCol="0">
            <a:normAutofit fontScale="90000"/>
          </a:bodyPr>
          <a:lstStyle/>
          <a:p>
            <a:pPr fontAlgn="auto">
              <a:spcAft>
                <a:spcPts val="0"/>
              </a:spcAft>
              <a:defRPr/>
            </a:pPr>
            <a:r>
              <a:rPr lang="en-US" b="1" dirty="0">
                <a:solidFill>
                  <a:schemeClr val="bg1"/>
                </a:solidFill>
                <a:ea typeface="+mj-ea"/>
              </a:rPr>
              <a:t>System development with Use Cases</a:t>
            </a:r>
          </a:p>
        </p:txBody>
      </p:sp>
      <p:sp>
        <p:nvSpPr>
          <p:cNvPr id="3074" name="Rectangle 3"/>
          <p:cNvSpPr>
            <a:spLocks noChangeArrowheads="1"/>
          </p:cNvSpPr>
          <p:nvPr/>
        </p:nvSpPr>
        <p:spPr bwMode="auto">
          <a:xfrm>
            <a:off x="612775" y="1720850"/>
            <a:ext cx="77755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ea typeface="ＭＳ Ｐゴシック" pitchFamily="34" charset="-128"/>
              </a:defRPr>
            </a:lvl1pPr>
            <a:lvl2pPr marL="800100" indent="-34290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pPr>
              <a:buFontTx/>
              <a:buAutoNum type="arabicPeriod"/>
            </a:pPr>
            <a:r>
              <a:rPr lang="en-US" altLang="da-DK" sz="2800" dirty="0">
                <a:solidFill>
                  <a:schemeClr val="bg1">
                    <a:lumMod val="75000"/>
                  </a:schemeClr>
                </a:solidFill>
              </a:rPr>
              <a:t>Identify actors</a:t>
            </a:r>
          </a:p>
          <a:p>
            <a:pPr>
              <a:buFontTx/>
              <a:buAutoNum type="arabicPeriod"/>
            </a:pPr>
            <a:r>
              <a:rPr lang="en-US" altLang="da-DK" sz="2800" dirty="0">
                <a:solidFill>
                  <a:schemeClr val="bg1">
                    <a:lumMod val="75000"/>
                  </a:schemeClr>
                </a:solidFill>
              </a:rPr>
              <a:t>Define use cases</a:t>
            </a:r>
          </a:p>
          <a:p>
            <a:pPr>
              <a:buFontTx/>
              <a:buAutoNum type="arabicPeriod"/>
            </a:pPr>
            <a:r>
              <a:rPr lang="en-US" altLang="da-DK" sz="2800" dirty="0">
                <a:solidFill>
                  <a:schemeClr val="bg1">
                    <a:lumMod val="75000"/>
                  </a:schemeClr>
                </a:solidFill>
              </a:rPr>
              <a:t>Discover </a:t>
            </a:r>
            <a:r>
              <a:rPr lang="en-US" altLang="da-DK" sz="2800" dirty="0" err="1">
                <a:solidFill>
                  <a:schemeClr val="bg1">
                    <a:lumMod val="75000"/>
                  </a:schemeClr>
                </a:solidFill>
              </a:rPr>
              <a:t>reuseable</a:t>
            </a:r>
            <a:r>
              <a:rPr lang="en-US" altLang="da-DK" sz="2800" dirty="0">
                <a:solidFill>
                  <a:schemeClr val="bg1">
                    <a:lumMod val="75000"/>
                  </a:schemeClr>
                </a:solidFill>
              </a:rPr>
              <a:t> use cases</a:t>
            </a:r>
          </a:p>
          <a:p>
            <a:pPr>
              <a:buFontTx/>
              <a:buAutoNum type="arabicPeriod"/>
            </a:pPr>
            <a:r>
              <a:rPr lang="en-US" altLang="da-DK" sz="2800" dirty="0"/>
              <a:t>Write use case description for each use case</a:t>
            </a:r>
          </a:p>
          <a:p>
            <a:pPr lvl="1">
              <a:buFont typeface="Arial" pitchFamily="34" charset="0"/>
              <a:buChar char="•"/>
            </a:pPr>
            <a:r>
              <a:rPr lang="en-US" altLang="da-DK" sz="2800" dirty="0"/>
              <a:t>brief description</a:t>
            </a:r>
          </a:p>
          <a:p>
            <a:pPr lvl="1">
              <a:buFont typeface="Arial" pitchFamily="34" charset="0"/>
              <a:buChar char="•"/>
            </a:pPr>
            <a:r>
              <a:rPr lang="en-US" altLang="da-DK" sz="2800" dirty="0"/>
              <a:t>casual</a:t>
            </a:r>
          </a:p>
          <a:p>
            <a:pPr lvl="1">
              <a:buFont typeface="Arial" pitchFamily="34" charset="0"/>
              <a:buChar char="•"/>
            </a:pPr>
            <a:r>
              <a:rPr lang="en-US" altLang="da-DK" sz="2800" dirty="0"/>
              <a:t>Fully dressed</a:t>
            </a:r>
          </a:p>
          <a:p>
            <a:pPr lvl="1">
              <a:buFont typeface="Arial" pitchFamily="34" charset="0"/>
              <a:buChar char="•"/>
            </a:pPr>
            <a:endParaRPr lang="en-US" altLang="da-DK" sz="2800" dirty="0"/>
          </a:p>
        </p:txBody>
      </p:sp>
    </p:spTree>
    <p:extLst>
      <p:ext uri="{BB962C8B-B14F-4D97-AF65-F5344CB8AC3E}">
        <p14:creationId xmlns:p14="http://schemas.microsoft.com/office/powerpoint/2010/main" val="1153730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2"/>
          <p:cNvSpPr>
            <a:spLocks noGrp="1" noChangeArrowheads="1"/>
          </p:cNvSpPr>
          <p:nvPr>
            <p:ph type="title"/>
          </p:nvPr>
        </p:nvSpPr>
        <p:spPr>
          <a:xfrm>
            <a:off x="709936" y="47482"/>
            <a:ext cx="7678488" cy="1048036"/>
          </a:xfr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fontAlgn="auto">
              <a:spcAft>
                <a:spcPts val="0"/>
              </a:spcAft>
            </a:pPr>
            <a:r>
              <a:rPr lang="en-US" altLang="da-DK" b="1" dirty="0">
                <a:solidFill>
                  <a:schemeClr val="bg1"/>
                </a:solidFill>
                <a:ea typeface="+mj-ea"/>
              </a:rPr>
              <a:t>use case diagram</a:t>
            </a:r>
          </a:p>
        </p:txBody>
      </p:sp>
      <p:sp>
        <p:nvSpPr>
          <p:cNvPr id="7" name="Tekstboks 6"/>
          <p:cNvSpPr txBox="1"/>
          <p:nvPr/>
        </p:nvSpPr>
        <p:spPr>
          <a:xfrm>
            <a:off x="5984543" y="6279950"/>
            <a:ext cx="2190466" cy="369332"/>
          </a:xfrm>
          <a:prstGeom prst="rect">
            <a:avLst/>
          </a:prstGeom>
          <a:noFill/>
        </p:spPr>
        <p:txBody>
          <a:bodyPr wrap="square" rtlCol="0">
            <a:spAutoFit/>
          </a:bodyPr>
          <a:lstStyle/>
          <a:p>
            <a:r>
              <a:rPr lang="da-DK" dirty="0"/>
              <a:t>System border</a:t>
            </a:r>
          </a:p>
        </p:txBody>
      </p:sp>
      <p:pic>
        <p:nvPicPr>
          <p:cNvPr id="1026" name="Picture 2" descr="Billedresultat for use cas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095518"/>
            <a:ext cx="5715000" cy="48958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Lige pilforbindelse 3"/>
          <p:cNvCxnSpPr/>
          <p:nvPr/>
        </p:nvCxnSpPr>
        <p:spPr>
          <a:xfrm flipH="1" flipV="1">
            <a:off x="4763070" y="5877272"/>
            <a:ext cx="1501252" cy="4006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780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203" y="21372"/>
            <a:ext cx="3538736" cy="1143000"/>
          </a:xfrm>
          <a:solidFill>
            <a:srgbClr val="FFC000"/>
          </a:solidFill>
        </p:spPr>
        <p:txBody>
          <a:bodyPr vert="horz" lIns="91440" tIns="45720" rIns="91440" bIns="45720" rtlCol="0" anchor="ctr">
            <a:normAutofit fontScale="90000"/>
          </a:bodyPr>
          <a:lstStyle/>
          <a:p>
            <a:r>
              <a:rPr lang="da-DK" b="1" dirty="0">
                <a:solidFill>
                  <a:schemeClr val="bg1"/>
                </a:solidFill>
                <a:ea typeface="ＭＳ Ｐゴシック" pitchFamily="25" charset="-128"/>
              </a:rPr>
              <a:t>Work with </a:t>
            </a:r>
            <a:r>
              <a:rPr lang="da-DK" b="1" dirty="0" err="1">
                <a:solidFill>
                  <a:schemeClr val="bg1"/>
                </a:solidFill>
                <a:ea typeface="ＭＳ Ｐゴシック" pitchFamily="25" charset="-128"/>
              </a:rPr>
              <a:t>use</a:t>
            </a:r>
            <a:r>
              <a:rPr lang="da-DK" b="1" dirty="0">
                <a:solidFill>
                  <a:schemeClr val="bg1"/>
                </a:solidFill>
                <a:ea typeface="ＭＳ Ｐゴシック" pitchFamily="25" charset="-128"/>
              </a:rPr>
              <a:t> cases!</a:t>
            </a:r>
          </a:p>
        </p:txBody>
      </p:sp>
      <p:pic>
        <p:nvPicPr>
          <p:cNvPr id="1028" name="Picture 4" descr="Billedresultat for use case main success atm">
            <a:extLst>
              <a:ext uri="{FF2B5EF4-FFF2-40B4-BE49-F238E27FC236}">
                <a16:creationId xmlns:a16="http://schemas.microsoft.com/office/drawing/2014/main" id="{74E3A436-26BE-461C-82AE-A446F07F3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831" y="404664"/>
            <a:ext cx="5460515" cy="645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901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solidFill>
            <a:srgbClr val="FFC000"/>
          </a:solidFill>
        </p:spPr>
        <p:txBody>
          <a:bodyPr vert="horz" lIns="91440" tIns="45720" rIns="91440" bIns="45720" rtlCol="0" anchor="ctr">
            <a:normAutofit fontScale="90000"/>
          </a:bodyPr>
          <a:lstStyle/>
          <a:p>
            <a:r>
              <a:rPr lang="da-DK" b="1" dirty="0">
                <a:solidFill>
                  <a:schemeClr val="bg1"/>
                </a:solidFill>
              </a:rPr>
              <a:t>USE CASE – hvor stor skal den være?</a:t>
            </a:r>
          </a:p>
        </p:txBody>
      </p:sp>
      <p:sp>
        <p:nvSpPr>
          <p:cNvPr id="3" name="Tekstfelt 2"/>
          <p:cNvSpPr txBox="1"/>
          <p:nvPr/>
        </p:nvSpPr>
        <p:spPr>
          <a:xfrm>
            <a:off x="251520" y="1628800"/>
            <a:ext cx="8640960" cy="2616101"/>
          </a:xfrm>
          <a:prstGeom prst="rect">
            <a:avLst/>
          </a:prstGeom>
          <a:noFill/>
        </p:spPr>
        <p:txBody>
          <a:bodyPr wrap="square" rtlCol="0">
            <a:spAutoFit/>
          </a:bodyPr>
          <a:lstStyle/>
          <a:p>
            <a:pPr marL="342900" indent="-342900">
              <a:buFont typeface="Arial" panose="020B0604020202020204" pitchFamily="34" charset="0"/>
              <a:buChar char="•"/>
            </a:pPr>
            <a:r>
              <a:rPr lang="da-DK" sz="2800" b="1" dirty="0"/>
              <a:t>ER DET SVÆRT AT BESKRIVE ”MAIN SUCCES SCENARIO”?</a:t>
            </a:r>
          </a:p>
          <a:p>
            <a:pPr marL="342900" indent="-342900">
              <a:buFont typeface="Arial" panose="020B0604020202020204" pitchFamily="34" charset="0"/>
              <a:buChar char="•"/>
            </a:pPr>
            <a:r>
              <a:rPr lang="da-DK" sz="2800" b="1" dirty="0"/>
              <a:t>OMFATTER DEN MANGE SKÆRMBILLEDER (</a:t>
            </a:r>
            <a:r>
              <a:rPr lang="da-DK" sz="2800" b="1" dirty="0" err="1"/>
              <a:t>Mock</a:t>
            </a:r>
            <a:r>
              <a:rPr lang="da-DK" sz="2800" b="1" dirty="0"/>
              <a:t> Ups)</a:t>
            </a:r>
          </a:p>
          <a:p>
            <a:pPr marL="342900" indent="-342900">
              <a:buFont typeface="Arial" panose="020B0604020202020204" pitchFamily="34" charset="0"/>
              <a:buChar char="•"/>
            </a:pPr>
            <a:r>
              <a:rPr lang="da-DK" sz="2800" b="1" dirty="0"/>
              <a:t>KAN MAN DELE DEN I 2 ELLER FLERE MINDRE USE CASES?</a:t>
            </a:r>
            <a:endParaRPr lang="da-DK" sz="2400" b="1" dirty="0"/>
          </a:p>
          <a:p>
            <a:endParaRPr lang="da-DK" sz="2400" b="1" dirty="0"/>
          </a:p>
        </p:txBody>
      </p:sp>
    </p:spTree>
    <p:extLst>
      <p:ext uri="{BB962C8B-B14F-4D97-AF65-F5344CB8AC3E}">
        <p14:creationId xmlns:p14="http://schemas.microsoft.com/office/powerpoint/2010/main" val="1207351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solidFill>
            <a:srgbClr val="FFC000"/>
          </a:solidFill>
        </p:spPr>
        <p:txBody>
          <a:bodyPr vert="horz" lIns="91440" tIns="45720" rIns="91440" bIns="45720" rtlCol="0" anchor="ctr">
            <a:normAutofit/>
          </a:bodyPr>
          <a:lstStyle/>
          <a:p>
            <a:r>
              <a:rPr lang="da-DK" b="1" dirty="0">
                <a:solidFill>
                  <a:schemeClr val="bg1"/>
                </a:solidFill>
              </a:rPr>
              <a:t>USE CASES – hvordan vælger vi?</a:t>
            </a:r>
          </a:p>
        </p:txBody>
      </p:sp>
      <p:sp>
        <p:nvSpPr>
          <p:cNvPr id="3" name="Tekstfelt 2"/>
          <p:cNvSpPr txBox="1"/>
          <p:nvPr/>
        </p:nvSpPr>
        <p:spPr>
          <a:xfrm>
            <a:off x="457200" y="1628800"/>
            <a:ext cx="8229600" cy="2062103"/>
          </a:xfrm>
          <a:prstGeom prst="rect">
            <a:avLst/>
          </a:prstGeom>
          <a:noFill/>
        </p:spPr>
        <p:txBody>
          <a:bodyPr wrap="square" rtlCol="0">
            <a:spAutoFit/>
          </a:bodyPr>
          <a:lstStyle/>
          <a:p>
            <a:r>
              <a:rPr lang="da-DK" sz="3200" b="1" dirty="0"/>
              <a:t>VIGTIGST FOR FORRETNINGEN (KUNDEN)</a:t>
            </a:r>
          </a:p>
          <a:p>
            <a:r>
              <a:rPr lang="da-DK" sz="3200" b="1" dirty="0"/>
              <a:t>KOMPLEKSITET (SYSTEMET)</a:t>
            </a:r>
          </a:p>
          <a:p>
            <a:r>
              <a:rPr lang="da-DK" sz="3200" b="1" dirty="0">
                <a:solidFill>
                  <a:schemeClr val="bg1">
                    <a:lumMod val="65000"/>
                  </a:schemeClr>
                </a:solidFill>
              </a:rPr>
              <a:t>RISIKO (PROJEKTET)</a:t>
            </a:r>
          </a:p>
          <a:p>
            <a:endParaRPr lang="da-DK" sz="3200" b="1" dirty="0"/>
          </a:p>
        </p:txBody>
      </p:sp>
    </p:spTree>
    <p:extLst>
      <p:ext uri="{BB962C8B-B14F-4D97-AF65-F5344CB8AC3E}">
        <p14:creationId xmlns:p14="http://schemas.microsoft.com/office/powerpoint/2010/main" val="3563507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5936" y="58480"/>
            <a:ext cx="8229600" cy="1143000"/>
          </a:xfrm>
          <a:solidFill>
            <a:srgbClr val="FFC000"/>
          </a:solidFill>
        </p:spPr>
        <p:txBody>
          <a:bodyPr vert="horz" lIns="91440" tIns="45720" rIns="91440" bIns="45720" rtlCol="0" anchor="ctr">
            <a:normAutofit fontScale="90000"/>
          </a:bodyPr>
          <a:lstStyle/>
          <a:p>
            <a:r>
              <a:rPr lang="da-DK" b="1" dirty="0">
                <a:solidFill>
                  <a:schemeClr val="bg1"/>
                </a:solidFill>
              </a:rPr>
              <a:t>Vigtighed for Kunden og kompleksitet!</a:t>
            </a:r>
          </a:p>
        </p:txBody>
      </p:sp>
      <p:sp>
        <p:nvSpPr>
          <p:cNvPr id="4" name="Rektangel 3"/>
          <p:cNvSpPr/>
          <p:nvPr/>
        </p:nvSpPr>
        <p:spPr>
          <a:xfrm>
            <a:off x="395536" y="4221088"/>
            <a:ext cx="7848872" cy="2308324"/>
          </a:xfrm>
          <a:prstGeom prst="rect">
            <a:avLst/>
          </a:prstGeom>
        </p:spPr>
        <p:txBody>
          <a:bodyPr wrap="square">
            <a:spAutoFit/>
          </a:bodyPr>
          <a:lstStyle/>
          <a:p>
            <a:r>
              <a:rPr lang="en-US" sz="2400" b="1" dirty="0">
                <a:solidFill>
                  <a:srgbClr val="404040"/>
                </a:solidFill>
                <a:latin typeface="Arial" panose="020B0604020202020204" pitchFamily="34" charset="0"/>
              </a:rPr>
              <a:t>Complexity</a:t>
            </a:r>
            <a:endParaRPr lang="en-US" sz="2400" dirty="0">
              <a:solidFill>
                <a:srgbClr val="404040"/>
              </a:solidFill>
              <a:latin typeface="Arial" panose="020B0604020202020204" pitchFamily="34" charset="0"/>
            </a:endParaRPr>
          </a:p>
          <a:p>
            <a:r>
              <a:rPr lang="en-US" sz="2400" dirty="0">
                <a:solidFill>
                  <a:srgbClr val="404040"/>
                </a:solidFill>
                <a:latin typeface="Arial" panose="020B0604020202020204" pitchFamily="34" charset="0"/>
              </a:rPr>
              <a:t>You need to assess whether functionality contains simplistic input and output algorithms or intricate critical methods. Typical complexity factors to consider are:</a:t>
            </a:r>
          </a:p>
          <a:p>
            <a:pPr marL="285750" indent="-285750">
              <a:buFont typeface="Arial" panose="020B0604020202020204" pitchFamily="34" charset="0"/>
              <a:buChar char="•"/>
            </a:pPr>
            <a:r>
              <a:rPr lang="en-US" sz="2400" dirty="0">
                <a:solidFill>
                  <a:srgbClr val="000000"/>
                </a:solidFill>
                <a:latin typeface="Arial" panose="020B0604020202020204" pitchFamily="34" charset="0"/>
              </a:rPr>
              <a:t>Number of Actor Profiles</a:t>
            </a:r>
          </a:p>
          <a:p>
            <a:pPr marL="285750" indent="-285750">
              <a:buFont typeface="Arial" panose="020B0604020202020204" pitchFamily="34" charset="0"/>
              <a:buChar char="•"/>
            </a:pPr>
            <a:r>
              <a:rPr lang="en-US" sz="2400" dirty="0">
                <a:solidFill>
                  <a:srgbClr val="000000"/>
                </a:solidFill>
                <a:latin typeface="Arial" panose="020B0604020202020204" pitchFamily="34" charset="0"/>
              </a:rPr>
              <a:t>Number of proposed scenarios</a:t>
            </a:r>
            <a:endParaRPr lang="en-US" sz="2400" b="0" i="0" dirty="0">
              <a:solidFill>
                <a:srgbClr val="000000"/>
              </a:solidFill>
              <a:effectLst/>
              <a:latin typeface="Arial" panose="020B0604020202020204" pitchFamily="34" charset="0"/>
            </a:endParaRPr>
          </a:p>
        </p:txBody>
      </p:sp>
      <p:sp>
        <p:nvSpPr>
          <p:cNvPr id="5" name="Rektangel 4"/>
          <p:cNvSpPr/>
          <p:nvPr/>
        </p:nvSpPr>
        <p:spPr>
          <a:xfrm>
            <a:off x="395536" y="1543432"/>
            <a:ext cx="8229600" cy="2677656"/>
          </a:xfrm>
          <a:prstGeom prst="rect">
            <a:avLst/>
          </a:prstGeom>
        </p:spPr>
        <p:txBody>
          <a:bodyPr wrap="square">
            <a:spAutoFit/>
          </a:bodyPr>
          <a:lstStyle/>
          <a:p>
            <a:r>
              <a:rPr lang="en-US" sz="2400" b="1" dirty="0">
                <a:solidFill>
                  <a:srgbClr val="404040"/>
                </a:solidFill>
                <a:latin typeface="Arial" panose="020B0604020202020204" pitchFamily="34" charset="0"/>
              </a:rPr>
              <a:t>Customer Priority</a:t>
            </a:r>
            <a:endParaRPr lang="en-US" sz="2400" dirty="0">
              <a:solidFill>
                <a:srgbClr val="404040"/>
              </a:solidFill>
              <a:latin typeface="Arial" panose="020B0604020202020204" pitchFamily="34" charset="0"/>
            </a:endParaRPr>
          </a:p>
          <a:p>
            <a:r>
              <a:rPr lang="en-US" sz="2400" dirty="0">
                <a:solidFill>
                  <a:srgbClr val="404040"/>
                </a:solidFill>
                <a:latin typeface="Arial" panose="020B0604020202020204" pitchFamily="34" charset="0"/>
              </a:rPr>
              <a:t>Identify whether functionality is highest priority and is the focus of the system, or borders on being out-of-scope with a real potential to be postponed.</a:t>
            </a:r>
          </a:p>
          <a:p>
            <a:r>
              <a:rPr lang="en-US" sz="2400" dirty="0">
                <a:solidFill>
                  <a:srgbClr val="404040"/>
                </a:solidFill>
                <a:latin typeface="Arial" panose="020B0604020202020204" pitchFamily="34" charset="0"/>
              </a:rPr>
              <a:t>This gives you a way of seeing what the Importance of the use case to the business, and the urgency to have the functionality available.</a:t>
            </a:r>
            <a:endParaRPr lang="en-US" sz="2400" b="0" i="0" dirty="0">
              <a:solidFill>
                <a:srgbClr val="404040"/>
              </a:solidFill>
              <a:effectLst/>
              <a:latin typeface="Arial" panose="020B0604020202020204" pitchFamily="34" charset="0"/>
            </a:endParaRPr>
          </a:p>
        </p:txBody>
      </p:sp>
    </p:spTree>
    <p:extLst>
      <p:ext uri="{BB962C8B-B14F-4D97-AF65-F5344CB8AC3E}">
        <p14:creationId xmlns:p14="http://schemas.microsoft.com/office/powerpoint/2010/main" val="1967266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solidFill>
            <a:srgbClr val="FFC000"/>
          </a:solidFill>
        </p:spPr>
        <p:txBody>
          <a:bodyPr vert="horz" lIns="91440" tIns="45720" rIns="91440" bIns="45720" rtlCol="0" anchor="ctr">
            <a:normAutofit/>
          </a:bodyPr>
          <a:lstStyle/>
          <a:p>
            <a:r>
              <a:rPr lang="da-DK" b="1" dirty="0">
                <a:solidFill>
                  <a:schemeClr val="bg1"/>
                </a:solidFill>
                <a:ea typeface="ＭＳ Ｐゴシック" pitchFamily="25" charset="-128"/>
              </a:rPr>
              <a:t>MARIOS PIZZA SP. Opgave #2</a:t>
            </a:r>
          </a:p>
        </p:txBody>
      </p:sp>
      <p:sp>
        <p:nvSpPr>
          <p:cNvPr id="3" name="Tekstboks 2"/>
          <p:cNvSpPr txBox="1"/>
          <p:nvPr/>
        </p:nvSpPr>
        <p:spPr>
          <a:xfrm>
            <a:off x="503548" y="1523108"/>
            <a:ext cx="8136904" cy="4524315"/>
          </a:xfrm>
          <a:prstGeom prst="rect">
            <a:avLst/>
          </a:prstGeom>
          <a:noFill/>
        </p:spPr>
        <p:txBody>
          <a:bodyPr wrap="square" rtlCol="0">
            <a:spAutoFit/>
          </a:bodyPr>
          <a:lstStyle/>
          <a:p>
            <a:r>
              <a:rPr lang="da-DK" sz="3200" b="1" dirty="0"/>
              <a:t>Find opgaven på </a:t>
            </a:r>
            <a:r>
              <a:rPr lang="da-DK" sz="3200" b="1" dirty="0" err="1"/>
              <a:t>Sharepoint</a:t>
            </a:r>
            <a:r>
              <a:rPr lang="da-DK" sz="3200" b="1" dirty="0"/>
              <a:t>!</a:t>
            </a:r>
          </a:p>
          <a:p>
            <a:pPr marL="1028700" lvl="1" indent="-571500">
              <a:buFont typeface="Arial" panose="020B0604020202020204" pitchFamily="34" charset="0"/>
              <a:buChar char="•"/>
            </a:pPr>
            <a:r>
              <a:rPr lang="da-DK" sz="3200" b="1" dirty="0"/>
              <a:t>Udarbejd en domænemodel</a:t>
            </a:r>
          </a:p>
          <a:p>
            <a:pPr marL="1028700" lvl="1" indent="-571500">
              <a:buFont typeface="Arial" panose="020B0604020202020204" pitchFamily="34" charset="0"/>
              <a:buChar char="•"/>
            </a:pPr>
            <a:r>
              <a:rPr lang="da-DK" sz="3200" b="1" dirty="0"/>
              <a:t>Udarbejd et </a:t>
            </a:r>
            <a:r>
              <a:rPr lang="da-DK" sz="3200" b="1" dirty="0" err="1"/>
              <a:t>Use</a:t>
            </a:r>
            <a:r>
              <a:rPr lang="da-DK" sz="3200" b="1" dirty="0"/>
              <a:t> Case </a:t>
            </a:r>
            <a:r>
              <a:rPr lang="da-DK" sz="3200" b="1" dirty="0" err="1"/>
              <a:t>Digram</a:t>
            </a:r>
            <a:endParaRPr lang="da-DK" sz="3200" b="1" dirty="0"/>
          </a:p>
          <a:p>
            <a:pPr marL="1028700" lvl="1" indent="-571500">
              <a:buFont typeface="Arial" panose="020B0604020202020204" pitchFamily="34" charset="0"/>
              <a:buChar char="•"/>
            </a:pPr>
            <a:r>
              <a:rPr lang="da-DK" sz="3200" b="1" dirty="0"/>
              <a:t>Prioritér </a:t>
            </a:r>
            <a:r>
              <a:rPr lang="da-DK" sz="3200" b="1" dirty="0" err="1"/>
              <a:t>Use</a:t>
            </a:r>
            <a:r>
              <a:rPr lang="da-DK" sz="3200" b="1" dirty="0"/>
              <a:t> Cases</a:t>
            </a:r>
          </a:p>
          <a:p>
            <a:pPr marL="1485900" lvl="2" indent="-571500">
              <a:buFont typeface="Arial" panose="020B0604020202020204" pitchFamily="34" charset="0"/>
              <a:buChar char="•"/>
            </a:pPr>
            <a:r>
              <a:rPr lang="da-DK" sz="3200" dirty="0"/>
              <a:t>Beskriv Main Succes Scenarie (aka basic flow of events) &amp; Alternative Flows for højest prioriterede </a:t>
            </a:r>
            <a:r>
              <a:rPr lang="da-DK" sz="3200" dirty="0" err="1"/>
              <a:t>Use</a:t>
            </a:r>
            <a:r>
              <a:rPr lang="da-DK" sz="3200" dirty="0"/>
              <a:t> Case</a:t>
            </a:r>
            <a:endParaRPr lang="da-DK" sz="3200" b="1" dirty="0"/>
          </a:p>
          <a:p>
            <a:pPr marL="1485900" lvl="2" indent="-571500">
              <a:buFont typeface="Arial" panose="020B0604020202020204" pitchFamily="34" charset="0"/>
              <a:buChar char="•"/>
            </a:pPr>
            <a:r>
              <a:rPr lang="da-DK" sz="3200" dirty="0"/>
              <a:t>Start med at kode </a:t>
            </a:r>
            <a:r>
              <a:rPr lang="da-DK" sz="3200" b="1" dirty="0"/>
              <a:t>i prioriteret rækkefølge</a:t>
            </a:r>
            <a:r>
              <a:rPr lang="da-DK" sz="3200" dirty="0"/>
              <a:t>, når I når der til!</a:t>
            </a:r>
          </a:p>
        </p:txBody>
      </p:sp>
    </p:spTree>
    <p:extLst>
      <p:ext uri="{BB962C8B-B14F-4D97-AF65-F5344CB8AC3E}">
        <p14:creationId xmlns:p14="http://schemas.microsoft.com/office/powerpoint/2010/main" val="278850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21196" y="188640"/>
            <a:ext cx="8229600" cy="850106"/>
          </a:xfrm>
        </p:spPr>
        <p:txBody>
          <a:bodyPr/>
          <a:lstStyle/>
          <a:p>
            <a:r>
              <a:rPr lang="da-DK" dirty="0"/>
              <a:t>IT-systems </a:t>
            </a:r>
            <a:r>
              <a:rPr lang="da-DK" dirty="0" err="1"/>
              <a:t>lifecycle</a:t>
            </a:r>
            <a:r>
              <a:rPr lang="da-DK" dirty="0"/>
              <a:t>/</a:t>
            </a:r>
            <a:r>
              <a:rPr lang="da-DK" dirty="0" err="1"/>
              <a:t>development</a:t>
            </a:r>
            <a:endParaRPr lang="da-DK" dirty="0"/>
          </a:p>
        </p:txBody>
      </p:sp>
      <p:grpSp>
        <p:nvGrpSpPr>
          <p:cNvPr id="6" name="Gruppe 5"/>
          <p:cNvGrpSpPr/>
          <p:nvPr/>
        </p:nvGrpSpPr>
        <p:grpSpPr>
          <a:xfrm>
            <a:off x="323528" y="2852936"/>
            <a:ext cx="8424936" cy="576064"/>
            <a:chOff x="323528" y="5229200"/>
            <a:chExt cx="8424936" cy="576064"/>
          </a:xfrm>
        </p:grpSpPr>
        <p:sp>
          <p:nvSpPr>
            <p:cNvPr id="3" name="Højrepil 2"/>
            <p:cNvSpPr/>
            <p:nvPr/>
          </p:nvSpPr>
          <p:spPr>
            <a:xfrm>
              <a:off x="323528" y="5229200"/>
              <a:ext cx="8424936" cy="57606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 name="Tekstboks 3"/>
            <p:cNvSpPr txBox="1"/>
            <p:nvPr/>
          </p:nvSpPr>
          <p:spPr>
            <a:xfrm>
              <a:off x="7884368" y="5332566"/>
              <a:ext cx="713845" cy="369332"/>
            </a:xfrm>
            <a:prstGeom prst="rect">
              <a:avLst/>
            </a:prstGeom>
            <a:noFill/>
          </p:spPr>
          <p:txBody>
            <a:bodyPr wrap="square" rtlCol="0">
              <a:spAutoFit/>
            </a:bodyPr>
            <a:lstStyle/>
            <a:p>
              <a:r>
                <a:rPr lang="da-DK" b="1" dirty="0"/>
                <a:t>time</a:t>
              </a:r>
            </a:p>
          </p:txBody>
        </p:sp>
      </p:grpSp>
      <p:sp>
        <p:nvSpPr>
          <p:cNvPr id="5" name="Skyformet billedforklaring 4"/>
          <p:cNvSpPr/>
          <p:nvPr/>
        </p:nvSpPr>
        <p:spPr>
          <a:xfrm>
            <a:off x="0" y="1340768"/>
            <a:ext cx="1691680" cy="936104"/>
          </a:xfrm>
          <a:prstGeom prst="cloudCallout">
            <a:avLst>
              <a:gd name="adj1" fmla="val -20156"/>
              <a:gd name="adj2" fmla="val 1119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3600" b="1" dirty="0"/>
              <a:t>IDEA</a:t>
            </a:r>
          </a:p>
        </p:txBody>
      </p:sp>
      <p:sp>
        <p:nvSpPr>
          <p:cNvPr id="7" name="Multidokument 6"/>
          <p:cNvSpPr/>
          <p:nvPr/>
        </p:nvSpPr>
        <p:spPr>
          <a:xfrm>
            <a:off x="2195736" y="1789442"/>
            <a:ext cx="1872208" cy="91947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000" b="1" dirty="0"/>
              <a:t>Decision and </a:t>
            </a:r>
          </a:p>
          <a:p>
            <a:pPr algn="ctr"/>
            <a:r>
              <a:rPr lang="da-DK" sz="2000" b="1" dirty="0" err="1"/>
              <a:t>contract</a:t>
            </a:r>
            <a:endParaRPr lang="da-DK" sz="2000" b="1" dirty="0"/>
          </a:p>
        </p:txBody>
      </p:sp>
      <p:sp>
        <p:nvSpPr>
          <p:cNvPr id="8" name="Manuel proces 7"/>
          <p:cNvSpPr/>
          <p:nvPr/>
        </p:nvSpPr>
        <p:spPr>
          <a:xfrm>
            <a:off x="4644008" y="2024844"/>
            <a:ext cx="2376264" cy="684076"/>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000" b="1" dirty="0" err="1"/>
              <a:t>Production</a:t>
            </a:r>
            <a:endParaRPr lang="da-DK" sz="2000" b="1" dirty="0"/>
          </a:p>
        </p:txBody>
      </p:sp>
      <p:sp>
        <p:nvSpPr>
          <p:cNvPr id="9" name="Terminalpunkt 8"/>
          <p:cNvSpPr/>
          <p:nvPr/>
        </p:nvSpPr>
        <p:spPr>
          <a:xfrm>
            <a:off x="7236296" y="2132856"/>
            <a:ext cx="1656184" cy="57606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000" b="1" dirty="0"/>
              <a:t>operation</a:t>
            </a:r>
          </a:p>
        </p:txBody>
      </p:sp>
      <p:sp>
        <p:nvSpPr>
          <p:cNvPr id="10" name="Tekstboks 9"/>
          <p:cNvSpPr txBox="1"/>
          <p:nvPr/>
        </p:nvSpPr>
        <p:spPr>
          <a:xfrm>
            <a:off x="109376" y="3424761"/>
            <a:ext cx="1150256" cy="646331"/>
          </a:xfrm>
          <a:prstGeom prst="rect">
            <a:avLst/>
          </a:prstGeom>
          <a:noFill/>
        </p:spPr>
        <p:txBody>
          <a:bodyPr wrap="square" rtlCol="0">
            <a:spAutoFit/>
          </a:bodyPr>
          <a:lstStyle/>
          <a:p>
            <a:r>
              <a:rPr lang="da-DK" b="1" dirty="0">
                <a:solidFill>
                  <a:srgbClr val="FF0000"/>
                </a:solidFill>
              </a:rPr>
              <a:t>Vision</a:t>
            </a:r>
          </a:p>
          <a:p>
            <a:r>
              <a:rPr lang="da-DK" b="1" dirty="0">
                <a:solidFill>
                  <a:srgbClr val="FF0000"/>
                </a:solidFill>
              </a:rPr>
              <a:t>and </a:t>
            </a:r>
            <a:r>
              <a:rPr lang="da-DK" b="1" dirty="0" err="1">
                <a:solidFill>
                  <a:srgbClr val="FF0000"/>
                </a:solidFill>
              </a:rPr>
              <a:t>Goal</a:t>
            </a:r>
            <a:endParaRPr lang="da-DK" b="1" dirty="0">
              <a:solidFill>
                <a:srgbClr val="FF0000"/>
              </a:solidFill>
            </a:endParaRPr>
          </a:p>
        </p:txBody>
      </p:sp>
      <p:sp>
        <p:nvSpPr>
          <p:cNvPr id="11" name="Afrundet rektangel 10"/>
          <p:cNvSpPr/>
          <p:nvPr/>
        </p:nvSpPr>
        <p:spPr>
          <a:xfrm>
            <a:off x="109376" y="3424761"/>
            <a:ext cx="1008112" cy="6463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026" name="Picture 2" descr="http://kurser.iha.dk/eit/dab1/E07/kommentar/koment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705" y="4691581"/>
            <a:ext cx="1436415" cy="1105835"/>
          </a:xfrm>
          <a:prstGeom prst="rect">
            <a:avLst/>
          </a:prstGeom>
          <a:noFill/>
          <a:extLst>
            <a:ext uri="{909E8E84-426E-40DD-AFC4-6F175D3DCCD1}">
              <a14:hiddenFill xmlns:a14="http://schemas.microsoft.com/office/drawing/2010/main">
                <a:solidFill>
                  <a:srgbClr val="FFFFFF"/>
                </a:solidFill>
              </a14:hiddenFill>
            </a:ext>
          </a:extLst>
        </p:spPr>
      </p:pic>
      <p:sp>
        <p:nvSpPr>
          <p:cNvPr id="12" name="Tekstboks 11"/>
          <p:cNvSpPr txBox="1"/>
          <p:nvPr/>
        </p:nvSpPr>
        <p:spPr>
          <a:xfrm rot="19768032">
            <a:off x="59669" y="5025055"/>
            <a:ext cx="1800200" cy="338554"/>
          </a:xfrm>
          <a:prstGeom prst="rect">
            <a:avLst/>
          </a:prstGeom>
          <a:noFill/>
        </p:spPr>
        <p:txBody>
          <a:bodyPr wrap="square" rtlCol="0">
            <a:spAutoFit/>
          </a:bodyPr>
          <a:lstStyle/>
          <a:p>
            <a:pPr algn="ctr"/>
            <a:r>
              <a:rPr lang="da-DK" sz="1600" b="1" dirty="0">
                <a:solidFill>
                  <a:srgbClr val="FF0000"/>
                </a:solidFill>
              </a:rPr>
              <a:t>Domain model</a:t>
            </a:r>
          </a:p>
        </p:txBody>
      </p:sp>
      <p:pic>
        <p:nvPicPr>
          <p:cNvPr id="1028" name="Picture 4" descr="https://encrypted-tbn2.gstatic.com/images?q=tbn:ANd9GcSchgbLyGzRNFWMs-rJPYDzpYZ-YblSNUDLctE-k3RNSr7TKYtv">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3218" y="3325634"/>
            <a:ext cx="1560587" cy="12889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descr="uiSketch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6654" y="4691581"/>
            <a:ext cx="1714302" cy="1285951"/>
          </a:xfrm>
          <a:prstGeom prst="rect">
            <a:avLst/>
          </a:prstGeom>
          <a:noFill/>
          <a:extLst>
            <a:ext uri="{909E8E84-426E-40DD-AFC4-6F175D3DCCD1}">
              <a14:hiddenFill xmlns:a14="http://schemas.microsoft.com/office/drawing/2010/main">
                <a:solidFill>
                  <a:srgbClr val="FFFFFF"/>
                </a:solidFill>
              </a14:hiddenFill>
            </a:ext>
          </a:extLst>
        </p:spPr>
      </p:pic>
      <p:sp>
        <p:nvSpPr>
          <p:cNvPr id="15" name="Tekstboks 14"/>
          <p:cNvSpPr txBox="1"/>
          <p:nvPr/>
        </p:nvSpPr>
        <p:spPr>
          <a:xfrm rot="19721539">
            <a:off x="1493527" y="3852586"/>
            <a:ext cx="2139967" cy="369332"/>
          </a:xfrm>
          <a:prstGeom prst="rect">
            <a:avLst/>
          </a:prstGeom>
          <a:noFill/>
        </p:spPr>
        <p:txBody>
          <a:bodyPr wrap="square" rtlCol="0">
            <a:spAutoFit/>
          </a:bodyPr>
          <a:lstStyle/>
          <a:p>
            <a:pPr algn="ctr"/>
            <a:r>
              <a:rPr lang="da-DK" b="1" dirty="0" err="1">
                <a:solidFill>
                  <a:srgbClr val="FF0000"/>
                </a:solidFill>
              </a:rPr>
              <a:t>Functional</a:t>
            </a:r>
            <a:r>
              <a:rPr lang="da-DK" b="1" dirty="0">
                <a:solidFill>
                  <a:srgbClr val="FF0000"/>
                </a:solidFill>
              </a:rPr>
              <a:t> </a:t>
            </a:r>
            <a:r>
              <a:rPr lang="da-DK" b="1" dirty="0" err="1">
                <a:solidFill>
                  <a:srgbClr val="FF0000"/>
                </a:solidFill>
              </a:rPr>
              <a:t>Req</a:t>
            </a:r>
            <a:r>
              <a:rPr lang="da-DK" b="1" dirty="0">
                <a:solidFill>
                  <a:srgbClr val="FF0000"/>
                </a:solidFill>
              </a:rPr>
              <a:t>.</a:t>
            </a:r>
          </a:p>
        </p:txBody>
      </p:sp>
      <p:sp>
        <p:nvSpPr>
          <p:cNvPr id="21" name="Tekstboks 20"/>
          <p:cNvSpPr txBox="1"/>
          <p:nvPr/>
        </p:nvSpPr>
        <p:spPr>
          <a:xfrm rot="19768032">
            <a:off x="2447843" y="5261050"/>
            <a:ext cx="1800200" cy="338554"/>
          </a:xfrm>
          <a:prstGeom prst="rect">
            <a:avLst/>
          </a:prstGeom>
          <a:noFill/>
        </p:spPr>
        <p:txBody>
          <a:bodyPr wrap="square" rtlCol="0">
            <a:spAutoFit/>
          </a:bodyPr>
          <a:lstStyle/>
          <a:p>
            <a:pPr algn="ctr"/>
            <a:r>
              <a:rPr lang="da-DK" sz="1600" b="1" dirty="0" err="1">
                <a:solidFill>
                  <a:srgbClr val="FF0000"/>
                </a:solidFill>
              </a:rPr>
              <a:t>Mock</a:t>
            </a:r>
            <a:r>
              <a:rPr lang="da-DK" sz="1600" b="1" dirty="0">
                <a:solidFill>
                  <a:srgbClr val="FF0000"/>
                </a:solidFill>
              </a:rPr>
              <a:t> Ups</a:t>
            </a:r>
          </a:p>
        </p:txBody>
      </p:sp>
      <p:sp>
        <p:nvSpPr>
          <p:cNvPr id="18" name="Højre klammeparentes 17"/>
          <p:cNvSpPr/>
          <p:nvPr/>
        </p:nvSpPr>
        <p:spPr>
          <a:xfrm rot="5400000">
            <a:off x="2027963" y="3909175"/>
            <a:ext cx="444171" cy="424847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
        <p:nvSpPr>
          <p:cNvPr id="19" name="Tekstboks 18"/>
          <p:cNvSpPr txBox="1"/>
          <p:nvPr/>
        </p:nvSpPr>
        <p:spPr>
          <a:xfrm>
            <a:off x="1180264" y="6150114"/>
            <a:ext cx="2202225" cy="707886"/>
          </a:xfrm>
          <a:prstGeom prst="rect">
            <a:avLst/>
          </a:prstGeom>
          <a:noFill/>
        </p:spPr>
        <p:txBody>
          <a:bodyPr wrap="square" rtlCol="0">
            <a:spAutoFit/>
          </a:bodyPr>
          <a:lstStyle/>
          <a:p>
            <a:r>
              <a:rPr lang="da-DK" sz="2000" b="1" dirty="0" err="1"/>
              <a:t>Requirements</a:t>
            </a:r>
            <a:r>
              <a:rPr lang="da-DK" sz="2000" b="1" dirty="0"/>
              <a:t> specifikation</a:t>
            </a:r>
          </a:p>
        </p:txBody>
      </p:sp>
    </p:spTree>
    <p:extLst>
      <p:ext uri="{BB962C8B-B14F-4D97-AF65-F5344CB8AC3E}">
        <p14:creationId xmlns:p14="http://schemas.microsoft.com/office/powerpoint/2010/main" val="32536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solidFill>
            <a:srgbClr val="FFC000"/>
          </a:solidFill>
        </p:spPr>
        <p:txBody>
          <a:bodyPr>
            <a:normAutofit fontScale="90000"/>
          </a:bodyPr>
          <a:lstStyle/>
          <a:p>
            <a:r>
              <a:rPr lang="da-DK" dirty="0">
                <a:solidFill>
                  <a:srgbClr val="C00000"/>
                </a:solidFill>
              </a:rPr>
              <a:t>Krav, kunder og brugere</a:t>
            </a:r>
            <a:br>
              <a:rPr lang="da-DK" dirty="0">
                <a:solidFill>
                  <a:srgbClr val="C00000"/>
                </a:solidFill>
              </a:rPr>
            </a:br>
            <a:r>
              <a:rPr lang="da-DK" dirty="0">
                <a:solidFill>
                  <a:srgbClr val="C00000"/>
                </a:solidFill>
              </a:rPr>
              <a:t>- hvad er problemet?</a:t>
            </a:r>
          </a:p>
        </p:txBody>
      </p:sp>
      <p:sp>
        <p:nvSpPr>
          <p:cNvPr id="5" name="Pladsholder til indhold 4"/>
          <p:cNvSpPr>
            <a:spLocks noGrp="1"/>
          </p:cNvSpPr>
          <p:nvPr>
            <p:ph idx="1"/>
          </p:nvPr>
        </p:nvSpPr>
        <p:spPr>
          <a:xfrm>
            <a:off x="457200" y="1600200"/>
            <a:ext cx="8435280" cy="4525963"/>
          </a:xfrm>
        </p:spPr>
        <p:txBody>
          <a:bodyPr>
            <a:normAutofit/>
          </a:bodyPr>
          <a:lstStyle/>
          <a:p>
            <a:pPr marL="285750" indent="-285750"/>
            <a:r>
              <a:rPr lang="da-DK" sz="2400" dirty="0"/>
              <a:t>Vi skal levere et IT-system, men hvad vil kunden have?</a:t>
            </a:r>
          </a:p>
          <a:p>
            <a:pPr lvl="1">
              <a:buFont typeface="Arial" panose="020B0604020202020204" pitchFamily="34" charset="0"/>
              <a:buChar char="•"/>
            </a:pPr>
            <a:r>
              <a:rPr lang="da-DK" sz="2000" dirty="0"/>
              <a:t>Ved kunden det selv?</a:t>
            </a:r>
          </a:p>
          <a:p>
            <a:pPr marL="1657350" lvl="3" indent="-285750">
              <a:buFont typeface="Arial" panose="020B0604020202020204" pitchFamily="34" charset="0"/>
              <a:buChar char="•"/>
            </a:pPr>
            <a:r>
              <a:rPr lang="da-DK" sz="1800" dirty="0"/>
              <a:t>Formål/mål</a:t>
            </a:r>
          </a:p>
          <a:p>
            <a:pPr marL="1657350" lvl="3" indent="-285750">
              <a:buFont typeface="Arial" panose="020B0604020202020204" pitchFamily="34" charset="0"/>
              <a:buChar char="•"/>
            </a:pPr>
            <a:r>
              <a:rPr lang="da-DK" sz="1800" dirty="0"/>
              <a:t>Funktionalitet</a:t>
            </a:r>
          </a:p>
          <a:p>
            <a:pPr marL="1657350" lvl="3" indent="-285750">
              <a:buFont typeface="Arial" panose="020B0604020202020204" pitchFamily="34" charset="0"/>
              <a:buChar char="•"/>
            </a:pPr>
            <a:r>
              <a:rPr lang="da-DK" sz="1800" dirty="0"/>
              <a:t>Input/output</a:t>
            </a:r>
          </a:p>
          <a:p>
            <a:pPr lvl="1">
              <a:buFont typeface="Arial" panose="020B0604020202020204" pitchFamily="34" charset="0"/>
              <a:buChar char="•"/>
            </a:pPr>
            <a:r>
              <a:rPr lang="da-DK" sz="2000" dirty="0"/>
              <a:t>Kan kunden forklare os det?</a:t>
            </a:r>
          </a:p>
          <a:p>
            <a:pPr lvl="3"/>
            <a:r>
              <a:rPr lang="da-DK" sz="1800" dirty="0"/>
              <a:t>Fælles Sprog</a:t>
            </a:r>
          </a:p>
          <a:p>
            <a:pPr lvl="1">
              <a:buFont typeface="Arial" panose="020B0604020202020204" pitchFamily="34" charset="0"/>
              <a:buChar char="•"/>
            </a:pPr>
            <a:r>
              <a:rPr lang="da-DK" sz="2000" dirty="0"/>
              <a:t>Kan vi hjælpe kunden?</a:t>
            </a:r>
          </a:p>
          <a:p>
            <a:pPr lvl="3"/>
            <a:r>
              <a:rPr lang="da-DK" sz="1800" dirty="0"/>
              <a:t>Viden om IT</a:t>
            </a:r>
          </a:p>
          <a:p>
            <a:pPr lvl="1">
              <a:buFont typeface="Arial" panose="020B0604020202020204" pitchFamily="34" charset="0"/>
              <a:buChar char="•"/>
            </a:pPr>
            <a:r>
              <a:rPr lang="da-DK" sz="2000" dirty="0"/>
              <a:t>Kan vi forstå og fastholde/dokumentere kravene?</a:t>
            </a:r>
          </a:p>
          <a:p>
            <a:pPr lvl="3"/>
            <a:r>
              <a:rPr lang="da-DK" sz="1800" dirty="0"/>
              <a:t>Kravspecifikation</a:t>
            </a:r>
          </a:p>
          <a:p>
            <a:pPr lvl="1">
              <a:buFont typeface="Arial" panose="020B0604020202020204" pitchFamily="34" charset="0"/>
              <a:buChar char="•"/>
            </a:pPr>
            <a:r>
              <a:rPr lang="da-DK" sz="2000" dirty="0"/>
              <a:t>Kan krav ændre sig i udviklingsperioden?</a:t>
            </a:r>
          </a:p>
          <a:p>
            <a:endParaRPr lang="da-DK" sz="2800" dirty="0"/>
          </a:p>
        </p:txBody>
      </p:sp>
      <p:pic>
        <p:nvPicPr>
          <p:cNvPr id="1026" name="Picture 2" descr="http://images.clipartof.com/thumbnails/1047843-Royalty-Free-RF-Clip-Art-Illustration-Of-A-Cartoon-Old-Geezer-With-A-Computer.jpg"/>
          <p:cNvPicPr>
            <a:picLocks noChangeAspect="1" noChangeArrowheads="1"/>
          </p:cNvPicPr>
          <p:nvPr/>
        </p:nvPicPr>
        <p:blipFill rotWithShape="1">
          <a:blip r:embed="rId2">
            <a:extLst>
              <a:ext uri="{28A0092B-C50C-407E-A947-70E740481C1C}">
                <a14:useLocalDpi xmlns:a14="http://schemas.microsoft.com/office/drawing/2010/main" val="0"/>
              </a:ext>
            </a:extLst>
          </a:blip>
          <a:srcRect b="14738"/>
          <a:stretch/>
        </p:blipFill>
        <p:spPr bwMode="auto">
          <a:xfrm>
            <a:off x="7092280" y="5153919"/>
            <a:ext cx="2051720" cy="155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86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63888" y="0"/>
            <a:ext cx="5580112" cy="850106"/>
          </a:xfrm>
          <a:solidFill>
            <a:srgbClr val="FFC000"/>
          </a:solidFill>
        </p:spPr>
        <p:txBody>
          <a:bodyPr/>
          <a:lstStyle/>
          <a:p>
            <a:r>
              <a:rPr lang="da-DK" b="1" dirty="0">
                <a:solidFill>
                  <a:schemeClr val="bg1"/>
                </a:solidFill>
              </a:rPr>
              <a:t>System </a:t>
            </a:r>
            <a:r>
              <a:rPr lang="da-DK" b="1" dirty="0" err="1">
                <a:solidFill>
                  <a:schemeClr val="bg1"/>
                </a:solidFill>
              </a:rPr>
              <a:t>development</a:t>
            </a:r>
            <a:endParaRPr lang="da-DK" b="1" dirty="0">
              <a:solidFill>
                <a:schemeClr val="bg1"/>
              </a:solidFill>
            </a:endParaRPr>
          </a:p>
        </p:txBody>
      </p:sp>
      <p:grpSp>
        <p:nvGrpSpPr>
          <p:cNvPr id="6" name="Gruppe 5"/>
          <p:cNvGrpSpPr/>
          <p:nvPr/>
        </p:nvGrpSpPr>
        <p:grpSpPr>
          <a:xfrm>
            <a:off x="413010" y="3208023"/>
            <a:ext cx="8424936" cy="576064"/>
            <a:chOff x="323528" y="5229200"/>
            <a:chExt cx="8424936" cy="576064"/>
          </a:xfrm>
        </p:grpSpPr>
        <p:sp>
          <p:nvSpPr>
            <p:cNvPr id="3" name="Højrepil 2"/>
            <p:cNvSpPr/>
            <p:nvPr/>
          </p:nvSpPr>
          <p:spPr>
            <a:xfrm>
              <a:off x="323528" y="5229200"/>
              <a:ext cx="8424936" cy="57606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 name="Tekstboks 3"/>
            <p:cNvSpPr txBox="1"/>
            <p:nvPr/>
          </p:nvSpPr>
          <p:spPr>
            <a:xfrm>
              <a:off x="7866894" y="5332566"/>
              <a:ext cx="731319" cy="369332"/>
            </a:xfrm>
            <a:prstGeom prst="rect">
              <a:avLst/>
            </a:prstGeom>
            <a:noFill/>
          </p:spPr>
          <p:txBody>
            <a:bodyPr wrap="square" rtlCol="0">
              <a:spAutoFit/>
            </a:bodyPr>
            <a:lstStyle/>
            <a:p>
              <a:r>
                <a:rPr lang="da-DK" b="1" dirty="0"/>
                <a:t>time</a:t>
              </a:r>
            </a:p>
          </p:txBody>
        </p:sp>
      </p:grpSp>
      <p:sp>
        <p:nvSpPr>
          <p:cNvPr id="12" name="Tekstboks 11"/>
          <p:cNvSpPr txBox="1"/>
          <p:nvPr/>
        </p:nvSpPr>
        <p:spPr>
          <a:xfrm>
            <a:off x="6281662" y="5242684"/>
            <a:ext cx="1800200" cy="338554"/>
          </a:xfrm>
          <a:prstGeom prst="rect">
            <a:avLst/>
          </a:prstGeom>
          <a:noFill/>
        </p:spPr>
        <p:txBody>
          <a:bodyPr wrap="square" rtlCol="0">
            <a:spAutoFit/>
          </a:bodyPr>
          <a:lstStyle/>
          <a:p>
            <a:pPr algn="ctr"/>
            <a:endParaRPr lang="da-DK" sz="1600" b="1" dirty="0">
              <a:solidFill>
                <a:srgbClr val="FF0000"/>
              </a:solidFill>
            </a:endParaRPr>
          </a:p>
        </p:txBody>
      </p:sp>
      <p:sp>
        <p:nvSpPr>
          <p:cNvPr id="21" name="Tekstboks 20"/>
          <p:cNvSpPr txBox="1"/>
          <p:nvPr/>
        </p:nvSpPr>
        <p:spPr>
          <a:xfrm>
            <a:off x="6383757" y="4874952"/>
            <a:ext cx="1800200" cy="338554"/>
          </a:xfrm>
          <a:prstGeom prst="rect">
            <a:avLst/>
          </a:prstGeom>
          <a:noFill/>
        </p:spPr>
        <p:txBody>
          <a:bodyPr wrap="square" rtlCol="0">
            <a:spAutoFit/>
          </a:bodyPr>
          <a:lstStyle/>
          <a:p>
            <a:pPr algn="ctr"/>
            <a:endParaRPr lang="da-DK" sz="1600" b="1" dirty="0">
              <a:solidFill>
                <a:srgbClr val="FF0000"/>
              </a:solidFill>
            </a:endParaRPr>
          </a:p>
        </p:txBody>
      </p:sp>
      <p:sp>
        <p:nvSpPr>
          <p:cNvPr id="18" name="Højre klammeparentes 17"/>
          <p:cNvSpPr/>
          <p:nvPr/>
        </p:nvSpPr>
        <p:spPr>
          <a:xfrm rot="16200000">
            <a:off x="2117119" y="-658052"/>
            <a:ext cx="444171" cy="424847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
        <p:nvSpPr>
          <p:cNvPr id="19" name="Tekstboks 18"/>
          <p:cNvSpPr txBox="1"/>
          <p:nvPr/>
        </p:nvSpPr>
        <p:spPr>
          <a:xfrm>
            <a:off x="1238091" y="574152"/>
            <a:ext cx="2202225" cy="707886"/>
          </a:xfrm>
          <a:prstGeom prst="rect">
            <a:avLst/>
          </a:prstGeom>
          <a:noFill/>
        </p:spPr>
        <p:txBody>
          <a:bodyPr wrap="square" rtlCol="0">
            <a:spAutoFit/>
          </a:bodyPr>
          <a:lstStyle/>
          <a:p>
            <a:r>
              <a:rPr lang="da-DK" sz="2000" b="1" dirty="0" err="1"/>
              <a:t>Requirements</a:t>
            </a:r>
            <a:r>
              <a:rPr lang="da-DK" sz="2000" b="1" dirty="0"/>
              <a:t> specifikation</a:t>
            </a:r>
          </a:p>
        </p:txBody>
      </p:sp>
      <p:sp>
        <p:nvSpPr>
          <p:cNvPr id="14" name="Tekstboks 13"/>
          <p:cNvSpPr txBox="1"/>
          <p:nvPr/>
        </p:nvSpPr>
        <p:spPr>
          <a:xfrm>
            <a:off x="286977" y="3847047"/>
            <a:ext cx="4176464" cy="2954655"/>
          </a:xfrm>
          <a:prstGeom prst="rect">
            <a:avLst/>
          </a:prstGeom>
          <a:noFill/>
        </p:spPr>
        <p:txBody>
          <a:bodyPr wrap="square" rtlCol="0">
            <a:spAutoFit/>
          </a:bodyPr>
          <a:lstStyle/>
          <a:p>
            <a:r>
              <a:rPr lang="da-DK" b="1" u="sng" dirty="0" err="1"/>
              <a:t>What</a:t>
            </a:r>
            <a:r>
              <a:rPr lang="da-DK" b="1" u="sng" dirty="0"/>
              <a:t> </a:t>
            </a:r>
            <a:r>
              <a:rPr lang="da-DK" b="1" u="sng" dirty="0" err="1"/>
              <a:t>are</a:t>
            </a:r>
            <a:r>
              <a:rPr lang="da-DK" b="1" u="sng" dirty="0"/>
              <a:t> </a:t>
            </a:r>
            <a:r>
              <a:rPr lang="da-DK" b="1" u="sng" dirty="0" err="1"/>
              <a:t>we</a:t>
            </a:r>
            <a:r>
              <a:rPr lang="da-DK" b="1" u="sng" dirty="0"/>
              <a:t> </a:t>
            </a:r>
            <a:r>
              <a:rPr lang="da-DK" b="1" u="sng" dirty="0" err="1"/>
              <a:t>supposed</a:t>
            </a:r>
            <a:r>
              <a:rPr lang="da-DK" b="1" u="sng" dirty="0"/>
              <a:t> to </a:t>
            </a:r>
            <a:r>
              <a:rPr lang="da-DK" b="1" u="sng" dirty="0" err="1"/>
              <a:t>accomplice</a:t>
            </a:r>
            <a:r>
              <a:rPr lang="da-DK" b="1" u="sng" dirty="0"/>
              <a:t>?</a:t>
            </a:r>
          </a:p>
          <a:p>
            <a:r>
              <a:rPr lang="da-DK" b="1" dirty="0"/>
              <a:t>Understand </a:t>
            </a:r>
            <a:r>
              <a:rPr lang="da-DK" b="1" dirty="0" err="1"/>
              <a:t>customers</a:t>
            </a:r>
            <a:r>
              <a:rPr lang="da-DK" b="1" dirty="0"/>
              <a:t> intensions</a:t>
            </a:r>
          </a:p>
          <a:p>
            <a:r>
              <a:rPr lang="da-DK" b="1" dirty="0"/>
              <a:t>Understand </a:t>
            </a:r>
            <a:r>
              <a:rPr lang="da-DK" b="1" dirty="0" err="1"/>
              <a:t>customers</a:t>
            </a:r>
            <a:r>
              <a:rPr lang="da-DK" b="1" dirty="0"/>
              <a:t> domain</a:t>
            </a:r>
          </a:p>
          <a:p>
            <a:r>
              <a:rPr lang="da-DK" b="1" dirty="0" err="1"/>
              <a:t>Identify</a:t>
            </a:r>
            <a:r>
              <a:rPr lang="da-DK" b="1" dirty="0"/>
              <a:t> </a:t>
            </a:r>
            <a:r>
              <a:rPr lang="da-DK" b="1" dirty="0" err="1"/>
              <a:t>customers</a:t>
            </a:r>
            <a:r>
              <a:rPr lang="da-DK" b="1" dirty="0"/>
              <a:t> </a:t>
            </a:r>
            <a:r>
              <a:rPr lang="da-DK" b="1" dirty="0" err="1"/>
              <a:t>requirements</a:t>
            </a:r>
            <a:endParaRPr lang="da-DK" b="1" dirty="0"/>
          </a:p>
          <a:p>
            <a:r>
              <a:rPr lang="da-DK" b="1" dirty="0" err="1"/>
              <a:t>Formulate</a:t>
            </a:r>
            <a:r>
              <a:rPr lang="da-DK" b="1" dirty="0"/>
              <a:t> </a:t>
            </a:r>
            <a:r>
              <a:rPr lang="da-DK" b="1" dirty="0" err="1"/>
              <a:t>requirements</a:t>
            </a:r>
            <a:endParaRPr lang="da-DK" b="1" dirty="0"/>
          </a:p>
          <a:p>
            <a:pPr marL="742950" lvl="1" indent="-285750">
              <a:buFont typeface="Arial" panose="020B0604020202020204" pitchFamily="34" charset="0"/>
              <a:buChar char="•"/>
            </a:pPr>
            <a:r>
              <a:rPr lang="da-DK" sz="1400" b="1" dirty="0"/>
              <a:t>Listen to the </a:t>
            </a:r>
            <a:r>
              <a:rPr lang="da-DK" sz="1400" b="1" dirty="0" err="1"/>
              <a:t>customer</a:t>
            </a:r>
            <a:endParaRPr lang="da-DK" sz="1400" b="1" dirty="0"/>
          </a:p>
          <a:p>
            <a:pPr marL="742950" lvl="1" indent="-285750">
              <a:buFont typeface="Arial" panose="020B0604020202020204" pitchFamily="34" charset="0"/>
              <a:buChar char="•"/>
            </a:pPr>
            <a:r>
              <a:rPr lang="da-DK" sz="1400" b="1" dirty="0"/>
              <a:t>Help the </a:t>
            </a:r>
            <a:r>
              <a:rPr lang="da-DK" sz="1400" b="1" dirty="0" err="1"/>
              <a:t>customer</a:t>
            </a:r>
            <a:r>
              <a:rPr lang="da-DK" sz="1400" b="1" dirty="0"/>
              <a:t> to understand the </a:t>
            </a:r>
            <a:r>
              <a:rPr lang="da-DK" sz="1400" b="1" dirty="0" err="1"/>
              <a:t>possibilities</a:t>
            </a:r>
            <a:endParaRPr lang="da-DK" sz="1400" b="1" dirty="0"/>
          </a:p>
          <a:p>
            <a:pPr marL="285750" indent="-285750">
              <a:buFont typeface="Arial" panose="020B0604020202020204" pitchFamily="34" charset="0"/>
              <a:buChar char="•"/>
            </a:pPr>
            <a:r>
              <a:rPr lang="da-DK" b="1" dirty="0"/>
              <a:t>Document </a:t>
            </a:r>
            <a:r>
              <a:rPr lang="da-DK" b="1" dirty="0" err="1"/>
              <a:t>requirements</a:t>
            </a:r>
            <a:endParaRPr lang="da-DK" b="1" dirty="0"/>
          </a:p>
          <a:p>
            <a:pPr marL="285750" indent="-285750">
              <a:buFont typeface="Arial" panose="020B0604020202020204" pitchFamily="34" charset="0"/>
              <a:buChar char="•"/>
            </a:pPr>
            <a:r>
              <a:rPr lang="da-DK" b="1" dirty="0" err="1"/>
              <a:t>Verify</a:t>
            </a:r>
            <a:r>
              <a:rPr lang="da-DK" b="1" dirty="0"/>
              <a:t> </a:t>
            </a:r>
            <a:r>
              <a:rPr lang="da-DK" b="1" dirty="0" err="1"/>
              <a:t>requirements</a:t>
            </a:r>
            <a:endParaRPr lang="da-DK" b="1" dirty="0"/>
          </a:p>
          <a:p>
            <a:r>
              <a:rPr lang="da-DK" b="1" dirty="0"/>
              <a:t>Be </a:t>
            </a:r>
            <a:r>
              <a:rPr lang="da-DK" b="1" dirty="0" err="1"/>
              <a:t>ready</a:t>
            </a:r>
            <a:r>
              <a:rPr lang="da-DK" b="1" dirty="0"/>
              <a:t> to start </a:t>
            </a:r>
            <a:r>
              <a:rPr lang="da-DK" b="1" dirty="0" err="1"/>
              <a:t>developing</a:t>
            </a:r>
            <a:r>
              <a:rPr lang="da-DK" b="1" dirty="0"/>
              <a:t> the system</a:t>
            </a:r>
          </a:p>
        </p:txBody>
      </p:sp>
      <p:sp>
        <p:nvSpPr>
          <p:cNvPr id="10" name="Tekstboks 9"/>
          <p:cNvSpPr txBox="1"/>
          <p:nvPr/>
        </p:nvSpPr>
        <p:spPr>
          <a:xfrm>
            <a:off x="5939560" y="4400969"/>
            <a:ext cx="2460103" cy="2000548"/>
          </a:xfrm>
          <a:prstGeom prst="rect">
            <a:avLst/>
          </a:prstGeom>
          <a:noFill/>
        </p:spPr>
        <p:txBody>
          <a:bodyPr wrap="square" rtlCol="0">
            <a:spAutoFit/>
          </a:bodyPr>
          <a:lstStyle/>
          <a:p>
            <a:r>
              <a:rPr lang="da-DK" b="1" u="sng" dirty="0">
                <a:solidFill>
                  <a:srgbClr val="FF0000"/>
                </a:solidFill>
              </a:rPr>
              <a:t>Tools:</a:t>
            </a:r>
          </a:p>
          <a:p>
            <a:r>
              <a:rPr lang="da-DK" b="1" dirty="0">
                <a:solidFill>
                  <a:srgbClr val="FF0000"/>
                </a:solidFill>
              </a:rPr>
              <a:t>Vision &amp; </a:t>
            </a:r>
            <a:r>
              <a:rPr lang="da-DK" b="1" dirty="0" err="1">
                <a:solidFill>
                  <a:srgbClr val="FF0000"/>
                </a:solidFill>
              </a:rPr>
              <a:t>Goals</a:t>
            </a:r>
            <a:endParaRPr lang="da-DK" b="1" dirty="0">
              <a:solidFill>
                <a:srgbClr val="FF0000"/>
              </a:solidFill>
            </a:endParaRPr>
          </a:p>
          <a:p>
            <a:r>
              <a:rPr lang="da-DK" b="1" dirty="0">
                <a:solidFill>
                  <a:srgbClr val="FF0000"/>
                </a:solidFill>
              </a:rPr>
              <a:t>Domain model</a:t>
            </a:r>
          </a:p>
          <a:p>
            <a:r>
              <a:rPr lang="da-DK" b="1" dirty="0" err="1">
                <a:solidFill>
                  <a:srgbClr val="FF0000"/>
                </a:solidFill>
              </a:rPr>
              <a:t>Use</a:t>
            </a:r>
            <a:r>
              <a:rPr lang="da-DK" b="1" dirty="0">
                <a:solidFill>
                  <a:srgbClr val="FF0000"/>
                </a:solidFill>
              </a:rPr>
              <a:t> Case diagram</a:t>
            </a:r>
          </a:p>
          <a:p>
            <a:r>
              <a:rPr lang="da-DK" b="1" dirty="0">
                <a:solidFill>
                  <a:srgbClr val="FF0000"/>
                </a:solidFill>
              </a:rPr>
              <a:t>User </a:t>
            </a:r>
            <a:r>
              <a:rPr lang="da-DK" b="1" dirty="0" err="1">
                <a:solidFill>
                  <a:srgbClr val="FF0000"/>
                </a:solidFill>
              </a:rPr>
              <a:t>Stories</a:t>
            </a:r>
            <a:endParaRPr lang="da-DK" b="1" dirty="0">
              <a:solidFill>
                <a:srgbClr val="FF0000"/>
              </a:solidFill>
            </a:endParaRPr>
          </a:p>
          <a:p>
            <a:r>
              <a:rPr lang="da-DK" b="1" dirty="0" err="1">
                <a:solidFill>
                  <a:srgbClr val="FF0000"/>
                </a:solidFill>
              </a:rPr>
              <a:t>Mock</a:t>
            </a:r>
            <a:r>
              <a:rPr lang="da-DK" b="1" dirty="0">
                <a:solidFill>
                  <a:srgbClr val="FF0000"/>
                </a:solidFill>
              </a:rPr>
              <a:t> Ups</a:t>
            </a:r>
          </a:p>
          <a:p>
            <a:endParaRPr lang="da-DK" sz="1600" b="1" dirty="0">
              <a:solidFill>
                <a:srgbClr val="FF0000"/>
              </a:solidFill>
            </a:endParaRPr>
          </a:p>
        </p:txBody>
      </p:sp>
      <p:cxnSp>
        <p:nvCxnSpPr>
          <p:cNvPr id="15" name="Lige pilforbindelse 14"/>
          <p:cNvCxnSpPr/>
          <p:nvPr/>
        </p:nvCxnSpPr>
        <p:spPr>
          <a:xfrm>
            <a:off x="3707904" y="4293096"/>
            <a:ext cx="2159418" cy="5783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Lige pilforbindelse 19"/>
          <p:cNvCxnSpPr/>
          <p:nvPr/>
        </p:nvCxnSpPr>
        <p:spPr>
          <a:xfrm>
            <a:off x="3440590" y="4641547"/>
            <a:ext cx="2426732" cy="5156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Lige pilforbindelse 21"/>
          <p:cNvCxnSpPr/>
          <p:nvPr/>
        </p:nvCxnSpPr>
        <p:spPr>
          <a:xfrm>
            <a:off x="3995936" y="5070042"/>
            <a:ext cx="1871386" cy="3419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Lige pilforbindelse 22"/>
          <p:cNvCxnSpPr/>
          <p:nvPr/>
        </p:nvCxnSpPr>
        <p:spPr>
          <a:xfrm>
            <a:off x="3995936" y="5070042"/>
            <a:ext cx="1871386" cy="6113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Lige pilforbindelse 25"/>
          <p:cNvCxnSpPr/>
          <p:nvPr/>
        </p:nvCxnSpPr>
        <p:spPr>
          <a:xfrm>
            <a:off x="3995936" y="5070042"/>
            <a:ext cx="1871386" cy="8994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Lige pilforbindelse 34"/>
          <p:cNvCxnSpPr/>
          <p:nvPr/>
        </p:nvCxnSpPr>
        <p:spPr>
          <a:xfrm flipV="1">
            <a:off x="3440590" y="5411962"/>
            <a:ext cx="2426732" cy="773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Lige pilforbindelse 35"/>
          <p:cNvCxnSpPr/>
          <p:nvPr/>
        </p:nvCxnSpPr>
        <p:spPr>
          <a:xfrm flipV="1">
            <a:off x="3440590" y="5681439"/>
            <a:ext cx="2426732" cy="5040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Lige pilforbindelse 36"/>
          <p:cNvCxnSpPr/>
          <p:nvPr/>
        </p:nvCxnSpPr>
        <p:spPr>
          <a:xfrm flipV="1">
            <a:off x="3440590" y="5969469"/>
            <a:ext cx="2426732" cy="2160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Højre klammeparentes 46"/>
          <p:cNvSpPr/>
          <p:nvPr/>
        </p:nvSpPr>
        <p:spPr>
          <a:xfrm>
            <a:off x="3021921" y="5969469"/>
            <a:ext cx="221413" cy="43204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
        <p:nvSpPr>
          <p:cNvPr id="53" name="Højre klammeparentes 52"/>
          <p:cNvSpPr/>
          <p:nvPr/>
        </p:nvSpPr>
        <p:spPr>
          <a:xfrm>
            <a:off x="3597197" y="4854018"/>
            <a:ext cx="221413" cy="43204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
        <p:nvSpPr>
          <p:cNvPr id="63" name="Skyformet billedforklaring 62"/>
          <p:cNvSpPr/>
          <p:nvPr/>
        </p:nvSpPr>
        <p:spPr>
          <a:xfrm>
            <a:off x="35182" y="1736812"/>
            <a:ext cx="1691680" cy="936104"/>
          </a:xfrm>
          <a:prstGeom prst="cloudCallout">
            <a:avLst>
              <a:gd name="adj1" fmla="val -20156"/>
              <a:gd name="adj2" fmla="val 1119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3600" b="1" dirty="0"/>
              <a:t>IDEA</a:t>
            </a:r>
          </a:p>
        </p:txBody>
      </p:sp>
      <p:sp>
        <p:nvSpPr>
          <p:cNvPr id="64" name="Multidokument 63"/>
          <p:cNvSpPr/>
          <p:nvPr/>
        </p:nvSpPr>
        <p:spPr>
          <a:xfrm>
            <a:off x="2123728" y="2228233"/>
            <a:ext cx="1872208" cy="91947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000" b="1" dirty="0"/>
              <a:t>Decision and </a:t>
            </a:r>
          </a:p>
          <a:p>
            <a:pPr algn="ctr"/>
            <a:r>
              <a:rPr lang="da-DK" sz="2000" b="1" dirty="0" err="1"/>
              <a:t>contract</a:t>
            </a:r>
            <a:endParaRPr lang="da-DK" sz="2000" b="1" dirty="0"/>
          </a:p>
        </p:txBody>
      </p:sp>
      <p:sp>
        <p:nvSpPr>
          <p:cNvPr id="65" name="Manuel proces 64"/>
          <p:cNvSpPr/>
          <p:nvPr/>
        </p:nvSpPr>
        <p:spPr>
          <a:xfrm>
            <a:off x="4679190" y="2420888"/>
            <a:ext cx="2376264" cy="684076"/>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000" b="1" dirty="0" err="1"/>
              <a:t>Production</a:t>
            </a:r>
            <a:endParaRPr lang="da-DK" sz="2000" b="1" dirty="0"/>
          </a:p>
        </p:txBody>
      </p:sp>
      <p:sp>
        <p:nvSpPr>
          <p:cNvPr id="66" name="Terminalpunkt 65"/>
          <p:cNvSpPr/>
          <p:nvPr/>
        </p:nvSpPr>
        <p:spPr>
          <a:xfrm>
            <a:off x="7271478" y="2528900"/>
            <a:ext cx="1512168" cy="57606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b="1" dirty="0"/>
              <a:t>TEST</a:t>
            </a:r>
          </a:p>
        </p:txBody>
      </p:sp>
    </p:spTree>
    <p:extLst>
      <p:ext uri="{BB962C8B-B14F-4D97-AF65-F5344CB8AC3E}">
        <p14:creationId xmlns:p14="http://schemas.microsoft.com/office/powerpoint/2010/main" val="395822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sz="quarter"/>
          </p:nvPr>
        </p:nvSpPr>
        <p:spPr bwMode="auto">
          <a:xfrm>
            <a:off x="549820" y="1772816"/>
            <a:ext cx="7772400" cy="14401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normAutofit fontScale="90000"/>
          </a:bodyPr>
          <a:lstStyle/>
          <a:p>
            <a:pPr eaLnBrk="1" hangingPunct="1"/>
            <a:r>
              <a:rPr lang="en-US" altLang="da-DK" sz="4800" dirty="0">
                <a:solidFill>
                  <a:srgbClr val="FF0000"/>
                </a:solidFill>
                <a:latin typeface="Verdana" pitchFamily="34" charset="0"/>
                <a:cs typeface="Verdana" pitchFamily="34" charset="0"/>
              </a:rPr>
              <a:t>Domain model</a:t>
            </a:r>
            <a:br>
              <a:rPr lang="en-US" altLang="da-DK" sz="4800" dirty="0">
                <a:solidFill>
                  <a:srgbClr val="FF0000"/>
                </a:solidFill>
                <a:latin typeface="Verdana" pitchFamily="34" charset="0"/>
                <a:cs typeface="Verdana" pitchFamily="34" charset="0"/>
              </a:rPr>
            </a:br>
            <a:r>
              <a:rPr lang="en-US" altLang="da-DK" sz="4800" dirty="0">
                <a:solidFill>
                  <a:srgbClr val="FF0000"/>
                </a:solidFill>
                <a:latin typeface="Verdana" pitchFamily="34" charset="0"/>
                <a:cs typeface="Verdana" pitchFamily="34" charset="0"/>
              </a:rPr>
              <a:t>with UML</a:t>
            </a:r>
          </a:p>
        </p:txBody>
      </p:sp>
      <p:sp>
        <p:nvSpPr>
          <p:cNvPr id="9219" name="Tekstboks 1"/>
          <p:cNvSpPr txBox="1">
            <a:spLocks noChangeArrowheads="1"/>
          </p:cNvSpPr>
          <p:nvPr/>
        </p:nvSpPr>
        <p:spPr bwMode="auto">
          <a:xfrm>
            <a:off x="727620" y="260648"/>
            <a:ext cx="7416800" cy="1384995"/>
          </a:xfrm>
          <a:prstGeom prst="rect">
            <a:avLst/>
          </a:prstGeom>
          <a:solidFill>
            <a:srgbClr val="FFC000"/>
          </a:solid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a-DK" altLang="da-DK" sz="2800" dirty="0" err="1"/>
              <a:t>Before</a:t>
            </a:r>
            <a:r>
              <a:rPr lang="da-DK" altLang="da-DK" sz="2800" dirty="0"/>
              <a:t> </a:t>
            </a:r>
            <a:r>
              <a:rPr lang="da-DK" altLang="da-DK" sz="2800" dirty="0" err="1"/>
              <a:t>starting</a:t>
            </a:r>
            <a:r>
              <a:rPr lang="da-DK" altLang="da-DK" sz="2800" dirty="0"/>
              <a:t> </a:t>
            </a:r>
            <a:r>
              <a:rPr lang="da-DK" altLang="da-DK" sz="2800" dirty="0" err="1"/>
              <a:t>analyzing</a:t>
            </a:r>
            <a:r>
              <a:rPr lang="da-DK" altLang="da-DK" sz="2800" dirty="0"/>
              <a:t> </a:t>
            </a:r>
            <a:r>
              <a:rPr lang="da-DK" altLang="da-DK" sz="2800" dirty="0" err="1"/>
              <a:t>requirements</a:t>
            </a:r>
            <a:r>
              <a:rPr lang="da-DK" altLang="da-DK" sz="2800" dirty="0"/>
              <a:t> it </a:t>
            </a:r>
            <a:r>
              <a:rPr lang="da-DK" altLang="da-DK" sz="2800" dirty="0" err="1"/>
              <a:t>might</a:t>
            </a:r>
            <a:r>
              <a:rPr lang="da-DK" altLang="da-DK" sz="2800" dirty="0"/>
              <a:t> </a:t>
            </a:r>
            <a:r>
              <a:rPr lang="da-DK" altLang="da-DK" sz="2800" dirty="0" err="1"/>
              <a:t>be</a:t>
            </a:r>
            <a:r>
              <a:rPr lang="da-DK" altLang="da-DK" sz="2800" dirty="0"/>
              <a:t> a </a:t>
            </a:r>
            <a:r>
              <a:rPr lang="da-DK" altLang="da-DK" sz="2800" dirty="0" err="1"/>
              <a:t>good</a:t>
            </a:r>
            <a:r>
              <a:rPr lang="da-DK" altLang="da-DK" sz="2800" dirty="0"/>
              <a:t> </a:t>
            </a:r>
            <a:r>
              <a:rPr lang="da-DK" altLang="da-DK" sz="2800" dirty="0" err="1"/>
              <a:t>idea</a:t>
            </a:r>
            <a:r>
              <a:rPr lang="da-DK" altLang="da-DK" sz="2800" dirty="0"/>
              <a:t> to </a:t>
            </a:r>
            <a:r>
              <a:rPr lang="da-DK" altLang="da-DK" sz="2800" dirty="0" err="1"/>
              <a:t>try</a:t>
            </a:r>
            <a:r>
              <a:rPr lang="da-DK" altLang="da-DK" sz="2800" dirty="0"/>
              <a:t> to understand the domain, and </a:t>
            </a:r>
            <a:r>
              <a:rPr lang="da-DK" altLang="da-DK" sz="2800" dirty="0" err="1"/>
              <a:t>its</a:t>
            </a:r>
            <a:r>
              <a:rPr lang="da-DK" altLang="da-DK" sz="2800" dirty="0"/>
              <a:t> </a:t>
            </a:r>
            <a:r>
              <a:rPr lang="da-DK" altLang="da-DK" sz="2800" dirty="0" err="1"/>
              <a:t>concepts</a:t>
            </a:r>
            <a:r>
              <a:rPr lang="da-DK" altLang="da-DK" sz="2800" dirty="0"/>
              <a:t>!</a:t>
            </a: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766320" y="3356992"/>
            <a:ext cx="5119865" cy="3358660"/>
          </a:xfrm>
          <a:prstGeom prst="rect">
            <a:avLst/>
          </a:prstGeom>
          <a:noFill/>
        </p:spPr>
      </p:pic>
    </p:spTree>
    <p:extLst>
      <p:ext uri="{BB962C8B-B14F-4D97-AF65-F5344CB8AC3E}">
        <p14:creationId xmlns:p14="http://schemas.microsoft.com/office/powerpoint/2010/main" val="87422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a-DK">
                <a:latin typeface="Verdana" pitchFamily="34" charset="0"/>
                <a:cs typeface="Verdana" pitchFamily="34" charset="0"/>
              </a:rPr>
              <a:t>What is a Domain Model?</a:t>
            </a:r>
          </a:p>
        </p:txBody>
      </p:sp>
      <p:sp>
        <p:nvSpPr>
          <p:cNvPr id="39939" name="Rectangle 3"/>
          <p:cNvSpPr>
            <a:spLocks noGrp="1" noChangeArrowheads="1"/>
          </p:cNvSpPr>
          <p:nvPr>
            <p:ph idx="1"/>
          </p:nvPr>
        </p:nvSpPr>
        <p:spPr bwMode="auto">
          <a:xfrm>
            <a:off x="457200" y="1600200"/>
            <a:ext cx="8229600" cy="444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da-DK" sz="3200" dirty="0">
                <a:latin typeface="Verdana" pitchFamily="34" charset="0"/>
                <a:cs typeface="Verdana" pitchFamily="34" charset="0"/>
              </a:rPr>
              <a:t>Illustrates meaningful conceptual classes in problem domain</a:t>
            </a:r>
          </a:p>
          <a:p>
            <a:pPr eaLnBrk="1" hangingPunct="1"/>
            <a:r>
              <a:rPr lang="en-US" altLang="da-DK" sz="3200" dirty="0">
                <a:latin typeface="Verdana" pitchFamily="34" charset="0"/>
                <a:cs typeface="Verdana" pitchFamily="34" charset="0"/>
              </a:rPr>
              <a:t>Represents real-world concepts, not software components</a:t>
            </a:r>
          </a:p>
          <a:p>
            <a:pPr eaLnBrk="1" hangingPunct="1"/>
            <a:r>
              <a:rPr lang="en-US" altLang="da-DK" sz="3200" dirty="0">
                <a:latin typeface="Verdana" pitchFamily="34" charset="0"/>
                <a:cs typeface="Verdana" pitchFamily="34" charset="0"/>
              </a:rPr>
              <a:t>Software-oriented class diagrams will be developed later, during design</a:t>
            </a:r>
          </a:p>
        </p:txBody>
      </p:sp>
    </p:spTree>
    <p:extLst>
      <p:ext uri="{BB962C8B-B14F-4D97-AF65-F5344CB8AC3E}">
        <p14:creationId xmlns:p14="http://schemas.microsoft.com/office/powerpoint/2010/main" val="209110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p:cTn id="7" dur="500" fill="hold"/>
                                        <p:tgtEl>
                                          <p:spTgt spid="39938"/>
                                        </p:tgtEl>
                                        <p:attrNameLst>
                                          <p:attrName>ppt_w</p:attrName>
                                        </p:attrNameLst>
                                      </p:cBhvr>
                                      <p:tavLst>
                                        <p:tav tm="0">
                                          <p:val>
                                            <p:fltVal val="0"/>
                                          </p:val>
                                        </p:tav>
                                        <p:tav tm="100000">
                                          <p:val>
                                            <p:strVal val="#ppt_w"/>
                                          </p:val>
                                        </p:tav>
                                      </p:tavLst>
                                    </p:anim>
                                    <p:anim calcmode="lin" valueType="num">
                                      <p:cBhvr>
                                        <p:cTn id="8" dur="500" fill="hold"/>
                                        <p:tgtEl>
                                          <p:spTgt spid="39938"/>
                                        </p:tgtEl>
                                        <p:attrNameLst>
                                          <p:attrName>ppt_h</p:attrName>
                                        </p:attrNameLst>
                                      </p:cBhvr>
                                      <p:tavLst>
                                        <p:tav tm="0">
                                          <p:val>
                                            <p:fltVal val="0"/>
                                          </p:val>
                                        </p:tav>
                                        <p:tav tm="100000">
                                          <p:val>
                                            <p:strVal val="#ppt_h"/>
                                          </p:val>
                                        </p:tav>
                                      </p:tavLst>
                                    </p:anim>
                                    <p:animEffect transition="in" filter="fade">
                                      <p:cBhvr>
                                        <p:cTn id="9" dur="500"/>
                                        <p:tgtEl>
                                          <p:spTgt spid="3993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9939">
                                            <p:txEl>
                                              <p:pRg st="0" end="0"/>
                                            </p:txEl>
                                          </p:spTgt>
                                        </p:tgtEl>
                                        <p:attrNameLst>
                                          <p:attrName>style.visibility</p:attrName>
                                        </p:attrNameLst>
                                      </p:cBhvr>
                                      <p:to>
                                        <p:strVal val="visible"/>
                                      </p:to>
                                    </p:set>
                                    <p:animEffect transition="in" filter="fade">
                                      <p:cBhvr>
                                        <p:cTn id="13" dur="1000">
                                          <p:stCondLst>
                                            <p:cond delay="0"/>
                                          </p:stCondLst>
                                        </p:cTn>
                                        <p:tgtEl>
                                          <p:spTgt spid="39939">
                                            <p:txEl>
                                              <p:pRg st="0" end="0"/>
                                            </p:txEl>
                                          </p:spTgt>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9939">
                                            <p:txEl>
                                              <p:pRg st="1" end="1"/>
                                            </p:txEl>
                                          </p:spTgt>
                                        </p:tgtEl>
                                        <p:attrNameLst>
                                          <p:attrName>style.visibility</p:attrName>
                                        </p:attrNameLst>
                                      </p:cBhvr>
                                      <p:to>
                                        <p:strVal val="visible"/>
                                      </p:to>
                                    </p:set>
                                    <p:animEffect transition="in" filter="fade">
                                      <p:cBhvr>
                                        <p:cTn id="17" dur="1000">
                                          <p:stCondLst>
                                            <p:cond delay="0"/>
                                          </p:stCondLst>
                                        </p:cTn>
                                        <p:tgtEl>
                                          <p:spTgt spid="39939">
                                            <p:txEl>
                                              <p:pRg st="1" end="1"/>
                                            </p:txEl>
                                          </p:spTgt>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39939">
                                            <p:txEl>
                                              <p:pRg st="2" end="2"/>
                                            </p:txEl>
                                          </p:spTgt>
                                        </p:tgtEl>
                                        <p:attrNameLst>
                                          <p:attrName>style.visibility</p:attrName>
                                        </p:attrNameLst>
                                      </p:cBhvr>
                                      <p:to>
                                        <p:strVal val="visible"/>
                                      </p:to>
                                    </p:set>
                                    <p:animEffect transition="in" filter="fade">
                                      <p:cBhvr>
                                        <p:cTn id="21" dur="1000">
                                          <p:stCondLst>
                                            <p:cond delay="0"/>
                                          </p:stCondLst>
                                        </p:cTn>
                                        <p:tgtEl>
                                          <p:spTgt spid="39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239812" y="332656"/>
            <a:ext cx="8508652" cy="1216372"/>
          </a:xfrm>
          <a:solidFill>
            <a:srgbClr val="FFC000"/>
          </a:solidFill>
        </p:spPr>
        <p:txBody>
          <a:bodyPr vert="horz" wrap="square" lIns="91440" tIns="45720" rIns="91440" bIns="45720" numCol="1" anchor="t" anchorCtr="0" compatLnSpc="1">
            <a:prstTxWarp prst="textNoShape">
              <a:avLst/>
            </a:prstTxWarp>
            <a:normAutofit fontScale="90000"/>
          </a:bodyPr>
          <a:lstStyle/>
          <a:p>
            <a:pPr eaLnBrk="1" hangingPunct="1"/>
            <a:r>
              <a:rPr lang="en-US" altLang="da-DK" dirty="0">
                <a:solidFill>
                  <a:srgbClr val="C00000"/>
                </a:solidFill>
                <a:latin typeface="Verdana" pitchFamily="34" charset="0"/>
                <a:cs typeface="Verdana" pitchFamily="34" charset="0"/>
              </a:rPr>
              <a:t>A Domain Model is Conceptual,</a:t>
            </a:r>
            <a:br>
              <a:rPr lang="en-US" altLang="da-DK" dirty="0">
                <a:solidFill>
                  <a:srgbClr val="C00000"/>
                </a:solidFill>
                <a:latin typeface="Verdana" pitchFamily="34" charset="0"/>
                <a:cs typeface="Verdana" pitchFamily="34" charset="0"/>
              </a:rPr>
            </a:br>
            <a:r>
              <a:rPr lang="en-US" altLang="da-DK" dirty="0">
                <a:solidFill>
                  <a:srgbClr val="C00000"/>
                </a:solidFill>
                <a:latin typeface="Verdana" pitchFamily="34" charset="0"/>
                <a:cs typeface="Verdana" pitchFamily="34" charset="0"/>
              </a:rPr>
              <a:t>not a Software Artifact</a:t>
            </a:r>
          </a:p>
        </p:txBody>
      </p:sp>
      <p:sp>
        <p:nvSpPr>
          <p:cNvPr id="11267" name="Rectangle 29"/>
          <p:cNvSpPr>
            <a:spLocks noGrp="1" noChangeArrowheads="1"/>
          </p:cNvSpPr>
          <p:nvPr>
            <p:ph idx="1"/>
          </p:nvPr>
        </p:nvSpPr>
        <p:spPr bwMode="auto">
          <a:xfrm>
            <a:off x="304800" y="1905000"/>
            <a:ext cx="38100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buFont typeface="Wingdings" pitchFamily="2" charset="2"/>
              <a:buNone/>
            </a:pPr>
            <a:r>
              <a:rPr lang="en-US" altLang="da-DK" sz="2000" b="1">
                <a:solidFill>
                  <a:srgbClr val="FF0000"/>
                </a:solidFill>
                <a:latin typeface="Verdana" pitchFamily="34" charset="0"/>
                <a:cs typeface="Verdana" pitchFamily="34" charset="0"/>
              </a:rPr>
              <a:t>Conceptual Class:</a:t>
            </a:r>
          </a:p>
        </p:txBody>
      </p:sp>
      <p:graphicFrame>
        <p:nvGraphicFramePr>
          <p:cNvPr id="40963" name="Group 3"/>
          <p:cNvGraphicFramePr>
            <a:graphicFrameLocks noGrp="1"/>
          </p:cNvGraphicFramePr>
          <p:nvPr/>
        </p:nvGraphicFramePr>
        <p:xfrm>
          <a:off x="609600" y="2819400"/>
          <a:ext cx="3048000" cy="2743200"/>
        </p:xfrm>
        <a:graphic>
          <a:graphicData uri="http://schemas.openxmlformats.org/drawingml/2006/table">
            <a:tbl>
              <a:tblPr/>
              <a:tblGrid>
                <a:gridCol w="3048000">
                  <a:extLst>
                    <a:ext uri="{9D8B030D-6E8A-4147-A177-3AD203B41FA5}">
                      <a16:colId xmlns:a16="http://schemas.microsoft.com/office/drawing/2014/main" val="20000"/>
                    </a:ext>
                  </a:extLst>
                </a:gridCol>
              </a:tblGrid>
              <a:tr h="9271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Sale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61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amount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item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0971" name="Group 11"/>
          <p:cNvGraphicFramePr>
            <a:graphicFrameLocks noGrp="1"/>
          </p:cNvGraphicFramePr>
          <p:nvPr/>
        </p:nvGraphicFramePr>
        <p:xfrm>
          <a:off x="5715000" y="2667000"/>
          <a:ext cx="2667000" cy="1036638"/>
        </p:xfrm>
        <a:graphic>
          <a:graphicData uri="http://schemas.openxmlformats.org/drawingml/2006/table">
            <a:tbl>
              <a:tblPr/>
              <a:tblGrid>
                <a:gridCol w="2667000">
                  <a:extLst>
                    <a:ext uri="{9D8B030D-6E8A-4147-A177-3AD203B41FA5}">
                      <a16:colId xmlns:a16="http://schemas.microsoft.com/office/drawing/2014/main" val="20000"/>
                    </a:ext>
                  </a:extLst>
                </a:gridCol>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err="1">
                          <a:ln>
                            <a:noFill/>
                          </a:ln>
                          <a:solidFill>
                            <a:schemeClr val="tx1"/>
                          </a:solidFill>
                          <a:effectLst>
                            <a:outerShdw blurRad="38100" dist="38100" dir="2700000" algn="tl">
                              <a:srgbClr val="000000"/>
                            </a:outerShdw>
                          </a:effectLst>
                          <a:latin typeface="Arial" charset="0"/>
                        </a:rPr>
                        <a:t>SalesDatabase</a:t>
                      </a: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marT="45734" marB="457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marT="45734" marB="457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0979" name="Group 19"/>
          <p:cNvGraphicFramePr>
            <a:graphicFrameLocks noGrp="1"/>
          </p:cNvGraphicFramePr>
          <p:nvPr/>
        </p:nvGraphicFramePr>
        <p:xfrm>
          <a:off x="5562600" y="4060825"/>
          <a:ext cx="3048000" cy="2133615"/>
        </p:xfrm>
        <a:graphic>
          <a:graphicData uri="http://schemas.openxmlformats.org/drawingml/2006/table">
            <a:tbl>
              <a:tblPr/>
              <a:tblGrid>
                <a:gridCol w="3048000">
                  <a:extLst>
                    <a:ext uri="{9D8B030D-6E8A-4147-A177-3AD203B41FA5}">
                      <a16:colId xmlns:a16="http://schemas.microsoft.com/office/drawing/2014/main" val="20000"/>
                    </a:ext>
                  </a:extLst>
                </a:gridCol>
              </a:tblGrid>
              <a:tr h="51809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Sale</a:t>
                      </a:r>
                    </a:p>
                  </a:txBody>
                  <a:tcPr marT="45687" marB="4568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14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Double amount;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Item </a:t>
                      </a:r>
                      <a:r>
                        <a:rPr kumimoji="0" lang="en-US" sz="2800" b="0" i="0" u="none" strike="noStrike" cap="none" normalizeH="0" baseline="0" dirty="0" err="1">
                          <a:ln>
                            <a:noFill/>
                          </a:ln>
                          <a:solidFill>
                            <a:schemeClr val="tx1"/>
                          </a:solidFill>
                          <a:effectLst>
                            <a:outerShdw blurRad="38100" dist="38100" dir="2700000" algn="tl">
                              <a:srgbClr val="000000"/>
                            </a:outerShdw>
                          </a:effectLst>
                          <a:latin typeface="Arial" charset="0"/>
                        </a:rPr>
                        <a:t>item</a:t>
                      </a: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t>
                      </a:r>
                    </a:p>
                  </a:txBody>
                  <a:tcPr marT="45687" marB="4568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53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void print()</a:t>
                      </a:r>
                    </a:p>
                  </a:txBody>
                  <a:tcPr marT="45687" marB="4568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294" name="Rectangle 30"/>
          <p:cNvSpPr>
            <a:spLocks noChangeArrowheads="1"/>
          </p:cNvSpPr>
          <p:nvPr/>
        </p:nvSpPr>
        <p:spPr bwMode="auto">
          <a:xfrm>
            <a:off x="5181600" y="1752600"/>
            <a:ext cx="3810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rgbClr val="CCFF33"/>
              </a:buClr>
              <a:buSzPct val="70000"/>
              <a:buFont typeface="Wingdings" pitchFamily="2" charset="2"/>
              <a:buNone/>
            </a:pPr>
            <a:r>
              <a:rPr lang="en-US" altLang="da-DK" sz="2400" b="1">
                <a:solidFill>
                  <a:srgbClr val="FF0000"/>
                </a:solidFill>
              </a:rPr>
              <a:t>Software Artifacts:</a:t>
            </a:r>
          </a:p>
        </p:txBody>
      </p:sp>
      <p:sp>
        <p:nvSpPr>
          <p:cNvPr id="11295" name="Rectangle 31"/>
          <p:cNvSpPr>
            <a:spLocks noChangeArrowheads="1"/>
          </p:cNvSpPr>
          <p:nvPr/>
        </p:nvSpPr>
        <p:spPr bwMode="auto">
          <a:xfrm>
            <a:off x="3810000" y="3810000"/>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rgbClr val="CCFF33"/>
              </a:buClr>
              <a:buSzPct val="70000"/>
              <a:buFont typeface="Wingdings" pitchFamily="2" charset="2"/>
              <a:buNone/>
            </a:pPr>
            <a:r>
              <a:rPr lang="en-US" altLang="da-DK" sz="3200"/>
              <a:t>vs.</a:t>
            </a:r>
          </a:p>
        </p:txBody>
      </p:sp>
    </p:spTree>
    <p:extLst>
      <p:ext uri="{BB962C8B-B14F-4D97-AF65-F5344CB8AC3E}">
        <p14:creationId xmlns:p14="http://schemas.microsoft.com/office/powerpoint/2010/main" val="4147844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17500" y="52388"/>
            <a:ext cx="8521700" cy="1289050"/>
          </a:xfrm>
          <a:solidFill>
            <a:srgbClr val="FFC000"/>
          </a:solidFill>
        </p:spPr>
        <p:txBody>
          <a:bodyPr vert="horz" wrap="square" lIns="91440" tIns="45720" rIns="91440" bIns="45720" numCol="1" rtlCol="0" anchor="t" anchorCtr="0" compatLnSpc="1">
            <a:prstTxWarp prst="textNoShape">
              <a:avLst/>
            </a:prstTxWarp>
            <a:normAutofit fontScale="90000"/>
          </a:bodyPr>
          <a:lstStyle/>
          <a:p>
            <a:r>
              <a:rPr lang="en-US" altLang="da-DK" dirty="0">
                <a:solidFill>
                  <a:srgbClr val="C00000"/>
                </a:solidFill>
                <a:latin typeface="Verdana" pitchFamily="34" charset="0"/>
                <a:cs typeface="Verdana" pitchFamily="34" charset="0"/>
              </a:rPr>
              <a:t>Steps to create a </a:t>
            </a:r>
            <a:br>
              <a:rPr lang="en-US" altLang="da-DK" dirty="0">
                <a:solidFill>
                  <a:srgbClr val="C00000"/>
                </a:solidFill>
                <a:latin typeface="Verdana" pitchFamily="34" charset="0"/>
                <a:cs typeface="Verdana" pitchFamily="34" charset="0"/>
              </a:rPr>
            </a:br>
            <a:r>
              <a:rPr lang="en-US" altLang="da-DK" dirty="0">
                <a:solidFill>
                  <a:srgbClr val="C00000"/>
                </a:solidFill>
                <a:latin typeface="Verdana" pitchFamily="34" charset="0"/>
                <a:cs typeface="Verdana" pitchFamily="34" charset="0"/>
              </a:rPr>
              <a:t>Domain Model</a:t>
            </a:r>
          </a:p>
        </p:txBody>
      </p:sp>
      <p:sp>
        <p:nvSpPr>
          <p:cNvPr id="15363" name="Rectangle 3"/>
          <p:cNvSpPr>
            <a:spLocks noGrp="1" noChangeArrowheads="1"/>
          </p:cNvSpPr>
          <p:nvPr>
            <p:ph idx="1"/>
          </p:nvPr>
        </p:nvSpPr>
        <p:spPr bwMode="auto">
          <a:xfrm>
            <a:off x="179512" y="1844824"/>
            <a:ext cx="8282880" cy="29523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0" indent="0" eaLnBrk="1" hangingPunct="1">
              <a:buNone/>
            </a:pPr>
            <a:r>
              <a:rPr lang="en-US" altLang="da-DK" sz="2000" dirty="0">
                <a:latin typeface="Verdana" pitchFamily="34" charset="0"/>
                <a:cs typeface="Verdana" pitchFamily="34" charset="0"/>
              </a:rPr>
              <a:t>Step by step:</a:t>
            </a:r>
          </a:p>
          <a:p>
            <a:pPr eaLnBrk="1" hangingPunct="1"/>
            <a:r>
              <a:rPr lang="en-US" altLang="da-DK" sz="2000" dirty="0">
                <a:latin typeface="Verdana" pitchFamily="34" charset="0"/>
                <a:cs typeface="Verdana" pitchFamily="34" charset="0"/>
              </a:rPr>
              <a:t>Identify candidate conceptual classes</a:t>
            </a:r>
          </a:p>
          <a:p>
            <a:pPr eaLnBrk="1" hangingPunct="1"/>
            <a:r>
              <a:rPr lang="en-US" altLang="da-DK" sz="2000" dirty="0">
                <a:latin typeface="Verdana" pitchFamily="34" charset="0"/>
                <a:cs typeface="Verdana" pitchFamily="34" charset="0"/>
              </a:rPr>
              <a:t>Draw them in a UML domain model</a:t>
            </a:r>
          </a:p>
          <a:p>
            <a:pPr eaLnBrk="1" hangingPunct="1"/>
            <a:r>
              <a:rPr lang="en-US" altLang="da-DK" sz="2000" dirty="0">
                <a:latin typeface="Verdana" pitchFamily="34" charset="0"/>
                <a:cs typeface="Verdana" pitchFamily="34" charset="0"/>
              </a:rPr>
              <a:t>Add associations necessary to record the relationships that must be retained</a:t>
            </a:r>
          </a:p>
          <a:p>
            <a:pPr eaLnBrk="1" hangingPunct="1"/>
            <a:r>
              <a:rPr lang="en-US" altLang="da-DK" sz="2000" dirty="0">
                <a:latin typeface="Verdana" pitchFamily="34" charset="0"/>
                <a:cs typeface="Verdana" pitchFamily="34" charset="0"/>
              </a:rPr>
              <a:t>Add attributes necessary for information to be preserved</a:t>
            </a:r>
          </a:p>
          <a:p>
            <a:pPr eaLnBrk="1" hangingPunct="1"/>
            <a:r>
              <a:rPr lang="en-US" altLang="da-DK" sz="2000" dirty="0">
                <a:latin typeface="Verdana" pitchFamily="34" charset="0"/>
                <a:cs typeface="Verdana" pitchFamily="34" charset="0"/>
              </a:rPr>
              <a:t>Use existing names for things, the vocabulary of the domain</a:t>
            </a:r>
          </a:p>
          <a:p>
            <a:pPr eaLnBrk="1" hangingPunct="1">
              <a:buFont typeface="Wingdings" pitchFamily="2" charset="2"/>
              <a:buNone/>
            </a:pPr>
            <a:endParaRPr lang="en-US" altLang="da-DK" sz="2000" dirty="0">
              <a:latin typeface="Verdana" pitchFamily="34" charset="0"/>
              <a:cs typeface="Verdana" pitchFamily="34" charset="0"/>
            </a:endParaRPr>
          </a:p>
        </p:txBody>
      </p:sp>
      <p:sp>
        <p:nvSpPr>
          <p:cNvPr id="2" name="Tekstfelt 1"/>
          <p:cNvSpPr txBox="1"/>
          <p:nvPr/>
        </p:nvSpPr>
        <p:spPr>
          <a:xfrm>
            <a:off x="467544" y="5300538"/>
            <a:ext cx="7632848" cy="584775"/>
          </a:xfrm>
          <a:prstGeom prst="rect">
            <a:avLst/>
          </a:prstGeom>
          <a:noFill/>
        </p:spPr>
        <p:txBody>
          <a:bodyPr wrap="square" rtlCol="0">
            <a:spAutoFit/>
          </a:bodyPr>
          <a:lstStyle/>
          <a:p>
            <a:r>
              <a:rPr lang="da-DK" sz="3200" dirty="0">
                <a:solidFill>
                  <a:srgbClr val="FF0000"/>
                </a:solidFill>
              </a:rPr>
              <a:t>The </a:t>
            </a:r>
            <a:r>
              <a:rPr lang="da-DK" sz="3200" dirty="0" err="1">
                <a:solidFill>
                  <a:srgbClr val="FF0000"/>
                </a:solidFill>
              </a:rPr>
              <a:t>key</a:t>
            </a:r>
            <a:r>
              <a:rPr lang="da-DK" sz="3200" dirty="0">
                <a:solidFill>
                  <a:srgbClr val="FF0000"/>
                </a:solidFill>
              </a:rPr>
              <a:t> to </a:t>
            </a:r>
            <a:r>
              <a:rPr lang="da-DK" sz="3200" dirty="0" err="1">
                <a:solidFill>
                  <a:srgbClr val="FF0000"/>
                </a:solidFill>
              </a:rPr>
              <a:t>identify</a:t>
            </a:r>
            <a:r>
              <a:rPr lang="da-DK" sz="3200" dirty="0">
                <a:solidFill>
                  <a:srgbClr val="FF0000"/>
                </a:solidFill>
              </a:rPr>
              <a:t> </a:t>
            </a:r>
            <a:r>
              <a:rPr lang="da-DK" sz="3200" dirty="0" err="1">
                <a:solidFill>
                  <a:srgbClr val="FF0000"/>
                </a:solidFill>
              </a:rPr>
              <a:t>classes</a:t>
            </a:r>
            <a:r>
              <a:rPr lang="da-DK" sz="3200" dirty="0">
                <a:solidFill>
                  <a:srgbClr val="FF0000"/>
                </a:solidFill>
              </a:rPr>
              <a:t>: NOUN PHRASES</a:t>
            </a:r>
          </a:p>
        </p:txBody>
      </p:sp>
    </p:spTree>
    <p:extLst>
      <p:ext uri="{BB962C8B-B14F-4D97-AF65-F5344CB8AC3E}">
        <p14:creationId xmlns:p14="http://schemas.microsoft.com/office/powerpoint/2010/main" val="2867321557"/>
      </p:ext>
    </p:extLst>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dhold xmlns="d40e101a-1fec-4fbd-a9d0-ed41492f4cd8" xsi:nil="true"/>
    <_ip_UnifiedCompliancePolicyUIAction xmlns="http://schemas.microsoft.com/sharepoint/v3" xsi:nil="true"/>
    <Initials xmlns="d40e101a-1fec-4fbd-a9d0-ed41492f4cd8" xsi:nil="true"/>
    <Semester xmlns="d40e101a-1fec-4fbd-a9d0-ed41492f4cd8"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E7AEDA699A6046B28BDB03A4B3ACE5" ma:contentTypeVersion="25" ma:contentTypeDescription="Create a new document." ma:contentTypeScope="" ma:versionID="7b6cd215ea7bf38c1d5f4a734b3ab3c3">
  <xsd:schema xmlns:xsd="http://www.w3.org/2001/XMLSchema" xmlns:xs="http://www.w3.org/2001/XMLSchema" xmlns:p="http://schemas.microsoft.com/office/2006/metadata/properties" xmlns:ns1="http://schemas.microsoft.com/sharepoint/v3" xmlns:ns2="7d4bd1a6-963b-4ce5-9d6a-82f9bec88dc5" xmlns:ns3="d40e101a-1fec-4fbd-a9d0-ed41492f4cd8" targetNamespace="http://schemas.microsoft.com/office/2006/metadata/properties" ma:root="true" ma:fieldsID="3af28b658f75e1d3f457caa69a871ae5" ns1:_="" ns2:_="" ns3:_="">
    <xsd:import namespace="http://schemas.microsoft.com/sharepoint/v3"/>
    <xsd:import namespace="7d4bd1a6-963b-4ce5-9d6a-82f9bec88dc5"/>
    <xsd:import namespace="d40e101a-1fec-4fbd-a9d0-ed41492f4cd8"/>
    <xsd:element name="properties">
      <xsd:complexType>
        <xsd:sequence>
          <xsd:element name="documentManagement">
            <xsd:complexType>
              <xsd:all>
                <xsd:element ref="ns2:SharedWithUsers" minOccurs="0"/>
                <xsd:element ref="ns2:SharedWithDetails" minOccurs="0"/>
                <xsd:element ref="ns3:Initials" minOccurs="0"/>
                <xsd:element ref="ns3:Semester" minOccurs="0"/>
                <xsd:element ref="ns3:Indhold" minOccurs="0"/>
                <xsd:element ref="ns3:MediaServiceMetadata" minOccurs="0"/>
                <xsd:element ref="ns3:MediaServiceFastMetadata" minOccurs="0"/>
                <xsd:element ref="ns3:MediaServiceDateTaken" minOccurs="0"/>
                <xsd:element ref="ns3:MediaServiceAutoTags" minOccurs="0"/>
                <xsd:element ref="ns3:MediaServiceLocation" minOccurs="0"/>
                <xsd:element ref="ns1:_ip_UnifiedCompliancePolicyProperties" minOccurs="0"/>
                <xsd:element ref="ns1:_ip_UnifiedCompliancePolicyUIAc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description="" ma:hidden="true" ma:internalName="_ip_UnifiedCompliancePolicyProperties">
      <xsd:simpleType>
        <xsd:restriction base="dms:Note"/>
      </xsd:simpleType>
    </xsd:element>
    <xsd:element name="_ip_UnifiedCompliancePolicyUIAction" ma:index="20"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d4bd1a6-963b-4ce5-9d6a-82f9bec88dc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40e101a-1fec-4fbd-a9d0-ed41492f4cd8" elementFormDefault="qualified">
    <xsd:import namespace="http://schemas.microsoft.com/office/2006/documentManagement/types"/>
    <xsd:import namespace="http://schemas.microsoft.com/office/infopath/2007/PartnerControls"/>
    <xsd:element name="Initials" ma:index="10" nillable="true" ma:displayName="Flow" ma:internalName="Initials">
      <xsd:simpleType>
        <xsd:restriction base="dms:Text">
          <xsd:maxLength value="255"/>
        </xsd:restriction>
      </xsd:simpleType>
    </xsd:element>
    <xsd:element name="Semester" ma:index="12" nillable="true" ma:displayName="Semester" ma:internalName="Semester">
      <xsd:simpleType>
        <xsd:restriction base="dms:Text">
          <xsd:maxLength value="255"/>
        </xsd:restriction>
      </xsd:simpleType>
    </xsd:element>
    <xsd:element name="Indhold" ma:index="13" nillable="true" ma:displayName="Indhold" ma:internalName="Indhold">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description="" ma:hidden="true" ma:internalName="MediaServiceDateTaken" ma:readOnly="true">
      <xsd:simpleType>
        <xsd:restriction base="dms:Text"/>
      </xsd:simpleType>
    </xsd:element>
    <xsd:element name="MediaServiceAutoTags" ma:index="17" nillable="true" ma:displayName="MediaServiceAutoTags" ma:description="" ma:internalName="MediaServiceAutoTags" ma:readOnly="true">
      <xsd:simpleType>
        <xsd:restriction base="dms:Text"/>
      </xsd:simpleType>
    </xsd:element>
    <xsd:element name="MediaServiceLocation" ma:index="18" nillable="true" ma:displayName="MediaServiceLocation" ma:description="" ma:internalName="MediaServiceLocation"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11"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876D6-88A4-49AD-B490-76F8B46015E8}">
  <ds:schemaRefs>
    <ds:schemaRef ds:uri="http://schemas.microsoft.com/office/2006/metadata/properties"/>
    <ds:schemaRef ds:uri="http://schemas.microsoft.com/office/infopath/2007/PartnerControls"/>
    <ds:schemaRef ds:uri="d40e101a-1fec-4fbd-a9d0-ed41492f4cd8"/>
    <ds:schemaRef ds:uri="http://schemas.microsoft.com/sharepoint/v3"/>
  </ds:schemaRefs>
</ds:datastoreItem>
</file>

<file path=customXml/itemProps2.xml><?xml version="1.0" encoding="utf-8"?>
<ds:datastoreItem xmlns:ds="http://schemas.openxmlformats.org/officeDocument/2006/customXml" ds:itemID="{1B303554-02CF-461E-8A8A-771F50512988}">
  <ds:schemaRefs>
    <ds:schemaRef ds:uri="http://schemas.microsoft.com/sharepoint/v3/contenttype/forms"/>
  </ds:schemaRefs>
</ds:datastoreItem>
</file>

<file path=customXml/itemProps3.xml><?xml version="1.0" encoding="utf-8"?>
<ds:datastoreItem xmlns:ds="http://schemas.openxmlformats.org/officeDocument/2006/customXml" ds:itemID="{DEF2C23F-4361-4A23-810D-FFB1B6094F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d4bd1a6-963b-4ce5-9d6a-82f9bec88dc5"/>
    <ds:schemaRef ds:uri="d40e101a-1fec-4fbd-a9d0-ed41492f4c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9763</TotalTime>
  <Words>1112</Words>
  <Application>Microsoft Office PowerPoint</Application>
  <PresentationFormat>On-screen Show (4:3)</PresentationFormat>
  <Paragraphs>217</Paragraphs>
  <Slides>28</Slides>
  <Notes>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Kontortema</vt:lpstr>
      <vt:lpstr>Krav &amp; UML</vt:lpstr>
      <vt:lpstr>PowerPoint Presentation</vt:lpstr>
      <vt:lpstr>IT-systems lifecycle/development</vt:lpstr>
      <vt:lpstr>Krav, kunder og brugere - hvad er problemet?</vt:lpstr>
      <vt:lpstr>System development</vt:lpstr>
      <vt:lpstr>Domain model with UML</vt:lpstr>
      <vt:lpstr>What is a Domain Model?</vt:lpstr>
      <vt:lpstr>A Domain Model is Conceptual, not a Software Artifact</vt:lpstr>
      <vt:lpstr>Steps to create a  Domain Model</vt:lpstr>
      <vt:lpstr>Example domain model</vt:lpstr>
      <vt:lpstr>Let’s try!</vt:lpstr>
      <vt:lpstr>Kardinalitet/multiplicity</vt:lpstr>
      <vt:lpstr>Kardinaliteter/multiplicity</vt:lpstr>
      <vt:lpstr>Monopoly Game Domain Model</vt:lpstr>
      <vt:lpstr>Multiplicitet</vt:lpstr>
      <vt:lpstr>Let’s try!</vt:lpstr>
      <vt:lpstr>Øvelse 1</vt:lpstr>
      <vt:lpstr>Introduction to Use Cases</vt:lpstr>
      <vt:lpstr>Use case diagrams</vt:lpstr>
      <vt:lpstr>PowerPoint Presentation</vt:lpstr>
      <vt:lpstr>Create Use Cases: Walk Through</vt:lpstr>
      <vt:lpstr>System development with Use Cases</vt:lpstr>
      <vt:lpstr>use case diagram</vt:lpstr>
      <vt:lpstr>Work with use cases!</vt:lpstr>
      <vt:lpstr>USE CASE – hvor stor skal den være?</vt:lpstr>
      <vt:lpstr>USE CASES – hvordan vælger vi?</vt:lpstr>
      <vt:lpstr>Vigtighed for Kunden og kompleksitet!</vt:lpstr>
      <vt:lpstr>MARIOS PIZZA SP. Opgave #2</vt:lpstr>
    </vt:vector>
  </TitlesOfParts>
  <Company>CPH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Palle Bech (PAB - Adjunkt - Cphbusiness)</dc:creator>
  <cp:lastModifiedBy>Palle Bech</cp:lastModifiedBy>
  <cp:revision>86</cp:revision>
  <dcterms:created xsi:type="dcterms:W3CDTF">2014-10-19T08:51:32Z</dcterms:created>
  <dcterms:modified xsi:type="dcterms:W3CDTF">2020-03-25T20:38:48Z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0x01010050E7AEDA699A6046B28BDB03A4B3ACE5</vt:lpwstr>
  </property>
</Properties>
</file>