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1" r:id="rId3"/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oppins"/>
      <p:regular r:id="rId13"/>
      <p:bold r:id="rId14"/>
      <p:italic r:id="rId15"/>
      <p:boldItalic r:id="rId16"/>
    </p:embeddedFont>
    <p:embeddedFont>
      <p:font typeface="Poppins Ligh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oppins-regular.fntdata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Poppins-italic.fntdata"/><Relationship Id="rId14" Type="http://schemas.openxmlformats.org/officeDocument/2006/relationships/font" Target="fonts/Poppins-bold.fntdata"/><Relationship Id="rId17" Type="http://schemas.openxmlformats.org/officeDocument/2006/relationships/font" Target="fonts/PoppinsLight-regular.fntdata"/><Relationship Id="rId16" Type="http://schemas.openxmlformats.org/officeDocument/2006/relationships/font" Target="fonts/Poppins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oppinsLight-italic.fntdata"/><Relationship Id="rId6" Type="http://schemas.openxmlformats.org/officeDocument/2006/relationships/slide" Target="slides/slide1.xml"/><Relationship Id="rId18" Type="http://schemas.openxmlformats.org/officeDocument/2006/relationships/font" Target="fonts/Poppins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628658971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f6286589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628658971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f628658971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f628658971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f628658971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f628658971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f628658971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49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 txBox="1"/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rotWithShape="0" algn="bl" dir="5400000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type A" type="blank">
  <p:cSld name="BLANK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1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1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fmla="val 10467" name="adj"/>
            </a:avLst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1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type B">
  <p:cSld name="BLANK_2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">
    <p:bg>
      <p:bgPr>
        <a:solidFill>
          <a:srgbClr val="000000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fmla="val 104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3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3" name="Google Shape;143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4" name="Google Shape;14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7" name="Google Shape;14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0" name="Google Shape;15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1" name="Google Shape;15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4" name="Google Shape;154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5" name="Google Shape;155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2" name="Google Shape;162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3" name="Google Shape;16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6" name="Google Shape;16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rgbClr val="000000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24" name="Google Shape;24;p3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3"/>
          <p:cNvSpPr txBox="1"/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" type="subTitle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30" name="Google Shape;30;p3"/>
          <p:cNvGrpSpPr/>
          <p:nvPr/>
        </p:nvGrpSpPr>
        <p:grpSpPr>
          <a:xfrm>
            <a:off x="764825" y="439375"/>
            <a:ext cx="1924500" cy="1924500"/>
            <a:chOff x="6680825" y="2549350"/>
            <a:chExt cx="1539600" cy="1539600"/>
          </a:xfrm>
        </p:grpSpPr>
        <p:sp>
          <p:nvSpPr>
            <p:cNvPr id="31" name="Google Shape;31;p3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495" name="adj"/>
              </a:avLst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0" name="Google Shape;170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1" name="Google Shape;171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2" name="Google Shape;17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75" name="Google Shape;17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8" name="Google Shape;178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9" name="Google Shape;17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4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36" name="Google Shape;36;p4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4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4"/>
          <p:cNvSpPr txBox="1"/>
          <p:nvPr>
            <p:ph idx="1" type="body"/>
          </p:nvPr>
        </p:nvSpPr>
        <p:spPr>
          <a:xfrm>
            <a:off x="2385525" y="1310550"/>
            <a:ext cx="4777200" cy="32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Font typeface="Poppins"/>
              <a:buChar char="￮"/>
              <a:defRPr b="1" sz="2600">
                <a:latin typeface="Poppins"/>
                <a:ea typeface="Poppins"/>
                <a:cs typeface="Poppins"/>
                <a:sym typeface="Poppins"/>
              </a:defRPr>
            </a:lvl1pPr>
            <a:lvl2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b="1" sz="2600">
                <a:latin typeface="Poppins"/>
                <a:ea typeface="Poppins"/>
                <a:cs typeface="Poppins"/>
                <a:sym typeface="Poppins"/>
              </a:defRPr>
            </a:lvl2pPr>
            <a:lvl3pPr indent="-393700" lvl="2" marL="13716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b="1" sz="2600">
                <a:latin typeface="Poppins"/>
                <a:ea typeface="Poppins"/>
                <a:cs typeface="Poppins"/>
                <a:sym typeface="Poppins"/>
              </a:defRPr>
            </a:lvl3pPr>
            <a:lvl4pPr indent="-393700" lvl="3" marL="18288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b="1" sz="2600">
                <a:latin typeface="Poppins"/>
                <a:ea typeface="Poppins"/>
                <a:cs typeface="Poppins"/>
                <a:sym typeface="Poppins"/>
              </a:defRPr>
            </a:lvl4pPr>
            <a:lvl5pPr indent="-393700" lvl="4" marL="22860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b="1" sz="2600">
                <a:latin typeface="Poppins"/>
                <a:ea typeface="Poppins"/>
                <a:cs typeface="Poppins"/>
                <a:sym typeface="Poppins"/>
              </a:defRPr>
            </a:lvl5pPr>
            <a:lvl6pPr indent="-393700" lvl="5" marL="27432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b="1" sz="2600">
                <a:latin typeface="Poppins"/>
                <a:ea typeface="Poppins"/>
                <a:cs typeface="Poppins"/>
                <a:sym typeface="Poppins"/>
              </a:defRPr>
            </a:lvl6pPr>
            <a:lvl7pPr indent="-393700" lvl="6" marL="32004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b="1" sz="2600">
                <a:latin typeface="Poppins"/>
                <a:ea typeface="Poppins"/>
                <a:cs typeface="Poppins"/>
                <a:sym typeface="Poppins"/>
              </a:defRPr>
            </a:lvl7pPr>
            <a:lvl8pPr indent="-393700" lvl="7" marL="36576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b="1" sz="2600">
                <a:latin typeface="Poppins"/>
                <a:ea typeface="Poppins"/>
                <a:cs typeface="Poppins"/>
                <a:sym typeface="Poppins"/>
              </a:defRPr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b="1" sz="2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3" name="Google Shape;43;p4"/>
          <p:cNvSpPr txBox="1"/>
          <p:nvPr/>
        </p:nvSpPr>
        <p:spPr>
          <a:xfrm>
            <a:off x="1599200" y="1326625"/>
            <a:ext cx="7641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latin typeface="Poppins"/>
                <a:ea typeface="Poppins"/>
                <a:cs typeface="Poppins"/>
                <a:sym typeface="Poppins"/>
              </a:rPr>
              <a:t>“</a:t>
            </a:r>
            <a:endParaRPr b="1" sz="7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48" name="Google Shape;48;p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5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" type="body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big image">
  <p:cSld name="TITLE_AND_BODY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5142675" y="358375"/>
            <a:ext cx="4426800" cy="44268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5376775" y="592475"/>
            <a:ext cx="3958500" cy="39585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" name="Google Shape;60;p6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61" name="Google Shape;61;p6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6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 txBox="1"/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7" name="Google Shape;67;p6"/>
          <p:cNvSpPr txBox="1"/>
          <p:nvPr>
            <p:ph idx="1" type="body"/>
          </p:nvPr>
        </p:nvSpPr>
        <p:spPr>
          <a:xfrm>
            <a:off x="985679" y="1958050"/>
            <a:ext cx="39765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68" name="Google Shape;68;p6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7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71" name="Google Shape;71;p7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7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7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7" name="Google Shape;77;p7"/>
          <p:cNvSpPr txBox="1"/>
          <p:nvPr>
            <p:ph idx="1" type="body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8" name="Google Shape;78;p7"/>
          <p:cNvSpPr txBox="1"/>
          <p:nvPr>
            <p:ph idx="2" type="body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9" name="Google Shape;79;p7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8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84" name="Google Shape;84;p8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8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8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" type="body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91" name="Google Shape;91;p8"/>
          <p:cNvSpPr txBox="1"/>
          <p:nvPr>
            <p:ph idx="2" type="body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92" name="Google Shape;92;p8"/>
          <p:cNvSpPr txBox="1"/>
          <p:nvPr>
            <p:ph idx="3" type="body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93" name="Google Shape;93;p8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8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8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98" name="Google Shape;98;p9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9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9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4" name="Google Shape;104;p9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0"/>
          <p:cNvGrpSpPr/>
          <p:nvPr/>
        </p:nvGrpSpPr>
        <p:grpSpPr>
          <a:xfrm>
            <a:off x="308378" y="3811995"/>
            <a:ext cx="1844185" cy="1844185"/>
            <a:chOff x="-474900" y="321200"/>
            <a:chExt cx="2324700" cy="2324700"/>
          </a:xfrm>
        </p:grpSpPr>
        <p:sp>
          <p:nvSpPr>
            <p:cNvPr id="107" name="Google Shape;107;p10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0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0"/>
          <p:cNvSpPr txBox="1"/>
          <p:nvPr>
            <p:ph idx="1" type="body"/>
          </p:nvPr>
        </p:nvSpPr>
        <p:spPr>
          <a:xfrm>
            <a:off x="1069625" y="4406300"/>
            <a:ext cx="4608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113" name="Google Shape;113;p10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0" name="Google Shape;14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hyperlink" Target="https://unsplash.com/@sadeqshahsvan?utm_source=unsplash&amp;utm_medium=referral&amp;utm_content=creditCopyText" TargetMode="External"/><Relationship Id="rId5" Type="http://schemas.openxmlformats.org/officeDocument/2006/relationships/hyperlink" Target="https://unsplash.com/@sadeqshahsvan?utm_source=unsplash&amp;utm_medium=referral&amp;utm_content=creditCopyText" TargetMode="External"/><Relationship Id="rId6" Type="http://schemas.openxmlformats.org/officeDocument/2006/relationships/hyperlink" Target="https://unsplash.com/s/photos/gaming?utm_source=unsplash&amp;utm_medium=referral&amp;utm_content=creditCopyText" TargetMode="External"/><Relationship Id="rId7" Type="http://schemas.openxmlformats.org/officeDocument/2006/relationships/hyperlink" Target="https://unsplash.com/s/photos/gaming?utm_source=unsplash&amp;utm_medium=referral&amp;utm_content=creditCopyTex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ctrTitle"/>
          </p:nvPr>
        </p:nvSpPr>
        <p:spPr>
          <a:xfrm>
            <a:off x="2569800" y="2009450"/>
            <a:ext cx="4004400" cy="95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EZ </a:t>
            </a:r>
            <a:r>
              <a:rPr b="0" lang="en"/>
              <a:t>|</a:t>
            </a:r>
            <a:r>
              <a:rPr lang="en"/>
              <a:t> PC</a:t>
            </a:r>
            <a:endParaRPr/>
          </a:p>
        </p:txBody>
      </p:sp>
      <p:sp>
        <p:nvSpPr>
          <p:cNvPr id="187" name="Google Shape;187;p26"/>
          <p:cNvSpPr txBox="1"/>
          <p:nvPr>
            <p:ph idx="1" type="subTitle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Peter Sou &amp; Betsy Avila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Fall21-CSE111</a:t>
            </a:r>
            <a:endParaRPr/>
          </a:p>
        </p:txBody>
      </p:sp>
      <p:grpSp>
        <p:nvGrpSpPr>
          <p:cNvPr id="188" name="Google Shape;188;p26"/>
          <p:cNvGrpSpPr/>
          <p:nvPr/>
        </p:nvGrpSpPr>
        <p:grpSpPr>
          <a:xfrm>
            <a:off x="1077668" y="892890"/>
            <a:ext cx="1188584" cy="1116565"/>
            <a:chOff x="2583100" y="2973775"/>
            <a:chExt cx="461550" cy="437200"/>
          </a:xfrm>
        </p:grpSpPr>
        <p:sp>
          <p:nvSpPr>
            <p:cNvPr id="189" name="Google Shape;189;p26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752725" y="164250"/>
            <a:ext cx="8511300" cy="10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Introduce PC Building to Beginners</a:t>
            </a:r>
            <a:endParaRPr sz="3000"/>
          </a:p>
        </p:txBody>
      </p:sp>
      <p:sp>
        <p:nvSpPr>
          <p:cNvPr id="196" name="Google Shape;196;p27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7" name="Google Shape;197;p27"/>
          <p:cNvGrpSpPr/>
          <p:nvPr/>
        </p:nvGrpSpPr>
        <p:grpSpPr>
          <a:xfrm>
            <a:off x="2346861" y="1258050"/>
            <a:ext cx="2726286" cy="2547000"/>
            <a:chOff x="1293736" y="1258050"/>
            <a:chExt cx="2726286" cy="2547000"/>
          </a:xfrm>
        </p:grpSpPr>
        <p:sp>
          <p:nvSpPr>
            <p:cNvPr id="198" name="Google Shape;198;p27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Poppins"/>
                  <a:ea typeface="Poppins"/>
                  <a:cs typeface="Poppins"/>
                  <a:sym typeface="Poppins"/>
                </a:rPr>
                <a:t>1</a:t>
              </a:r>
              <a:endParaRPr b="1" sz="1200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00" name="Google Shape;200;p27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Build a Custom PC</a:t>
              </a:r>
              <a:endParaRPr b="1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01" name="Google Shape;201;p27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Poppins Light"/>
                  <a:ea typeface="Poppins Light"/>
                  <a:cs typeface="Poppins Light"/>
                  <a:sym typeface="Poppins Light"/>
                </a:rPr>
                <a:t>User can </a:t>
              </a:r>
              <a:r>
                <a:rPr lang="en" sz="800">
                  <a:latin typeface="Poppins Light"/>
                  <a:ea typeface="Poppins Light"/>
                  <a:cs typeface="Poppins Light"/>
                  <a:sym typeface="Poppins Light"/>
                </a:rPr>
                <a:t>choose PC parts based on type: Productivity, Gaming, or Workstation</a:t>
              </a:r>
              <a:endParaRPr sz="80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02" name="Google Shape;202;p27"/>
          <p:cNvGrpSpPr/>
          <p:nvPr/>
        </p:nvGrpSpPr>
        <p:grpSpPr>
          <a:xfrm>
            <a:off x="4257083" y="1258050"/>
            <a:ext cx="2726286" cy="2547000"/>
            <a:chOff x="3203958" y="1258050"/>
            <a:chExt cx="2726286" cy="2547000"/>
          </a:xfrm>
        </p:grpSpPr>
        <p:sp>
          <p:nvSpPr>
            <p:cNvPr id="203" name="Google Shape;203;p27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04" name="Google Shape;204;p27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666666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  <a:endParaRPr b="1" sz="1200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05" name="Google Shape;205;p27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List will be built for the user</a:t>
              </a:r>
              <a:endParaRPr b="1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06" name="Google Shape;206;p27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Poppins Light"/>
                  <a:ea typeface="Poppins Light"/>
                  <a:cs typeface="Poppins Light"/>
                  <a:sym typeface="Poppins Light"/>
                </a:rPr>
                <a:t>The internal builder will make sure parts are compatible with each other, giving a final list and estimated total price</a:t>
              </a:r>
              <a:endParaRPr sz="80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07" name="Google Shape;207;p27"/>
          <p:cNvGrpSpPr/>
          <p:nvPr/>
        </p:nvGrpSpPr>
        <p:grpSpPr>
          <a:xfrm>
            <a:off x="6177102" y="1258050"/>
            <a:ext cx="2726286" cy="2547000"/>
            <a:chOff x="5123977" y="1258050"/>
            <a:chExt cx="2726286" cy="2547000"/>
          </a:xfrm>
        </p:grpSpPr>
        <p:sp>
          <p:nvSpPr>
            <p:cNvPr id="208" name="Google Shape;208;p27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B7B7B7"/>
                  </a:solidFill>
                  <a:latin typeface="Poppins"/>
                  <a:ea typeface="Poppins"/>
                  <a:cs typeface="Poppins"/>
                  <a:sym typeface="Poppins"/>
                </a:rPr>
                <a:t>3</a:t>
              </a:r>
              <a:endParaRPr b="1" sz="1200">
                <a:solidFill>
                  <a:srgbClr val="B7B7B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10" name="Google Shape;210;p27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User can share build with a friend</a:t>
              </a:r>
              <a:endParaRPr b="1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11" name="Google Shape;211;p27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Poppins Light"/>
                  <a:ea typeface="Poppins Light"/>
                  <a:cs typeface="Poppins Light"/>
                  <a:sym typeface="Poppins Light"/>
                </a:rPr>
                <a:t>User can share builds with other friends via email</a:t>
              </a:r>
              <a:endParaRPr sz="80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pic>
        <p:nvPicPr>
          <p:cNvPr id="212" name="Google Shape;21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00" y="1258051"/>
            <a:ext cx="2193848" cy="3291581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7"/>
          <p:cNvSpPr txBox="1"/>
          <p:nvPr>
            <p:ph idx="4294967295" type="body"/>
          </p:nvPr>
        </p:nvSpPr>
        <p:spPr>
          <a:xfrm>
            <a:off x="153000" y="4662550"/>
            <a:ext cx="2832600" cy="3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Photo by</a:t>
            </a:r>
            <a:r>
              <a:rPr lang="en" sz="11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 </a:t>
            </a:r>
            <a:r>
              <a:rPr lang="en" sz="1100" u="sng">
                <a:latin typeface="Arial"/>
                <a:ea typeface="Arial"/>
                <a:cs typeface="Arial"/>
                <a:sym typeface="Arial"/>
                <a:hlinkClick r:id="rId5"/>
              </a:rPr>
              <a:t>sadeq shahsvan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on</a:t>
            </a:r>
            <a:r>
              <a:rPr lang="en" sz="11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/>
              </a:rPr>
              <a:t> </a:t>
            </a:r>
            <a:r>
              <a:rPr lang="en" sz="1100" u="sng">
                <a:latin typeface="Arial"/>
                <a:ea typeface="Arial"/>
                <a:cs typeface="Arial"/>
                <a:sym typeface="Arial"/>
                <a:hlinkClick r:id="rId7"/>
              </a:rPr>
              <a:t>Unsplash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8"/>
          <p:cNvPicPr preferRelativeResize="0"/>
          <p:nvPr/>
        </p:nvPicPr>
        <p:blipFill rotWithShape="1">
          <a:blip r:embed="rId3">
            <a:alphaModFix/>
          </a:blip>
          <a:srcRect b="25445" l="6156" r="0" t="0"/>
          <a:stretch/>
        </p:blipFill>
        <p:spPr>
          <a:xfrm>
            <a:off x="1741713" y="103938"/>
            <a:ext cx="5660576" cy="4935624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8"/>
          <p:cNvSpPr txBox="1"/>
          <p:nvPr>
            <p:ph type="title"/>
          </p:nvPr>
        </p:nvSpPr>
        <p:spPr>
          <a:xfrm>
            <a:off x="262150" y="137800"/>
            <a:ext cx="5376900" cy="4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Poppins"/>
                <a:ea typeface="Poppins"/>
                <a:cs typeface="Poppins"/>
                <a:sym typeface="Poppins"/>
              </a:rPr>
              <a:t>User Case Diagram</a:t>
            </a:r>
            <a:endParaRPr b="1" sz="20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>
            <p:ph type="title"/>
          </p:nvPr>
        </p:nvSpPr>
        <p:spPr>
          <a:xfrm>
            <a:off x="-1429575" y="4444750"/>
            <a:ext cx="366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Poppins"/>
                <a:ea typeface="Poppins"/>
                <a:cs typeface="Poppins"/>
                <a:sym typeface="Poppins"/>
              </a:rPr>
              <a:t>E/R Diagram</a:t>
            </a:r>
            <a:endParaRPr b="1" sz="20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Poppins"/>
                <a:ea typeface="Poppins"/>
                <a:cs typeface="Poppins"/>
                <a:sym typeface="Poppins"/>
              </a:rPr>
              <a:t>Relational Schema</a:t>
            </a:r>
            <a:endParaRPr b="1" sz="20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35" name="Google Shape;235;p31"/>
          <p:cNvSpPr txBox="1"/>
          <p:nvPr>
            <p:ph idx="1" type="body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Special thanks to all the people who made and released these awesome resources for free: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￮"/>
            </a:pPr>
            <a:r>
              <a:rPr lang="en" sz="1800"/>
              <a:t>Presentation template by </a:t>
            </a:r>
            <a:r>
              <a:rPr lang="en" sz="1800" u="sng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￮"/>
            </a:pPr>
            <a:r>
              <a:rPr lang="en" sz="1800"/>
              <a:t>Photographs by </a:t>
            </a:r>
            <a:r>
              <a:rPr lang="en" sz="1800" u="sng">
                <a:solidFill>
                  <a:srgbClr val="00000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Unsplash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36" name="Google Shape;236;p3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31"/>
          <p:cNvSpPr/>
          <p:nvPr/>
        </p:nvSpPr>
        <p:spPr>
          <a:xfrm>
            <a:off x="7253423" y="2000860"/>
            <a:ext cx="1272074" cy="1141889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32"/>
          <p:cNvSpPr txBox="1"/>
          <p:nvPr>
            <p:ph idx="4294967295" type="ctrTitle"/>
          </p:nvPr>
        </p:nvSpPr>
        <p:spPr>
          <a:xfrm>
            <a:off x="2379838" y="2175562"/>
            <a:ext cx="4608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</a:t>
            </a:r>
            <a:r>
              <a:rPr lang="en" sz="8000"/>
              <a:t>!</a:t>
            </a:r>
            <a:endParaRPr sz="8000"/>
          </a:p>
        </p:txBody>
      </p:sp>
      <p:grpSp>
        <p:nvGrpSpPr>
          <p:cNvPr id="244" name="Google Shape;244;p32"/>
          <p:cNvGrpSpPr/>
          <p:nvPr/>
        </p:nvGrpSpPr>
        <p:grpSpPr>
          <a:xfrm>
            <a:off x="1812552" y="1460659"/>
            <a:ext cx="345971" cy="325505"/>
            <a:chOff x="5972700" y="2330200"/>
            <a:chExt cx="411625" cy="387275"/>
          </a:xfrm>
        </p:grpSpPr>
        <p:sp>
          <p:nvSpPr>
            <p:cNvPr id="245" name="Google Shape;245;p32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2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EFEFEF"/>
      </a:lt2>
      <a:accent1>
        <a:srgbClr val="485364"/>
      </a:accent1>
      <a:accent2>
        <a:srgbClr val="63728A"/>
      </a:accent2>
      <a:accent3>
        <a:srgbClr val="8B9AB3"/>
      </a:accent3>
      <a:accent4>
        <a:srgbClr val="9E8473"/>
      </a:accent4>
      <a:accent5>
        <a:srgbClr val="CAAE9C"/>
      </a:accent5>
      <a:accent6>
        <a:srgbClr val="DFCEC3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