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60" r:id="rId3"/>
    <p:sldId id="264" r:id="rId4"/>
    <p:sldId id="257" r:id="rId5"/>
    <p:sldId id="281" r:id="rId6"/>
    <p:sldId id="279" r:id="rId7"/>
    <p:sldId id="296" r:id="rId8"/>
    <p:sldId id="297" r:id="rId9"/>
    <p:sldId id="298" r:id="rId10"/>
    <p:sldId id="327" r:id="rId11"/>
    <p:sldId id="328" r:id="rId12"/>
    <p:sldId id="329" r:id="rId13"/>
    <p:sldId id="330" r:id="rId14"/>
    <p:sldId id="331" r:id="rId15"/>
    <p:sldId id="299" r:id="rId16"/>
    <p:sldId id="294" r:id="rId17"/>
    <p:sldId id="300" r:id="rId18"/>
    <p:sldId id="301" r:id="rId19"/>
    <p:sldId id="302" r:id="rId20"/>
    <p:sldId id="303" r:id="rId21"/>
    <p:sldId id="304" r:id="rId22"/>
    <p:sldId id="332" r:id="rId23"/>
    <p:sldId id="305" r:id="rId24"/>
    <p:sldId id="318" r:id="rId25"/>
    <p:sldId id="319" r:id="rId26"/>
    <p:sldId id="321" r:id="rId27"/>
    <p:sldId id="322" r:id="rId28"/>
    <p:sldId id="323" r:id="rId29"/>
    <p:sldId id="324" r:id="rId30"/>
    <p:sldId id="325" r:id="rId31"/>
    <p:sldId id="326" r:id="rId32"/>
    <p:sldId id="306" r:id="rId33"/>
    <p:sldId id="307" r:id="rId34"/>
    <p:sldId id="310" r:id="rId35"/>
    <p:sldId id="311" r:id="rId36"/>
    <p:sldId id="313" r:id="rId37"/>
    <p:sldId id="339" r:id="rId38"/>
    <p:sldId id="340" r:id="rId39"/>
    <p:sldId id="341" r:id="rId40"/>
    <p:sldId id="342" r:id="rId41"/>
    <p:sldId id="343" r:id="rId42"/>
    <p:sldId id="344" r:id="rId43"/>
    <p:sldId id="348" r:id="rId44"/>
    <p:sldId id="314" r:id="rId45"/>
    <p:sldId id="262" r:id="rId46"/>
    <p:sldId id="317" r:id="rId47"/>
    <p:sldId id="315" r:id="rId48"/>
    <p:sldId id="338" r:id="rId49"/>
    <p:sldId id="316" r:id="rId50"/>
    <p:sldId id="283" r:id="rId51"/>
    <p:sldId id="333" r:id="rId52"/>
    <p:sldId id="334" r:id="rId53"/>
    <p:sldId id="335" r:id="rId54"/>
    <p:sldId id="336" r:id="rId55"/>
    <p:sldId id="337" r:id="rId56"/>
    <p:sldId id="268"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嘉林" initials="吴" lastIdx="1" clrIdx="0">
    <p:extLst>
      <p:ext uri="{19B8F6BF-5375-455C-9EA6-DF929625EA0E}">
        <p15:presenceInfo xmlns:p15="http://schemas.microsoft.com/office/powerpoint/2012/main" userId="c36d8d7321fa83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2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D8EF3-F056-4B50-929B-AED377CA380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CE204C18-8F49-456A-AA5A-6BAAD59D5580}">
      <dgm:prSet phldrT="[文本]"/>
      <dgm:spPr/>
      <dgm:t>
        <a:bodyPr/>
        <a:lstStyle/>
        <a:p>
          <a:pPr algn="ctr"/>
          <a:r>
            <a:rPr lang="zh-CN" altLang="en-US" dirty="0"/>
            <a:t>经理主界面</a:t>
          </a:r>
        </a:p>
      </dgm:t>
    </dgm:pt>
    <dgm:pt modelId="{FDFE93EB-58DD-421D-A66B-91B951C50506}" type="parTrans" cxnId="{E0B068DE-1FEC-4CB9-B419-82F4F0099A87}">
      <dgm:prSet/>
      <dgm:spPr/>
      <dgm:t>
        <a:bodyPr/>
        <a:lstStyle/>
        <a:p>
          <a:endParaRPr lang="zh-CN" altLang="en-US"/>
        </a:p>
      </dgm:t>
    </dgm:pt>
    <dgm:pt modelId="{4D79BAF0-7AEE-4A8F-BF80-AAD11CDA9661}" type="sibTrans" cxnId="{E0B068DE-1FEC-4CB9-B419-82F4F0099A87}">
      <dgm:prSet/>
      <dgm:spPr/>
      <dgm:t>
        <a:bodyPr/>
        <a:lstStyle/>
        <a:p>
          <a:r>
            <a:rPr lang="zh-CN" altLang="en-US" dirty="0"/>
            <a:t>点击添加留言</a:t>
          </a:r>
        </a:p>
      </dgm:t>
    </dgm:pt>
    <dgm:pt modelId="{F7240B4A-086D-41C4-BAF1-FB83D9E33B12}">
      <dgm:prSet phldrT="[文本]"/>
      <dgm:spPr/>
      <dgm:t>
        <a:bodyPr/>
        <a:lstStyle/>
        <a:p>
          <a:pPr algn="ctr"/>
          <a:r>
            <a:rPr lang="zh-CN" altLang="en-US"/>
            <a:t>添加留言界面</a:t>
          </a:r>
        </a:p>
      </dgm:t>
    </dgm:pt>
    <dgm:pt modelId="{10DA3764-4260-4976-A857-DB7D4682C1A8}" type="parTrans" cxnId="{2DD81BBD-D1F1-4F78-B4A9-70D6A65EB8C8}">
      <dgm:prSet/>
      <dgm:spPr/>
      <dgm:t>
        <a:bodyPr/>
        <a:lstStyle/>
        <a:p>
          <a:endParaRPr lang="zh-CN" altLang="en-US"/>
        </a:p>
      </dgm:t>
    </dgm:pt>
    <dgm:pt modelId="{C86AE191-5982-49D7-AACB-796A68CBA04E}" type="sibTrans" cxnId="{2DD81BBD-D1F1-4F78-B4A9-70D6A65EB8C8}">
      <dgm:prSet/>
      <dgm:spPr/>
      <dgm:t>
        <a:bodyPr/>
        <a:lstStyle/>
        <a:p>
          <a:r>
            <a:rPr lang="zh-CN" altLang="en-US"/>
            <a:t>点击删除留言</a:t>
          </a:r>
        </a:p>
      </dgm:t>
    </dgm:pt>
    <dgm:pt modelId="{070F813C-EA42-4D1C-A3D0-E5A3131889C2}">
      <dgm:prSet phldrT="[文本]"/>
      <dgm:spPr/>
      <dgm:t>
        <a:bodyPr/>
        <a:lstStyle/>
        <a:p>
          <a:pPr algn="ctr"/>
          <a:r>
            <a:rPr lang="zh-CN" altLang="en-US" dirty="0"/>
            <a:t>删除留言界面</a:t>
          </a:r>
        </a:p>
      </dgm:t>
    </dgm:pt>
    <dgm:pt modelId="{A35B67C2-A26F-444B-A2CB-E57102B68B47}" type="parTrans" cxnId="{AA86DB27-B53B-4131-87AE-858B20009E44}">
      <dgm:prSet/>
      <dgm:spPr/>
      <dgm:t>
        <a:bodyPr/>
        <a:lstStyle/>
        <a:p>
          <a:endParaRPr lang="zh-CN" altLang="en-US"/>
        </a:p>
      </dgm:t>
    </dgm:pt>
    <dgm:pt modelId="{F29624A4-DB63-4846-BA4D-461208FCE0BE}" type="sibTrans" cxnId="{AA86DB27-B53B-4131-87AE-858B20009E44}">
      <dgm:prSet/>
      <dgm:spPr/>
      <dgm:t>
        <a:bodyPr/>
        <a:lstStyle/>
        <a:p>
          <a:r>
            <a:rPr lang="zh-CN" altLang="en-US" dirty="0"/>
            <a:t>点击查看留言</a:t>
          </a:r>
        </a:p>
      </dgm:t>
    </dgm:pt>
    <dgm:pt modelId="{FC46A8E1-F6DF-4E66-ACF1-4F6CF91AB7A8}">
      <dgm:prSet/>
      <dgm:spPr/>
      <dgm:t>
        <a:bodyPr/>
        <a:lstStyle/>
        <a:p>
          <a:pPr algn="ctr"/>
          <a:r>
            <a:rPr lang="zh-CN" altLang="en-US" dirty="0"/>
            <a:t>      查看留言</a:t>
          </a:r>
        </a:p>
      </dgm:t>
    </dgm:pt>
    <dgm:pt modelId="{302FD1C5-DC4E-4F95-A781-3D34A1B8CF28}" type="parTrans" cxnId="{50DEDB34-5442-496E-86BE-2589B26D5ACC}">
      <dgm:prSet/>
      <dgm:spPr/>
      <dgm:t>
        <a:bodyPr/>
        <a:lstStyle/>
        <a:p>
          <a:endParaRPr lang="zh-CN" altLang="en-US"/>
        </a:p>
      </dgm:t>
    </dgm:pt>
    <dgm:pt modelId="{803AC985-FFAC-4A8A-A405-2D290F3CF540}" type="sibTrans" cxnId="{50DEDB34-5442-496E-86BE-2589B26D5ACC}">
      <dgm:prSet/>
      <dgm:spPr/>
      <dgm:t>
        <a:bodyPr/>
        <a:lstStyle/>
        <a:p>
          <a:endParaRPr lang="zh-CN" altLang="en-US"/>
        </a:p>
      </dgm:t>
    </dgm:pt>
    <dgm:pt modelId="{0754C6D9-D603-4EDC-9A19-CB611323919C}" type="pres">
      <dgm:prSet presAssocID="{2A9D8EF3-F056-4B50-929B-AED377CA380B}" presName="outerComposite" presStyleCnt="0">
        <dgm:presLayoutVars>
          <dgm:chMax val="5"/>
          <dgm:dir/>
          <dgm:resizeHandles val="exact"/>
        </dgm:presLayoutVars>
      </dgm:prSet>
      <dgm:spPr/>
    </dgm:pt>
    <dgm:pt modelId="{A6082BE8-9D77-438E-9689-95BE82CBC98A}" type="pres">
      <dgm:prSet presAssocID="{2A9D8EF3-F056-4B50-929B-AED377CA380B}" presName="dummyMaxCanvas" presStyleCnt="0">
        <dgm:presLayoutVars/>
      </dgm:prSet>
      <dgm:spPr/>
    </dgm:pt>
    <dgm:pt modelId="{FD179493-B47F-4790-BFAE-190AE885679E}" type="pres">
      <dgm:prSet presAssocID="{2A9D8EF3-F056-4B50-929B-AED377CA380B}" presName="FourNodes_1" presStyleLbl="node1" presStyleIdx="0" presStyleCnt="4" custLinFactNeighborX="20091" custLinFactNeighborY="33774">
        <dgm:presLayoutVars>
          <dgm:bulletEnabled val="1"/>
        </dgm:presLayoutVars>
      </dgm:prSet>
      <dgm:spPr/>
    </dgm:pt>
    <dgm:pt modelId="{02359A17-8FB1-428F-B6E6-603C07A60CB6}" type="pres">
      <dgm:prSet presAssocID="{2A9D8EF3-F056-4B50-929B-AED377CA380B}" presName="FourNodes_2" presStyleLbl="node1" presStyleIdx="1" presStyleCnt="4" custScaleX="31826" custScaleY="66169" custLinFactY="12581" custLinFactNeighborX="-25284" custLinFactNeighborY="100000">
        <dgm:presLayoutVars>
          <dgm:bulletEnabled val="1"/>
        </dgm:presLayoutVars>
      </dgm:prSet>
      <dgm:spPr/>
    </dgm:pt>
    <dgm:pt modelId="{976CDBB3-A5AE-4817-82D0-3E3EBD22B207}" type="pres">
      <dgm:prSet presAssocID="{2A9D8EF3-F056-4B50-929B-AED377CA380B}" presName="FourNodes_3" presStyleLbl="node1" presStyleIdx="2" presStyleCnt="4" custScaleX="36959" custScaleY="63355" custLinFactNeighborX="1805" custLinFactNeighborY="0">
        <dgm:presLayoutVars>
          <dgm:bulletEnabled val="1"/>
        </dgm:presLayoutVars>
      </dgm:prSet>
      <dgm:spPr/>
    </dgm:pt>
    <dgm:pt modelId="{4D272FA9-AD08-450D-BF83-FFB1CDEA6B58}" type="pres">
      <dgm:prSet presAssocID="{2A9D8EF3-F056-4B50-929B-AED377CA380B}" presName="FourNodes_4" presStyleLbl="node1" presStyleIdx="3" presStyleCnt="4" custScaleX="33066" custScaleY="71686" custLinFactY="-16803" custLinFactNeighborX="32281" custLinFactNeighborY="-100000">
        <dgm:presLayoutVars>
          <dgm:bulletEnabled val="1"/>
        </dgm:presLayoutVars>
      </dgm:prSet>
      <dgm:spPr/>
    </dgm:pt>
    <dgm:pt modelId="{28C6A676-E2BA-4F4A-B30D-0E3886D248AF}" type="pres">
      <dgm:prSet presAssocID="{2A9D8EF3-F056-4B50-929B-AED377CA380B}" presName="FourConn_1-2" presStyleLbl="fgAccFollowNode1" presStyleIdx="0" presStyleCnt="3" custScaleX="143358" custScaleY="183940" custLinFactX="-300000" custLinFactY="10416" custLinFactNeighborX="-336515" custLinFactNeighborY="100000">
        <dgm:presLayoutVars>
          <dgm:bulletEnabled val="1"/>
        </dgm:presLayoutVars>
      </dgm:prSet>
      <dgm:spPr/>
    </dgm:pt>
    <dgm:pt modelId="{5A0F93E9-212C-4F9A-A70C-EDA516EA7C7B}" type="pres">
      <dgm:prSet presAssocID="{2A9D8EF3-F056-4B50-929B-AED377CA380B}" presName="FourConn_2-3" presStyleLbl="fgAccFollowNode1" presStyleIdx="1" presStyleCnt="3" custScaleX="116946" custScaleY="145057" custLinFactX="-200000" custLinFactNeighborX="-207024" custLinFactNeighborY="-69281">
        <dgm:presLayoutVars>
          <dgm:bulletEnabled val="1"/>
        </dgm:presLayoutVars>
      </dgm:prSet>
      <dgm:spPr/>
    </dgm:pt>
    <dgm:pt modelId="{57A92908-F4C1-4773-A43E-2D3E7983BBE0}" type="pres">
      <dgm:prSet presAssocID="{2A9D8EF3-F056-4B50-929B-AED377CA380B}" presName="FourConn_3-4" presStyleLbl="fgAccFollowNode1" presStyleIdx="2" presStyleCnt="3" custScaleX="127569" custScaleY="136482" custLinFactX="-45241" custLinFactY="-100000" custLinFactNeighborX="-100000" custLinFactNeighborY="-155472">
        <dgm:presLayoutVars>
          <dgm:bulletEnabled val="1"/>
        </dgm:presLayoutVars>
      </dgm:prSet>
      <dgm:spPr/>
    </dgm:pt>
    <dgm:pt modelId="{0E95B3BB-7B14-40CA-8652-6E39CE33CFC0}" type="pres">
      <dgm:prSet presAssocID="{2A9D8EF3-F056-4B50-929B-AED377CA380B}" presName="FourNodes_1_text" presStyleLbl="node1" presStyleIdx="3" presStyleCnt="4">
        <dgm:presLayoutVars>
          <dgm:bulletEnabled val="1"/>
        </dgm:presLayoutVars>
      </dgm:prSet>
      <dgm:spPr/>
    </dgm:pt>
    <dgm:pt modelId="{31F29D0E-D076-4F60-B3EA-42FDBB2B6CF3}" type="pres">
      <dgm:prSet presAssocID="{2A9D8EF3-F056-4B50-929B-AED377CA380B}" presName="FourNodes_2_text" presStyleLbl="node1" presStyleIdx="3" presStyleCnt="4">
        <dgm:presLayoutVars>
          <dgm:bulletEnabled val="1"/>
        </dgm:presLayoutVars>
      </dgm:prSet>
      <dgm:spPr/>
    </dgm:pt>
    <dgm:pt modelId="{EA11F035-9388-43C5-A7D1-4E8AC6AE9829}" type="pres">
      <dgm:prSet presAssocID="{2A9D8EF3-F056-4B50-929B-AED377CA380B}" presName="FourNodes_3_text" presStyleLbl="node1" presStyleIdx="3" presStyleCnt="4">
        <dgm:presLayoutVars>
          <dgm:bulletEnabled val="1"/>
        </dgm:presLayoutVars>
      </dgm:prSet>
      <dgm:spPr/>
    </dgm:pt>
    <dgm:pt modelId="{1365992E-BEEF-4935-BCD0-1F73CAE73D3F}" type="pres">
      <dgm:prSet presAssocID="{2A9D8EF3-F056-4B50-929B-AED377CA380B}" presName="FourNodes_4_text" presStyleLbl="node1" presStyleIdx="3" presStyleCnt="4">
        <dgm:presLayoutVars>
          <dgm:bulletEnabled val="1"/>
        </dgm:presLayoutVars>
      </dgm:prSet>
      <dgm:spPr/>
    </dgm:pt>
  </dgm:ptLst>
  <dgm:cxnLst>
    <dgm:cxn modelId="{0E054110-E9FE-4351-B935-A864AA8B5C29}" type="presOf" srcId="{070F813C-EA42-4D1C-A3D0-E5A3131889C2}" destId="{976CDBB3-A5AE-4817-82D0-3E3EBD22B207}" srcOrd="0" destOrd="0" presId="urn:microsoft.com/office/officeart/2005/8/layout/vProcess5"/>
    <dgm:cxn modelId="{AA86DB27-B53B-4131-87AE-858B20009E44}" srcId="{2A9D8EF3-F056-4B50-929B-AED377CA380B}" destId="{070F813C-EA42-4D1C-A3D0-E5A3131889C2}" srcOrd="2" destOrd="0" parTransId="{A35B67C2-A26F-444B-A2CB-E57102B68B47}" sibTransId="{F29624A4-DB63-4846-BA4D-461208FCE0BE}"/>
    <dgm:cxn modelId="{A8EAF22B-D553-466A-A24E-B209C8F19F0F}" type="presOf" srcId="{FC46A8E1-F6DF-4E66-ACF1-4F6CF91AB7A8}" destId="{4D272FA9-AD08-450D-BF83-FFB1CDEA6B58}" srcOrd="0" destOrd="0" presId="urn:microsoft.com/office/officeart/2005/8/layout/vProcess5"/>
    <dgm:cxn modelId="{50DEDB34-5442-496E-86BE-2589B26D5ACC}" srcId="{2A9D8EF3-F056-4B50-929B-AED377CA380B}" destId="{FC46A8E1-F6DF-4E66-ACF1-4F6CF91AB7A8}" srcOrd="3" destOrd="0" parTransId="{302FD1C5-DC4E-4F95-A781-3D34A1B8CF28}" sibTransId="{803AC985-FFAC-4A8A-A405-2D290F3CF540}"/>
    <dgm:cxn modelId="{ED84CE40-15B7-448E-A221-AD73F317E9B0}" type="presOf" srcId="{CE204C18-8F49-456A-AA5A-6BAAD59D5580}" destId="{0E95B3BB-7B14-40CA-8652-6E39CE33CFC0}" srcOrd="1" destOrd="0" presId="urn:microsoft.com/office/officeart/2005/8/layout/vProcess5"/>
    <dgm:cxn modelId="{BDD6F075-F220-42FF-8245-52760DDB6E45}" type="presOf" srcId="{F29624A4-DB63-4846-BA4D-461208FCE0BE}" destId="{57A92908-F4C1-4773-A43E-2D3E7983BBE0}" srcOrd="0" destOrd="0" presId="urn:microsoft.com/office/officeart/2005/8/layout/vProcess5"/>
    <dgm:cxn modelId="{4434FD93-2D94-45EB-8905-0A32D97983D3}" type="presOf" srcId="{070F813C-EA42-4D1C-A3D0-E5A3131889C2}" destId="{EA11F035-9388-43C5-A7D1-4E8AC6AE9829}" srcOrd="1" destOrd="0" presId="urn:microsoft.com/office/officeart/2005/8/layout/vProcess5"/>
    <dgm:cxn modelId="{80D2A6A3-0FEE-43E0-B710-5FC76CB59591}" type="presOf" srcId="{F7240B4A-086D-41C4-BAF1-FB83D9E33B12}" destId="{02359A17-8FB1-428F-B6E6-603C07A60CB6}" srcOrd="0" destOrd="0" presId="urn:microsoft.com/office/officeart/2005/8/layout/vProcess5"/>
    <dgm:cxn modelId="{F1BB07AB-BB70-4470-9B84-5F2B928619A8}" type="presOf" srcId="{C86AE191-5982-49D7-AACB-796A68CBA04E}" destId="{5A0F93E9-212C-4F9A-A70C-EDA516EA7C7B}" srcOrd="0" destOrd="0" presId="urn:microsoft.com/office/officeart/2005/8/layout/vProcess5"/>
    <dgm:cxn modelId="{531F90AF-15DC-41AB-996E-F4B3B9E1848A}" type="presOf" srcId="{F7240B4A-086D-41C4-BAF1-FB83D9E33B12}" destId="{31F29D0E-D076-4F60-B3EA-42FDBB2B6CF3}" srcOrd="1" destOrd="0" presId="urn:microsoft.com/office/officeart/2005/8/layout/vProcess5"/>
    <dgm:cxn modelId="{769031B7-6E72-473F-93EA-EFC10A781BB6}" type="presOf" srcId="{FC46A8E1-F6DF-4E66-ACF1-4F6CF91AB7A8}" destId="{1365992E-BEEF-4935-BCD0-1F73CAE73D3F}" srcOrd="1" destOrd="0" presId="urn:microsoft.com/office/officeart/2005/8/layout/vProcess5"/>
    <dgm:cxn modelId="{2DD81BBD-D1F1-4F78-B4A9-70D6A65EB8C8}" srcId="{2A9D8EF3-F056-4B50-929B-AED377CA380B}" destId="{F7240B4A-086D-41C4-BAF1-FB83D9E33B12}" srcOrd="1" destOrd="0" parTransId="{10DA3764-4260-4976-A857-DB7D4682C1A8}" sibTransId="{C86AE191-5982-49D7-AACB-796A68CBA04E}"/>
    <dgm:cxn modelId="{01A476D1-B431-410A-89EC-57FFB6D418AB}" type="presOf" srcId="{CE204C18-8F49-456A-AA5A-6BAAD59D5580}" destId="{FD179493-B47F-4790-BFAE-190AE885679E}" srcOrd="0" destOrd="0" presId="urn:microsoft.com/office/officeart/2005/8/layout/vProcess5"/>
    <dgm:cxn modelId="{98CAD1D5-0A3A-46DD-98D7-4FEABB6C2586}" type="presOf" srcId="{2A9D8EF3-F056-4B50-929B-AED377CA380B}" destId="{0754C6D9-D603-4EDC-9A19-CB611323919C}" srcOrd="0" destOrd="0" presId="urn:microsoft.com/office/officeart/2005/8/layout/vProcess5"/>
    <dgm:cxn modelId="{E0B068DE-1FEC-4CB9-B419-82F4F0099A87}" srcId="{2A9D8EF3-F056-4B50-929B-AED377CA380B}" destId="{CE204C18-8F49-456A-AA5A-6BAAD59D5580}" srcOrd="0" destOrd="0" parTransId="{FDFE93EB-58DD-421D-A66B-91B951C50506}" sibTransId="{4D79BAF0-7AEE-4A8F-BF80-AAD11CDA9661}"/>
    <dgm:cxn modelId="{D0F1C5E9-4FED-4F16-AB52-C4820F440ADF}" type="presOf" srcId="{4D79BAF0-7AEE-4A8F-BF80-AAD11CDA9661}" destId="{28C6A676-E2BA-4F4A-B30D-0E3886D248AF}" srcOrd="0" destOrd="0" presId="urn:microsoft.com/office/officeart/2005/8/layout/vProcess5"/>
    <dgm:cxn modelId="{922FE27F-907F-4380-9E51-2C62DED4B0D2}" type="presParOf" srcId="{0754C6D9-D603-4EDC-9A19-CB611323919C}" destId="{A6082BE8-9D77-438E-9689-95BE82CBC98A}" srcOrd="0" destOrd="0" presId="urn:microsoft.com/office/officeart/2005/8/layout/vProcess5"/>
    <dgm:cxn modelId="{60F5B2C3-F91C-4266-8C73-9601E54AC145}" type="presParOf" srcId="{0754C6D9-D603-4EDC-9A19-CB611323919C}" destId="{FD179493-B47F-4790-BFAE-190AE885679E}" srcOrd="1" destOrd="0" presId="urn:microsoft.com/office/officeart/2005/8/layout/vProcess5"/>
    <dgm:cxn modelId="{30B00CDD-3289-46E4-835A-25F000763933}" type="presParOf" srcId="{0754C6D9-D603-4EDC-9A19-CB611323919C}" destId="{02359A17-8FB1-428F-B6E6-603C07A60CB6}" srcOrd="2" destOrd="0" presId="urn:microsoft.com/office/officeart/2005/8/layout/vProcess5"/>
    <dgm:cxn modelId="{22D2A53F-2131-4759-84CB-2CDCC46F8FDD}" type="presParOf" srcId="{0754C6D9-D603-4EDC-9A19-CB611323919C}" destId="{976CDBB3-A5AE-4817-82D0-3E3EBD22B207}" srcOrd="3" destOrd="0" presId="urn:microsoft.com/office/officeart/2005/8/layout/vProcess5"/>
    <dgm:cxn modelId="{42423B35-9DD6-4D05-A651-1F1218ECD4F1}" type="presParOf" srcId="{0754C6D9-D603-4EDC-9A19-CB611323919C}" destId="{4D272FA9-AD08-450D-BF83-FFB1CDEA6B58}" srcOrd="4" destOrd="0" presId="urn:microsoft.com/office/officeart/2005/8/layout/vProcess5"/>
    <dgm:cxn modelId="{404DA0E2-CDC6-461C-A8F3-99FB65E3E99F}" type="presParOf" srcId="{0754C6D9-D603-4EDC-9A19-CB611323919C}" destId="{28C6A676-E2BA-4F4A-B30D-0E3886D248AF}" srcOrd="5" destOrd="0" presId="urn:microsoft.com/office/officeart/2005/8/layout/vProcess5"/>
    <dgm:cxn modelId="{22F12490-8924-4A8F-B93F-5B9599FBAE35}" type="presParOf" srcId="{0754C6D9-D603-4EDC-9A19-CB611323919C}" destId="{5A0F93E9-212C-4F9A-A70C-EDA516EA7C7B}" srcOrd="6" destOrd="0" presId="urn:microsoft.com/office/officeart/2005/8/layout/vProcess5"/>
    <dgm:cxn modelId="{CF3EB422-E73F-4ECE-B730-84DEEE3236F4}" type="presParOf" srcId="{0754C6D9-D603-4EDC-9A19-CB611323919C}" destId="{57A92908-F4C1-4773-A43E-2D3E7983BBE0}" srcOrd="7" destOrd="0" presId="urn:microsoft.com/office/officeart/2005/8/layout/vProcess5"/>
    <dgm:cxn modelId="{F4100F75-A329-45FF-8964-17A57656FFD2}" type="presParOf" srcId="{0754C6D9-D603-4EDC-9A19-CB611323919C}" destId="{0E95B3BB-7B14-40CA-8652-6E39CE33CFC0}" srcOrd="8" destOrd="0" presId="urn:microsoft.com/office/officeart/2005/8/layout/vProcess5"/>
    <dgm:cxn modelId="{47F38F58-0A56-4FD6-90EC-09D587A6CE3D}" type="presParOf" srcId="{0754C6D9-D603-4EDC-9A19-CB611323919C}" destId="{31F29D0E-D076-4F60-B3EA-42FDBB2B6CF3}" srcOrd="9" destOrd="0" presId="urn:microsoft.com/office/officeart/2005/8/layout/vProcess5"/>
    <dgm:cxn modelId="{4EFC22F1-3254-47BD-AABD-E51A69013E7B}" type="presParOf" srcId="{0754C6D9-D603-4EDC-9A19-CB611323919C}" destId="{EA11F035-9388-43C5-A7D1-4E8AC6AE9829}" srcOrd="10" destOrd="0" presId="urn:microsoft.com/office/officeart/2005/8/layout/vProcess5"/>
    <dgm:cxn modelId="{D3A2C2C7-601F-4A1E-8C1A-EC01E4018FAA}" type="presParOf" srcId="{0754C6D9-D603-4EDC-9A19-CB611323919C}" destId="{1365992E-BEEF-4935-BCD0-1F73CAE73D3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79493-B47F-4790-BFAE-190AE885679E}">
      <dsp:nvSpPr>
        <dsp:cNvPr id="0" name=""/>
        <dsp:cNvSpPr/>
      </dsp:nvSpPr>
      <dsp:spPr>
        <a:xfrm>
          <a:off x="969924" y="271455"/>
          <a:ext cx="4827654" cy="8037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经理主界面</a:t>
          </a:r>
        </a:p>
      </dsp:txBody>
      <dsp:txXfrm>
        <a:off x="993465" y="294996"/>
        <a:ext cx="3892439" cy="756658"/>
      </dsp:txXfrm>
    </dsp:sp>
    <dsp:sp modelId="{02359A17-8FB1-428F-B6E6-603C07A60CB6}">
      <dsp:nvSpPr>
        <dsp:cNvPr id="0" name=""/>
        <dsp:cNvSpPr/>
      </dsp:nvSpPr>
      <dsp:spPr>
        <a:xfrm>
          <a:off x="829294" y="1990689"/>
          <a:ext cx="1536449" cy="5318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a:t>添加留言界面</a:t>
          </a:r>
        </a:p>
      </dsp:txBody>
      <dsp:txXfrm>
        <a:off x="844871" y="2006266"/>
        <a:ext cx="1210348" cy="500672"/>
      </dsp:txXfrm>
    </dsp:sp>
    <dsp:sp modelId="{976CDBB3-A5AE-4817-82D0-3E3EBD22B207}">
      <dsp:nvSpPr>
        <dsp:cNvPr id="0" name=""/>
        <dsp:cNvSpPr/>
      </dsp:nvSpPr>
      <dsp:spPr>
        <a:xfrm>
          <a:off x="2411437" y="2047014"/>
          <a:ext cx="1784252" cy="5092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删除留言界面</a:t>
          </a:r>
        </a:p>
      </dsp:txBody>
      <dsp:txXfrm>
        <a:off x="2426351" y="2061928"/>
        <a:ext cx="1414138" cy="479381"/>
      </dsp:txXfrm>
    </dsp:sp>
    <dsp:sp modelId="{4D272FA9-AD08-450D-BF83-FFB1CDEA6B58}">
      <dsp:nvSpPr>
        <dsp:cNvPr id="0" name=""/>
        <dsp:cNvSpPr/>
      </dsp:nvSpPr>
      <dsp:spPr>
        <a:xfrm>
          <a:off x="4380999" y="2024616"/>
          <a:ext cx="1596312" cy="5761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      查看留言</a:t>
          </a:r>
        </a:p>
      </dsp:txBody>
      <dsp:txXfrm>
        <a:off x="4397874" y="2041491"/>
        <a:ext cx="1256124" cy="542419"/>
      </dsp:txXfrm>
    </dsp:sp>
    <dsp:sp modelId="{28C6A676-E2BA-4F4A-B30D-0E3886D248AF}">
      <dsp:nvSpPr>
        <dsp:cNvPr id="0" name=""/>
        <dsp:cNvSpPr/>
      </dsp:nvSpPr>
      <dsp:spPr>
        <a:xfrm>
          <a:off x="866613" y="973174"/>
          <a:ext cx="748946" cy="96095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点击添加留言</a:t>
          </a:r>
        </a:p>
      </dsp:txBody>
      <dsp:txXfrm>
        <a:off x="1035126" y="973174"/>
        <a:ext cx="411920" cy="775595"/>
      </dsp:txXfrm>
    </dsp:sp>
    <dsp:sp modelId="{5A0F93E9-212C-4F9A-A70C-EDA516EA7C7B}">
      <dsp:nvSpPr>
        <dsp:cNvPr id="0" name=""/>
        <dsp:cNvSpPr/>
      </dsp:nvSpPr>
      <dsp:spPr>
        <a:xfrm>
          <a:off x="2538854" y="1085825"/>
          <a:ext cx="610962" cy="75782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a:t>点击删除留言</a:t>
          </a:r>
        </a:p>
      </dsp:txBody>
      <dsp:txXfrm>
        <a:off x="2676320" y="1085825"/>
        <a:ext cx="336030" cy="606609"/>
      </dsp:txXfrm>
    </dsp:sp>
    <dsp:sp modelId="{57A92908-F4C1-4773-A43E-2D3E7983BBE0}">
      <dsp:nvSpPr>
        <dsp:cNvPr id="0" name=""/>
        <dsp:cNvSpPr/>
      </dsp:nvSpPr>
      <dsp:spPr>
        <a:xfrm>
          <a:off x="4277022" y="1085379"/>
          <a:ext cx="666460" cy="713024"/>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点击查看留言</a:t>
          </a:r>
        </a:p>
      </dsp:txBody>
      <dsp:txXfrm>
        <a:off x="4426975" y="1085379"/>
        <a:ext cx="366554" cy="54807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93B77-9FB6-4DA0-A042-28A885022099}" type="datetimeFigureOut">
              <a:rPr lang="zh-CN" altLang="en-US" smtClean="0"/>
              <a:t>2020/5/8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16F34-E3FC-4496-8313-65A74565FF6D}" type="slidenum">
              <a:rPr lang="zh-CN" altLang="en-US" smtClean="0"/>
              <a:t>‹#›</a:t>
            </a:fld>
            <a:endParaRPr lang="zh-CN" altLang="en-US"/>
          </a:p>
        </p:txBody>
      </p:sp>
    </p:spTree>
    <p:extLst>
      <p:ext uri="{BB962C8B-B14F-4D97-AF65-F5344CB8AC3E}">
        <p14:creationId xmlns:p14="http://schemas.microsoft.com/office/powerpoint/2010/main" val="1564643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16F34-E3FC-4496-8313-65A74565FF6D}" type="slidenum">
              <a:rPr lang="zh-CN" altLang="en-US" smtClean="0"/>
              <a:t>35</a:t>
            </a:fld>
            <a:endParaRPr lang="zh-CN" altLang="en-US"/>
          </a:p>
        </p:txBody>
      </p:sp>
    </p:spTree>
    <p:extLst>
      <p:ext uri="{BB962C8B-B14F-4D97-AF65-F5344CB8AC3E}">
        <p14:creationId xmlns:p14="http://schemas.microsoft.com/office/powerpoint/2010/main" val="591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16F34-E3FC-4496-8313-65A74565FF6D}" type="slidenum">
              <a:rPr lang="zh-CN" altLang="en-US" smtClean="0"/>
              <a:t>36</a:t>
            </a:fld>
            <a:endParaRPr lang="zh-CN" altLang="en-US"/>
          </a:p>
        </p:txBody>
      </p:sp>
    </p:spTree>
    <p:extLst>
      <p:ext uri="{BB962C8B-B14F-4D97-AF65-F5344CB8AC3E}">
        <p14:creationId xmlns:p14="http://schemas.microsoft.com/office/powerpoint/2010/main" val="333058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49136-3F00-40C0-BE21-A6CEDD58B27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CF48EA-3701-4CAF-998B-D71A1096C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C0BD3F-2A64-4D7C-8199-98A0186F68F3}"/>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60E988A8-ECF9-469B-A9EC-FAC4AE8DDF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752DC2-C5AF-4018-9E30-F87B4A07750C}"/>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216223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69DA6-5FF1-4F56-9624-D43E9AE0CA7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CBFD96-9E89-4576-8205-72A98FDC65D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AB54DA-9D31-43AF-ADE2-D0095CFCCAC9}"/>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5A51781B-AF1B-4058-A9F1-AF4742A88C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A3C575-C94C-4774-92DE-3DBA1B80AEAC}"/>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168523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A524A2-A862-4FD8-A01E-213D26CD9A2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16F1DD-FC7A-48AB-8911-9DEDB7F8381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3F630B-F960-481A-9700-B1F01A2C2116}"/>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F1BDAB46-2135-4CAA-AED3-2FA246DCEE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3BE560-B2E4-4C16-B153-F7AEE4AD1DED}"/>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258728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6D426-84AD-43AC-9DF1-69C4DBB60D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2BEC56-8884-4F1B-A75A-248417DEFE5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2654C7-4F7C-4A55-85BD-8BD3BFC9E2C5}"/>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5E499F2A-8D63-442C-867A-A484737222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575E43-79A2-4932-A092-E521C86E1D26}"/>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316041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65A79-03AC-4B06-ABAB-8329CD03FC2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C221D2-ECBE-4FB0-9015-48C022B9C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6D59FA-30D1-48EE-A50C-3453F98D6BCE}"/>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63BC30C0-DF93-4D2A-8C06-B9E705F6A3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553E79-C92B-4108-8D2A-A5A2FC0F8301}"/>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3518540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3291D-DB92-42D9-B383-8814977A24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F6D2E9-A818-41B2-A9EE-7761F383B41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31F449B-0049-4C76-AFBD-E4BCDC47B07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9181543-D9F5-4B7F-B30C-5D51FB41B8D0}"/>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6" name="页脚占位符 5">
            <a:extLst>
              <a:ext uri="{FF2B5EF4-FFF2-40B4-BE49-F238E27FC236}">
                <a16:creationId xmlns:a16="http://schemas.microsoft.com/office/drawing/2014/main" id="{2E87731C-8ACC-406C-B6D4-53B228E57E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81C2A8-6A99-4ED0-B51A-7DC5725BC169}"/>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427035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56D7C-B7BE-4923-8CD7-7D95F37E123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E85757-4C31-47C8-99E7-AFF5B27AA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5C28CD-3C41-4D8B-AF3D-D063F930966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A46D4D8-36ED-4A8A-8E06-130F82E5F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18CF9DB-AF56-4D18-BC1C-E040FD0967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5700958-F5D2-475A-AEEF-E216ABEEC146}"/>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8" name="页脚占位符 7">
            <a:extLst>
              <a:ext uri="{FF2B5EF4-FFF2-40B4-BE49-F238E27FC236}">
                <a16:creationId xmlns:a16="http://schemas.microsoft.com/office/drawing/2014/main" id="{A5FF274D-8D41-4504-BBD6-D6F8C7811B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84ED79-E64F-4AA1-9C5C-7AD69885AA8D}"/>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236203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2DB8-6263-43B6-9E81-AB45B06E33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0084C4-0D0B-45B5-8710-A3A9CC287858}"/>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4" name="页脚占位符 3">
            <a:extLst>
              <a:ext uri="{FF2B5EF4-FFF2-40B4-BE49-F238E27FC236}">
                <a16:creationId xmlns:a16="http://schemas.microsoft.com/office/drawing/2014/main" id="{90FE02DE-3BD6-4218-8A36-FCAECC95DF6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EF8990-80AB-4E7F-81F5-C2787AED6E61}"/>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84970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B997F9-44EC-4C93-8244-DE289160E3C6}"/>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3" name="页脚占位符 2">
            <a:extLst>
              <a:ext uri="{FF2B5EF4-FFF2-40B4-BE49-F238E27FC236}">
                <a16:creationId xmlns:a16="http://schemas.microsoft.com/office/drawing/2014/main" id="{0D8048BF-0DE8-45FA-89D2-C8AFBB5650A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7202B54-2401-4F2B-BE55-1AE8B1DAE3AC}"/>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236177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D51775-EE35-4B39-808D-ADCBEF5D4E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9657606-949C-42C8-8AD0-B7165F202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91D9FDC-5596-4D77-9F75-E0235EA23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C67B13-CD55-4496-A432-D0F1AF666CA2}"/>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6" name="页脚占位符 5">
            <a:extLst>
              <a:ext uri="{FF2B5EF4-FFF2-40B4-BE49-F238E27FC236}">
                <a16:creationId xmlns:a16="http://schemas.microsoft.com/office/drawing/2014/main" id="{4E03B9BE-2A63-4466-891A-3258AE96DD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F16F97-1978-4BE7-B856-510E64BC9F17}"/>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427792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E522E-501E-472D-8ABD-FA1B957E2C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A8D9C8A-745F-428C-B355-6EA6DB392C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25F624-3254-4629-9CCB-EDDDF4642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F2F590-A130-4E99-8DB0-F4C7046169D5}"/>
              </a:ext>
            </a:extLst>
          </p:cNvPr>
          <p:cNvSpPr>
            <a:spLocks noGrp="1"/>
          </p:cNvSpPr>
          <p:nvPr>
            <p:ph type="dt" sz="half" idx="10"/>
          </p:nvPr>
        </p:nvSpPr>
        <p:spPr/>
        <p:txBody>
          <a:bodyPr/>
          <a:lstStyle/>
          <a:p>
            <a:fld id="{FF406F04-EB8B-4727-9C2C-359FDA5003E2}" type="datetimeFigureOut">
              <a:rPr lang="zh-CN" altLang="en-US" smtClean="0"/>
              <a:t>2020/5/8</a:t>
            </a:fld>
            <a:endParaRPr lang="zh-CN" altLang="en-US"/>
          </a:p>
        </p:txBody>
      </p:sp>
      <p:sp>
        <p:nvSpPr>
          <p:cNvPr id="6" name="页脚占位符 5">
            <a:extLst>
              <a:ext uri="{FF2B5EF4-FFF2-40B4-BE49-F238E27FC236}">
                <a16:creationId xmlns:a16="http://schemas.microsoft.com/office/drawing/2014/main" id="{8F07458E-B1E1-472A-8BF1-F16424714B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4D5AFC-5E2E-44AF-B80A-CED84D0C999C}"/>
              </a:ext>
            </a:extLst>
          </p:cNvPr>
          <p:cNvSpPr>
            <a:spLocks noGrp="1"/>
          </p:cNvSpPr>
          <p:nvPr>
            <p:ph type="sldNum" sz="quarter" idx="12"/>
          </p:nvPr>
        </p:nvSpPr>
        <p:spPr/>
        <p:txBody>
          <a:body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2252258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63F698-41EC-41D2-ABA6-3824F5418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799A441-6484-4388-A9E4-03A0E9703E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085AE9-FDE1-4CCB-BD18-254E48FFA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06F04-EB8B-4727-9C2C-359FDA5003E2}" type="datetimeFigureOut">
              <a:rPr lang="zh-CN" altLang="en-US" smtClean="0"/>
              <a:t>2020/5/8</a:t>
            </a:fld>
            <a:endParaRPr lang="zh-CN" altLang="en-US"/>
          </a:p>
        </p:txBody>
      </p:sp>
      <p:sp>
        <p:nvSpPr>
          <p:cNvPr id="5" name="页脚占位符 4">
            <a:extLst>
              <a:ext uri="{FF2B5EF4-FFF2-40B4-BE49-F238E27FC236}">
                <a16:creationId xmlns:a16="http://schemas.microsoft.com/office/drawing/2014/main" id="{76206DC8-A1E2-45DB-B875-B99DE980D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2D437C0-20E6-4116-9161-17CD4F4F1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CD4EB-0163-4DCA-95E3-A52E5FADC1F0}" type="slidenum">
              <a:rPr lang="zh-CN" altLang="en-US" smtClean="0"/>
              <a:t>‹#›</a:t>
            </a:fld>
            <a:endParaRPr lang="zh-CN" altLang="en-US"/>
          </a:p>
        </p:txBody>
      </p:sp>
    </p:spTree>
    <p:extLst>
      <p:ext uri="{BB962C8B-B14F-4D97-AF65-F5344CB8AC3E}">
        <p14:creationId xmlns:p14="http://schemas.microsoft.com/office/powerpoint/2010/main" val="471853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2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43.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直角三角形 8"/>
          <p:cNvSpPr/>
          <p:nvPr/>
        </p:nvSpPr>
        <p:spPr>
          <a:xfrm rot="2700000" flipH="1">
            <a:off x="7324782" y="-2016068"/>
            <a:ext cx="4032135" cy="4032135"/>
          </a:xfrm>
          <a:prstGeom prst="rtTriangle">
            <a:avLst/>
          </a:prstGeom>
          <a:blipFill dpi="0" rotWithShape="0">
            <a:blip r:embed="rId2" cstate="email">
              <a:extLst>
                <a:ext uri="{28A0092B-C50C-407E-A947-70E740481C1C}">
                  <a14:useLocalDpi xmlns:a14="http://schemas.microsoft.com/office/drawing/2010/main"/>
                </a:ext>
              </a:extLst>
            </a:blip>
            <a:srcRect/>
            <a:stretch>
              <a:fillRect/>
            </a:stretch>
          </a:blipFill>
          <a:ln>
            <a:noFill/>
          </a:ln>
          <a:effectLst>
            <a:outerShdw blurRad="76200" dist="381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6200000">
            <a:off x="7632700" y="2298700"/>
            <a:ext cx="4559300" cy="4559300"/>
          </a:xfrm>
          <a:prstGeom prst="rtTriangle">
            <a:avLst/>
          </a:prstGeom>
          <a:blipFill dpi="0" rotWithShape="0">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2689714">
            <a:off x="10559412" y="-606367"/>
            <a:ext cx="263951" cy="4013052"/>
          </a:xfrm>
          <a:prstGeom prst="rect">
            <a:avLst/>
          </a:prstGeom>
          <a:solidFill>
            <a:schemeClr val="tx1">
              <a:lumMod val="50000"/>
              <a:lumOff val="50000"/>
              <a:alpha val="25000"/>
            </a:schemeClr>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flipH="1" flipV="1">
            <a:off x="5245094" y="-25400"/>
            <a:ext cx="9461505" cy="6883400"/>
          </a:xfrm>
          <a:prstGeom prst="parallelogram">
            <a:avLst>
              <a:gd name="adj" fmla="val 98408"/>
            </a:avLst>
          </a:prstGeom>
          <a:gradFill>
            <a:gsLst>
              <a:gs pos="18000">
                <a:srgbClr val="045798"/>
              </a:gs>
              <a:gs pos="76000">
                <a:srgbClr val="0863B5"/>
              </a:gs>
              <a:gs pos="0">
                <a:srgbClr val="004A7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flipH="1">
            <a:off x="2206170" y="4203700"/>
            <a:ext cx="5645937" cy="2654300"/>
          </a:xfrm>
          <a:prstGeom prst="parallelogram">
            <a:avLst>
              <a:gd name="adj" fmla="val 115089"/>
            </a:avLst>
          </a:prstGeom>
          <a:gradFill>
            <a:gsLst>
              <a:gs pos="100000">
                <a:srgbClr val="0863B5"/>
              </a:gs>
              <a:gs pos="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971" y="2437116"/>
            <a:ext cx="9034492" cy="1754326"/>
          </a:xfrm>
          <a:prstGeom prst="rect">
            <a:avLst/>
          </a:prstGeom>
        </p:spPr>
        <p:txBody>
          <a:bodyPr wrap="square">
            <a:spAutoFit/>
          </a:bodyPr>
          <a:lstStyle/>
          <a:p>
            <a:pPr algn="ct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准时</a:t>
            </a:r>
            <a:r>
              <a:rPr lang="en-US" altLang="zh-CN" sz="5400" b="1" dirty="0">
                <a:solidFill>
                  <a:schemeClr val="tx1">
                    <a:lumMod val="85000"/>
                    <a:lumOff val="15000"/>
                  </a:schemeClr>
                </a:solidFill>
                <a:latin typeface="微软雅黑" panose="020B0503020204020204" pitchFamily="34" charset="-122"/>
                <a:ea typeface="微软雅黑" panose="020B0503020204020204" pitchFamily="34" charset="-122"/>
              </a:rPr>
              <a:t>Ding</a:t>
            </a: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系统实现</a:t>
            </a:r>
            <a:endParaRPr lang="en-US" altLang="zh-CN" sz="5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5400" b="1" dirty="0">
                <a:solidFill>
                  <a:schemeClr val="tx1">
                    <a:lumMod val="85000"/>
                    <a:lumOff val="15000"/>
                  </a:schemeClr>
                </a:solidFill>
                <a:latin typeface="微软雅黑" panose="020B0503020204020204" pitchFamily="34" charset="-122"/>
                <a:ea typeface="微软雅黑" panose="020B0503020204020204" pitchFamily="34" charset="-122"/>
              </a:rPr>
              <a:t>及测试文档</a:t>
            </a:r>
            <a:endParaRPr lang="en-US" altLang="zh-CN" sz="5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平行四边形 4"/>
          <p:cNvSpPr/>
          <p:nvPr/>
        </p:nvSpPr>
        <p:spPr>
          <a:xfrm>
            <a:off x="-2" y="4203700"/>
            <a:ext cx="4813295" cy="2654300"/>
          </a:xfrm>
          <a:prstGeom prst="parallelogram">
            <a:avLst>
              <a:gd name="adj" fmla="val 82279"/>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5400000">
            <a:off x="134959" y="141449"/>
            <a:ext cx="398977" cy="382592"/>
          </a:xfrm>
          <a:prstGeom prst="rtTriangle">
            <a:avLst/>
          </a:prstGeom>
          <a:solidFill>
            <a:srgbClr val="0863B5">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503781" y="34149"/>
            <a:ext cx="1303562" cy="338554"/>
          </a:xfrm>
          <a:prstGeom prst="rect">
            <a:avLst/>
          </a:prstGeom>
          <a:noFill/>
        </p:spPr>
        <p:txBody>
          <a:bodyPr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r>
              <a:rPr lang="en-US" altLang="zh-CN" dirty="0">
                <a:latin typeface="方正正中黑简体" panose="02000000000000000000" pitchFamily="2" charset="-122"/>
                <a:ea typeface="方正正中黑简体" panose="02000000000000000000" pitchFamily="2" charset="-122"/>
              </a:rPr>
              <a:t>CONCISE</a:t>
            </a:r>
            <a:endParaRPr lang="zh-CN" altLang="en-US" dirty="0">
              <a:latin typeface="方正正中黑简体" panose="02000000000000000000" pitchFamily="2" charset="-122"/>
              <a:ea typeface="方正正中黑简体" panose="02000000000000000000" pitchFamily="2" charset="-122"/>
            </a:endParaRPr>
          </a:p>
        </p:txBody>
      </p:sp>
      <p:sp>
        <p:nvSpPr>
          <p:cNvPr id="24" name="直角三角形 23"/>
          <p:cNvSpPr/>
          <p:nvPr/>
        </p:nvSpPr>
        <p:spPr>
          <a:xfrm rot="16200000">
            <a:off x="11264900" y="5930900"/>
            <a:ext cx="927100" cy="927100"/>
          </a:xfrm>
          <a:prstGeom prst="rtTriangl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直角三角形 31"/>
          <p:cNvSpPr/>
          <p:nvPr/>
        </p:nvSpPr>
        <p:spPr>
          <a:xfrm>
            <a:off x="9572274" y="5468355"/>
            <a:ext cx="1389645" cy="1389645"/>
          </a:xfrm>
          <a:prstGeom prst="rtTriangl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直角三角形 32"/>
          <p:cNvSpPr/>
          <p:nvPr/>
        </p:nvSpPr>
        <p:spPr>
          <a:xfrm rot="16200000">
            <a:off x="7910280" y="5255535"/>
            <a:ext cx="1603822" cy="1603822"/>
          </a:xfrm>
          <a:prstGeom prst="rtTriangle">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直角三角形 33"/>
          <p:cNvSpPr/>
          <p:nvPr/>
        </p:nvSpPr>
        <p:spPr>
          <a:xfrm rot="13500000" flipH="1" flipV="1">
            <a:off x="11485906" y="2829242"/>
            <a:ext cx="1412186" cy="1412186"/>
          </a:xfrm>
          <a:prstGeom prst="rtTriangle">
            <a:avLst/>
          </a:prstGeom>
          <a:solidFill>
            <a:srgbClr val="0863B5">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36"/>
          <p:cNvSpPr/>
          <p:nvPr/>
        </p:nvSpPr>
        <p:spPr>
          <a:xfrm rot="13500000" flipV="1">
            <a:off x="6781639" y="-704813"/>
            <a:ext cx="1409621" cy="1409621"/>
          </a:xfrm>
          <a:prstGeom prst="rtTriangl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p:nvSpPr>
        <p:spPr>
          <a:xfrm rot="13500000" flipV="1">
            <a:off x="7366953" y="157593"/>
            <a:ext cx="1029092" cy="1029092"/>
          </a:xfrm>
          <a:prstGeom prst="rtTriangle">
            <a:avLst/>
          </a:prstGeom>
          <a:solidFill>
            <a:srgbClr val="0863B5">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直角三角形 38"/>
          <p:cNvSpPr/>
          <p:nvPr/>
        </p:nvSpPr>
        <p:spPr>
          <a:xfrm flipV="1">
            <a:off x="8609177" y="11319"/>
            <a:ext cx="419855" cy="419855"/>
          </a:xfrm>
          <a:prstGeom prst="rtTriangle">
            <a:avLst/>
          </a:prstGeom>
          <a:solidFill>
            <a:srgbClr val="0863B5">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直角三角形 39"/>
          <p:cNvSpPr/>
          <p:nvPr/>
        </p:nvSpPr>
        <p:spPr>
          <a:xfrm rot="16200000">
            <a:off x="8218098" y="389822"/>
            <a:ext cx="1087002" cy="1087002"/>
          </a:xfrm>
          <a:prstGeom prst="rtTriangle">
            <a:avLst/>
          </a:prstGeom>
          <a:solidFill>
            <a:srgbClr val="0863B5">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直角三角形 40"/>
          <p:cNvSpPr/>
          <p:nvPr/>
        </p:nvSpPr>
        <p:spPr>
          <a:xfrm rot="5400000" flipV="1">
            <a:off x="8954606" y="1680997"/>
            <a:ext cx="613714" cy="613714"/>
          </a:xfrm>
          <a:prstGeom prst="rtTriangle">
            <a:avLst/>
          </a:prstGeom>
          <a:solidFill>
            <a:srgbClr val="0863B5">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rot="16200000" flipV="1">
            <a:off x="9445236" y="892638"/>
            <a:ext cx="407738" cy="407738"/>
          </a:xfrm>
          <a:prstGeom prst="rtTriangle">
            <a:avLst/>
          </a:prstGeom>
          <a:solidFill>
            <a:srgbClr val="0863B5">
              <a:alpha val="1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66276" y="935741"/>
            <a:ext cx="1713931" cy="338554"/>
          </a:xfrm>
          <a:prstGeom prst="rect">
            <a:avLst/>
          </a:prstGeom>
          <a:noFill/>
        </p:spPr>
        <p:txBody>
          <a:bodyPr wrap="none" rtlCol="0">
            <a:spAutoFit/>
          </a:bodyPr>
          <a:lstStyle/>
          <a:p>
            <a:r>
              <a:rPr lang="en-US" altLang="zh-CN" sz="1600" dirty="0">
                <a:solidFill>
                  <a:srgbClr val="0863B5">
                    <a:alpha val="22000"/>
                  </a:srgbClr>
                </a:solidFill>
                <a:latin typeface="方正正中黑简体" panose="02000000000000000000" pitchFamily="2" charset="-122"/>
                <a:ea typeface="方正正中黑简体" panose="02000000000000000000" pitchFamily="2" charset="-122"/>
              </a:rPr>
              <a:t>INNOVATION</a:t>
            </a:r>
            <a:endParaRPr lang="zh-CN" altLang="en-US" sz="1600" dirty="0">
              <a:solidFill>
                <a:srgbClr val="0863B5">
                  <a:alpha val="22000"/>
                </a:srgbClr>
              </a:solidFill>
              <a:latin typeface="方正正中黑简体" panose="02000000000000000000" pitchFamily="2" charset="-122"/>
              <a:ea typeface="方正正中黑简体" panose="02000000000000000000" pitchFamily="2" charset="-122"/>
            </a:endParaRPr>
          </a:p>
        </p:txBody>
      </p:sp>
      <p:sp>
        <p:nvSpPr>
          <p:cNvPr id="21" name="文本框 20"/>
          <p:cNvSpPr txBox="1"/>
          <p:nvPr/>
        </p:nvSpPr>
        <p:spPr>
          <a:xfrm>
            <a:off x="9846949" y="491737"/>
            <a:ext cx="1547218" cy="338554"/>
          </a:xfrm>
          <a:prstGeom prst="rect">
            <a:avLst/>
          </a:prstGeom>
          <a:noFill/>
        </p:spPr>
        <p:txBody>
          <a:bodyPr wrap="none" rtlCol="0">
            <a:spAutoFit/>
          </a:bodyPr>
          <a:lstStyle/>
          <a:p>
            <a:r>
              <a:rPr lang="en-US" altLang="zh-CN" sz="1600" dirty="0">
                <a:solidFill>
                  <a:srgbClr val="0863B5">
                    <a:alpha val="22000"/>
                  </a:srgbClr>
                </a:solidFill>
                <a:latin typeface="方正正中黑简体" panose="02000000000000000000" pitchFamily="2" charset="-122"/>
                <a:ea typeface="方正正中黑简体" panose="02000000000000000000" pitchFamily="2" charset="-122"/>
              </a:rPr>
              <a:t>HIGH TECH</a:t>
            </a:r>
            <a:endParaRPr lang="zh-CN" altLang="en-US" sz="1600" dirty="0">
              <a:solidFill>
                <a:srgbClr val="0863B5">
                  <a:alpha val="22000"/>
                </a:srgbClr>
              </a:solidFill>
              <a:latin typeface="方正正中黑简体" panose="02000000000000000000" pitchFamily="2" charset="-122"/>
              <a:ea typeface="方正正中黑简体" panose="02000000000000000000" pitchFamily="2" charset="-122"/>
            </a:endParaRPr>
          </a:p>
        </p:txBody>
      </p:sp>
      <p:pic>
        <p:nvPicPr>
          <p:cNvPr id="3" name="图片 2">
            <a:extLst>
              <a:ext uri="{FF2B5EF4-FFF2-40B4-BE49-F238E27FC236}">
                <a16:creationId xmlns:a16="http://schemas.microsoft.com/office/drawing/2014/main" id="{0AA25F1D-5F11-4BC1-9341-AB4FF3778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614" y="0"/>
            <a:ext cx="2115178" cy="2115178"/>
          </a:xfrm>
          <a:prstGeom prst="rect">
            <a:avLst/>
          </a:prstGeom>
        </p:spPr>
      </p:pic>
    </p:spTree>
    <p:extLst>
      <p:ext uri="{BB962C8B-B14F-4D97-AF65-F5344CB8AC3E}">
        <p14:creationId xmlns:p14="http://schemas.microsoft.com/office/powerpoint/2010/main" val="198002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1" fill="hold" grpId="0" nodeType="withEffect">
                                  <p:stCondLst>
                                    <p:cond delay="3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250"/>
                                        <p:tgtEl>
                                          <p:spTgt spid="6"/>
                                        </p:tgtEl>
                                      </p:cBhvr>
                                    </p:animEffect>
                                  </p:childTnLst>
                                </p:cTn>
                              </p:par>
                              <p:par>
                                <p:cTn id="11" presetID="22" presetClass="entr" presetSubtype="4" fill="hold" grpId="0" nodeType="withEffect">
                                  <p:stCondLst>
                                    <p:cond delay="70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250"/>
                                        <p:tgtEl>
                                          <p:spTgt spid="7"/>
                                        </p:tgtEl>
                                      </p:cBhvr>
                                    </p:animEffect>
                                  </p:childTnLst>
                                </p:cTn>
                              </p:par>
                              <p:par>
                                <p:cTn id="14" presetID="2" presetClass="entr" presetSubtype="2" decel="100000"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250" fill="hold"/>
                                        <p:tgtEl>
                                          <p:spTgt spid="8"/>
                                        </p:tgtEl>
                                        <p:attrNameLst>
                                          <p:attrName>ppt_x</p:attrName>
                                        </p:attrNameLst>
                                      </p:cBhvr>
                                      <p:tavLst>
                                        <p:tav tm="0">
                                          <p:val>
                                            <p:strVal val="1+#ppt_w/2"/>
                                          </p:val>
                                        </p:tav>
                                        <p:tav tm="100000">
                                          <p:val>
                                            <p:strVal val="#ppt_x"/>
                                          </p:val>
                                        </p:tav>
                                      </p:tavLst>
                                    </p:anim>
                                    <p:anim calcmode="lin" valueType="num">
                                      <p:cBhvr additive="base">
                                        <p:cTn id="17" dur="25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1" decel="100000" fill="hold" grpId="0" nodeType="withEffect">
                                  <p:stCondLst>
                                    <p:cond delay="100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50" fill="hold"/>
                                        <p:tgtEl>
                                          <p:spTgt spid="9"/>
                                        </p:tgtEl>
                                        <p:attrNameLst>
                                          <p:attrName>ppt_x</p:attrName>
                                        </p:attrNameLst>
                                      </p:cBhvr>
                                      <p:tavLst>
                                        <p:tav tm="0">
                                          <p:val>
                                            <p:strVal val="#ppt_x"/>
                                          </p:val>
                                        </p:tav>
                                        <p:tav tm="100000">
                                          <p:val>
                                            <p:strVal val="#ppt_x"/>
                                          </p:val>
                                        </p:tav>
                                      </p:tavLst>
                                    </p:anim>
                                    <p:anim calcmode="lin" valueType="num">
                                      <p:cBhvr additive="base">
                                        <p:cTn id="21" dur="250" fill="hold"/>
                                        <p:tgtEl>
                                          <p:spTgt spid="9"/>
                                        </p:tgtEl>
                                        <p:attrNameLst>
                                          <p:attrName>ppt_y</p:attrName>
                                        </p:attrNameLst>
                                      </p:cBhvr>
                                      <p:tavLst>
                                        <p:tav tm="0">
                                          <p:val>
                                            <p:strVal val="0-#ppt_h/2"/>
                                          </p:val>
                                        </p:tav>
                                        <p:tav tm="100000">
                                          <p:val>
                                            <p:strVal val="#ppt_y"/>
                                          </p:val>
                                        </p:tav>
                                      </p:tavLst>
                                    </p:anim>
                                  </p:childTnLst>
                                </p:cTn>
                              </p:par>
                              <p:par>
                                <p:cTn id="22" presetID="10" presetClass="entr" presetSubtype="0" fill="hold" grpId="0" nodeType="withEffect">
                                  <p:stCondLst>
                                    <p:cond delay="175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250"/>
                                        <p:tgtEl>
                                          <p:spTgt spid="43"/>
                                        </p:tgtEl>
                                      </p:cBhvr>
                                    </p:animEffect>
                                  </p:childTnLst>
                                </p:cTn>
                              </p:par>
                              <p:par>
                                <p:cTn id="25" presetID="2" presetClass="entr" presetSubtype="9" fill="hold" grpId="0" nodeType="withEffect">
                                  <p:stCondLst>
                                    <p:cond delay="17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250" fill="hold"/>
                                        <p:tgtEl>
                                          <p:spTgt spid="18"/>
                                        </p:tgtEl>
                                        <p:attrNameLst>
                                          <p:attrName>ppt_x</p:attrName>
                                        </p:attrNameLst>
                                      </p:cBhvr>
                                      <p:tavLst>
                                        <p:tav tm="0">
                                          <p:val>
                                            <p:strVal val="0-#ppt_w/2"/>
                                          </p:val>
                                        </p:tav>
                                        <p:tav tm="100000">
                                          <p:val>
                                            <p:strVal val="#ppt_x"/>
                                          </p:val>
                                        </p:tav>
                                      </p:tavLst>
                                    </p:anim>
                                    <p:anim calcmode="lin" valueType="num">
                                      <p:cBhvr additive="base">
                                        <p:cTn id="28" dur="250" fill="hold"/>
                                        <p:tgtEl>
                                          <p:spTgt spid="18"/>
                                        </p:tgtEl>
                                        <p:attrNameLst>
                                          <p:attrName>ppt_y</p:attrName>
                                        </p:attrNameLst>
                                      </p:cBhvr>
                                      <p:tavLst>
                                        <p:tav tm="0">
                                          <p:val>
                                            <p:strVal val="0-#ppt_h/2"/>
                                          </p:val>
                                        </p:tav>
                                        <p:tav tm="100000">
                                          <p:val>
                                            <p:strVal val="#ppt_y"/>
                                          </p:val>
                                        </p:tav>
                                      </p:tavLst>
                                    </p:anim>
                                  </p:childTnLst>
                                </p:cTn>
                              </p:par>
                              <p:par>
                                <p:cTn id="29" presetID="10" presetClass="entr" presetSubtype="0" fill="hold" grpId="0" nodeType="withEffect">
                                  <p:stCondLst>
                                    <p:cond delay="175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250"/>
                                        <p:tgtEl>
                                          <p:spTgt spid="24"/>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250"/>
                                        <p:tgtEl>
                                          <p:spTgt spid="32"/>
                                        </p:tgtEl>
                                      </p:cBhvr>
                                    </p:animEffect>
                                  </p:childTnLst>
                                </p:cTn>
                              </p:par>
                              <p:par>
                                <p:cTn id="35" presetID="10" presetClass="entr" presetSubtype="0" fill="hold" grpId="0" nodeType="withEffect">
                                  <p:stCondLst>
                                    <p:cond delay="23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250"/>
                                        <p:tgtEl>
                                          <p:spTgt spid="33"/>
                                        </p:tgtEl>
                                      </p:cBhvr>
                                    </p:animEffect>
                                  </p:childTnLst>
                                </p:cTn>
                              </p:par>
                              <p:par>
                                <p:cTn id="38" presetID="10" presetClass="entr" presetSubtype="0" fill="hold" grpId="0" nodeType="withEffect">
                                  <p:stCondLst>
                                    <p:cond delay="23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250"/>
                                        <p:tgtEl>
                                          <p:spTgt spid="34"/>
                                        </p:tgtEl>
                                      </p:cBhvr>
                                    </p:animEffect>
                                  </p:childTnLst>
                                </p:cTn>
                              </p:par>
                              <p:par>
                                <p:cTn id="41" presetID="10" presetClass="entr" presetSubtype="0" fill="hold" grpId="0" nodeType="withEffect">
                                  <p:stCondLst>
                                    <p:cond delay="200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250"/>
                                        <p:tgtEl>
                                          <p:spTgt spid="37"/>
                                        </p:tgtEl>
                                      </p:cBhvr>
                                    </p:animEffect>
                                  </p:childTnLst>
                                </p:cTn>
                              </p:par>
                              <p:par>
                                <p:cTn id="44" presetID="10" presetClass="entr" presetSubtype="0" fill="hold" grpId="0" nodeType="withEffect">
                                  <p:stCondLst>
                                    <p:cond delay="200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250"/>
                                        <p:tgtEl>
                                          <p:spTgt spid="38"/>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250"/>
                                        <p:tgtEl>
                                          <p:spTgt spid="39"/>
                                        </p:tgtEl>
                                      </p:cBhvr>
                                    </p:animEffect>
                                  </p:childTnLst>
                                </p:cTn>
                              </p:par>
                              <p:par>
                                <p:cTn id="50" presetID="10" presetClass="entr" presetSubtype="0" fill="hold" grpId="0" nodeType="withEffect">
                                  <p:stCondLst>
                                    <p:cond delay="200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250"/>
                                        <p:tgtEl>
                                          <p:spTgt spid="40"/>
                                        </p:tgtEl>
                                      </p:cBhvr>
                                    </p:animEffect>
                                  </p:childTnLst>
                                </p:cTn>
                              </p:par>
                              <p:par>
                                <p:cTn id="53" presetID="10" presetClass="entr" presetSubtype="0" fill="hold" grpId="0" nodeType="withEffect">
                                  <p:stCondLst>
                                    <p:cond delay="200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250"/>
                                        <p:tgtEl>
                                          <p:spTgt spid="41"/>
                                        </p:tgtEl>
                                      </p:cBhvr>
                                    </p:animEffect>
                                  </p:childTnLst>
                                </p:cTn>
                              </p:par>
                              <p:par>
                                <p:cTn id="56" presetID="10" presetClass="entr" presetSubtype="0" fill="hold" grpId="0" nodeType="withEffect">
                                  <p:stCondLst>
                                    <p:cond delay="200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250"/>
                                        <p:tgtEl>
                                          <p:spTgt spid="42"/>
                                        </p:tgtEl>
                                      </p:cBhvr>
                                    </p:animEffect>
                                  </p:childTnLst>
                                </p:cTn>
                              </p:par>
                              <p:par>
                                <p:cTn id="59" presetID="22" presetClass="entr" presetSubtype="2" fill="hold" grpId="0" nodeType="withEffect">
                                  <p:stCondLst>
                                    <p:cond delay="2000"/>
                                  </p:stCondLst>
                                  <p:childTnLst>
                                    <p:set>
                                      <p:cBhvr>
                                        <p:cTn id="60" dur="1" fill="hold">
                                          <p:stCondLst>
                                            <p:cond delay="0"/>
                                          </p:stCondLst>
                                        </p:cTn>
                                        <p:tgtEl>
                                          <p:spTgt spid="22"/>
                                        </p:tgtEl>
                                        <p:attrNameLst>
                                          <p:attrName>style.visibility</p:attrName>
                                        </p:attrNameLst>
                                      </p:cBhvr>
                                      <p:to>
                                        <p:strVal val="visible"/>
                                      </p:to>
                                    </p:set>
                                    <p:animEffect transition="in" filter="wipe(right)">
                                      <p:cBhvr>
                                        <p:cTn id="61" dur="250"/>
                                        <p:tgtEl>
                                          <p:spTgt spid="22"/>
                                        </p:tgtEl>
                                      </p:cBhvr>
                                    </p:animEffect>
                                  </p:childTnLst>
                                </p:cTn>
                              </p:par>
                              <p:par>
                                <p:cTn id="62" presetID="22" presetClass="entr" presetSubtype="2" fill="hold" grpId="0" nodeType="withEffect">
                                  <p:stCondLst>
                                    <p:cond delay="2000"/>
                                  </p:stCondLst>
                                  <p:childTnLst>
                                    <p:set>
                                      <p:cBhvr>
                                        <p:cTn id="63" dur="1" fill="hold">
                                          <p:stCondLst>
                                            <p:cond delay="0"/>
                                          </p:stCondLst>
                                        </p:cTn>
                                        <p:tgtEl>
                                          <p:spTgt spid="21"/>
                                        </p:tgtEl>
                                        <p:attrNameLst>
                                          <p:attrName>style.visibility</p:attrName>
                                        </p:attrNameLst>
                                      </p:cBhvr>
                                      <p:to>
                                        <p:strVal val="visible"/>
                                      </p:to>
                                    </p:set>
                                    <p:animEffect transition="in" filter="wipe(right)">
                                      <p:cBhvr>
                                        <p:cTn id="64" dur="250"/>
                                        <p:tgtEl>
                                          <p:spTgt spid="21"/>
                                        </p:tgtEl>
                                      </p:cBhvr>
                                    </p:animEffect>
                                  </p:childTnLst>
                                </p:cTn>
                              </p:par>
                              <p:par>
                                <p:cTn id="65" presetID="22" presetClass="entr" presetSubtype="2" fill="hold" grpId="0" nodeType="withEffect">
                                  <p:stCondLst>
                                    <p:cond delay="2000"/>
                                  </p:stCondLst>
                                  <p:childTnLst>
                                    <p:set>
                                      <p:cBhvr>
                                        <p:cTn id="66" dur="1" fill="hold">
                                          <p:stCondLst>
                                            <p:cond delay="0"/>
                                          </p:stCondLst>
                                        </p:cTn>
                                        <p:tgtEl>
                                          <p:spTgt spid="20"/>
                                        </p:tgtEl>
                                        <p:attrNameLst>
                                          <p:attrName>style.visibility</p:attrName>
                                        </p:attrNameLst>
                                      </p:cBhvr>
                                      <p:to>
                                        <p:strVal val="visible"/>
                                      </p:to>
                                    </p:set>
                                    <p:animEffect transition="in" filter="wipe(right)">
                                      <p:cBhvr>
                                        <p:cTn id="67" dur="250"/>
                                        <p:tgtEl>
                                          <p:spTgt spid="20"/>
                                        </p:tgtEl>
                                      </p:cBhvr>
                                    </p:animEffect>
                                  </p:childTnLst>
                                </p:cTn>
                              </p:par>
                              <p:par>
                                <p:cTn id="68" presetID="12" presetClass="entr" presetSubtype="4" fill="hold" grpId="0" nodeType="withEffect">
                                  <p:stCondLst>
                                    <p:cond delay="2000"/>
                                  </p:stCondLst>
                                  <p:childTnLst>
                                    <p:set>
                                      <p:cBhvr>
                                        <p:cTn id="69" dur="1" fill="hold">
                                          <p:stCondLst>
                                            <p:cond delay="0"/>
                                          </p:stCondLst>
                                        </p:cTn>
                                        <p:tgtEl>
                                          <p:spTgt spid="10"/>
                                        </p:tgtEl>
                                        <p:attrNameLst>
                                          <p:attrName>style.visibility</p:attrName>
                                        </p:attrNameLst>
                                      </p:cBhvr>
                                      <p:to>
                                        <p:strVal val="visible"/>
                                      </p:to>
                                    </p:set>
                                    <p:anim calcmode="lin" valueType="num">
                                      <p:cBhvr additive="base">
                                        <p:cTn id="70" dur="250"/>
                                        <p:tgtEl>
                                          <p:spTgt spid="10"/>
                                        </p:tgtEl>
                                        <p:attrNameLst>
                                          <p:attrName>ppt_y</p:attrName>
                                        </p:attrNameLst>
                                      </p:cBhvr>
                                      <p:tavLst>
                                        <p:tav tm="0">
                                          <p:val>
                                            <p:strVal val="#ppt_y+#ppt_h*1.125000"/>
                                          </p:val>
                                        </p:tav>
                                        <p:tav tm="100000">
                                          <p:val>
                                            <p:strVal val="#ppt_y"/>
                                          </p:val>
                                        </p:tav>
                                      </p:tavLst>
                                    </p:anim>
                                    <p:animEffect transition="in" filter="wipe(up)">
                                      <p:cBhvr>
                                        <p:cTn id="71"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43" grpId="0" animBg="1"/>
      <p:bldP spid="7" grpId="0" animBg="1"/>
      <p:bldP spid="6" grpId="0" animBg="1"/>
      <p:bldP spid="10" grpId="0"/>
      <p:bldP spid="5" grpId="0" animBg="1"/>
      <p:bldP spid="18" grpId="0" animBg="1"/>
      <p:bldP spid="22" grpId="0"/>
      <p:bldP spid="24" grpId="0" animBg="1"/>
      <p:bldP spid="32" grpId="0" animBg="1"/>
      <p:bldP spid="33" grpId="0" animBg="1"/>
      <p:bldP spid="34" grpId="0" animBg="1"/>
      <p:bldP spid="37" grpId="0" animBg="1"/>
      <p:bldP spid="38" grpId="0" animBg="1"/>
      <p:bldP spid="39" grpId="0" animBg="1"/>
      <p:bldP spid="40" grpId="0" animBg="1"/>
      <p:bldP spid="41" grpId="0" animBg="1"/>
      <p:bldP spid="42" grpId="0" animBg="1"/>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3358491" cy="461665"/>
          </a:xfrm>
          <a:prstGeom prst="rect">
            <a:avLst/>
          </a:prstGeom>
        </p:spPr>
        <p:txBody>
          <a:bodyPr wrap="square">
            <a:spAutoFit/>
          </a:bodyPr>
          <a:lstStyle/>
          <a:p>
            <a:r>
              <a:rPr lang="zh-CN" altLang="en-US" sz="2400" b="1" spc="300" dirty="0">
                <a:solidFill>
                  <a:srgbClr val="0863B5"/>
                </a:solidFill>
                <a:latin typeface="方正正中黑简体" panose="02000000000000000000" pitchFamily="2" charset="-122"/>
                <a:ea typeface="方正正中黑简体" panose="02000000000000000000" pitchFamily="2" charset="-122"/>
              </a:rPr>
              <a:t>数据库通用类测试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402927"/>
            <a:ext cx="3900241" cy="2308324"/>
          </a:xfrm>
          <a:prstGeom prst="rect">
            <a:avLst/>
          </a:prstGeom>
        </p:spPr>
        <p:txBody>
          <a:bodyPr wrap="square">
            <a:spAutoFit/>
          </a:bodyPr>
          <a:lstStyle/>
          <a:p>
            <a:pPr>
              <a:defRPr/>
            </a:pPr>
            <a:r>
              <a:rPr lang="zh-CN" altLang="zh-CN" sz="2400" dirty="0"/>
              <a:t>白盒测试用例</a:t>
            </a:r>
            <a:r>
              <a:rPr lang="zh-CN" altLang="en-US" sz="2400" dirty="0"/>
              <a:t>：</a:t>
            </a:r>
            <a:r>
              <a:rPr lang="zh-CN" altLang="zh-CN" sz="2400" dirty="0">
                <a:solidFill>
                  <a:srgbClr val="FF0000"/>
                </a:solidFill>
              </a:rPr>
              <a:t>检查</a:t>
            </a:r>
            <a:r>
              <a:rPr lang="en-US" altLang="zh-CN" sz="2400" dirty="0">
                <a:solidFill>
                  <a:srgbClr val="FF0000"/>
                </a:solidFill>
              </a:rPr>
              <a:t>SQL</a:t>
            </a:r>
            <a:r>
              <a:rPr lang="zh-CN" altLang="zh-CN" sz="2400" dirty="0">
                <a:solidFill>
                  <a:srgbClr val="FF0000"/>
                </a:solidFill>
              </a:rPr>
              <a:t>语句</a:t>
            </a:r>
            <a:r>
              <a:rPr lang="zh-CN" altLang="zh-CN" sz="2400" dirty="0"/>
              <a:t>是否编写正确，通过流程图和条件状态判断是否正确。通过</a:t>
            </a:r>
            <a:r>
              <a:rPr lang="zh-CN" altLang="zh-CN" sz="2400" dirty="0">
                <a:solidFill>
                  <a:srgbClr val="FF0000"/>
                </a:solidFill>
              </a:rPr>
              <a:t>每一步输出</a:t>
            </a:r>
            <a:r>
              <a:rPr lang="zh-CN" altLang="zh-CN" sz="2400" dirty="0"/>
              <a:t>判断编写语句是否正确。</a:t>
            </a:r>
          </a:p>
          <a:p>
            <a:pPr lvl="0">
              <a:defRPr/>
            </a:pPr>
            <a:endParaRPr kumimoji="0" lang="en-US" altLang="zh-CN" sz="2400" b="1" i="0" u="none" strike="noStrike" kern="1200" cap="none" spc="300" normalizeH="0" baseline="0" noProof="0" dirty="0">
              <a:ln>
                <a:noFill/>
              </a:ln>
              <a:solidFill>
                <a:srgbClr val="0863B5"/>
              </a:solidFill>
              <a:effectLst/>
              <a:uLnTx/>
              <a:uFillTx/>
              <a:latin typeface="方正正中黑简体" panose="02000000000000000000" pitchFamily="2" charset="-122"/>
              <a:ea typeface="方正正中黑简体" panose="02000000000000000000" pitchFamily="2" charset="-122"/>
            </a:endParaRPr>
          </a:p>
        </p:txBody>
      </p:sp>
      <p:sp>
        <p:nvSpPr>
          <p:cNvPr id="3" name="矩形 2">
            <a:extLst>
              <a:ext uri="{FF2B5EF4-FFF2-40B4-BE49-F238E27FC236}">
                <a16:creationId xmlns:a16="http://schemas.microsoft.com/office/drawing/2014/main" id="{27465F46-16F0-465C-9A0C-C175C8FE19F0}"/>
              </a:ext>
            </a:extLst>
          </p:cNvPr>
          <p:cNvSpPr/>
          <p:nvPr/>
        </p:nvSpPr>
        <p:spPr>
          <a:xfrm>
            <a:off x="7328622" y="5137598"/>
            <a:ext cx="2262354" cy="505267"/>
          </a:xfrm>
          <a:prstGeom prst="rect">
            <a:avLst/>
          </a:prstGeom>
        </p:spPr>
        <p:txBody>
          <a:bodyPr wrap="square">
            <a:spAutoFit/>
          </a:bodyPr>
          <a:lstStyle/>
          <a:p>
            <a:pPr indent="304800" algn="just">
              <a:lnSpc>
                <a:spcPct val="150000"/>
              </a:lnSpc>
              <a:spcAft>
                <a:spcPts val="0"/>
              </a:spcAft>
            </a:pPr>
            <a:r>
              <a:rPr lang="zh-CN" altLang="en-US" sz="2000" b="1" dirty="0"/>
              <a:t>黑盒测试用例</a:t>
            </a:r>
            <a:endParaRPr lang="zh-CN" altLang="zh-CN" sz="2000" b="1" kern="100" dirty="0">
              <a:effectLst/>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15B14061-4A89-48F9-8395-6BCFE658DC5D}"/>
              </a:ext>
            </a:extLst>
          </p:cNvPr>
          <p:cNvGraphicFramePr>
            <a:graphicFrameLocks noGrp="1"/>
          </p:cNvGraphicFramePr>
          <p:nvPr>
            <p:extLst>
              <p:ext uri="{D42A27DB-BD31-4B8C-83A1-F6EECF244321}">
                <p14:modId xmlns:p14="http://schemas.microsoft.com/office/powerpoint/2010/main" val="2174431084"/>
              </p:ext>
            </p:extLst>
          </p:nvPr>
        </p:nvGraphicFramePr>
        <p:xfrm>
          <a:off x="5025720" y="1870228"/>
          <a:ext cx="6868159" cy="3065588"/>
        </p:xfrm>
        <a:graphic>
          <a:graphicData uri="http://schemas.openxmlformats.org/drawingml/2006/table">
            <a:tbl>
              <a:tblPr>
                <a:tableStyleId>{5C22544A-7EE6-4342-B048-85BDC9FD1C3A}</a:tableStyleId>
              </a:tblPr>
              <a:tblGrid>
                <a:gridCol w="1465173">
                  <a:extLst>
                    <a:ext uri="{9D8B030D-6E8A-4147-A177-3AD203B41FA5}">
                      <a16:colId xmlns:a16="http://schemas.microsoft.com/office/drawing/2014/main" val="3713717420"/>
                    </a:ext>
                  </a:extLst>
                </a:gridCol>
                <a:gridCol w="5402986">
                  <a:extLst>
                    <a:ext uri="{9D8B030D-6E8A-4147-A177-3AD203B41FA5}">
                      <a16:colId xmlns:a16="http://schemas.microsoft.com/office/drawing/2014/main" val="555968222"/>
                    </a:ext>
                  </a:extLst>
                </a:gridCol>
              </a:tblGrid>
              <a:tr h="0">
                <a:tc>
                  <a:txBody>
                    <a:bodyPr/>
                    <a:lstStyle/>
                    <a:p>
                      <a:pPr>
                        <a:spcAft>
                          <a:spcPts val="0"/>
                        </a:spcAft>
                      </a:pPr>
                      <a:r>
                        <a:rPr lang="zh-CN" sz="1500" kern="100">
                          <a:effectLst/>
                        </a:rPr>
                        <a:t>用例名称</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a:spcAft>
                          <a:spcPts val="0"/>
                        </a:spcAft>
                      </a:pPr>
                      <a:r>
                        <a:rPr lang="zh-CN" sz="1500" kern="100">
                          <a:effectLst/>
                        </a:rPr>
                        <a:t>员工新消息测试用例</a:t>
                      </a:r>
                      <a:endParaRPr lang="zh-CN" sz="1500" kern="10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3250747666"/>
                  </a:ext>
                </a:extLst>
              </a:tr>
              <a:tr h="339416">
                <a:tc>
                  <a:txBody>
                    <a:bodyPr/>
                    <a:lstStyle/>
                    <a:p>
                      <a:pPr>
                        <a:spcAft>
                          <a:spcPts val="0"/>
                        </a:spcAft>
                      </a:pPr>
                      <a:r>
                        <a:rPr lang="zh-CN" sz="1500" kern="100">
                          <a:effectLst/>
                        </a:rPr>
                        <a:t>用例</a:t>
                      </a:r>
                      <a:r>
                        <a:rPr lang="en-US" sz="1500" kern="100">
                          <a:effectLst/>
                        </a:rPr>
                        <a:t>id</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a:spcAft>
                          <a:spcPts val="0"/>
                        </a:spcAft>
                      </a:pPr>
                      <a:r>
                        <a:rPr lang="en-US" sz="1500" kern="100">
                          <a:effectLst/>
                        </a:rPr>
                        <a:t>20170001</a:t>
                      </a:r>
                      <a:endParaRPr lang="zh-CN" sz="1500" kern="10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927409392"/>
                  </a:ext>
                </a:extLst>
              </a:tr>
              <a:tr h="325982">
                <a:tc>
                  <a:txBody>
                    <a:bodyPr/>
                    <a:lstStyle/>
                    <a:p>
                      <a:pPr>
                        <a:spcAft>
                          <a:spcPts val="0"/>
                        </a:spcAft>
                      </a:pPr>
                      <a:r>
                        <a:rPr lang="zh-CN" sz="1500" kern="100">
                          <a:effectLst/>
                        </a:rPr>
                        <a:t>基本描述</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a:spcAft>
                          <a:spcPts val="0"/>
                        </a:spcAft>
                      </a:pPr>
                      <a:r>
                        <a:rPr lang="zh-CN" sz="1500" kern="100">
                          <a:effectLst/>
                        </a:rPr>
                        <a:t>经理为系统平台增加员工信息，包括管理员属性，</a:t>
                      </a:r>
                      <a:r>
                        <a:rPr lang="en-US" sz="1500" kern="100">
                          <a:effectLst/>
                        </a:rPr>
                        <a:t>ID</a:t>
                      </a:r>
                      <a:r>
                        <a:rPr lang="zh-CN" sz="1500" kern="100">
                          <a:effectLst/>
                        </a:rPr>
                        <a:t>和姓名等</a:t>
                      </a:r>
                      <a:endParaRPr lang="zh-CN" sz="1500" kern="10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1462552263"/>
                  </a:ext>
                </a:extLst>
              </a:tr>
              <a:tr h="325982">
                <a:tc>
                  <a:txBody>
                    <a:bodyPr/>
                    <a:lstStyle/>
                    <a:p>
                      <a:pPr>
                        <a:spcAft>
                          <a:spcPts val="0"/>
                        </a:spcAft>
                      </a:pPr>
                      <a:r>
                        <a:rPr lang="zh-CN" sz="1500" kern="100">
                          <a:effectLst/>
                        </a:rPr>
                        <a:t>测试方案</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a:spcAft>
                          <a:spcPts val="0"/>
                        </a:spcAft>
                      </a:pPr>
                      <a:r>
                        <a:rPr lang="zh-CN" sz="1500" kern="100" dirty="0">
                          <a:effectLst/>
                        </a:rPr>
                        <a:t>测试正确输入、输入错误和不输入员工相关信息等情况。</a:t>
                      </a:r>
                      <a:endParaRPr lang="zh-CN" sz="1500" kern="100" dirty="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2923952171"/>
                  </a:ext>
                </a:extLst>
              </a:tr>
              <a:tr h="922804">
                <a:tc>
                  <a:txBody>
                    <a:bodyPr/>
                    <a:lstStyle/>
                    <a:p>
                      <a:pPr>
                        <a:spcAft>
                          <a:spcPts val="0"/>
                        </a:spcAft>
                      </a:pPr>
                      <a:r>
                        <a:rPr lang="zh-CN" sz="1500" kern="100">
                          <a:effectLst/>
                        </a:rPr>
                        <a:t>输入数据</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marL="342900" lvl="0" indent="-342900">
                        <a:spcAft>
                          <a:spcPts val="0"/>
                        </a:spcAft>
                        <a:buFont typeface="+mj-lt"/>
                        <a:buAutoNum type="arabicPeriod"/>
                        <a:tabLst>
                          <a:tab pos="266700" algn="l"/>
                        </a:tabLst>
                      </a:pPr>
                      <a:r>
                        <a:rPr lang="zh-CN" sz="1500" kern="100" dirty="0">
                          <a:effectLst/>
                        </a:rPr>
                        <a:t>输入正确数据。</a:t>
                      </a:r>
                    </a:p>
                    <a:p>
                      <a:pPr marL="342900" lvl="0" indent="-342900">
                        <a:spcAft>
                          <a:spcPts val="0"/>
                        </a:spcAft>
                        <a:buFont typeface="+mj-lt"/>
                        <a:buAutoNum type="arabicPeriod"/>
                        <a:tabLst>
                          <a:tab pos="266700" algn="l"/>
                        </a:tabLst>
                      </a:pPr>
                      <a:r>
                        <a:rPr lang="zh-CN" sz="1500" kern="100" dirty="0">
                          <a:effectLst/>
                        </a:rPr>
                        <a:t>未选择员工管理员属性。</a:t>
                      </a:r>
                    </a:p>
                    <a:p>
                      <a:pPr marL="342900" lvl="0" indent="-342900">
                        <a:spcAft>
                          <a:spcPts val="0"/>
                        </a:spcAft>
                        <a:buFont typeface="+mj-lt"/>
                        <a:buAutoNum type="arabicPeriod"/>
                        <a:tabLst>
                          <a:tab pos="266700" algn="l"/>
                        </a:tabLst>
                      </a:pPr>
                      <a:r>
                        <a:rPr lang="en-US" sz="1500" kern="100" dirty="0">
                          <a:effectLst/>
                        </a:rPr>
                        <a:t>ID</a:t>
                      </a:r>
                      <a:r>
                        <a:rPr lang="zh-CN" sz="1500" kern="100" dirty="0">
                          <a:effectLst/>
                        </a:rPr>
                        <a:t>输入汉字。</a:t>
                      </a:r>
                    </a:p>
                    <a:p>
                      <a:pPr marL="342900" lvl="0" indent="-342900">
                        <a:spcAft>
                          <a:spcPts val="0"/>
                        </a:spcAft>
                        <a:buFont typeface="+mj-lt"/>
                        <a:buAutoNum type="arabicPeriod"/>
                        <a:tabLst>
                          <a:tab pos="266700" algn="l"/>
                        </a:tabLst>
                      </a:pPr>
                      <a:r>
                        <a:rPr lang="zh-CN" sz="1500" kern="100" dirty="0">
                          <a:effectLst/>
                        </a:rPr>
                        <a:t>员工密码输入汉字。</a:t>
                      </a:r>
                      <a:endParaRPr lang="zh-CN" sz="1500" kern="100" dirty="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3550304620"/>
                  </a:ext>
                </a:extLst>
              </a:tr>
              <a:tr h="922804">
                <a:tc>
                  <a:txBody>
                    <a:bodyPr/>
                    <a:lstStyle/>
                    <a:p>
                      <a:pPr>
                        <a:spcAft>
                          <a:spcPts val="0"/>
                        </a:spcAft>
                      </a:pPr>
                      <a:r>
                        <a:rPr lang="zh-CN" sz="1500" kern="100">
                          <a:effectLst/>
                        </a:rPr>
                        <a:t>预期结果</a:t>
                      </a:r>
                      <a:endParaRPr lang="zh-CN" sz="1500" kern="100">
                        <a:effectLst/>
                        <a:latin typeface="Times New Roman" panose="02020603050405020304" pitchFamily="18" charset="0"/>
                        <a:ea typeface="宋体" panose="02010600030101010101" pitchFamily="2" charset="-122"/>
                      </a:endParaRPr>
                    </a:p>
                  </a:txBody>
                  <a:tcPr marL="96721" marR="96721" marT="0" marB="0"/>
                </a:tc>
                <a:tc>
                  <a:txBody>
                    <a:bodyPr/>
                    <a:lstStyle/>
                    <a:p>
                      <a:pPr>
                        <a:spcAft>
                          <a:spcPts val="0"/>
                        </a:spcAft>
                      </a:pPr>
                      <a:r>
                        <a:rPr lang="zh-CN" sz="1500" kern="100" dirty="0">
                          <a:effectLst/>
                        </a:rPr>
                        <a:t>第一组测试正确执行，数据库员工信息更新成功。</a:t>
                      </a:r>
                    </a:p>
                    <a:p>
                      <a:pPr>
                        <a:spcAft>
                          <a:spcPts val="0"/>
                        </a:spcAft>
                      </a:pPr>
                      <a:r>
                        <a:rPr lang="zh-CN" sz="1500" kern="100" dirty="0">
                          <a:effectLst/>
                        </a:rPr>
                        <a:t>第二组测试系统提示请选择员工管理员属性进行添加。</a:t>
                      </a:r>
                    </a:p>
                    <a:p>
                      <a:pPr>
                        <a:spcAft>
                          <a:spcPts val="0"/>
                        </a:spcAft>
                      </a:pPr>
                      <a:r>
                        <a:rPr lang="zh-CN" sz="1500" kern="100" dirty="0">
                          <a:effectLst/>
                        </a:rPr>
                        <a:t>第三组测试系统提示</a:t>
                      </a:r>
                      <a:r>
                        <a:rPr lang="en-US" sz="1500" kern="100" dirty="0">
                          <a:effectLst/>
                        </a:rPr>
                        <a:t>ID</a:t>
                      </a:r>
                      <a:r>
                        <a:rPr lang="zh-CN" sz="1500" kern="100" dirty="0">
                          <a:effectLst/>
                        </a:rPr>
                        <a:t>要为数字</a:t>
                      </a:r>
                      <a:r>
                        <a:rPr lang="en-US" sz="1500" kern="100" dirty="0">
                          <a:effectLst/>
                        </a:rPr>
                        <a:t>+</a:t>
                      </a:r>
                      <a:r>
                        <a:rPr lang="zh-CN" sz="1500" kern="100" dirty="0">
                          <a:effectLst/>
                        </a:rPr>
                        <a:t>英文字母。</a:t>
                      </a:r>
                    </a:p>
                    <a:p>
                      <a:pPr>
                        <a:spcAft>
                          <a:spcPts val="0"/>
                        </a:spcAft>
                      </a:pPr>
                      <a:r>
                        <a:rPr lang="zh-CN" sz="1500" kern="100" dirty="0">
                          <a:effectLst/>
                        </a:rPr>
                        <a:t>第四组测试系统提示请输入正确密码（</a:t>
                      </a:r>
                      <a:r>
                        <a:rPr lang="en-US" sz="1500" kern="100" dirty="0">
                          <a:effectLst/>
                        </a:rPr>
                        <a:t>12</a:t>
                      </a:r>
                      <a:r>
                        <a:rPr lang="zh-CN" sz="1500" kern="100" dirty="0">
                          <a:effectLst/>
                        </a:rPr>
                        <a:t>位以内）。</a:t>
                      </a:r>
                      <a:endParaRPr lang="zh-CN" sz="1500" kern="100" dirty="0">
                        <a:effectLst/>
                        <a:latin typeface="Times New Roman" panose="02020603050405020304" pitchFamily="18" charset="0"/>
                        <a:ea typeface="宋体" panose="02010600030101010101" pitchFamily="2" charset="-122"/>
                      </a:endParaRPr>
                    </a:p>
                  </a:txBody>
                  <a:tcPr marL="96721" marR="96721" marT="0" marB="0"/>
                </a:tc>
                <a:extLst>
                  <a:ext uri="{0D108BD9-81ED-4DB2-BD59-A6C34878D82A}">
                    <a16:rowId xmlns:a16="http://schemas.microsoft.com/office/drawing/2014/main" val="747553962"/>
                  </a:ext>
                </a:extLst>
              </a:tr>
            </a:tbl>
          </a:graphicData>
        </a:graphic>
      </p:graphicFrame>
    </p:spTree>
    <p:extLst>
      <p:ext uri="{BB962C8B-B14F-4D97-AF65-F5344CB8AC3E}">
        <p14:creationId xmlns:p14="http://schemas.microsoft.com/office/powerpoint/2010/main" val="408197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4135188" cy="461665"/>
          </a:xfrm>
          <a:prstGeom prst="rect">
            <a:avLst/>
          </a:prstGeom>
        </p:spPr>
        <p:txBody>
          <a:bodyPr wrap="square">
            <a:spAutoFit/>
          </a:bodyPr>
          <a:lstStyle/>
          <a:p>
            <a:r>
              <a:rPr lang="zh-CN" altLang="en-US" sz="2400" b="1" spc="300" dirty="0">
                <a:solidFill>
                  <a:srgbClr val="0863B5"/>
                </a:solidFill>
                <a:latin typeface="方正正中黑简体" panose="02000000000000000000" pitchFamily="2" charset="-122"/>
                <a:ea typeface="方正正中黑简体" panose="02000000000000000000" pitchFamily="2" charset="-122"/>
              </a:rPr>
              <a:t>其他通用类测试：</a:t>
            </a:r>
            <a:r>
              <a:rPr lang="en-US" altLang="zh-CN" sz="2400" b="1" spc="300" dirty="0">
                <a:solidFill>
                  <a:srgbClr val="0863B5"/>
                </a:solidFill>
                <a:latin typeface="方正正中黑简体" panose="02000000000000000000" pitchFamily="2" charset="-122"/>
                <a:ea typeface="方正正中黑简体" panose="02000000000000000000" pitchFamily="2" charset="-122"/>
              </a:rPr>
              <a:t>user</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634934"/>
            <a:ext cx="4531429" cy="1938992"/>
          </a:xfrm>
          <a:prstGeom prst="rect">
            <a:avLst/>
          </a:prstGeom>
        </p:spPr>
        <p:txBody>
          <a:bodyPr wrap="square">
            <a:spAutoFit/>
          </a:bodyPr>
          <a:lstStyle/>
          <a:p>
            <a:r>
              <a:rPr lang="zh-CN" altLang="zh-CN" sz="2400" dirty="0"/>
              <a:t>白盒测试用例</a:t>
            </a:r>
            <a:r>
              <a:rPr lang="zh-CN" altLang="en-US" sz="2400" dirty="0"/>
              <a:t>：</a:t>
            </a:r>
            <a:r>
              <a:rPr lang="zh-CN" altLang="zh-CN" sz="2400" dirty="0"/>
              <a:t>对代码采取</a:t>
            </a:r>
            <a:r>
              <a:rPr lang="zh-CN" altLang="zh-CN" sz="2400" dirty="0">
                <a:solidFill>
                  <a:srgbClr val="FF0000"/>
                </a:solidFill>
              </a:rPr>
              <a:t>分步骤输出</a:t>
            </a:r>
            <a:r>
              <a:rPr lang="zh-CN" altLang="zh-CN" sz="2400" dirty="0"/>
              <a:t>的效果检查每一步的输出结果是否和预期相符合，</a:t>
            </a:r>
            <a:r>
              <a:rPr lang="zh-CN" altLang="zh-CN" sz="2400" dirty="0">
                <a:solidFill>
                  <a:srgbClr val="FF0000"/>
                </a:solidFill>
              </a:rPr>
              <a:t>观察对</a:t>
            </a:r>
            <a:r>
              <a:rPr lang="en-US" altLang="zh-CN" sz="2400" dirty="0">
                <a:solidFill>
                  <a:srgbClr val="FF0000"/>
                </a:solidFill>
              </a:rPr>
              <a:t>user</a:t>
            </a:r>
            <a:r>
              <a:rPr lang="zh-CN" altLang="zh-CN" sz="2400" dirty="0">
                <a:solidFill>
                  <a:srgbClr val="FF0000"/>
                </a:solidFill>
              </a:rPr>
              <a:t>类中员工信息和方法的初始化</a:t>
            </a:r>
            <a:r>
              <a:rPr lang="zh-CN" altLang="zh-CN" sz="2400" dirty="0"/>
              <a:t>是否正确。</a:t>
            </a:r>
          </a:p>
        </p:txBody>
      </p:sp>
      <p:sp>
        <p:nvSpPr>
          <p:cNvPr id="3" name="矩形 2">
            <a:extLst>
              <a:ext uri="{FF2B5EF4-FFF2-40B4-BE49-F238E27FC236}">
                <a16:creationId xmlns:a16="http://schemas.microsoft.com/office/drawing/2014/main" id="{27465F46-16F0-465C-9A0C-C175C8FE19F0}"/>
              </a:ext>
            </a:extLst>
          </p:cNvPr>
          <p:cNvSpPr/>
          <p:nvPr/>
        </p:nvSpPr>
        <p:spPr>
          <a:xfrm>
            <a:off x="7328622" y="5137598"/>
            <a:ext cx="2262354" cy="505267"/>
          </a:xfrm>
          <a:prstGeom prst="rect">
            <a:avLst/>
          </a:prstGeom>
        </p:spPr>
        <p:txBody>
          <a:bodyPr wrap="square">
            <a:spAutoFit/>
          </a:bodyPr>
          <a:lstStyle/>
          <a:p>
            <a:pPr indent="304800" algn="just">
              <a:lnSpc>
                <a:spcPct val="150000"/>
              </a:lnSpc>
              <a:spcAft>
                <a:spcPts val="0"/>
              </a:spcAft>
            </a:pPr>
            <a:r>
              <a:rPr lang="zh-CN" altLang="en-US" sz="2000" b="1" dirty="0"/>
              <a:t>黑盒测试用例</a:t>
            </a:r>
            <a:endParaRPr lang="zh-CN" altLang="zh-CN" sz="2000" b="1" kern="100" dirty="0">
              <a:effectLst/>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15B14061-4A89-48F9-8395-6BCFE658DC5D}"/>
              </a:ext>
            </a:extLst>
          </p:cNvPr>
          <p:cNvGraphicFramePr>
            <a:graphicFrameLocks noGrp="1"/>
          </p:cNvGraphicFramePr>
          <p:nvPr>
            <p:extLst>
              <p:ext uri="{D42A27DB-BD31-4B8C-83A1-F6EECF244321}">
                <p14:modId xmlns:p14="http://schemas.microsoft.com/office/powerpoint/2010/main" val="760121002"/>
              </p:ext>
            </p:extLst>
          </p:nvPr>
        </p:nvGraphicFramePr>
        <p:xfrm>
          <a:off x="5448197" y="1965240"/>
          <a:ext cx="6023204" cy="2924406"/>
        </p:xfrm>
        <a:graphic>
          <a:graphicData uri="http://schemas.openxmlformats.org/drawingml/2006/table">
            <a:tbl>
              <a:tblPr>
                <a:tableStyleId>{5C22544A-7EE6-4342-B048-85BDC9FD1C3A}</a:tableStyleId>
              </a:tblPr>
              <a:tblGrid>
                <a:gridCol w="1284919">
                  <a:extLst>
                    <a:ext uri="{9D8B030D-6E8A-4147-A177-3AD203B41FA5}">
                      <a16:colId xmlns:a16="http://schemas.microsoft.com/office/drawing/2014/main" val="3713717420"/>
                    </a:ext>
                  </a:extLst>
                </a:gridCol>
                <a:gridCol w="4738285">
                  <a:extLst>
                    <a:ext uri="{9D8B030D-6E8A-4147-A177-3AD203B41FA5}">
                      <a16:colId xmlns:a16="http://schemas.microsoft.com/office/drawing/2014/main" val="555968222"/>
                    </a:ext>
                  </a:extLst>
                </a:gridCol>
              </a:tblGrid>
              <a:tr h="222342">
                <a:tc>
                  <a:txBody>
                    <a:bodyPr/>
                    <a:lstStyle/>
                    <a:p>
                      <a:pPr>
                        <a:spcAft>
                          <a:spcPts val="0"/>
                        </a:spcAft>
                      </a:pPr>
                      <a:r>
                        <a:rPr lang="zh-CN" sz="1500" b="1" kern="100">
                          <a:effectLst/>
                          <a:latin typeface="Times New Roman" panose="02020603050405020304" pitchFamily="18" charset="0"/>
                          <a:ea typeface="宋体" panose="02010600030101010101" pitchFamily="2" charset="-122"/>
                        </a:rPr>
                        <a:t>用例名称</a:t>
                      </a:r>
                      <a:endParaRPr lang="zh-CN" sz="1500" kern="100">
                        <a:effectLst/>
                        <a:latin typeface="Times New Roman" panose="02020603050405020304" pitchFamily="18" charset="0"/>
                        <a:ea typeface="宋体" panose="02010600030101010101" pitchFamily="2" charset="-122"/>
                      </a:endParaRPr>
                    </a:p>
                  </a:txBody>
                  <a:tcPr marL="95289" marR="95289" marT="0" marB="0"/>
                </a:tc>
                <a:tc>
                  <a:txBody>
                    <a:bodyPr/>
                    <a:lstStyle/>
                    <a:p>
                      <a:pPr>
                        <a:spcAft>
                          <a:spcPts val="0"/>
                        </a:spcAft>
                      </a:pPr>
                      <a:r>
                        <a:rPr lang="zh-CN" sz="1500" b="1" kern="100" dirty="0">
                          <a:effectLst/>
                          <a:latin typeface="Times New Roman" panose="02020603050405020304" pitchFamily="18" charset="0"/>
                          <a:ea typeface="宋体" panose="02010600030101010101" pitchFamily="2" charset="-122"/>
                        </a:rPr>
                        <a:t>用户初始化测试用例</a:t>
                      </a:r>
                      <a:endParaRPr lang="zh-CN" sz="1500" kern="100" dirty="0">
                        <a:effectLst/>
                        <a:latin typeface="Times New Roman" panose="02020603050405020304" pitchFamily="18" charset="0"/>
                        <a:ea typeface="宋体" panose="02010600030101010101" pitchFamily="2" charset="-122"/>
                      </a:endParaRPr>
                    </a:p>
                  </a:txBody>
                  <a:tcPr marL="95289" marR="95289" marT="0" marB="0"/>
                </a:tc>
                <a:extLst>
                  <a:ext uri="{0D108BD9-81ED-4DB2-BD59-A6C34878D82A}">
                    <a16:rowId xmlns:a16="http://schemas.microsoft.com/office/drawing/2014/main" val="3250747666"/>
                  </a:ext>
                </a:extLst>
              </a:tr>
              <a:tr h="399847">
                <a:tc>
                  <a:txBody>
                    <a:bodyPr/>
                    <a:lstStyle/>
                    <a:p>
                      <a:pPr>
                        <a:spcAft>
                          <a:spcPts val="0"/>
                        </a:spcAft>
                      </a:pPr>
                      <a:r>
                        <a:rPr lang="zh-CN" sz="1500" kern="100">
                          <a:effectLst/>
                          <a:latin typeface="Times New Roman" panose="02020603050405020304" pitchFamily="18" charset="0"/>
                          <a:ea typeface="宋体" panose="02010600030101010101" pitchFamily="2" charset="-122"/>
                        </a:rPr>
                        <a:t>用例</a:t>
                      </a:r>
                      <a:r>
                        <a:rPr lang="en-US" sz="1500" kern="100">
                          <a:effectLst/>
                          <a:latin typeface="Times New Roman" panose="02020603050405020304" pitchFamily="18" charset="0"/>
                          <a:ea typeface="宋体" panose="02010600030101010101" pitchFamily="2" charset="-122"/>
                        </a:rPr>
                        <a:t>id</a:t>
                      </a:r>
                      <a:endParaRPr lang="zh-CN" sz="1500" kern="100">
                        <a:effectLst/>
                        <a:latin typeface="Times New Roman" panose="02020603050405020304" pitchFamily="18" charset="0"/>
                        <a:ea typeface="宋体" panose="02010600030101010101" pitchFamily="2" charset="-122"/>
                      </a:endParaRPr>
                    </a:p>
                  </a:txBody>
                  <a:tcPr marL="95289" marR="95289" marT="0" marB="0"/>
                </a:tc>
                <a:tc>
                  <a:txBody>
                    <a:bodyPr/>
                    <a:lstStyle/>
                    <a:p>
                      <a:pPr>
                        <a:spcAft>
                          <a:spcPts val="0"/>
                        </a:spcAft>
                      </a:pPr>
                      <a:r>
                        <a:rPr lang="en-US" sz="1500" kern="100" dirty="0">
                          <a:effectLst/>
                          <a:latin typeface="Times New Roman" panose="02020603050405020304" pitchFamily="18" charset="0"/>
                          <a:ea typeface="宋体" panose="02010600030101010101" pitchFamily="2" charset="-122"/>
                        </a:rPr>
                        <a:t>20170002</a:t>
                      </a:r>
                      <a:endParaRPr lang="zh-CN" sz="1500" kern="100" dirty="0">
                        <a:effectLst/>
                        <a:latin typeface="Times New Roman" panose="02020603050405020304" pitchFamily="18" charset="0"/>
                        <a:ea typeface="宋体" panose="02010600030101010101" pitchFamily="2" charset="-122"/>
                      </a:endParaRPr>
                    </a:p>
                  </a:txBody>
                  <a:tcPr marL="95289" marR="95289" marT="0" marB="0"/>
                </a:tc>
                <a:extLst>
                  <a:ext uri="{0D108BD9-81ED-4DB2-BD59-A6C34878D82A}">
                    <a16:rowId xmlns:a16="http://schemas.microsoft.com/office/drawing/2014/main" val="927409392"/>
                  </a:ext>
                </a:extLst>
              </a:tr>
              <a:tr h="384021">
                <a:tc>
                  <a:txBody>
                    <a:bodyPr/>
                    <a:lstStyle/>
                    <a:p>
                      <a:pPr>
                        <a:spcAft>
                          <a:spcPts val="0"/>
                        </a:spcAft>
                      </a:pPr>
                      <a:r>
                        <a:rPr lang="zh-CN" sz="1500" kern="100">
                          <a:effectLst/>
                          <a:latin typeface="Times New Roman" panose="02020603050405020304" pitchFamily="18" charset="0"/>
                          <a:ea typeface="宋体" panose="02010600030101010101" pitchFamily="2" charset="-122"/>
                        </a:rPr>
                        <a:t>基本描述</a:t>
                      </a:r>
                    </a:p>
                  </a:txBody>
                  <a:tcPr marL="95289" marR="95289" marT="0" marB="0"/>
                </a:tc>
                <a:tc>
                  <a:txBody>
                    <a:bodyPr/>
                    <a:lstStyle/>
                    <a:p>
                      <a:pPr>
                        <a:spcAft>
                          <a:spcPts val="0"/>
                        </a:spcAft>
                      </a:pPr>
                      <a:r>
                        <a:rPr lang="zh-CN" sz="1500" kern="100" dirty="0">
                          <a:effectLst/>
                          <a:latin typeface="Times New Roman" panose="02020603050405020304" pitchFamily="18" charset="0"/>
                          <a:ea typeface="宋体" panose="02010600030101010101" pitchFamily="2" charset="-122"/>
                        </a:rPr>
                        <a:t>将数据库信息导入</a:t>
                      </a:r>
                      <a:r>
                        <a:rPr lang="en-US" sz="1500" kern="100" dirty="0">
                          <a:effectLst/>
                          <a:latin typeface="Times New Roman" panose="02020603050405020304" pitchFamily="18" charset="0"/>
                          <a:ea typeface="宋体" panose="02010600030101010101" pitchFamily="2" charset="-122"/>
                        </a:rPr>
                        <a:t>user</a:t>
                      </a:r>
                      <a:r>
                        <a:rPr lang="zh-CN" sz="1500" kern="100" dirty="0">
                          <a:effectLst/>
                          <a:latin typeface="Times New Roman" panose="02020603050405020304" pitchFamily="18" charset="0"/>
                          <a:ea typeface="宋体" panose="02010600030101010101" pitchFamily="2" charset="-122"/>
                        </a:rPr>
                        <a:t>类，观察初始化情况</a:t>
                      </a:r>
                    </a:p>
                  </a:txBody>
                  <a:tcPr marL="95289" marR="95289" marT="0" marB="0"/>
                </a:tc>
                <a:extLst>
                  <a:ext uri="{0D108BD9-81ED-4DB2-BD59-A6C34878D82A}">
                    <a16:rowId xmlns:a16="http://schemas.microsoft.com/office/drawing/2014/main" val="1462552263"/>
                  </a:ext>
                </a:extLst>
              </a:tr>
              <a:tr h="384021">
                <a:tc>
                  <a:txBody>
                    <a:bodyPr/>
                    <a:lstStyle/>
                    <a:p>
                      <a:pPr>
                        <a:spcAft>
                          <a:spcPts val="0"/>
                        </a:spcAft>
                      </a:pPr>
                      <a:r>
                        <a:rPr lang="zh-CN" sz="1500" kern="100">
                          <a:effectLst/>
                          <a:latin typeface="Times New Roman" panose="02020603050405020304" pitchFamily="18" charset="0"/>
                          <a:ea typeface="宋体" panose="02010600030101010101" pitchFamily="2" charset="-122"/>
                        </a:rPr>
                        <a:t>测试方案</a:t>
                      </a:r>
                    </a:p>
                  </a:txBody>
                  <a:tcPr marL="95289" marR="95289" marT="0" marB="0"/>
                </a:tc>
                <a:tc>
                  <a:txBody>
                    <a:bodyPr/>
                    <a:lstStyle/>
                    <a:p>
                      <a:pPr>
                        <a:spcAft>
                          <a:spcPts val="0"/>
                        </a:spcAft>
                      </a:pPr>
                      <a:r>
                        <a:rPr lang="zh-CN" sz="1500" kern="100">
                          <a:effectLst/>
                          <a:latin typeface="Times New Roman" panose="02020603050405020304" pitchFamily="18" charset="0"/>
                          <a:ea typeface="宋体" panose="02010600030101010101" pitchFamily="2" charset="-122"/>
                        </a:rPr>
                        <a:t>测试正确操作、操作错误和操作异常等情况。</a:t>
                      </a:r>
                    </a:p>
                  </a:txBody>
                  <a:tcPr marL="95289" marR="95289" marT="0" marB="0"/>
                </a:tc>
                <a:extLst>
                  <a:ext uri="{0D108BD9-81ED-4DB2-BD59-A6C34878D82A}">
                    <a16:rowId xmlns:a16="http://schemas.microsoft.com/office/drawing/2014/main" val="2923952171"/>
                  </a:ext>
                </a:extLst>
              </a:tr>
              <a:tr h="594743">
                <a:tc>
                  <a:txBody>
                    <a:bodyPr/>
                    <a:lstStyle/>
                    <a:p>
                      <a:pPr>
                        <a:spcAft>
                          <a:spcPts val="0"/>
                        </a:spcAft>
                      </a:pPr>
                      <a:r>
                        <a:rPr lang="zh-CN" sz="1500" kern="100">
                          <a:effectLst/>
                          <a:latin typeface="Times New Roman" panose="02020603050405020304" pitchFamily="18" charset="0"/>
                          <a:ea typeface="宋体" panose="02010600030101010101" pitchFamily="2" charset="-122"/>
                        </a:rPr>
                        <a:t>输入数据</a:t>
                      </a:r>
                    </a:p>
                  </a:txBody>
                  <a:tcPr marL="95289" marR="95289" marT="0" marB="0"/>
                </a:tc>
                <a:tc>
                  <a:txBody>
                    <a:bodyPr/>
                    <a:lstStyle/>
                    <a:p>
                      <a:pPr marL="342900" lvl="0" indent="-342900">
                        <a:spcAft>
                          <a:spcPts val="0"/>
                        </a:spcAft>
                        <a:buFont typeface="+mj-lt"/>
                        <a:buAutoNum type="arabicPeriod"/>
                      </a:pPr>
                      <a:r>
                        <a:rPr lang="zh-CN" sz="1500" kern="100">
                          <a:effectLst/>
                          <a:latin typeface="Times New Roman" panose="02020603050405020304" pitchFamily="18" charset="0"/>
                          <a:ea typeface="宋体" panose="02010600030101010101" pitchFamily="2" charset="-122"/>
                        </a:rPr>
                        <a:t>执行正确操作。</a:t>
                      </a:r>
                    </a:p>
                    <a:p>
                      <a:pPr marL="342900" lvl="0" indent="-342900">
                        <a:spcAft>
                          <a:spcPts val="0"/>
                        </a:spcAft>
                        <a:buFont typeface="+mj-lt"/>
                        <a:buAutoNum type="arabicPeriod"/>
                      </a:pPr>
                      <a:r>
                        <a:rPr lang="zh-CN" sz="1500" kern="100">
                          <a:effectLst/>
                          <a:latin typeface="Times New Roman" panose="02020603050405020304" pitchFamily="18" charset="0"/>
                          <a:ea typeface="宋体" panose="02010600030101010101" pitchFamily="2" charset="-122"/>
                        </a:rPr>
                        <a:t>管理员删除自己</a:t>
                      </a:r>
                    </a:p>
                    <a:p>
                      <a:pPr marL="342900" lvl="0" indent="-342900">
                        <a:spcAft>
                          <a:spcPts val="0"/>
                        </a:spcAft>
                        <a:buFont typeface="+mj-lt"/>
                        <a:buAutoNum type="arabicPeriod"/>
                      </a:pPr>
                      <a:r>
                        <a:rPr lang="zh-CN" sz="1500" kern="100">
                          <a:effectLst/>
                          <a:latin typeface="Times New Roman" panose="02020603050405020304" pitchFamily="18" charset="0"/>
                          <a:ea typeface="宋体" panose="02010600030101010101" pitchFamily="2" charset="-122"/>
                        </a:rPr>
                        <a:t>连续多次进行打开</a:t>
                      </a:r>
                    </a:p>
                  </a:txBody>
                  <a:tcPr marL="95289" marR="95289" marT="0" marB="0"/>
                </a:tc>
                <a:extLst>
                  <a:ext uri="{0D108BD9-81ED-4DB2-BD59-A6C34878D82A}">
                    <a16:rowId xmlns:a16="http://schemas.microsoft.com/office/drawing/2014/main" val="3550304620"/>
                  </a:ext>
                </a:extLst>
              </a:tr>
              <a:tr h="842117">
                <a:tc>
                  <a:txBody>
                    <a:bodyPr/>
                    <a:lstStyle/>
                    <a:p>
                      <a:pPr>
                        <a:spcAft>
                          <a:spcPts val="0"/>
                        </a:spcAft>
                      </a:pPr>
                      <a:r>
                        <a:rPr lang="zh-CN" sz="1500" kern="100">
                          <a:effectLst/>
                          <a:latin typeface="Times New Roman" panose="02020603050405020304" pitchFamily="18" charset="0"/>
                          <a:ea typeface="宋体" panose="02010600030101010101" pitchFamily="2" charset="-122"/>
                        </a:rPr>
                        <a:t>预期结果</a:t>
                      </a:r>
                    </a:p>
                  </a:txBody>
                  <a:tcPr marL="95289" marR="95289" marT="0" marB="0"/>
                </a:tc>
                <a:tc>
                  <a:txBody>
                    <a:bodyPr/>
                    <a:lstStyle/>
                    <a:p>
                      <a:pPr>
                        <a:spcAft>
                          <a:spcPts val="0"/>
                        </a:spcAft>
                      </a:pPr>
                      <a:r>
                        <a:rPr lang="zh-CN" sz="1500" kern="100" dirty="0">
                          <a:effectLst/>
                          <a:latin typeface="Times New Roman" panose="02020603050405020304" pitchFamily="18" charset="0"/>
                          <a:ea typeface="宋体" panose="02010600030101010101" pitchFamily="2" charset="-122"/>
                        </a:rPr>
                        <a:t>第一组测试正确执行。 </a:t>
                      </a:r>
                    </a:p>
                    <a:p>
                      <a:pPr>
                        <a:spcAft>
                          <a:spcPts val="0"/>
                        </a:spcAft>
                      </a:pPr>
                      <a:r>
                        <a:rPr lang="zh-CN" sz="1500" kern="100" dirty="0">
                          <a:effectLst/>
                          <a:latin typeface="Times New Roman" panose="02020603050405020304" pitchFamily="18" charset="0"/>
                          <a:ea typeface="宋体" panose="02010600030101010101" pitchFamily="2" charset="-122"/>
                        </a:rPr>
                        <a:t>第二组测试系统提示请选择正确操作，不能自我删除。</a:t>
                      </a:r>
                    </a:p>
                    <a:p>
                      <a:pPr>
                        <a:spcAft>
                          <a:spcPts val="0"/>
                        </a:spcAft>
                      </a:pPr>
                      <a:r>
                        <a:rPr lang="zh-CN" sz="1500" kern="100" dirty="0">
                          <a:effectLst/>
                          <a:latin typeface="Times New Roman" panose="02020603050405020304" pitchFamily="18" charset="0"/>
                          <a:ea typeface="宋体" panose="02010600030101010101" pitchFamily="2" charset="-122"/>
                        </a:rPr>
                        <a:t>第三组测试系统提示已经打开成功，请退出重新打卡。</a:t>
                      </a:r>
                    </a:p>
                  </a:txBody>
                  <a:tcPr marL="95289" marR="95289" marT="0" marB="0"/>
                </a:tc>
                <a:extLst>
                  <a:ext uri="{0D108BD9-81ED-4DB2-BD59-A6C34878D82A}">
                    <a16:rowId xmlns:a16="http://schemas.microsoft.com/office/drawing/2014/main" val="747553962"/>
                  </a:ext>
                </a:extLst>
              </a:tr>
            </a:tbl>
          </a:graphicData>
        </a:graphic>
      </p:graphicFrame>
    </p:spTree>
    <p:extLst>
      <p:ext uri="{BB962C8B-B14F-4D97-AF65-F5344CB8AC3E}">
        <p14:creationId xmlns:p14="http://schemas.microsoft.com/office/powerpoint/2010/main" val="12031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0" y="1685085"/>
            <a:ext cx="4958149" cy="461665"/>
          </a:xfrm>
          <a:prstGeom prst="rect">
            <a:avLst/>
          </a:prstGeom>
        </p:spPr>
        <p:txBody>
          <a:bodyPr wrap="square">
            <a:spAutoFit/>
          </a:bodyPr>
          <a:lstStyle/>
          <a:p>
            <a:r>
              <a:rPr lang="zh-CN" altLang="en-US" sz="2400" b="1" spc="300" dirty="0">
                <a:solidFill>
                  <a:srgbClr val="0863B5"/>
                </a:solidFill>
                <a:latin typeface="方正正中黑简体" panose="02000000000000000000" pitchFamily="2" charset="-122"/>
                <a:ea typeface="方正正中黑简体" panose="02000000000000000000" pitchFamily="2" charset="-122"/>
              </a:rPr>
              <a:t>其他通用类测试：</a:t>
            </a:r>
            <a:r>
              <a:rPr lang="en-US" altLang="zh-CN" sz="2400" b="1" spc="300" dirty="0">
                <a:solidFill>
                  <a:srgbClr val="0863B5"/>
                </a:solidFill>
                <a:latin typeface="方正正中黑简体" panose="02000000000000000000" pitchFamily="2" charset="-122"/>
                <a:ea typeface="方正正中黑简体" panose="02000000000000000000" pitchFamily="2" charset="-122"/>
              </a:rPr>
              <a:t>operator</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360835"/>
            <a:ext cx="4307909" cy="2308324"/>
          </a:xfrm>
          <a:prstGeom prst="rect">
            <a:avLst/>
          </a:prstGeom>
        </p:spPr>
        <p:txBody>
          <a:bodyPr wrap="square">
            <a:spAutoFit/>
          </a:bodyPr>
          <a:lstStyle/>
          <a:p>
            <a:r>
              <a:rPr lang="zh-CN" altLang="zh-CN" sz="2400" dirty="0"/>
              <a:t>白盒测试用例</a:t>
            </a:r>
            <a:r>
              <a:rPr lang="zh-CN" altLang="en-US" sz="2400" dirty="0"/>
              <a:t>：</a:t>
            </a:r>
            <a:r>
              <a:rPr lang="en-US" altLang="zh-CN" sz="2400" dirty="0"/>
              <a:t>Operator</a:t>
            </a:r>
            <a:r>
              <a:rPr lang="zh-CN" altLang="en-US" sz="2400" dirty="0"/>
              <a:t>类主要涵盖了</a:t>
            </a:r>
            <a:r>
              <a:rPr lang="en-US" altLang="zh-CN" sz="2400" dirty="0">
                <a:solidFill>
                  <a:srgbClr val="FF0000"/>
                </a:solidFill>
              </a:rPr>
              <a:t>IO</a:t>
            </a:r>
            <a:r>
              <a:rPr lang="zh-CN" altLang="en-US" sz="2400" dirty="0">
                <a:solidFill>
                  <a:srgbClr val="FF0000"/>
                </a:solidFill>
              </a:rPr>
              <a:t>操作，执行输出输入和对文件等数据的读</a:t>
            </a:r>
            <a:r>
              <a:rPr lang="zh-CN" altLang="en-US" sz="2400" dirty="0"/>
              <a:t>取。采用</a:t>
            </a:r>
            <a:r>
              <a:rPr lang="zh-CN" altLang="en-US" sz="2400" dirty="0">
                <a:solidFill>
                  <a:srgbClr val="FF0000"/>
                </a:solidFill>
              </a:rPr>
              <a:t>分函数验证</a:t>
            </a:r>
            <a:r>
              <a:rPr lang="zh-CN" altLang="en-US" sz="2400" dirty="0"/>
              <a:t>的方法，对每一个方法进行输出显示，</a:t>
            </a:r>
            <a:r>
              <a:rPr lang="zh-CN" altLang="en-US" sz="2400" dirty="0">
                <a:solidFill>
                  <a:srgbClr val="FF0000"/>
                </a:solidFill>
              </a:rPr>
              <a:t>观察变化是否和轨迹相符</a:t>
            </a:r>
            <a:r>
              <a:rPr lang="zh-CN" altLang="en-US" sz="2400" dirty="0"/>
              <a:t>。</a:t>
            </a:r>
            <a:endParaRPr lang="zh-CN" altLang="zh-CN" sz="2400" dirty="0"/>
          </a:p>
        </p:txBody>
      </p:sp>
      <p:sp>
        <p:nvSpPr>
          <p:cNvPr id="3" name="矩形 2">
            <a:extLst>
              <a:ext uri="{FF2B5EF4-FFF2-40B4-BE49-F238E27FC236}">
                <a16:creationId xmlns:a16="http://schemas.microsoft.com/office/drawing/2014/main" id="{27465F46-16F0-465C-9A0C-C175C8FE19F0}"/>
              </a:ext>
            </a:extLst>
          </p:cNvPr>
          <p:cNvSpPr/>
          <p:nvPr/>
        </p:nvSpPr>
        <p:spPr>
          <a:xfrm>
            <a:off x="7883394" y="5335136"/>
            <a:ext cx="2262354" cy="505267"/>
          </a:xfrm>
          <a:prstGeom prst="rect">
            <a:avLst/>
          </a:prstGeom>
        </p:spPr>
        <p:txBody>
          <a:bodyPr wrap="square">
            <a:spAutoFit/>
          </a:bodyPr>
          <a:lstStyle/>
          <a:p>
            <a:pPr indent="304800" algn="just">
              <a:lnSpc>
                <a:spcPct val="150000"/>
              </a:lnSpc>
              <a:spcAft>
                <a:spcPts val="0"/>
              </a:spcAft>
            </a:pPr>
            <a:r>
              <a:rPr lang="zh-CN" altLang="en-US" sz="2000" b="1" dirty="0"/>
              <a:t>黑盒测试用例</a:t>
            </a:r>
            <a:endParaRPr lang="zh-CN" altLang="zh-CN" sz="2000" b="1" kern="100" dirty="0">
              <a:effectLst/>
              <a:latin typeface="Times New Roman" panose="02020603050405020304" pitchFamily="18" charset="0"/>
              <a:ea typeface="宋体" panose="02010600030101010101" pitchFamily="2" charset="-122"/>
            </a:endParaRPr>
          </a:p>
        </p:txBody>
      </p:sp>
      <p:graphicFrame>
        <p:nvGraphicFramePr>
          <p:cNvPr id="4" name="表格 3">
            <a:extLst>
              <a:ext uri="{FF2B5EF4-FFF2-40B4-BE49-F238E27FC236}">
                <a16:creationId xmlns:a16="http://schemas.microsoft.com/office/drawing/2014/main" id="{69D83713-E65C-489F-8216-2D48A400280C}"/>
              </a:ext>
            </a:extLst>
          </p:cNvPr>
          <p:cNvGraphicFramePr>
            <a:graphicFrameLocks noGrp="1"/>
          </p:cNvGraphicFramePr>
          <p:nvPr>
            <p:extLst>
              <p:ext uri="{D42A27DB-BD31-4B8C-83A1-F6EECF244321}">
                <p14:modId xmlns:p14="http://schemas.microsoft.com/office/powerpoint/2010/main" val="4094704103"/>
              </p:ext>
            </p:extLst>
          </p:nvPr>
        </p:nvGraphicFramePr>
        <p:xfrm>
          <a:off x="6252266" y="1828135"/>
          <a:ext cx="5524611" cy="3411158"/>
        </p:xfrm>
        <a:graphic>
          <a:graphicData uri="http://schemas.openxmlformats.org/drawingml/2006/table">
            <a:tbl>
              <a:tblPr>
                <a:tableStyleId>{5C22544A-7EE6-4342-B048-85BDC9FD1C3A}</a:tableStyleId>
              </a:tblPr>
              <a:tblGrid>
                <a:gridCol w="1178557">
                  <a:extLst>
                    <a:ext uri="{9D8B030D-6E8A-4147-A177-3AD203B41FA5}">
                      <a16:colId xmlns:a16="http://schemas.microsoft.com/office/drawing/2014/main" val="96597098"/>
                    </a:ext>
                  </a:extLst>
                </a:gridCol>
                <a:gridCol w="4346054">
                  <a:extLst>
                    <a:ext uri="{9D8B030D-6E8A-4147-A177-3AD203B41FA5}">
                      <a16:colId xmlns:a16="http://schemas.microsoft.com/office/drawing/2014/main" val="258690678"/>
                    </a:ext>
                  </a:extLst>
                </a:gridCol>
              </a:tblGrid>
              <a:tr h="322723">
                <a:tc>
                  <a:txBody>
                    <a:bodyPr/>
                    <a:lstStyle/>
                    <a:p>
                      <a:pPr>
                        <a:spcAft>
                          <a:spcPts val="0"/>
                        </a:spcAft>
                      </a:pPr>
                      <a:r>
                        <a:rPr lang="zh-CN" sz="1400" kern="100">
                          <a:effectLst/>
                        </a:rPr>
                        <a:t>用例名称</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a:spcAft>
                          <a:spcPts val="0"/>
                        </a:spcAft>
                      </a:pPr>
                      <a:r>
                        <a:rPr lang="zh-CN" sz="1400" kern="100">
                          <a:effectLst/>
                        </a:rPr>
                        <a:t>用户操作测试用例</a:t>
                      </a:r>
                      <a:endParaRPr lang="zh-CN" sz="1400" kern="10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2325760698"/>
                  </a:ext>
                </a:extLst>
              </a:tr>
              <a:tr h="322723">
                <a:tc>
                  <a:txBody>
                    <a:bodyPr/>
                    <a:lstStyle/>
                    <a:p>
                      <a:pPr>
                        <a:spcAft>
                          <a:spcPts val="0"/>
                        </a:spcAft>
                      </a:pPr>
                      <a:r>
                        <a:rPr lang="zh-CN" sz="1400" kern="100">
                          <a:effectLst/>
                        </a:rPr>
                        <a:t>用例</a:t>
                      </a:r>
                      <a:r>
                        <a:rPr lang="en-US" sz="1400" kern="100">
                          <a:effectLst/>
                        </a:rPr>
                        <a:t>id</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a:spcAft>
                          <a:spcPts val="0"/>
                        </a:spcAft>
                      </a:pPr>
                      <a:r>
                        <a:rPr lang="en-US" sz="1400" kern="100">
                          <a:effectLst/>
                        </a:rPr>
                        <a:t>20170003</a:t>
                      </a:r>
                      <a:endParaRPr lang="zh-CN" sz="1400" kern="10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2524504624"/>
                  </a:ext>
                </a:extLst>
              </a:tr>
              <a:tr h="309950">
                <a:tc>
                  <a:txBody>
                    <a:bodyPr/>
                    <a:lstStyle/>
                    <a:p>
                      <a:pPr>
                        <a:spcAft>
                          <a:spcPts val="0"/>
                        </a:spcAft>
                      </a:pPr>
                      <a:r>
                        <a:rPr lang="zh-CN" sz="1400" kern="100">
                          <a:effectLst/>
                        </a:rPr>
                        <a:t>基本描述</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a:spcAft>
                          <a:spcPts val="0"/>
                        </a:spcAft>
                      </a:pPr>
                      <a:r>
                        <a:rPr lang="zh-CN" sz="1400" kern="100">
                          <a:effectLst/>
                        </a:rPr>
                        <a:t>将</a:t>
                      </a:r>
                      <a:r>
                        <a:rPr lang="en-US" sz="1400" kern="100">
                          <a:effectLst/>
                        </a:rPr>
                        <a:t>user</a:t>
                      </a:r>
                      <a:r>
                        <a:rPr lang="zh-CN" sz="1400" kern="100">
                          <a:effectLst/>
                        </a:rPr>
                        <a:t>初始化信息导入</a:t>
                      </a:r>
                      <a:r>
                        <a:rPr lang="en-US" sz="1400" kern="100">
                          <a:effectLst/>
                        </a:rPr>
                        <a:t>operator</a:t>
                      </a:r>
                      <a:r>
                        <a:rPr lang="zh-CN" sz="1400" kern="100">
                          <a:effectLst/>
                        </a:rPr>
                        <a:t>类，观察执行情况</a:t>
                      </a:r>
                      <a:endParaRPr lang="zh-CN" sz="1400" kern="10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1109308176"/>
                  </a:ext>
                </a:extLst>
              </a:tr>
              <a:tr h="309950">
                <a:tc>
                  <a:txBody>
                    <a:bodyPr/>
                    <a:lstStyle/>
                    <a:p>
                      <a:pPr>
                        <a:spcAft>
                          <a:spcPts val="0"/>
                        </a:spcAft>
                      </a:pPr>
                      <a:r>
                        <a:rPr lang="zh-CN" sz="1400" kern="100">
                          <a:effectLst/>
                        </a:rPr>
                        <a:t>测试方案</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a:spcAft>
                          <a:spcPts val="0"/>
                        </a:spcAft>
                      </a:pPr>
                      <a:r>
                        <a:rPr lang="zh-CN" sz="1400" kern="100">
                          <a:effectLst/>
                        </a:rPr>
                        <a:t>测试界面跳转、留言板和请假操作等情况。</a:t>
                      </a:r>
                      <a:endParaRPr lang="zh-CN" sz="1400" kern="10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2574820660"/>
                  </a:ext>
                </a:extLst>
              </a:tr>
              <a:tr h="1072906">
                <a:tc>
                  <a:txBody>
                    <a:bodyPr/>
                    <a:lstStyle/>
                    <a:p>
                      <a:pPr>
                        <a:spcAft>
                          <a:spcPts val="0"/>
                        </a:spcAft>
                      </a:pPr>
                      <a:r>
                        <a:rPr lang="zh-CN" sz="1400" kern="100">
                          <a:effectLst/>
                        </a:rPr>
                        <a:t>输入数据</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marL="342900" lvl="0" indent="-342900">
                        <a:spcAft>
                          <a:spcPts val="0"/>
                        </a:spcAft>
                        <a:buFont typeface="+mj-lt"/>
                        <a:buAutoNum type="arabicPeriod"/>
                      </a:pPr>
                      <a:r>
                        <a:rPr lang="zh-CN" sz="1400" kern="100" dirty="0">
                          <a:effectLst/>
                        </a:rPr>
                        <a:t>多次返回主界面</a:t>
                      </a:r>
                    </a:p>
                    <a:p>
                      <a:pPr marL="342900" lvl="0" indent="-342900">
                        <a:spcAft>
                          <a:spcPts val="0"/>
                        </a:spcAft>
                        <a:buFont typeface="+mj-lt"/>
                        <a:buAutoNum type="arabicPeriod"/>
                      </a:pPr>
                      <a:r>
                        <a:rPr lang="zh-CN" sz="1400" kern="100" dirty="0">
                          <a:effectLst/>
                        </a:rPr>
                        <a:t>留言版写任意多的话</a:t>
                      </a:r>
                    </a:p>
                    <a:p>
                      <a:pPr marL="342900" lvl="0" indent="-342900">
                        <a:spcAft>
                          <a:spcPts val="0"/>
                        </a:spcAft>
                        <a:buFont typeface="+mj-lt"/>
                        <a:buAutoNum type="arabicPeriod"/>
                      </a:pPr>
                      <a:r>
                        <a:rPr lang="zh-CN" sz="1400" kern="100" dirty="0">
                          <a:effectLst/>
                        </a:rPr>
                        <a:t>请假情况填除（</a:t>
                      </a:r>
                      <a:r>
                        <a:rPr lang="en-US" sz="1400" kern="100" dirty="0">
                          <a:effectLst/>
                        </a:rPr>
                        <a:t>y/N</a:t>
                      </a:r>
                      <a:r>
                        <a:rPr lang="zh-CN" sz="1400" kern="100" dirty="0">
                          <a:effectLst/>
                        </a:rPr>
                        <a:t>）以外的字符</a:t>
                      </a:r>
                    </a:p>
                    <a:p>
                      <a:pPr marL="342900" lvl="0" indent="-342900">
                        <a:spcAft>
                          <a:spcPts val="0"/>
                        </a:spcAft>
                        <a:buFont typeface="+mj-lt"/>
                        <a:buAutoNum type="arabicPeriod"/>
                      </a:pPr>
                      <a:r>
                        <a:rPr lang="zh-CN" sz="1400" kern="100" dirty="0">
                          <a:effectLst/>
                        </a:rPr>
                        <a:t>删除留言</a:t>
                      </a:r>
                    </a:p>
                    <a:p>
                      <a:pPr marL="342900" lvl="0" indent="-342900">
                        <a:spcAft>
                          <a:spcPts val="0"/>
                        </a:spcAft>
                        <a:buFont typeface="+mj-lt"/>
                        <a:buAutoNum type="arabicPeriod"/>
                      </a:pPr>
                      <a:r>
                        <a:rPr lang="zh-CN" sz="1400" kern="100" dirty="0">
                          <a:effectLst/>
                        </a:rPr>
                        <a:t>不同用户登录查看留言</a:t>
                      </a:r>
                      <a:endParaRPr lang="zh-CN" sz="1400" kern="100" dirty="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3778716897"/>
                  </a:ext>
                </a:extLst>
              </a:tr>
              <a:tr h="1072906">
                <a:tc>
                  <a:txBody>
                    <a:bodyPr/>
                    <a:lstStyle/>
                    <a:p>
                      <a:pPr>
                        <a:spcAft>
                          <a:spcPts val="0"/>
                        </a:spcAft>
                      </a:pPr>
                      <a:r>
                        <a:rPr lang="zh-CN" sz="1400" kern="100">
                          <a:effectLst/>
                        </a:rPr>
                        <a:t>预期结果</a:t>
                      </a:r>
                      <a:endParaRPr lang="zh-CN" sz="1400" kern="100">
                        <a:effectLst/>
                        <a:latin typeface="Times New Roman" panose="02020603050405020304" pitchFamily="18" charset="0"/>
                        <a:ea typeface="宋体" panose="02010600030101010101" pitchFamily="2" charset="-122"/>
                      </a:endParaRPr>
                    </a:p>
                  </a:txBody>
                  <a:tcPr marL="91963" marR="91963" marT="0" marB="0"/>
                </a:tc>
                <a:tc>
                  <a:txBody>
                    <a:bodyPr/>
                    <a:lstStyle/>
                    <a:p>
                      <a:pPr>
                        <a:spcAft>
                          <a:spcPts val="0"/>
                        </a:spcAft>
                      </a:pPr>
                      <a:r>
                        <a:rPr lang="zh-CN" sz="1400" kern="100" dirty="0">
                          <a:effectLst/>
                        </a:rPr>
                        <a:t>第一组测试正确执行，可以返回主界面。 </a:t>
                      </a:r>
                    </a:p>
                    <a:p>
                      <a:pPr>
                        <a:spcAft>
                          <a:spcPts val="0"/>
                        </a:spcAft>
                      </a:pPr>
                      <a:r>
                        <a:rPr lang="zh-CN" sz="1400" kern="100" dirty="0">
                          <a:effectLst/>
                        </a:rPr>
                        <a:t>第二组测试系统正确显示留言。</a:t>
                      </a:r>
                    </a:p>
                    <a:p>
                      <a:pPr>
                        <a:spcAft>
                          <a:spcPts val="0"/>
                        </a:spcAft>
                      </a:pPr>
                      <a:r>
                        <a:rPr lang="zh-CN" sz="1400" kern="100" dirty="0">
                          <a:effectLst/>
                        </a:rPr>
                        <a:t>第三组测试系统提示选择正确的操作。</a:t>
                      </a:r>
                    </a:p>
                    <a:p>
                      <a:pPr>
                        <a:spcAft>
                          <a:spcPts val="0"/>
                        </a:spcAft>
                      </a:pPr>
                      <a:r>
                        <a:rPr lang="zh-CN" sz="1400" kern="100" dirty="0">
                          <a:effectLst/>
                        </a:rPr>
                        <a:t>第四组测试系统正确执行</a:t>
                      </a:r>
                    </a:p>
                    <a:p>
                      <a:pPr>
                        <a:spcAft>
                          <a:spcPts val="0"/>
                        </a:spcAft>
                      </a:pPr>
                      <a:r>
                        <a:rPr lang="zh-CN" sz="1400" kern="100" dirty="0">
                          <a:effectLst/>
                        </a:rPr>
                        <a:t>第五组测试系统显示相同的留言。</a:t>
                      </a:r>
                      <a:endParaRPr lang="zh-CN" sz="1400" kern="100" dirty="0">
                        <a:effectLst/>
                        <a:latin typeface="Times New Roman" panose="02020603050405020304" pitchFamily="18" charset="0"/>
                        <a:ea typeface="宋体" panose="02010600030101010101" pitchFamily="2" charset="-122"/>
                      </a:endParaRPr>
                    </a:p>
                  </a:txBody>
                  <a:tcPr marL="91963" marR="91963" marT="0" marB="0"/>
                </a:tc>
                <a:extLst>
                  <a:ext uri="{0D108BD9-81ED-4DB2-BD59-A6C34878D82A}">
                    <a16:rowId xmlns:a16="http://schemas.microsoft.com/office/drawing/2014/main" val="942781705"/>
                  </a:ext>
                </a:extLst>
              </a:tr>
            </a:tbl>
          </a:graphicData>
        </a:graphic>
      </p:graphicFrame>
    </p:spTree>
    <p:extLst>
      <p:ext uri="{BB962C8B-B14F-4D97-AF65-F5344CB8AC3E}">
        <p14:creationId xmlns:p14="http://schemas.microsoft.com/office/powerpoint/2010/main" val="148602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0" y="1685085"/>
            <a:ext cx="4958149" cy="830997"/>
          </a:xfrm>
          <a:prstGeom prst="rect">
            <a:avLst/>
          </a:prstGeom>
        </p:spPr>
        <p:txBody>
          <a:bodyPr wrap="square">
            <a:spAutoFit/>
          </a:bodyPr>
          <a:lstStyle/>
          <a:p>
            <a:r>
              <a:rPr lang="zh-CN" altLang="en-US" sz="2400" b="1" spc="300" dirty="0">
                <a:solidFill>
                  <a:srgbClr val="0863B5"/>
                </a:solidFill>
                <a:latin typeface="方正正中黑简体" panose="02000000000000000000" pitchFamily="2" charset="-122"/>
                <a:ea typeface="方正正中黑简体" panose="02000000000000000000" pitchFamily="2" charset="-122"/>
              </a:rPr>
              <a:t>其他通用类测试：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a:p>
            <a:r>
              <a:rPr lang="zh-CN" altLang="en-US" sz="2400" b="1" spc="300" dirty="0">
                <a:solidFill>
                  <a:srgbClr val="0863B5"/>
                </a:solidFill>
                <a:latin typeface="方正正中黑简体" panose="02000000000000000000" pitchFamily="2" charset="-122"/>
                <a:ea typeface="方正正中黑简体" panose="02000000000000000000" pitchFamily="2" charset="-122"/>
              </a:rPr>
              <a:t>字符串操作类</a:t>
            </a:r>
            <a:r>
              <a:rPr lang="en-US" altLang="zh-CN" sz="2400" b="1" spc="300" dirty="0">
                <a:solidFill>
                  <a:srgbClr val="0863B5"/>
                </a:solidFill>
                <a:latin typeface="方正正中黑简体" panose="02000000000000000000" pitchFamily="2" charset="-122"/>
                <a:ea typeface="方正正中黑简体" panose="02000000000000000000" pitchFamily="2" charset="-122"/>
              </a:rPr>
              <a:t>Functions</a:t>
            </a:r>
          </a:p>
        </p:txBody>
      </p:sp>
      <p:sp>
        <p:nvSpPr>
          <p:cNvPr id="102" name="矩形 101">
            <a:extLst>
              <a:ext uri="{FF2B5EF4-FFF2-40B4-BE49-F238E27FC236}">
                <a16:creationId xmlns:a16="http://schemas.microsoft.com/office/drawing/2014/main" id="{7BC99889-1A77-4994-AAE4-C3475337C4B5}"/>
              </a:ext>
            </a:extLst>
          </p:cNvPr>
          <p:cNvSpPr/>
          <p:nvPr/>
        </p:nvSpPr>
        <p:spPr>
          <a:xfrm>
            <a:off x="335211" y="2851670"/>
            <a:ext cx="4307909" cy="1569660"/>
          </a:xfrm>
          <a:prstGeom prst="rect">
            <a:avLst/>
          </a:prstGeom>
        </p:spPr>
        <p:txBody>
          <a:bodyPr wrap="square">
            <a:spAutoFit/>
          </a:bodyPr>
          <a:lstStyle/>
          <a:p>
            <a:r>
              <a:rPr lang="zh-CN" altLang="zh-CN" sz="2400" dirty="0"/>
              <a:t>白盒测试用例</a:t>
            </a:r>
            <a:r>
              <a:rPr lang="zh-CN" altLang="en-US" sz="2400" dirty="0"/>
              <a:t>：对</a:t>
            </a:r>
            <a:r>
              <a:rPr lang="zh-CN" altLang="en-US" sz="2400" dirty="0">
                <a:solidFill>
                  <a:srgbClr val="FF0000"/>
                </a:solidFill>
              </a:rPr>
              <a:t>输入的字符串</a:t>
            </a:r>
            <a:r>
              <a:rPr lang="zh-CN" altLang="en-US" sz="2400" dirty="0"/>
              <a:t>进行检测操作，分别在每一步执行</a:t>
            </a:r>
            <a:r>
              <a:rPr lang="zh-CN" altLang="en-US" sz="2400" dirty="0">
                <a:solidFill>
                  <a:srgbClr val="FF0000"/>
                </a:solidFill>
              </a:rPr>
              <a:t>输出结果观察轨迹和运动路径</a:t>
            </a:r>
            <a:r>
              <a:rPr lang="zh-CN" altLang="en-US" sz="2400" dirty="0"/>
              <a:t>是否和预期相符合。</a:t>
            </a:r>
            <a:endParaRPr lang="zh-CN" altLang="zh-CN" sz="2400" dirty="0"/>
          </a:p>
        </p:txBody>
      </p:sp>
      <p:sp>
        <p:nvSpPr>
          <p:cNvPr id="3" name="矩形 2">
            <a:extLst>
              <a:ext uri="{FF2B5EF4-FFF2-40B4-BE49-F238E27FC236}">
                <a16:creationId xmlns:a16="http://schemas.microsoft.com/office/drawing/2014/main" id="{27465F46-16F0-465C-9A0C-C175C8FE19F0}"/>
              </a:ext>
            </a:extLst>
          </p:cNvPr>
          <p:cNvSpPr/>
          <p:nvPr/>
        </p:nvSpPr>
        <p:spPr>
          <a:xfrm>
            <a:off x="7595488" y="5387891"/>
            <a:ext cx="2262354" cy="505267"/>
          </a:xfrm>
          <a:prstGeom prst="rect">
            <a:avLst/>
          </a:prstGeom>
        </p:spPr>
        <p:txBody>
          <a:bodyPr wrap="square">
            <a:spAutoFit/>
          </a:bodyPr>
          <a:lstStyle/>
          <a:p>
            <a:pPr indent="304800" algn="just">
              <a:lnSpc>
                <a:spcPct val="150000"/>
              </a:lnSpc>
              <a:spcAft>
                <a:spcPts val="0"/>
              </a:spcAft>
            </a:pPr>
            <a:r>
              <a:rPr lang="zh-CN" altLang="en-US" sz="2000" b="1" dirty="0"/>
              <a:t>黑盒测试用例</a:t>
            </a:r>
            <a:endParaRPr lang="zh-CN" altLang="zh-CN" sz="2000" b="1" kern="100" dirty="0">
              <a:effectLst/>
              <a:latin typeface="Times New Roman" panose="02020603050405020304" pitchFamily="18" charset="0"/>
              <a:ea typeface="宋体" panose="02010600030101010101" pitchFamily="2" charset="-122"/>
            </a:endParaRPr>
          </a:p>
        </p:txBody>
      </p:sp>
      <p:graphicFrame>
        <p:nvGraphicFramePr>
          <p:cNvPr id="5" name="表格 4">
            <a:extLst>
              <a:ext uri="{FF2B5EF4-FFF2-40B4-BE49-F238E27FC236}">
                <a16:creationId xmlns:a16="http://schemas.microsoft.com/office/drawing/2014/main" id="{3832EEE1-9FE2-4449-AB86-1822E12F48E5}"/>
              </a:ext>
            </a:extLst>
          </p:cNvPr>
          <p:cNvGraphicFramePr>
            <a:graphicFrameLocks noGrp="1"/>
          </p:cNvGraphicFramePr>
          <p:nvPr>
            <p:extLst>
              <p:ext uri="{D42A27DB-BD31-4B8C-83A1-F6EECF244321}">
                <p14:modId xmlns:p14="http://schemas.microsoft.com/office/powerpoint/2010/main" val="15535445"/>
              </p:ext>
            </p:extLst>
          </p:nvPr>
        </p:nvGraphicFramePr>
        <p:xfrm>
          <a:off x="5320237" y="1928637"/>
          <a:ext cx="6536552" cy="3264058"/>
        </p:xfrm>
        <a:graphic>
          <a:graphicData uri="http://schemas.openxmlformats.org/drawingml/2006/table">
            <a:tbl>
              <a:tblPr>
                <a:tableStyleId>{5C22544A-7EE6-4342-B048-85BDC9FD1C3A}</a:tableStyleId>
              </a:tblPr>
              <a:tblGrid>
                <a:gridCol w="1394433">
                  <a:extLst>
                    <a:ext uri="{9D8B030D-6E8A-4147-A177-3AD203B41FA5}">
                      <a16:colId xmlns:a16="http://schemas.microsoft.com/office/drawing/2014/main" val="1687968656"/>
                    </a:ext>
                  </a:extLst>
                </a:gridCol>
                <a:gridCol w="5142119">
                  <a:extLst>
                    <a:ext uri="{9D8B030D-6E8A-4147-A177-3AD203B41FA5}">
                      <a16:colId xmlns:a16="http://schemas.microsoft.com/office/drawing/2014/main" val="3755384374"/>
                    </a:ext>
                  </a:extLst>
                </a:gridCol>
              </a:tblGrid>
              <a:tr h="353249">
                <a:tc>
                  <a:txBody>
                    <a:bodyPr/>
                    <a:lstStyle/>
                    <a:p>
                      <a:pPr>
                        <a:spcAft>
                          <a:spcPts val="0"/>
                        </a:spcAft>
                      </a:pPr>
                      <a:r>
                        <a:rPr lang="zh-CN" sz="1500" kern="100">
                          <a:effectLst/>
                        </a:rPr>
                        <a:t>用例名称</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a:spcAft>
                          <a:spcPts val="0"/>
                        </a:spcAft>
                      </a:pPr>
                      <a:r>
                        <a:rPr lang="zh-CN" sz="1500" kern="100">
                          <a:effectLst/>
                        </a:rPr>
                        <a:t>字符操作测试用例</a:t>
                      </a:r>
                      <a:endParaRPr lang="zh-CN" sz="1500" kern="10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2867555070"/>
                  </a:ext>
                </a:extLst>
              </a:tr>
              <a:tr h="353249">
                <a:tc>
                  <a:txBody>
                    <a:bodyPr/>
                    <a:lstStyle/>
                    <a:p>
                      <a:pPr>
                        <a:spcAft>
                          <a:spcPts val="0"/>
                        </a:spcAft>
                      </a:pPr>
                      <a:r>
                        <a:rPr lang="zh-CN" sz="1500" kern="100">
                          <a:effectLst/>
                        </a:rPr>
                        <a:t>用例</a:t>
                      </a:r>
                      <a:r>
                        <a:rPr lang="en-US" sz="1500" kern="100">
                          <a:effectLst/>
                        </a:rPr>
                        <a:t>id</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a:spcAft>
                          <a:spcPts val="0"/>
                        </a:spcAft>
                      </a:pPr>
                      <a:r>
                        <a:rPr lang="en-US" sz="1500" kern="100">
                          <a:effectLst/>
                        </a:rPr>
                        <a:t>20170004</a:t>
                      </a:r>
                      <a:endParaRPr lang="zh-CN" sz="1500" kern="10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3807952827"/>
                  </a:ext>
                </a:extLst>
              </a:tr>
              <a:tr h="339268">
                <a:tc>
                  <a:txBody>
                    <a:bodyPr/>
                    <a:lstStyle/>
                    <a:p>
                      <a:pPr>
                        <a:spcAft>
                          <a:spcPts val="0"/>
                        </a:spcAft>
                      </a:pPr>
                      <a:r>
                        <a:rPr lang="zh-CN" sz="1500" kern="100">
                          <a:effectLst/>
                        </a:rPr>
                        <a:t>基本描述</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a:spcAft>
                          <a:spcPts val="0"/>
                        </a:spcAft>
                      </a:pPr>
                      <a:r>
                        <a:rPr lang="zh-CN" sz="1500" kern="100">
                          <a:effectLst/>
                        </a:rPr>
                        <a:t>执行不同的输入情况，观察执行情况</a:t>
                      </a:r>
                      <a:endParaRPr lang="zh-CN" sz="1500" kern="10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72760703"/>
                  </a:ext>
                </a:extLst>
              </a:tr>
              <a:tr h="339268">
                <a:tc>
                  <a:txBody>
                    <a:bodyPr/>
                    <a:lstStyle/>
                    <a:p>
                      <a:pPr>
                        <a:spcAft>
                          <a:spcPts val="0"/>
                        </a:spcAft>
                      </a:pPr>
                      <a:r>
                        <a:rPr lang="zh-CN" sz="1500" kern="100">
                          <a:effectLst/>
                        </a:rPr>
                        <a:t>测试方案</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a:spcAft>
                          <a:spcPts val="0"/>
                        </a:spcAft>
                      </a:pPr>
                      <a:r>
                        <a:rPr lang="zh-CN" sz="1500" kern="100" dirty="0">
                          <a:effectLst/>
                        </a:rPr>
                        <a:t>测试中文字符输入、混合字符输入和其他字符输入等情况。</a:t>
                      </a:r>
                      <a:endParaRPr lang="zh-CN" sz="1500" kern="100" dirty="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882914005"/>
                  </a:ext>
                </a:extLst>
              </a:tr>
              <a:tr h="939512">
                <a:tc>
                  <a:txBody>
                    <a:bodyPr/>
                    <a:lstStyle/>
                    <a:p>
                      <a:pPr>
                        <a:spcAft>
                          <a:spcPts val="0"/>
                        </a:spcAft>
                      </a:pPr>
                      <a:r>
                        <a:rPr lang="zh-CN" sz="1500" kern="100">
                          <a:effectLst/>
                        </a:rPr>
                        <a:t>输入数据</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marL="342900" lvl="0" indent="-342900">
                        <a:spcAft>
                          <a:spcPts val="0"/>
                        </a:spcAft>
                        <a:buFont typeface="+mj-lt"/>
                        <a:buAutoNum type="arabicPeriod"/>
                      </a:pPr>
                      <a:r>
                        <a:rPr lang="zh-CN" sz="1500" kern="100">
                          <a:effectLst/>
                        </a:rPr>
                        <a:t>选择操作时输入英文字符</a:t>
                      </a:r>
                    </a:p>
                    <a:p>
                      <a:pPr marL="342900" lvl="0" indent="-342900">
                        <a:spcAft>
                          <a:spcPts val="0"/>
                        </a:spcAft>
                        <a:buFont typeface="+mj-lt"/>
                        <a:buAutoNum type="arabicPeriod"/>
                      </a:pPr>
                      <a:r>
                        <a:rPr lang="zh-CN" sz="1500" kern="100">
                          <a:effectLst/>
                        </a:rPr>
                        <a:t>输入正确的阿拉伯数字和英文字符</a:t>
                      </a:r>
                    </a:p>
                    <a:p>
                      <a:pPr marL="342900" lvl="0" indent="-342900">
                        <a:spcAft>
                          <a:spcPts val="0"/>
                        </a:spcAft>
                        <a:buFont typeface="+mj-lt"/>
                        <a:buAutoNum type="arabicPeriod"/>
                      </a:pPr>
                      <a:r>
                        <a:rPr lang="en-US" sz="1500" kern="100">
                          <a:effectLst/>
                        </a:rPr>
                        <a:t>ID</a:t>
                      </a:r>
                      <a:r>
                        <a:rPr lang="zh-CN" sz="1500" kern="100">
                          <a:effectLst/>
                        </a:rPr>
                        <a:t>位数过长（溢出）</a:t>
                      </a:r>
                    </a:p>
                    <a:p>
                      <a:pPr marL="342900" lvl="0" indent="-342900">
                        <a:spcAft>
                          <a:spcPts val="0"/>
                        </a:spcAft>
                        <a:buFont typeface="+mj-lt"/>
                        <a:buAutoNum type="arabicPeriod"/>
                      </a:pPr>
                      <a:r>
                        <a:rPr lang="zh-CN" sz="1500" kern="100">
                          <a:effectLst/>
                        </a:rPr>
                        <a:t>密码出现其他字符（如空格等）</a:t>
                      </a:r>
                      <a:endParaRPr lang="zh-CN" sz="1500" kern="10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236724830"/>
                  </a:ext>
                </a:extLst>
              </a:tr>
              <a:tr h="939512">
                <a:tc>
                  <a:txBody>
                    <a:bodyPr/>
                    <a:lstStyle/>
                    <a:p>
                      <a:pPr>
                        <a:spcAft>
                          <a:spcPts val="0"/>
                        </a:spcAft>
                      </a:pPr>
                      <a:r>
                        <a:rPr lang="zh-CN" sz="1500" kern="100">
                          <a:effectLst/>
                        </a:rPr>
                        <a:t>预期结果</a:t>
                      </a:r>
                      <a:endParaRPr lang="zh-CN" sz="1500" kern="100">
                        <a:effectLst/>
                        <a:latin typeface="Times New Roman" panose="02020603050405020304" pitchFamily="18" charset="0"/>
                        <a:ea typeface="宋体" panose="02010600030101010101" pitchFamily="2" charset="-122"/>
                      </a:endParaRPr>
                    </a:p>
                  </a:txBody>
                  <a:tcPr marL="100662" marR="100662" marT="0" marB="0"/>
                </a:tc>
                <a:tc>
                  <a:txBody>
                    <a:bodyPr/>
                    <a:lstStyle/>
                    <a:p>
                      <a:pPr>
                        <a:spcAft>
                          <a:spcPts val="0"/>
                        </a:spcAft>
                      </a:pPr>
                      <a:r>
                        <a:rPr lang="zh-CN" sz="1500" kern="100" dirty="0">
                          <a:effectLst/>
                        </a:rPr>
                        <a:t>第一组测试系统提示错误操作。 </a:t>
                      </a:r>
                    </a:p>
                    <a:p>
                      <a:pPr>
                        <a:spcAft>
                          <a:spcPts val="0"/>
                        </a:spcAft>
                      </a:pPr>
                      <a:r>
                        <a:rPr lang="zh-CN" sz="1500" kern="100" dirty="0">
                          <a:effectLst/>
                        </a:rPr>
                        <a:t>第二组测试系统正确执行。</a:t>
                      </a:r>
                    </a:p>
                    <a:p>
                      <a:pPr>
                        <a:spcAft>
                          <a:spcPts val="0"/>
                        </a:spcAft>
                      </a:pPr>
                      <a:r>
                        <a:rPr lang="zh-CN" sz="1500" kern="100" dirty="0">
                          <a:effectLst/>
                        </a:rPr>
                        <a:t>第三组测试系统提示输入</a:t>
                      </a:r>
                      <a:r>
                        <a:rPr lang="en-US" sz="1500" kern="100" dirty="0">
                          <a:effectLst/>
                        </a:rPr>
                        <a:t>ID</a:t>
                      </a:r>
                      <a:r>
                        <a:rPr lang="zh-CN" sz="1500" kern="100" dirty="0">
                          <a:effectLst/>
                        </a:rPr>
                        <a:t>错误。</a:t>
                      </a:r>
                    </a:p>
                    <a:p>
                      <a:pPr>
                        <a:spcAft>
                          <a:spcPts val="0"/>
                        </a:spcAft>
                      </a:pPr>
                      <a:r>
                        <a:rPr lang="zh-CN" sz="1500" kern="100" dirty="0">
                          <a:effectLst/>
                        </a:rPr>
                        <a:t>第四组测试系统提示重新输入密码。</a:t>
                      </a:r>
                      <a:endParaRPr lang="zh-CN" sz="1500" kern="100" dirty="0">
                        <a:effectLst/>
                        <a:latin typeface="Times New Roman" panose="02020603050405020304" pitchFamily="18" charset="0"/>
                        <a:ea typeface="宋体" panose="02010600030101010101" pitchFamily="2" charset="-122"/>
                      </a:endParaRPr>
                    </a:p>
                  </a:txBody>
                  <a:tcPr marL="100662" marR="100662" marT="0" marB="0"/>
                </a:tc>
                <a:extLst>
                  <a:ext uri="{0D108BD9-81ED-4DB2-BD59-A6C34878D82A}">
                    <a16:rowId xmlns:a16="http://schemas.microsoft.com/office/drawing/2014/main" val="3046541947"/>
                  </a:ext>
                </a:extLst>
              </a:tr>
            </a:tbl>
          </a:graphicData>
        </a:graphic>
      </p:graphicFrame>
    </p:spTree>
    <p:extLst>
      <p:ext uri="{BB962C8B-B14F-4D97-AF65-F5344CB8AC3E}">
        <p14:creationId xmlns:p14="http://schemas.microsoft.com/office/powerpoint/2010/main" val="123601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0" y="1685085"/>
            <a:ext cx="4958149" cy="461665"/>
          </a:xfrm>
          <a:prstGeom prst="rect">
            <a:avLst/>
          </a:prstGeom>
        </p:spPr>
        <p:txBody>
          <a:bodyPr wrap="square">
            <a:spAutoFit/>
          </a:bodyPr>
          <a:lstStyle/>
          <a:p>
            <a:r>
              <a:rPr lang="zh-CN" altLang="en-US" sz="2400" b="1" spc="300" dirty="0">
                <a:solidFill>
                  <a:srgbClr val="0863B5"/>
                </a:solidFill>
                <a:latin typeface="方正正中黑简体" panose="02000000000000000000" pitchFamily="2" charset="-122"/>
                <a:ea typeface="方正正中黑简体" panose="02000000000000000000" pitchFamily="2" charset="-122"/>
              </a:rPr>
              <a:t>其他通用类测试：备份类</a:t>
            </a:r>
            <a:r>
              <a:rPr lang="en-US" altLang="zh-CN" sz="2400" b="1" spc="300" dirty="0">
                <a:solidFill>
                  <a:srgbClr val="0863B5"/>
                </a:solidFill>
                <a:latin typeface="方正正中黑简体" panose="02000000000000000000" pitchFamily="2" charset="-122"/>
                <a:ea typeface="方正正中黑简体" panose="02000000000000000000" pitchFamily="2" charset="-122"/>
              </a:rPr>
              <a:t>Copy</a:t>
            </a:r>
          </a:p>
        </p:txBody>
      </p:sp>
      <p:sp>
        <p:nvSpPr>
          <p:cNvPr id="102" name="矩形 101">
            <a:extLst>
              <a:ext uri="{FF2B5EF4-FFF2-40B4-BE49-F238E27FC236}">
                <a16:creationId xmlns:a16="http://schemas.microsoft.com/office/drawing/2014/main" id="{7BC99889-1A77-4994-AAE4-C3475337C4B5}"/>
              </a:ext>
            </a:extLst>
          </p:cNvPr>
          <p:cNvSpPr/>
          <p:nvPr/>
        </p:nvSpPr>
        <p:spPr>
          <a:xfrm>
            <a:off x="335211" y="2851670"/>
            <a:ext cx="4307909" cy="1200329"/>
          </a:xfrm>
          <a:prstGeom prst="rect">
            <a:avLst/>
          </a:prstGeom>
        </p:spPr>
        <p:txBody>
          <a:bodyPr wrap="square">
            <a:spAutoFit/>
          </a:bodyPr>
          <a:lstStyle/>
          <a:p>
            <a:r>
              <a:rPr lang="zh-CN" altLang="zh-CN" sz="2400" dirty="0"/>
              <a:t>白盒测试用例</a:t>
            </a:r>
            <a:r>
              <a:rPr lang="zh-CN" altLang="en-US" sz="2400" dirty="0"/>
              <a:t>：对于</a:t>
            </a:r>
            <a:r>
              <a:rPr lang="zh-CN" altLang="en-US" sz="2400" dirty="0">
                <a:solidFill>
                  <a:srgbClr val="FF0000"/>
                </a:solidFill>
              </a:rPr>
              <a:t>备份操作的代码进行路径输出</a:t>
            </a:r>
            <a:r>
              <a:rPr lang="zh-CN" altLang="en-US" sz="2400" dirty="0"/>
              <a:t>，查看运行的路径和执行情况</a:t>
            </a:r>
            <a:endParaRPr lang="zh-CN" altLang="zh-CN" sz="2400" dirty="0"/>
          </a:p>
        </p:txBody>
      </p:sp>
      <p:sp>
        <p:nvSpPr>
          <p:cNvPr id="3" name="矩形 2">
            <a:extLst>
              <a:ext uri="{FF2B5EF4-FFF2-40B4-BE49-F238E27FC236}">
                <a16:creationId xmlns:a16="http://schemas.microsoft.com/office/drawing/2014/main" id="{27465F46-16F0-465C-9A0C-C175C8FE19F0}"/>
              </a:ext>
            </a:extLst>
          </p:cNvPr>
          <p:cNvSpPr/>
          <p:nvPr/>
        </p:nvSpPr>
        <p:spPr>
          <a:xfrm>
            <a:off x="7595488" y="5387891"/>
            <a:ext cx="2262354" cy="505267"/>
          </a:xfrm>
          <a:prstGeom prst="rect">
            <a:avLst/>
          </a:prstGeom>
        </p:spPr>
        <p:txBody>
          <a:bodyPr wrap="square">
            <a:spAutoFit/>
          </a:bodyPr>
          <a:lstStyle/>
          <a:p>
            <a:pPr indent="304800" algn="just">
              <a:lnSpc>
                <a:spcPct val="150000"/>
              </a:lnSpc>
              <a:spcAft>
                <a:spcPts val="0"/>
              </a:spcAft>
            </a:pPr>
            <a:r>
              <a:rPr lang="zh-CN" altLang="en-US" sz="2000" b="1" dirty="0"/>
              <a:t>黑盒测试用例</a:t>
            </a:r>
            <a:endParaRPr lang="zh-CN" altLang="zh-CN" sz="2000" b="1" kern="100" dirty="0">
              <a:effectLst/>
              <a:latin typeface="Times New Roman" panose="02020603050405020304" pitchFamily="18"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178F54B4-9A0E-448E-9A94-B4C6728F5D3B}"/>
              </a:ext>
            </a:extLst>
          </p:cNvPr>
          <p:cNvGraphicFramePr>
            <a:graphicFrameLocks noGrp="1"/>
          </p:cNvGraphicFramePr>
          <p:nvPr>
            <p:extLst>
              <p:ext uri="{D42A27DB-BD31-4B8C-83A1-F6EECF244321}">
                <p14:modId xmlns:p14="http://schemas.microsoft.com/office/powerpoint/2010/main" val="903037724"/>
              </p:ext>
            </p:extLst>
          </p:nvPr>
        </p:nvGraphicFramePr>
        <p:xfrm>
          <a:off x="5762485" y="1495216"/>
          <a:ext cx="5928360" cy="3867568"/>
        </p:xfrm>
        <a:graphic>
          <a:graphicData uri="http://schemas.openxmlformats.org/drawingml/2006/table">
            <a:tbl>
              <a:tblPr>
                <a:tableStyleId>{5C22544A-7EE6-4342-B048-85BDC9FD1C3A}</a:tableStyleId>
              </a:tblPr>
              <a:tblGrid>
                <a:gridCol w="1264687">
                  <a:extLst>
                    <a:ext uri="{9D8B030D-6E8A-4147-A177-3AD203B41FA5}">
                      <a16:colId xmlns:a16="http://schemas.microsoft.com/office/drawing/2014/main" val="60984134"/>
                    </a:ext>
                  </a:extLst>
                </a:gridCol>
                <a:gridCol w="4663673">
                  <a:extLst>
                    <a:ext uri="{9D8B030D-6E8A-4147-A177-3AD203B41FA5}">
                      <a16:colId xmlns:a16="http://schemas.microsoft.com/office/drawing/2014/main" val="3019684175"/>
                    </a:ext>
                  </a:extLst>
                </a:gridCol>
              </a:tblGrid>
              <a:tr h="418563">
                <a:tc>
                  <a:txBody>
                    <a:bodyPr/>
                    <a:lstStyle/>
                    <a:p>
                      <a:pPr>
                        <a:spcAft>
                          <a:spcPts val="0"/>
                        </a:spcAft>
                      </a:pPr>
                      <a:r>
                        <a:rPr lang="zh-CN" sz="1800" kern="100">
                          <a:effectLst/>
                        </a:rPr>
                        <a:t>用例名称</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a:spcAft>
                          <a:spcPts val="0"/>
                        </a:spcAft>
                      </a:pPr>
                      <a:r>
                        <a:rPr lang="zh-CN" sz="1800" kern="100">
                          <a:effectLst/>
                        </a:rPr>
                        <a:t>备份操作测试用例</a:t>
                      </a:r>
                      <a:endParaRPr lang="zh-CN" sz="1800" kern="10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3022413338"/>
                  </a:ext>
                </a:extLst>
              </a:tr>
              <a:tr h="418563">
                <a:tc>
                  <a:txBody>
                    <a:bodyPr/>
                    <a:lstStyle/>
                    <a:p>
                      <a:pPr>
                        <a:spcAft>
                          <a:spcPts val="0"/>
                        </a:spcAft>
                      </a:pPr>
                      <a:r>
                        <a:rPr lang="zh-CN" sz="1800" kern="100">
                          <a:effectLst/>
                        </a:rPr>
                        <a:t>用例</a:t>
                      </a:r>
                      <a:r>
                        <a:rPr lang="en-US" sz="1800" kern="100">
                          <a:effectLst/>
                        </a:rPr>
                        <a:t>id</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a:spcAft>
                          <a:spcPts val="0"/>
                        </a:spcAft>
                      </a:pPr>
                      <a:r>
                        <a:rPr lang="en-US" sz="1800" kern="100">
                          <a:effectLst/>
                        </a:rPr>
                        <a:t>20170005</a:t>
                      </a:r>
                      <a:endParaRPr lang="zh-CN" sz="1800" kern="10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3433585648"/>
                  </a:ext>
                </a:extLst>
              </a:tr>
              <a:tr h="401997">
                <a:tc>
                  <a:txBody>
                    <a:bodyPr/>
                    <a:lstStyle/>
                    <a:p>
                      <a:pPr>
                        <a:spcAft>
                          <a:spcPts val="0"/>
                        </a:spcAft>
                      </a:pPr>
                      <a:r>
                        <a:rPr lang="zh-CN" sz="1800" kern="100">
                          <a:effectLst/>
                        </a:rPr>
                        <a:t>基本描述</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a:spcAft>
                          <a:spcPts val="0"/>
                        </a:spcAft>
                      </a:pPr>
                      <a:r>
                        <a:rPr lang="zh-CN" sz="1800" kern="100" dirty="0">
                          <a:effectLst/>
                        </a:rPr>
                        <a:t>执行不同的输入情况，观察执行情况</a:t>
                      </a:r>
                      <a:endParaRPr lang="zh-CN" sz="1800" kern="100" dirty="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1094672009"/>
                  </a:ext>
                </a:extLst>
              </a:tr>
              <a:tr h="401997">
                <a:tc>
                  <a:txBody>
                    <a:bodyPr/>
                    <a:lstStyle/>
                    <a:p>
                      <a:pPr>
                        <a:spcAft>
                          <a:spcPts val="0"/>
                        </a:spcAft>
                      </a:pPr>
                      <a:r>
                        <a:rPr lang="zh-CN" sz="1800" kern="100">
                          <a:effectLst/>
                        </a:rPr>
                        <a:t>测试方案</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a:spcAft>
                          <a:spcPts val="0"/>
                        </a:spcAft>
                      </a:pPr>
                      <a:r>
                        <a:rPr lang="zh-CN" sz="1800" kern="100">
                          <a:effectLst/>
                        </a:rPr>
                        <a:t>测试不同环境和情况下的备份操作</a:t>
                      </a:r>
                      <a:endParaRPr lang="zh-CN" sz="1800" kern="10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993714253"/>
                  </a:ext>
                </a:extLst>
              </a:tr>
              <a:tr h="1113224">
                <a:tc>
                  <a:txBody>
                    <a:bodyPr/>
                    <a:lstStyle/>
                    <a:p>
                      <a:pPr>
                        <a:spcAft>
                          <a:spcPts val="0"/>
                        </a:spcAft>
                      </a:pPr>
                      <a:r>
                        <a:rPr lang="zh-CN" sz="1800" kern="100">
                          <a:effectLst/>
                        </a:rPr>
                        <a:t>输入数据</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marL="342900" lvl="0" indent="-342900">
                        <a:spcAft>
                          <a:spcPts val="0"/>
                        </a:spcAft>
                        <a:buFont typeface="+mj-lt"/>
                        <a:buAutoNum type="arabicPeriod"/>
                      </a:pPr>
                      <a:r>
                        <a:rPr lang="zh-CN" sz="1800" kern="100">
                          <a:effectLst/>
                        </a:rPr>
                        <a:t>正常备份数据库导出文件</a:t>
                      </a:r>
                    </a:p>
                    <a:p>
                      <a:pPr marL="342900" lvl="0" indent="-342900">
                        <a:spcAft>
                          <a:spcPts val="0"/>
                        </a:spcAft>
                        <a:buFont typeface="+mj-lt"/>
                        <a:buAutoNum type="arabicPeriod"/>
                      </a:pPr>
                      <a:r>
                        <a:rPr lang="zh-CN" sz="1800" kern="100">
                          <a:effectLst/>
                        </a:rPr>
                        <a:t>备份打卡日志记录</a:t>
                      </a:r>
                    </a:p>
                    <a:p>
                      <a:pPr marL="342900" lvl="0" indent="-342900">
                        <a:spcAft>
                          <a:spcPts val="0"/>
                        </a:spcAft>
                        <a:buFont typeface="+mj-lt"/>
                        <a:buAutoNum type="arabicPeriod"/>
                      </a:pPr>
                      <a:r>
                        <a:rPr lang="zh-CN" sz="1800" kern="100">
                          <a:effectLst/>
                        </a:rPr>
                        <a:t>连续多次备份</a:t>
                      </a:r>
                    </a:p>
                    <a:p>
                      <a:pPr marL="342900" lvl="0" indent="-342900">
                        <a:spcAft>
                          <a:spcPts val="0"/>
                        </a:spcAft>
                        <a:buFont typeface="+mj-lt"/>
                        <a:buAutoNum type="arabicPeriod"/>
                      </a:pPr>
                      <a:r>
                        <a:rPr lang="zh-CN" sz="1800" kern="100">
                          <a:effectLst/>
                        </a:rPr>
                        <a:t>备份执行一般终止系统</a:t>
                      </a:r>
                      <a:endParaRPr lang="zh-CN" sz="1800" kern="10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759209558"/>
                  </a:ext>
                </a:extLst>
              </a:tr>
              <a:tr h="1113224">
                <a:tc>
                  <a:txBody>
                    <a:bodyPr/>
                    <a:lstStyle/>
                    <a:p>
                      <a:pPr>
                        <a:spcAft>
                          <a:spcPts val="0"/>
                        </a:spcAft>
                      </a:pPr>
                      <a:r>
                        <a:rPr lang="zh-CN" sz="1800" kern="100">
                          <a:effectLst/>
                        </a:rPr>
                        <a:t>预期结果</a:t>
                      </a:r>
                      <a:endParaRPr lang="zh-CN" sz="1800" kern="100">
                        <a:effectLst/>
                        <a:latin typeface="Times New Roman" panose="02020603050405020304" pitchFamily="18" charset="0"/>
                        <a:ea typeface="宋体" panose="02010600030101010101" pitchFamily="2" charset="-122"/>
                      </a:endParaRPr>
                    </a:p>
                  </a:txBody>
                  <a:tcPr marL="119274" marR="119274" marT="0" marB="0"/>
                </a:tc>
                <a:tc>
                  <a:txBody>
                    <a:bodyPr/>
                    <a:lstStyle/>
                    <a:p>
                      <a:pPr>
                        <a:spcAft>
                          <a:spcPts val="0"/>
                        </a:spcAft>
                      </a:pPr>
                      <a:r>
                        <a:rPr lang="zh-CN" sz="1800" kern="100" dirty="0">
                          <a:effectLst/>
                        </a:rPr>
                        <a:t>第一组测试系统正确备份。。 </a:t>
                      </a:r>
                    </a:p>
                    <a:p>
                      <a:pPr>
                        <a:spcAft>
                          <a:spcPts val="0"/>
                        </a:spcAft>
                      </a:pPr>
                      <a:r>
                        <a:rPr lang="zh-CN" sz="1800" kern="100" dirty="0">
                          <a:effectLst/>
                        </a:rPr>
                        <a:t>第二组测试系统正确备份打卡日志。</a:t>
                      </a:r>
                    </a:p>
                    <a:p>
                      <a:pPr>
                        <a:spcAft>
                          <a:spcPts val="0"/>
                        </a:spcAft>
                      </a:pPr>
                      <a:r>
                        <a:rPr lang="zh-CN" sz="1800" kern="100" dirty="0">
                          <a:effectLst/>
                        </a:rPr>
                        <a:t>第三组测试系统正确备份所有文件。</a:t>
                      </a:r>
                    </a:p>
                    <a:p>
                      <a:pPr>
                        <a:spcAft>
                          <a:spcPts val="0"/>
                        </a:spcAft>
                      </a:pPr>
                      <a:r>
                        <a:rPr lang="zh-CN" sz="1800" kern="100" dirty="0">
                          <a:effectLst/>
                        </a:rPr>
                        <a:t>第四组测试系统备份完成部分文件。</a:t>
                      </a:r>
                      <a:endParaRPr lang="zh-CN" sz="1800" kern="100" dirty="0">
                        <a:effectLst/>
                        <a:latin typeface="Times New Roman" panose="02020603050405020304" pitchFamily="18" charset="0"/>
                        <a:ea typeface="宋体" panose="02010600030101010101" pitchFamily="2" charset="-122"/>
                      </a:endParaRPr>
                    </a:p>
                  </a:txBody>
                  <a:tcPr marL="119274" marR="119274" marT="0" marB="0"/>
                </a:tc>
                <a:extLst>
                  <a:ext uri="{0D108BD9-81ED-4DB2-BD59-A6C34878D82A}">
                    <a16:rowId xmlns:a16="http://schemas.microsoft.com/office/drawing/2014/main" val="855888021"/>
                  </a:ext>
                </a:extLst>
              </a:tr>
            </a:tbl>
          </a:graphicData>
        </a:graphic>
      </p:graphicFrame>
    </p:spTree>
    <p:extLst>
      <p:ext uri="{BB962C8B-B14F-4D97-AF65-F5344CB8AC3E}">
        <p14:creationId xmlns:p14="http://schemas.microsoft.com/office/powerpoint/2010/main" val="81622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3.</a:t>
            </a:r>
            <a:r>
              <a:rPr lang="zh-CN" altLang="en-US" sz="3600" b="1" spc="100" dirty="0">
                <a:solidFill>
                  <a:schemeClr val="bg1"/>
                </a:solidFill>
                <a:latin typeface="方正正中黑简体" panose="02000000000000000000" pitchFamily="2" charset="-122"/>
                <a:ea typeface="方正正中黑简体" panose="02000000000000000000" pitchFamily="2" charset="-122"/>
              </a:rPr>
              <a:t>管理员模块</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实现</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测试</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375"/>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33381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3.1</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模块实现简介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507000" y="1814988"/>
            <a:ext cx="9191569" cy="3970318"/>
          </a:xfrm>
          <a:prstGeom prst="rect">
            <a:avLst/>
          </a:prstGeom>
        </p:spPr>
        <p:txBody>
          <a:bodyPr wrap="square">
            <a:spAutoFit/>
          </a:bodyPr>
          <a:lstStyle/>
          <a:p>
            <a:r>
              <a:rPr lang="zh-CN" altLang="zh-CN" dirty="0"/>
              <a:t>只有具有</a:t>
            </a:r>
            <a:r>
              <a:rPr lang="zh-CN" altLang="zh-CN" dirty="0">
                <a:solidFill>
                  <a:srgbClr val="FF0000"/>
                </a:solidFill>
              </a:rPr>
              <a:t>管理员权限的用户</a:t>
            </a:r>
            <a:r>
              <a:rPr lang="zh-CN" altLang="zh-CN" dirty="0"/>
              <a:t>可以使用该模块的功能。</a:t>
            </a:r>
            <a:endParaRPr lang="en-US" altLang="zh-CN" dirty="0"/>
          </a:p>
          <a:p>
            <a:pPr marL="285750" indent="-285750">
              <a:buFont typeface="Arial" panose="020B0604020202020204" pitchFamily="34" charset="0"/>
              <a:buChar char="•"/>
            </a:pPr>
            <a:r>
              <a:rPr lang="zh-CN" altLang="zh-CN" dirty="0"/>
              <a:t>管理员可以进行</a:t>
            </a:r>
            <a:r>
              <a:rPr lang="zh-CN" altLang="zh-CN" dirty="0">
                <a:solidFill>
                  <a:srgbClr val="FF0000"/>
                </a:solidFill>
              </a:rPr>
              <a:t>日常的打卡，查看打卡信息，查看所有员工的信息，修改密码，添加员工以及删除员工</a:t>
            </a:r>
            <a:r>
              <a:rPr lang="zh-CN" altLang="zh-CN" dirty="0"/>
              <a:t>。</a:t>
            </a:r>
            <a:endParaRPr lang="en-US" altLang="zh-CN" dirty="0"/>
          </a:p>
          <a:p>
            <a:pPr marL="285750" indent="-285750">
              <a:buFont typeface="Arial" panose="020B0604020202020204" pitchFamily="34" charset="0"/>
              <a:buChar char="•"/>
            </a:pPr>
            <a:r>
              <a:rPr lang="zh-CN" altLang="zh-CN" dirty="0"/>
              <a:t>在</a:t>
            </a:r>
            <a:r>
              <a:rPr lang="zh-CN" altLang="zh-CN" dirty="0">
                <a:solidFill>
                  <a:srgbClr val="C00000"/>
                </a:solidFill>
              </a:rPr>
              <a:t>管理员登陆</a:t>
            </a:r>
            <a:r>
              <a:rPr lang="zh-CN" altLang="zh-CN" dirty="0"/>
              <a:t>时，要把用户名和密码与数据库中的数据进行</a:t>
            </a:r>
            <a:r>
              <a:rPr lang="zh-CN" altLang="en-US" dirty="0"/>
              <a:t>验证</a:t>
            </a:r>
            <a:r>
              <a:rPr lang="zh-CN" altLang="zh-CN" dirty="0"/>
              <a:t>，不一样</a:t>
            </a:r>
            <a:r>
              <a:rPr lang="zh-CN" altLang="en-US" dirty="0"/>
              <a:t>则</a:t>
            </a:r>
            <a:r>
              <a:rPr lang="zh-CN" altLang="zh-CN" dirty="0"/>
              <a:t>无法登录，</a:t>
            </a:r>
            <a:r>
              <a:rPr lang="zh-CN" altLang="en-US" dirty="0"/>
              <a:t>若</a:t>
            </a:r>
            <a:r>
              <a:rPr lang="zh-CN" altLang="en-US" dirty="0">
                <a:solidFill>
                  <a:srgbClr val="FF0000"/>
                </a:solidFill>
              </a:rPr>
              <a:t>输入</a:t>
            </a:r>
            <a:r>
              <a:rPr lang="zh-CN" altLang="zh-CN" dirty="0">
                <a:solidFill>
                  <a:srgbClr val="FF0000"/>
                </a:solidFill>
              </a:rPr>
              <a:t>三次</a:t>
            </a:r>
            <a:r>
              <a:rPr lang="zh-CN" altLang="zh-CN" dirty="0"/>
              <a:t>都没有成功会返回选择用户类型界面。</a:t>
            </a:r>
            <a:endParaRPr lang="en-US" altLang="zh-CN" dirty="0"/>
          </a:p>
          <a:p>
            <a:pPr marL="285750" indent="-285750">
              <a:buFont typeface="Arial" panose="020B0604020202020204" pitchFamily="34" charset="0"/>
              <a:buChar char="•"/>
            </a:pPr>
            <a:r>
              <a:rPr lang="zh-CN" altLang="zh-CN" dirty="0"/>
              <a:t>对于</a:t>
            </a:r>
            <a:r>
              <a:rPr lang="zh-CN" altLang="zh-CN" dirty="0">
                <a:solidFill>
                  <a:srgbClr val="C00000"/>
                </a:solidFill>
              </a:rPr>
              <a:t>打卡</a:t>
            </a:r>
            <a:r>
              <a:rPr lang="zh-CN" altLang="zh-CN" dirty="0"/>
              <a:t>部分，包括</a:t>
            </a:r>
            <a:r>
              <a:rPr lang="zh-CN" altLang="zh-CN" dirty="0">
                <a:solidFill>
                  <a:srgbClr val="FF0000"/>
                </a:solidFill>
              </a:rPr>
              <a:t>每日打卡</a:t>
            </a:r>
            <a:r>
              <a:rPr lang="zh-CN" altLang="zh-CN" dirty="0"/>
              <a:t>和</a:t>
            </a:r>
            <a:r>
              <a:rPr lang="zh-CN" altLang="zh-CN" dirty="0">
                <a:solidFill>
                  <a:srgbClr val="FF0000"/>
                </a:solidFill>
              </a:rPr>
              <a:t>查看是否已经打卡</a:t>
            </a:r>
            <a:r>
              <a:rPr lang="zh-CN" altLang="zh-CN" dirty="0"/>
              <a:t>两个功能，点击打卡按钮则打卡完成，再次点击时会显示今日已经打卡，如果今日没有打卡，则会在查看打卡信息时显示没有打卡。</a:t>
            </a:r>
            <a:endParaRPr lang="en-US" altLang="zh-CN" dirty="0"/>
          </a:p>
          <a:p>
            <a:pPr marL="285750" indent="-285750">
              <a:buFont typeface="Arial" panose="020B0604020202020204" pitchFamily="34" charset="0"/>
              <a:buChar char="•"/>
            </a:pPr>
            <a:r>
              <a:rPr lang="zh-CN" altLang="zh-CN" dirty="0">
                <a:solidFill>
                  <a:srgbClr val="C00000"/>
                </a:solidFill>
              </a:rPr>
              <a:t>查看员工信息</a:t>
            </a:r>
            <a:r>
              <a:rPr lang="zh-CN" altLang="zh-CN" dirty="0"/>
              <a:t>时，会从数据库中导出所有员工的信息。</a:t>
            </a:r>
            <a:endParaRPr lang="en-US" altLang="zh-CN" dirty="0"/>
          </a:p>
          <a:p>
            <a:pPr marL="285750" indent="-285750">
              <a:buFont typeface="Arial" panose="020B0604020202020204" pitchFamily="34" charset="0"/>
              <a:buChar char="•"/>
            </a:pPr>
            <a:r>
              <a:rPr lang="zh-CN" altLang="zh-CN" dirty="0"/>
              <a:t>在</a:t>
            </a:r>
            <a:r>
              <a:rPr lang="zh-CN" altLang="zh-CN" dirty="0">
                <a:solidFill>
                  <a:srgbClr val="C00000"/>
                </a:solidFill>
              </a:rPr>
              <a:t>添加员工</a:t>
            </a:r>
            <a:r>
              <a:rPr lang="zh-CN" altLang="zh-CN" dirty="0"/>
              <a:t>时，先</a:t>
            </a:r>
            <a:r>
              <a:rPr lang="zh-CN" altLang="zh-CN" dirty="0">
                <a:solidFill>
                  <a:srgbClr val="FF0000"/>
                </a:solidFill>
              </a:rPr>
              <a:t>输入员工</a:t>
            </a:r>
            <a:r>
              <a:rPr lang="en-US" altLang="zh-CN" dirty="0">
                <a:solidFill>
                  <a:srgbClr val="FF0000"/>
                </a:solidFill>
              </a:rPr>
              <a:t>ID</a:t>
            </a:r>
            <a:r>
              <a:rPr lang="zh-CN" altLang="zh-CN" dirty="0">
                <a:solidFill>
                  <a:srgbClr val="FF0000"/>
                </a:solidFill>
              </a:rPr>
              <a:t>，在输入员工姓名</a:t>
            </a:r>
            <a:r>
              <a:rPr lang="zh-CN" altLang="zh-CN" dirty="0"/>
              <a:t>，确定后则可把新员工的数据添加到数据库中。</a:t>
            </a:r>
            <a:endParaRPr lang="en-US" altLang="zh-CN" dirty="0"/>
          </a:p>
          <a:p>
            <a:pPr marL="285750" indent="-285750">
              <a:buFont typeface="Arial" panose="020B0604020202020204" pitchFamily="34" charset="0"/>
              <a:buChar char="•"/>
            </a:pPr>
            <a:r>
              <a:rPr lang="zh-CN" altLang="zh-CN" dirty="0">
                <a:solidFill>
                  <a:srgbClr val="C00000"/>
                </a:solidFill>
              </a:rPr>
              <a:t>删除员工数据</a:t>
            </a:r>
            <a:r>
              <a:rPr lang="zh-CN" altLang="zh-CN" dirty="0"/>
              <a:t>时，输入需要删除的员工</a:t>
            </a:r>
            <a:r>
              <a:rPr lang="en-US" altLang="zh-CN" dirty="0"/>
              <a:t>ID</a:t>
            </a:r>
            <a:r>
              <a:rPr lang="zh-CN" altLang="zh-CN" dirty="0"/>
              <a:t>，确定后会从数据库中删除该员工的所有数据。</a:t>
            </a:r>
            <a:endParaRPr lang="en-US" altLang="zh-CN" dirty="0"/>
          </a:p>
          <a:p>
            <a:pPr marL="285750" indent="-285750">
              <a:buFont typeface="Arial" panose="020B0604020202020204" pitchFamily="34" charset="0"/>
              <a:buChar char="•"/>
            </a:pPr>
            <a:r>
              <a:rPr lang="zh-CN" altLang="zh-CN" dirty="0"/>
              <a:t>在</a:t>
            </a:r>
            <a:r>
              <a:rPr lang="zh-CN" altLang="zh-CN" dirty="0">
                <a:solidFill>
                  <a:srgbClr val="C00000"/>
                </a:solidFill>
              </a:rPr>
              <a:t>修改密码</a:t>
            </a:r>
            <a:r>
              <a:rPr lang="zh-CN" altLang="zh-CN" dirty="0"/>
              <a:t>时，要先输入旧密码，</a:t>
            </a:r>
            <a:r>
              <a:rPr lang="zh-CN" altLang="zh-CN" dirty="0">
                <a:solidFill>
                  <a:srgbClr val="FF0000"/>
                </a:solidFill>
              </a:rPr>
              <a:t>在输入两次</a:t>
            </a:r>
            <a:r>
              <a:rPr lang="zh-CN" altLang="en-US" dirty="0">
                <a:solidFill>
                  <a:srgbClr val="FF0000"/>
                </a:solidFill>
              </a:rPr>
              <a:t>一样的</a:t>
            </a:r>
            <a:r>
              <a:rPr lang="zh-CN" altLang="zh-CN" dirty="0">
                <a:solidFill>
                  <a:srgbClr val="FF0000"/>
                </a:solidFill>
              </a:rPr>
              <a:t>新密码</a:t>
            </a:r>
            <a:r>
              <a:rPr lang="en-US" altLang="zh-CN" dirty="0"/>
              <a:t>,</a:t>
            </a:r>
            <a:r>
              <a:rPr lang="zh-CN" altLang="zh-CN" dirty="0"/>
              <a:t>当满足条件后就会对数据库中用户的密码进行修改。</a:t>
            </a:r>
          </a:p>
        </p:txBody>
      </p:sp>
    </p:spTree>
    <p:extLst>
      <p:ext uri="{BB962C8B-B14F-4D97-AF65-F5344CB8AC3E}">
        <p14:creationId xmlns:p14="http://schemas.microsoft.com/office/powerpoint/2010/main" val="365887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83904"/>
            <a:ext cx="4369787"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3.2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管理员模块相关类实现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507000" y="1630755"/>
            <a:ext cx="9191569" cy="4524315"/>
          </a:xfrm>
          <a:prstGeom prst="rect">
            <a:avLst/>
          </a:prstGeom>
        </p:spPr>
        <p:txBody>
          <a:bodyPr wrap="square">
            <a:spAutoFit/>
          </a:bodyPr>
          <a:lstStyle/>
          <a:p>
            <a:r>
              <a:rPr lang="zh-CN" altLang="zh-CN" dirty="0"/>
              <a:t>针对该模块用到的每个类，说明各个属性含义、各个方法的功能。</a:t>
            </a:r>
          </a:p>
          <a:p>
            <a:r>
              <a:rPr lang="en-US" altLang="zh-CN" dirty="0"/>
              <a:t>public class </a:t>
            </a:r>
            <a:r>
              <a:rPr lang="en-US" altLang="zh-CN" dirty="0" err="1">
                <a:solidFill>
                  <a:srgbClr val="FF0000"/>
                </a:solidFill>
              </a:rPr>
              <a:t>EmployeeSystem</a:t>
            </a:r>
            <a:r>
              <a:rPr lang="en-US" altLang="zh-CN" dirty="0"/>
              <a:t> {</a:t>
            </a:r>
            <a:endParaRPr lang="zh-CN" altLang="zh-CN" dirty="0"/>
          </a:p>
          <a:p>
            <a:r>
              <a:rPr lang="en-US" altLang="zh-CN" dirty="0"/>
              <a:t>private Scanner </a:t>
            </a:r>
            <a:r>
              <a:rPr lang="en-US" altLang="zh-CN" dirty="0" err="1"/>
              <a:t>scanner</a:t>
            </a:r>
            <a:r>
              <a:rPr lang="en-US" altLang="zh-CN" dirty="0"/>
              <a:t>;                         </a:t>
            </a:r>
            <a:r>
              <a:rPr lang="zh-CN" altLang="zh-CN" dirty="0"/>
              <a:t>管理用户输入</a:t>
            </a:r>
          </a:p>
          <a:p>
            <a:r>
              <a:rPr lang="en-US" altLang="zh-CN" dirty="0"/>
              <a:t>private Company </a:t>
            </a:r>
            <a:r>
              <a:rPr lang="en-US" altLang="zh-CN" dirty="0" err="1"/>
              <a:t>company</a:t>
            </a:r>
            <a:r>
              <a:rPr lang="en-US" altLang="zh-CN" dirty="0"/>
              <a:t>;                    </a:t>
            </a:r>
            <a:r>
              <a:rPr lang="zh-CN" altLang="zh-CN" dirty="0"/>
              <a:t>记录时管理员还是普通员工</a:t>
            </a:r>
          </a:p>
          <a:p>
            <a:r>
              <a:rPr lang="en-US" altLang="zh-CN" dirty="0"/>
              <a:t>private Calendar </a:t>
            </a:r>
            <a:r>
              <a:rPr lang="en-US" altLang="zh-CN" dirty="0" err="1"/>
              <a:t>calendar</a:t>
            </a:r>
            <a:r>
              <a:rPr lang="en-US" altLang="zh-CN" dirty="0"/>
              <a:t>;		    </a:t>
            </a:r>
            <a:r>
              <a:rPr lang="zh-CN" altLang="zh-CN" dirty="0"/>
              <a:t>记录管理打卡时间</a:t>
            </a:r>
          </a:p>
          <a:p>
            <a:r>
              <a:rPr lang="en-US" altLang="zh-CN" dirty="0"/>
              <a:t>private Employee </a:t>
            </a:r>
            <a:r>
              <a:rPr lang="en-US" altLang="zh-CN" dirty="0" err="1"/>
              <a:t>landingEmployee</a:t>
            </a:r>
            <a:r>
              <a:rPr lang="en-US" altLang="zh-CN" dirty="0"/>
              <a:t>;       </a:t>
            </a:r>
            <a:r>
              <a:rPr lang="zh-CN" altLang="zh-CN" dirty="0"/>
              <a:t>记录已经打卡的员工</a:t>
            </a:r>
          </a:p>
          <a:p>
            <a:r>
              <a:rPr lang="en-US" altLang="zh-CN" dirty="0"/>
              <a:t>private void register(int identity) </a:t>
            </a:r>
            <a:r>
              <a:rPr lang="zh-CN" altLang="zh-CN" dirty="0"/>
              <a:t>；</a:t>
            </a:r>
            <a:r>
              <a:rPr lang="en-US" altLang="zh-CN" dirty="0"/>
              <a:t>        </a:t>
            </a:r>
            <a:r>
              <a:rPr lang="zh-CN" altLang="zh-CN" dirty="0"/>
              <a:t>对管理员输入的用户名和密码进行认证。</a:t>
            </a:r>
          </a:p>
          <a:p>
            <a:r>
              <a:rPr lang="en-US" altLang="zh-CN" dirty="0"/>
              <a:t>private void attend()</a:t>
            </a:r>
            <a:r>
              <a:rPr lang="zh-CN" altLang="zh-CN" dirty="0"/>
              <a:t>；</a:t>
            </a:r>
            <a:r>
              <a:rPr lang="en-US" altLang="zh-CN" dirty="0"/>
              <a:t>		    </a:t>
            </a:r>
            <a:r>
              <a:rPr lang="zh-CN" altLang="zh-CN" dirty="0"/>
              <a:t>用来显示已经打卡打卡</a:t>
            </a:r>
          </a:p>
          <a:p>
            <a:r>
              <a:rPr lang="en-US" altLang="zh-CN" dirty="0"/>
              <a:t>private void quit()</a:t>
            </a:r>
            <a:r>
              <a:rPr lang="zh-CN" altLang="zh-CN" dirty="0"/>
              <a:t>；</a:t>
            </a:r>
            <a:r>
              <a:rPr lang="en-US" altLang="zh-CN" dirty="0"/>
              <a:t>		    </a:t>
            </a:r>
            <a:r>
              <a:rPr lang="zh-CN" altLang="zh-CN" dirty="0"/>
              <a:t>用来显示没有打卡</a:t>
            </a:r>
          </a:p>
          <a:p>
            <a:r>
              <a:rPr lang="en-US" altLang="zh-CN" dirty="0"/>
              <a:t>private </a:t>
            </a:r>
            <a:r>
              <a:rPr lang="en-US" altLang="zh-CN" dirty="0" err="1"/>
              <a:t>boolean</a:t>
            </a:r>
            <a:r>
              <a:rPr lang="en-US" altLang="zh-CN" dirty="0"/>
              <a:t> </a:t>
            </a:r>
            <a:r>
              <a:rPr lang="en-US" altLang="zh-CN" dirty="0" err="1"/>
              <a:t>judgePunchingCard</a:t>
            </a:r>
            <a:r>
              <a:rPr lang="en-US" altLang="zh-CN" dirty="0"/>
              <a:t>()</a:t>
            </a:r>
            <a:r>
              <a:rPr lang="zh-CN" altLang="zh-CN" dirty="0"/>
              <a:t>；用来判断已经是否打卡</a:t>
            </a:r>
          </a:p>
          <a:p>
            <a:r>
              <a:rPr lang="en-US" altLang="zh-CN" dirty="0"/>
              <a:t>private void </a:t>
            </a:r>
            <a:r>
              <a:rPr lang="en-US" altLang="zh-CN" dirty="0" err="1"/>
              <a:t>viewInformation</a:t>
            </a:r>
            <a:r>
              <a:rPr lang="en-US" altLang="zh-CN" dirty="0"/>
              <a:t>()</a:t>
            </a:r>
            <a:r>
              <a:rPr lang="zh-CN" altLang="zh-CN" dirty="0"/>
              <a:t>；</a:t>
            </a:r>
            <a:r>
              <a:rPr lang="en-US" altLang="zh-CN" dirty="0"/>
              <a:t>	    </a:t>
            </a:r>
            <a:r>
              <a:rPr lang="zh-CN" altLang="zh-CN" dirty="0"/>
              <a:t>用来显示员工信息</a:t>
            </a:r>
          </a:p>
          <a:p>
            <a:r>
              <a:rPr lang="en-US" altLang="zh-CN" dirty="0"/>
              <a:t>private void </a:t>
            </a:r>
            <a:r>
              <a:rPr lang="en-US" altLang="zh-CN" dirty="0" err="1"/>
              <a:t>viewAttendInformation</a:t>
            </a:r>
            <a:r>
              <a:rPr lang="en-US" altLang="zh-CN" dirty="0"/>
              <a:t>() </a:t>
            </a:r>
            <a:r>
              <a:rPr lang="zh-CN" altLang="zh-CN" dirty="0"/>
              <a:t>；显示已经打卡的员工信息</a:t>
            </a:r>
          </a:p>
          <a:p>
            <a:r>
              <a:rPr lang="en-US" altLang="zh-CN" dirty="0"/>
              <a:t>private void </a:t>
            </a:r>
            <a:r>
              <a:rPr lang="en-US" altLang="zh-CN" dirty="0" err="1"/>
              <a:t>addNewEmployee</a:t>
            </a:r>
            <a:r>
              <a:rPr lang="en-US" altLang="zh-CN" dirty="0"/>
              <a:t>() </a:t>
            </a:r>
            <a:r>
              <a:rPr lang="zh-CN" altLang="zh-CN" dirty="0"/>
              <a:t>；</a:t>
            </a:r>
            <a:r>
              <a:rPr lang="en-US" altLang="zh-CN" dirty="0"/>
              <a:t>	    </a:t>
            </a:r>
            <a:r>
              <a:rPr lang="zh-CN" altLang="zh-CN" dirty="0"/>
              <a:t>用来添加新员工</a:t>
            </a:r>
          </a:p>
          <a:p>
            <a:r>
              <a:rPr lang="en-US" altLang="zh-CN" dirty="0"/>
              <a:t>private void </a:t>
            </a:r>
            <a:r>
              <a:rPr lang="en-US" altLang="zh-CN" dirty="0" err="1"/>
              <a:t>removeEmployee</a:t>
            </a:r>
            <a:r>
              <a:rPr lang="en-US" altLang="zh-CN" dirty="0"/>
              <a:t>() </a:t>
            </a:r>
            <a:r>
              <a:rPr lang="zh-CN" altLang="zh-CN" dirty="0"/>
              <a:t>；</a:t>
            </a:r>
            <a:r>
              <a:rPr lang="en-US" altLang="zh-CN" dirty="0"/>
              <a:t>	    </a:t>
            </a:r>
            <a:r>
              <a:rPr lang="zh-CN" altLang="zh-CN" dirty="0"/>
              <a:t>用来删除员工</a:t>
            </a:r>
          </a:p>
          <a:p>
            <a:r>
              <a:rPr lang="en-US" altLang="zh-CN" dirty="0"/>
              <a:t>private void </a:t>
            </a:r>
            <a:r>
              <a:rPr lang="en-US" altLang="zh-CN" dirty="0" err="1"/>
              <a:t>changePassword</a:t>
            </a:r>
            <a:r>
              <a:rPr lang="en-US" altLang="zh-CN" dirty="0"/>
              <a:t>() </a:t>
            </a:r>
            <a:r>
              <a:rPr lang="zh-CN" altLang="zh-CN" dirty="0"/>
              <a:t>；</a:t>
            </a:r>
            <a:r>
              <a:rPr lang="en-US" altLang="zh-CN" dirty="0"/>
              <a:t>	    </a:t>
            </a:r>
            <a:r>
              <a:rPr lang="zh-CN" altLang="en-US" dirty="0"/>
              <a:t>修</a:t>
            </a:r>
            <a:r>
              <a:rPr lang="zh-CN" altLang="zh-CN" dirty="0"/>
              <a:t>改密码</a:t>
            </a:r>
          </a:p>
          <a:p>
            <a:r>
              <a:rPr lang="en-US" altLang="zh-CN" dirty="0"/>
              <a:t>}</a:t>
            </a:r>
            <a:endParaRPr lang="zh-CN" altLang="zh-CN" dirty="0"/>
          </a:p>
        </p:txBody>
      </p:sp>
    </p:spTree>
    <p:extLst>
      <p:ext uri="{BB962C8B-B14F-4D97-AF65-F5344CB8AC3E}">
        <p14:creationId xmlns:p14="http://schemas.microsoft.com/office/powerpoint/2010/main" val="319681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53424"/>
            <a:ext cx="4455783"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3.2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管理员模块相关类实现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507002" y="1790823"/>
            <a:ext cx="9191569" cy="3693319"/>
          </a:xfrm>
          <a:prstGeom prst="rect">
            <a:avLst/>
          </a:prstGeom>
        </p:spPr>
        <p:txBody>
          <a:bodyPr wrap="square">
            <a:spAutoFit/>
          </a:bodyPr>
          <a:lstStyle/>
          <a:p>
            <a:r>
              <a:rPr lang="zh-CN" altLang="zh-CN" dirty="0"/>
              <a:t>针对该模块用到的每个类，说明各个属性含义、各个方法的功能。</a:t>
            </a:r>
          </a:p>
          <a:p>
            <a:endParaRPr lang="en-US" altLang="zh-CN" dirty="0"/>
          </a:p>
          <a:p>
            <a:r>
              <a:rPr lang="en-US" altLang="zh-CN" dirty="0"/>
              <a:t>public class </a:t>
            </a:r>
            <a:r>
              <a:rPr lang="en-US" altLang="zh-CN" dirty="0">
                <a:solidFill>
                  <a:srgbClr val="FF0000"/>
                </a:solidFill>
              </a:rPr>
              <a:t>Manager extends Employee </a:t>
            </a:r>
            <a:r>
              <a:rPr lang="en-US" altLang="zh-CN" dirty="0"/>
              <a:t>{             //  </a:t>
            </a:r>
            <a:r>
              <a:rPr lang="zh-CN" altLang="zh-CN" dirty="0"/>
              <a:t>管理员类，继承员工类继承</a:t>
            </a:r>
          </a:p>
          <a:p>
            <a:r>
              <a:rPr lang="en-US" altLang="zh-CN" dirty="0"/>
              <a:t>    private String password;                                         </a:t>
            </a:r>
            <a:r>
              <a:rPr lang="zh-CN" altLang="zh-CN" dirty="0"/>
              <a:t>管理员的密码</a:t>
            </a:r>
          </a:p>
          <a:p>
            <a:r>
              <a:rPr lang="en-US" altLang="zh-CN" dirty="0"/>
              <a:t>    private Company </a:t>
            </a:r>
            <a:r>
              <a:rPr lang="en-US" altLang="zh-CN" dirty="0" err="1"/>
              <a:t>company</a:t>
            </a:r>
            <a:r>
              <a:rPr lang="en-US" altLang="zh-CN" dirty="0"/>
              <a:t>;                                    </a:t>
            </a:r>
            <a:r>
              <a:rPr lang="zh-CN" altLang="zh-CN" dirty="0"/>
              <a:t>员工的身份，普通员工或管理员</a:t>
            </a:r>
          </a:p>
          <a:p>
            <a:r>
              <a:rPr lang="en-US" altLang="zh-CN" dirty="0"/>
              <a:t>    public Manager(String id, String name, int year, int month, int date, String password) </a:t>
            </a:r>
            <a:endParaRPr lang="zh-CN" altLang="zh-CN" dirty="0"/>
          </a:p>
          <a:p>
            <a:r>
              <a:rPr lang="en-US" altLang="zh-CN" dirty="0"/>
              <a:t>    public void </a:t>
            </a:r>
            <a:r>
              <a:rPr lang="en-US" altLang="zh-CN" dirty="0" err="1"/>
              <a:t>setPassword</a:t>
            </a:r>
            <a:r>
              <a:rPr lang="en-US" altLang="zh-CN" dirty="0"/>
              <a:t>(String password)</a:t>
            </a:r>
            <a:r>
              <a:rPr lang="zh-CN" altLang="zh-CN" dirty="0"/>
              <a:t>；</a:t>
            </a:r>
            <a:r>
              <a:rPr lang="en-US" altLang="zh-CN" dirty="0"/>
              <a:t>           </a:t>
            </a:r>
            <a:r>
              <a:rPr lang="zh-CN" altLang="zh-CN" dirty="0"/>
              <a:t>从数据库中取密码</a:t>
            </a:r>
          </a:p>
          <a:p>
            <a:r>
              <a:rPr lang="en-US" altLang="zh-CN" dirty="0"/>
              <a:t>     public String </a:t>
            </a:r>
            <a:r>
              <a:rPr lang="en-US" altLang="zh-CN" dirty="0" err="1"/>
              <a:t>getPassword</a:t>
            </a:r>
            <a:r>
              <a:rPr lang="en-US" altLang="zh-CN" dirty="0"/>
              <a:t>() </a:t>
            </a:r>
            <a:r>
              <a:rPr lang="zh-CN" altLang="zh-CN" dirty="0"/>
              <a:t>；</a:t>
            </a:r>
            <a:r>
              <a:rPr lang="en-US" altLang="zh-CN" dirty="0"/>
              <a:t>                               </a:t>
            </a:r>
            <a:r>
              <a:rPr lang="zh-CN" altLang="zh-CN" dirty="0"/>
              <a:t>返回得到的密码 </a:t>
            </a:r>
          </a:p>
          <a:p>
            <a:r>
              <a:rPr lang="en-US" altLang="zh-CN" dirty="0"/>
              <a:t>    public void </a:t>
            </a:r>
            <a:r>
              <a:rPr lang="en-US" altLang="zh-CN" dirty="0" err="1"/>
              <a:t>fireEmployee</a:t>
            </a:r>
            <a:r>
              <a:rPr lang="en-US" altLang="zh-CN" dirty="0"/>
              <a:t>(String id) </a:t>
            </a:r>
            <a:r>
              <a:rPr lang="zh-CN" altLang="zh-CN" dirty="0"/>
              <a:t>；</a:t>
            </a:r>
            <a:r>
              <a:rPr lang="en-US" altLang="zh-CN" dirty="0"/>
              <a:t>                     </a:t>
            </a:r>
            <a:r>
              <a:rPr lang="zh-CN" altLang="zh-CN" dirty="0"/>
              <a:t>解雇员工</a:t>
            </a:r>
          </a:p>
          <a:p>
            <a:r>
              <a:rPr lang="en-US" altLang="zh-CN" dirty="0"/>
              <a:t>    public void </a:t>
            </a:r>
            <a:r>
              <a:rPr lang="en-US" altLang="zh-CN" dirty="0" err="1"/>
              <a:t>viewAllEmployees</a:t>
            </a:r>
            <a:r>
              <a:rPr lang="en-US" altLang="zh-CN" dirty="0"/>
              <a:t>()</a:t>
            </a:r>
            <a:r>
              <a:rPr lang="zh-CN" altLang="zh-CN" dirty="0"/>
              <a:t>；</a:t>
            </a:r>
            <a:r>
              <a:rPr lang="en-US" altLang="zh-CN" dirty="0"/>
              <a:t>                            </a:t>
            </a:r>
            <a:r>
              <a:rPr lang="zh-CN" altLang="zh-CN" dirty="0"/>
              <a:t>查看员工信息</a:t>
            </a:r>
          </a:p>
          <a:p>
            <a:r>
              <a:rPr lang="en-US" altLang="zh-CN" dirty="0"/>
              <a:t>    public void </a:t>
            </a:r>
            <a:r>
              <a:rPr lang="en-US" altLang="zh-CN" dirty="0" err="1"/>
              <a:t>addEmployee</a:t>
            </a:r>
            <a:r>
              <a:rPr lang="en-US" altLang="zh-CN" dirty="0"/>
              <a:t>(Employee employee)</a:t>
            </a:r>
            <a:r>
              <a:rPr lang="zh-CN" altLang="zh-CN" dirty="0"/>
              <a:t>；</a:t>
            </a:r>
            <a:r>
              <a:rPr lang="en-US" altLang="zh-CN" dirty="0"/>
              <a:t>  </a:t>
            </a:r>
            <a:r>
              <a:rPr lang="zh-CN" altLang="zh-CN" dirty="0"/>
              <a:t>添加员工</a:t>
            </a:r>
          </a:p>
          <a:p>
            <a:r>
              <a:rPr lang="en-US" altLang="zh-CN" dirty="0"/>
              <a:t>    public String </a:t>
            </a:r>
            <a:r>
              <a:rPr lang="en-US" altLang="zh-CN" dirty="0" err="1"/>
              <a:t>toString</a:t>
            </a:r>
            <a:r>
              <a:rPr lang="en-US" altLang="zh-CN" dirty="0"/>
              <a:t>()</a:t>
            </a:r>
            <a:r>
              <a:rPr lang="zh-CN" altLang="zh-CN" dirty="0"/>
              <a:t>；</a:t>
            </a:r>
            <a:r>
              <a:rPr lang="en-US" altLang="zh-CN" dirty="0"/>
              <a:t>                                         </a:t>
            </a:r>
            <a:r>
              <a:rPr lang="zh-CN" altLang="zh-CN" dirty="0"/>
              <a:t>转换成字符串</a:t>
            </a:r>
          </a:p>
          <a:p>
            <a:r>
              <a:rPr lang="en-US" altLang="zh-CN" dirty="0"/>
              <a:t>}</a:t>
            </a:r>
            <a:endParaRPr lang="zh-CN" altLang="zh-CN" dirty="0"/>
          </a:p>
        </p:txBody>
      </p:sp>
    </p:spTree>
    <p:extLst>
      <p:ext uri="{BB962C8B-B14F-4D97-AF65-F5344CB8AC3E}">
        <p14:creationId xmlns:p14="http://schemas.microsoft.com/office/powerpoint/2010/main" val="163194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3.3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管理员模块文件及跳转关系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7932963" y="5138843"/>
            <a:ext cx="2752542" cy="369332"/>
          </a:xfrm>
          <a:prstGeom prst="rect">
            <a:avLst/>
          </a:prstGeom>
        </p:spPr>
        <p:txBody>
          <a:bodyPr wrap="square">
            <a:spAutoFit/>
          </a:bodyPr>
          <a:lstStyle/>
          <a:p>
            <a:r>
              <a:rPr lang="zh-CN" altLang="zh-CN" dirty="0"/>
              <a:t>模块涉及页面跳转关系图</a:t>
            </a:r>
          </a:p>
        </p:txBody>
      </p:sp>
      <p:graphicFrame>
        <p:nvGraphicFramePr>
          <p:cNvPr id="3" name="表格 2">
            <a:extLst>
              <a:ext uri="{FF2B5EF4-FFF2-40B4-BE49-F238E27FC236}">
                <a16:creationId xmlns:a16="http://schemas.microsoft.com/office/drawing/2014/main" id="{AE8CB48E-6F9F-4B87-8BFF-5A08687E30EE}"/>
              </a:ext>
            </a:extLst>
          </p:cNvPr>
          <p:cNvGraphicFramePr>
            <a:graphicFrameLocks noGrp="1"/>
          </p:cNvGraphicFramePr>
          <p:nvPr>
            <p:extLst>
              <p:ext uri="{D42A27DB-BD31-4B8C-83A1-F6EECF244321}">
                <p14:modId xmlns:p14="http://schemas.microsoft.com/office/powerpoint/2010/main" val="603407600"/>
              </p:ext>
            </p:extLst>
          </p:nvPr>
        </p:nvGraphicFramePr>
        <p:xfrm>
          <a:off x="160139" y="2070383"/>
          <a:ext cx="5747632" cy="2381619"/>
        </p:xfrm>
        <a:graphic>
          <a:graphicData uri="http://schemas.openxmlformats.org/drawingml/2006/table">
            <a:tbl>
              <a:tblPr firstRow="1" firstCol="1" lastRow="1" lastCol="1" bandRow="1" bandCol="1">
                <a:tableStyleId>{5C22544A-7EE6-4342-B048-85BDC9FD1C3A}</a:tableStyleId>
              </a:tblPr>
              <a:tblGrid>
                <a:gridCol w="1378435">
                  <a:extLst>
                    <a:ext uri="{9D8B030D-6E8A-4147-A177-3AD203B41FA5}">
                      <a16:colId xmlns:a16="http://schemas.microsoft.com/office/drawing/2014/main" val="2193277345"/>
                    </a:ext>
                  </a:extLst>
                </a:gridCol>
                <a:gridCol w="2225426">
                  <a:extLst>
                    <a:ext uri="{9D8B030D-6E8A-4147-A177-3AD203B41FA5}">
                      <a16:colId xmlns:a16="http://schemas.microsoft.com/office/drawing/2014/main" val="1117818845"/>
                    </a:ext>
                  </a:extLst>
                </a:gridCol>
                <a:gridCol w="2143771">
                  <a:extLst>
                    <a:ext uri="{9D8B030D-6E8A-4147-A177-3AD203B41FA5}">
                      <a16:colId xmlns:a16="http://schemas.microsoft.com/office/drawing/2014/main" val="3066833540"/>
                    </a:ext>
                  </a:extLst>
                </a:gridCol>
              </a:tblGrid>
              <a:tr h="410035">
                <a:tc>
                  <a:txBody>
                    <a:bodyPr/>
                    <a:lstStyle/>
                    <a:p>
                      <a:pPr algn="ctr">
                        <a:spcAft>
                          <a:spcPts val="0"/>
                        </a:spcAft>
                      </a:pPr>
                      <a:r>
                        <a:rPr lang="zh-CN" sz="1600" kern="0" dirty="0">
                          <a:effectLst/>
                        </a:rPr>
                        <a:t>文件名</a:t>
                      </a:r>
                      <a:endParaRPr lang="zh-CN" sz="1600" kern="100" dirty="0">
                        <a:effectLst/>
                        <a:latin typeface="Times New Roman" panose="02020603050405020304" pitchFamily="18" charset="0"/>
                        <a:ea typeface="宋体" panose="02010600030101010101" pitchFamily="2" charset="-122"/>
                      </a:endParaRPr>
                    </a:p>
                  </a:txBody>
                  <a:tcPr marL="102162" marR="102162" marT="0" marB="0" anchor="ctr"/>
                </a:tc>
                <a:tc>
                  <a:txBody>
                    <a:bodyPr/>
                    <a:lstStyle/>
                    <a:p>
                      <a:pPr algn="ctr">
                        <a:spcAft>
                          <a:spcPts val="0"/>
                        </a:spcAft>
                      </a:pPr>
                      <a:r>
                        <a:rPr lang="zh-CN" sz="1600" kern="0" dirty="0">
                          <a:effectLst/>
                        </a:rPr>
                        <a:t>文件路径</a:t>
                      </a:r>
                      <a:endParaRPr lang="zh-CN" sz="1600" kern="100" dirty="0">
                        <a:effectLst/>
                        <a:latin typeface="Times New Roman" panose="02020603050405020304" pitchFamily="18" charset="0"/>
                        <a:ea typeface="宋体" panose="02010600030101010101" pitchFamily="2" charset="-122"/>
                      </a:endParaRPr>
                    </a:p>
                  </a:txBody>
                  <a:tcPr marL="102162" marR="102162" marT="0" marB="0"/>
                </a:tc>
                <a:tc>
                  <a:txBody>
                    <a:bodyPr/>
                    <a:lstStyle/>
                    <a:p>
                      <a:pPr algn="ctr">
                        <a:spcAft>
                          <a:spcPts val="0"/>
                        </a:spcAft>
                      </a:pPr>
                      <a:r>
                        <a:rPr lang="zh-CN" sz="1600" kern="0" dirty="0">
                          <a:effectLst/>
                        </a:rPr>
                        <a:t>文件说明</a:t>
                      </a:r>
                      <a:endParaRPr lang="zh-CN" sz="1600" kern="100" dirty="0">
                        <a:effectLst/>
                        <a:latin typeface="Times New Roman" panose="02020603050405020304" pitchFamily="18" charset="0"/>
                        <a:ea typeface="宋体" panose="02010600030101010101" pitchFamily="2" charset="-122"/>
                      </a:endParaRPr>
                    </a:p>
                  </a:txBody>
                  <a:tcPr marL="102162" marR="102162" marT="0" marB="0" anchor="ctr"/>
                </a:tc>
                <a:extLst>
                  <a:ext uri="{0D108BD9-81ED-4DB2-BD59-A6C34878D82A}">
                    <a16:rowId xmlns:a16="http://schemas.microsoft.com/office/drawing/2014/main" val="4190308115"/>
                  </a:ext>
                </a:extLst>
              </a:tr>
              <a:tr h="985792">
                <a:tc>
                  <a:txBody>
                    <a:bodyPr/>
                    <a:lstStyle/>
                    <a:p>
                      <a:pPr algn="ctr">
                        <a:spcAft>
                          <a:spcPts val="0"/>
                        </a:spcAft>
                      </a:pPr>
                      <a:r>
                        <a:rPr lang="en-US" sz="1600" kern="0">
                          <a:effectLst/>
                        </a:rPr>
                        <a:t>Manager</a:t>
                      </a:r>
                      <a:endParaRPr lang="zh-CN" sz="1600" kern="100">
                        <a:effectLst/>
                        <a:latin typeface="Times New Roman" panose="02020603050405020304" pitchFamily="18" charset="0"/>
                        <a:ea typeface="宋体" panose="02010600030101010101" pitchFamily="2" charset="-122"/>
                      </a:endParaRPr>
                    </a:p>
                  </a:txBody>
                  <a:tcPr marL="102162" marR="102162" marT="0" marB="0" anchor="ctr"/>
                </a:tc>
                <a:tc>
                  <a:txBody>
                    <a:bodyPr/>
                    <a:lstStyle/>
                    <a:p>
                      <a:pPr algn="ctr">
                        <a:lnSpc>
                          <a:spcPct val="125000"/>
                        </a:lnSpc>
                        <a:spcAft>
                          <a:spcPts val="0"/>
                        </a:spcAft>
                      </a:pPr>
                      <a:r>
                        <a:rPr lang="en-US" sz="1600" kern="100" dirty="0">
                          <a:effectLst/>
                        </a:rPr>
                        <a:t>Staff\</a:t>
                      </a:r>
                      <a:r>
                        <a:rPr lang="en-US" sz="1600" kern="100" dirty="0" err="1">
                          <a:effectLst/>
                        </a:rPr>
                        <a:t>src</a:t>
                      </a:r>
                      <a:r>
                        <a:rPr lang="en-US" sz="1600" kern="100" dirty="0">
                          <a:effectLst/>
                        </a:rPr>
                        <a:t>\</a:t>
                      </a:r>
                      <a:r>
                        <a:rPr lang="en-US" sz="1600" kern="100" dirty="0" err="1">
                          <a:effectLst/>
                        </a:rPr>
                        <a:t>com.neu.staff</a:t>
                      </a:r>
                      <a:r>
                        <a:rPr lang="en-US" sz="1600" kern="100" dirty="0">
                          <a:effectLst/>
                        </a:rPr>
                        <a:t>\user</a:t>
                      </a:r>
                      <a:endParaRPr lang="zh-CN" sz="1600" kern="100" dirty="0">
                        <a:effectLst/>
                        <a:latin typeface="Times New Roman" panose="02020603050405020304" pitchFamily="18" charset="0"/>
                        <a:ea typeface="宋体" panose="02010600030101010101" pitchFamily="2" charset="-122"/>
                      </a:endParaRPr>
                    </a:p>
                  </a:txBody>
                  <a:tcPr marL="102162" marR="102162" marT="0" marB="0"/>
                </a:tc>
                <a:tc>
                  <a:txBody>
                    <a:bodyPr/>
                    <a:lstStyle/>
                    <a:p>
                      <a:pPr algn="just">
                        <a:lnSpc>
                          <a:spcPct val="125000"/>
                        </a:lnSpc>
                        <a:spcAft>
                          <a:spcPts val="0"/>
                        </a:spcAft>
                      </a:pPr>
                      <a:r>
                        <a:rPr lang="zh-CN" sz="1600" kern="100" dirty="0">
                          <a:effectLst/>
                        </a:rPr>
                        <a:t>后台</a:t>
                      </a:r>
                      <a:r>
                        <a:rPr lang="en-US" sz="1600" kern="100" dirty="0">
                          <a:effectLst/>
                        </a:rPr>
                        <a:t>java</a:t>
                      </a:r>
                      <a:r>
                        <a:rPr lang="zh-CN" sz="1600" kern="100" dirty="0">
                          <a:effectLst/>
                        </a:rPr>
                        <a:t>代码文件，实现获取管理员相关信息</a:t>
                      </a:r>
                      <a:endParaRPr lang="zh-CN" sz="1600" kern="100" dirty="0">
                        <a:effectLst/>
                        <a:latin typeface="Times New Roman" panose="02020603050405020304" pitchFamily="18" charset="0"/>
                        <a:ea typeface="宋体" panose="02010600030101010101" pitchFamily="2" charset="-122"/>
                      </a:endParaRPr>
                    </a:p>
                  </a:txBody>
                  <a:tcPr marL="102162" marR="102162" marT="0" marB="0" anchor="ctr"/>
                </a:tc>
                <a:extLst>
                  <a:ext uri="{0D108BD9-81ED-4DB2-BD59-A6C34878D82A}">
                    <a16:rowId xmlns:a16="http://schemas.microsoft.com/office/drawing/2014/main" val="1219614854"/>
                  </a:ext>
                </a:extLst>
              </a:tr>
              <a:tr h="985792">
                <a:tc>
                  <a:txBody>
                    <a:bodyPr/>
                    <a:lstStyle/>
                    <a:p>
                      <a:pPr algn="ctr">
                        <a:spcAft>
                          <a:spcPts val="0"/>
                        </a:spcAft>
                      </a:pPr>
                      <a:r>
                        <a:rPr lang="en-US" sz="1600" kern="0" dirty="0" err="1">
                          <a:effectLst/>
                        </a:rPr>
                        <a:t>EmployeeSystem</a:t>
                      </a:r>
                      <a:endParaRPr lang="zh-CN" sz="1600" kern="100" dirty="0">
                        <a:effectLst/>
                        <a:latin typeface="Times New Roman" panose="02020603050405020304" pitchFamily="18" charset="0"/>
                        <a:ea typeface="宋体" panose="02010600030101010101" pitchFamily="2" charset="-122"/>
                      </a:endParaRPr>
                    </a:p>
                  </a:txBody>
                  <a:tcPr marL="102162" marR="102162" marT="0" marB="0" anchor="ctr"/>
                </a:tc>
                <a:tc>
                  <a:txBody>
                    <a:bodyPr/>
                    <a:lstStyle/>
                    <a:p>
                      <a:pPr algn="ctr">
                        <a:lnSpc>
                          <a:spcPct val="125000"/>
                        </a:lnSpc>
                        <a:spcAft>
                          <a:spcPts val="0"/>
                        </a:spcAft>
                      </a:pPr>
                      <a:r>
                        <a:rPr lang="en-US" sz="1600" kern="100" dirty="0">
                          <a:effectLst/>
                        </a:rPr>
                        <a:t>Staff\</a:t>
                      </a:r>
                      <a:r>
                        <a:rPr lang="en-US" sz="1600" kern="100" dirty="0" err="1">
                          <a:effectLst/>
                        </a:rPr>
                        <a:t>src</a:t>
                      </a:r>
                      <a:r>
                        <a:rPr lang="en-US" sz="1600" kern="100" dirty="0">
                          <a:effectLst/>
                        </a:rPr>
                        <a:t>\</a:t>
                      </a:r>
                      <a:r>
                        <a:rPr lang="en-US" sz="1600" kern="100" dirty="0" err="1">
                          <a:effectLst/>
                        </a:rPr>
                        <a:t>com.neu.staff</a:t>
                      </a:r>
                      <a:r>
                        <a:rPr lang="en-US" sz="1600" kern="100" dirty="0">
                          <a:effectLst/>
                        </a:rPr>
                        <a:t>\</a:t>
                      </a:r>
                      <a:r>
                        <a:rPr lang="en-US" sz="1600" kern="100" dirty="0" err="1">
                          <a:effectLst/>
                        </a:rPr>
                        <a:t>operater</a:t>
                      </a:r>
                      <a:endParaRPr lang="zh-CN" sz="1600" kern="100" dirty="0">
                        <a:effectLst/>
                        <a:latin typeface="Times New Roman" panose="02020603050405020304" pitchFamily="18" charset="0"/>
                        <a:ea typeface="宋体" panose="02010600030101010101" pitchFamily="2" charset="-122"/>
                      </a:endParaRPr>
                    </a:p>
                  </a:txBody>
                  <a:tcPr marL="102162" marR="102162" marT="0" marB="0"/>
                </a:tc>
                <a:tc>
                  <a:txBody>
                    <a:bodyPr/>
                    <a:lstStyle/>
                    <a:p>
                      <a:pPr algn="just">
                        <a:lnSpc>
                          <a:spcPct val="125000"/>
                        </a:lnSpc>
                        <a:spcAft>
                          <a:spcPts val="0"/>
                        </a:spcAft>
                      </a:pPr>
                      <a:r>
                        <a:rPr lang="zh-CN" sz="1600" kern="100" dirty="0">
                          <a:effectLst/>
                        </a:rPr>
                        <a:t>后台</a:t>
                      </a:r>
                      <a:r>
                        <a:rPr lang="en-US" sz="1600" kern="100" dirty="0">
                          <a:effectLst/>
                        </a:rPr>
                        <a:t>java</a:t>
                      </a:r>
                      <a:r>
                        <a:rPr lang="zh-CN" sz="1600" kern="100" dirty="0">
                          <a:effectLst/>
                        </a:rPr>
                        <a:t>代码文件，实现管理员需要的功能</a:t>
                      </a:r>
                      <a:endParaRPr lang="zh-CN" sz="1600" kern="100" dirty="0">
                        <a:effectLst/>
                        <a:latin typeface="Times New Roman" panose="02020603050405020304" pitchFamily="18" charset="0"/>
                        <a:ea typeface="宋体" panose="02010600030101010101" pitchFamily="2" charset="-122"/>
                      </a:endParaRPr>
                    </a:p>
                  </a:txBody>
                  <a:tcPr marL="102162" marR="102162" marT="0" marB="0" anchor="ctr"/>
                </a:tc>
                <a:extLst>
                  <a:ext uri="{0D108BD9-81ED-4DB2-BD59-A6C34878D82A}">
                    <a16:rowId xmlns:a16="http://schemas.microsoft.com/office/drawing/2014/main" val="3930965894"/>
                  </a:ext>
                </a:extLst>
              </a:tr>
            </a:tbl>
          </a:graphicData>
        </a:graphic>
      </p:graphicFrame>
      <p:pic>
        <p:nvPicPr>
          <p:cNvPr id="17" name="图片 16">
            <a:extLst>
              <a:ext uri="{FF2B5EF4-FFF2-40B4-BE49-F238E27FC236}">
                <a16:creationId xmlns:a16="http://schemas.microsoft.com/office/drawing/2014/main" id="{511EF314-3164-4C49-B20C-5B80020E5074}"/>
              </a:ext>
            </a:extLst>
          </p:cNvPr>
          <p:cNvPicPr/>
          <p:nvPr/>
        </p:nvPicPr>
        <p:blipFill rotWithShape="1">
          <a:blip r:embed="rId2">
            <a:extLst>
              <a:ext uri="{28A0092B-C50C-407E-A947-70E740481C1C}">
                <a14:useLocalDpi xmlns:a14="http://schemas.microsoft.com/office/drawing/2010/main" val="0"/>
              </a:ext>
            </a:extLst>
          </a:blip>
          <a:srcRect b="16498"/>
          <a:stretch/>
        </p:blipFill>
        <p:spPr bwMode="auto">
          <a:xfrm>
            <a:off x="5907771" y="1392220"/>
            <a:ext cx="6284229" cy="3406960"/>
          </a:xfrm>
          <a:prstGeom prst="rect">
            <a:avLst/>
          </a:prstGeom>
          <a:noFill/>
          <a:ln>
            <a:noFill/>
          </a:ln>
        </p:spPr>
      </p:pic>
      <p:sp>
        <p:nvSpPr>
          <p:cNvPr id="18" name="矩形 17">
            <a:extLst>
              <a:ext uri="{FF2B5EF4-FFF2-40B4-BE49-F238E27FC236}">
                <a16:creationId xmlns:a16="http://schemas.microsoft.com/office/drawing/2014/main" id="{0AC13896-C35A-4F60-BF7D-28DF4F302A24}"/>
              </a:ext>
            </a:extLst>
          </p:cNvPr>
          <p:cNvSpPr/>
          <p:nvPr/>
        </p:nvSpPr>
        <p:spPr>
          <a:xfrm>
            <a:off x="1385183" y="5116129"/>
            <a:ext cx="3297544" cy="369332"/>
          </a:xfrm>
          <a:prstGeom prst="rect">
            <a:avLst/>
          </a:prstGeom>
        </p:spPr>
        <p:txBody>
          <a:bodyPr wrap="square">
            <a:spAutoFit/>
          </a:bodyPr>
          <a:lstStyle/>
          <a:p>
            <a:r>
              <a:rPr lang="zh-CN" altLang="zh-CN" dirty="0"/>
              <a:t>管理员模块涉及代码文件列表</a:t>
            </a:r>
          </a:p>
        </p:txBody>
      </p:sp>
    </p:spTree>
    <p:extLst>
      <p:ext uri="{BB962C8B-B14F-4D97-AF65-F5344CB8AC3E}">
        <p14:creationId xmlns:p14="http://schemas.microsoft.com/office/powerpoint/2010/main" val="18973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3" presetClass="entr" presetSubtype="16" fill="hold" grpId="0" nodeType="withEffect">
                                  <p:stCondLst>
                                    <p:cond delay="0"/>
                                  </p:stCondLst>
                                  <p:iterate type="lt">
                                    <p:tmPct val="10000"/>
                                  </p:iterate>
                                  <p:childTnLst>
                                    <p:set>
                                      <p:cBhvr>
                                        <p:cTn id="20" dur="1" fill="hold">
                                          <p:stCondLst>
                                            <p:cond delay="0"/>
                                          </p:stCondLst>
                                        </p:cTn>
                                        <p:tgtEl>
                                          <p:spTgt spid="101"/>
                                        </p:tgtEl>
                                        <p:attrNameLst>
                                          <p:attrName>style.visibility</p:attrName>
                                        </p:attrNameLst>
                                      </p:cBhvr>
                                      <p:to>
                                        <p:strVal val="visible"/>
                                      </p:to>
                                    </p:set>
                                    <p:anim calcmode="lin" valueType="num">
                                      <p:cBhvr>
                                        <p:cTn id="21" dur="150" fill="hold"/>
                                        <p:tgtEl>
                                          <p:spTgt spid="101"/>
                                        </p:tgtEl>
                                        <p:attrNameLst>
                                          <p:attrName>ppt_w</p:attrName>
                                        </p:attrNameLst>
                                      </p:cBhvr>
                                      <p:tavLst>
                                        <p:tav tm="0">
                                          <p:val>
                                            <p:fltVal val="0"/>
                                          </p:val>
                                        </p:tav>
                                        <p:tav tm="100000">
                                          <p:val>
                                            <p:strVal val="#ppt_w"/>
                                          </p:val>
                                        </p:tav>
                                      </p:tavLst>
                                    </p:anim>
                                    <p:anim calcmode="lin" valueType="num">
                                      <p:cBhvr>
                                        <p:cTn id="22" dur="150" fill="hold"/>
                                        <p:tgtEl>
                                          <p:spTgt spid="101"/>
                                        </p:tgtEl>
                                        <p:attrNameLst>
                                          <p:attrName>ppt_h</p:attrName>
                                        </p:attrNameLst>
                                      </p:cBhvr>
                                      <p:tavLst>
                                        <p:tav tm="0">
                                          <p:val>
                                            <p:fltVal val="0"/>
                                          </p:val>
                                        </p:tav>
                                        <p:tav tm="100000">
                                          <p:val>
                                            <p:strVal val="#ppt_h"/>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509"/>
                                        </p:tgtEl>
                                        <p:attrNameLst>
                                          <p:attrName>style.visibility</p:attrName>
                                        </p:attrNameLst>
                                      </p:cBhvr>
                                      <p:to>
                                        <p:strVal val="visible"/>
                                      </p:to>
                                    </p:set>
                                    <p:animEffect transition="in" filter="wipe(down)">
                                      <p:cBhvr>
                                        <p:cTn id="25" dur="500"/>
                                        <p:tgtEl>
                                          <p:spTgt spid="50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08"/>
                                        </p:tgtEl>
                                        <p:attrNameLst>
                                          <p:attrName>style.visibility</p:attrName>
                                        </p:attrNameLst>
                                      </p:cBhvr>
                                      <p:to>
                                        <p:strVal val="visible"/>
                                      </p:to>
                                    </p:set>
                                    <p:animEffect transition="in" filter="wipe(down)">
                                      <p:cBhvr>
                                        <p:cTn id="28" dur="500"/>
                                        <p:tgtEl>
                                          <p:spTgt spid="508"/>
                                        </p:tgtEl>
                                      </p:cBhvr>
                                    </p:animEffect>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3"/>
                                        </p:tgtEl>
                                        <p:attrNameLst>
                                          <p:attrName>style.visibility</p:attrName>
                                        </p:attrNameLst>
                                      </p:cBhvr>
                                      <p:to>
                                        <p:strVal val="visible"/>
                                      </p:to>
                                    </p:set>
                                    <p:anim calcmode="lin" valueType="num">
                                      <p:cBhvr>
                                        <p:cTn id="35" dur="250" fill="hold"/>
                                        <p:tgtEl>
                                          <p:spTgt spid="3"/>
                                        </p:tgtEl>
                                        <p:attrNameLst>
                                          <p:attrName>ppt_w</p:attrName>
                                        </p:attrNameLst>
                                      </p:cBhvr>
                                      <p:tavLst>
                                        <p:tav tm="0">
                                          <p:val>
                                            <p:fltVal val="0"/>
                                          </p:val>
                                        </p:tav>
                                        <p:tav tm="100000">
                                          <p:val>
                                            <p:strVal val="#ppt_w"/>
                                          </p:val>
                                        </p:tav>
                                      </p:tavLst>
                                    </p:anim>
                                    <p:anim calcmode="lin" valueType="num">
                                      <p:cBhvr>
                                        <p:cTn id="36" dur="250" fill="hold"/>
                                        <p:tgtEl>
                                          <p:spTgt spid="3"/>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17"/>
                                        </p:tgtEl>
                                        <p:attrNameLst>
                                          <p:attrName>style.visibility</p:attrName>
                                        </p:attrNameLst>
                                      </p:cBhvr>
                                      <p:to>
                                        <p:strVal val="visible"/>
                                      </p:to>
                                    </p:set>
                                    <p:anim calcmode="lin" valueType="num">
                                      <p:cBhvr>
                                        <p:cTn id="39" dur="250" fill="hold"/>
                                        <p:tgtEl>
                                          <p:spTgt spid="17"/>
                                        </p:tgtEl>
                                        <p:attrNameLst>
                                          <p:attrName>ppt_w</p:attrName>
                                        </p:attrNameLst>
                                      </p:cBhvr>
                                      <p:tavLst>
                                        <p:tav tm="0">
                                          <p:val>
                                            <p:fltVal val="0"/>
                                          </p:val>
                                        </p:tav>
                                        <p:tav tm="100000">
                                          <p:val>
                                            <p:strVal val="#ppt_w"/>
                                          </p:val>
                                        </p:tav>
                                      </p:tavLst>
                                    </p:anim>
                                    <p:anim calcmode="lin" valueType="num">
                                      <p:cBhvr>
                                        <p:cTn id="40" dur="25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矩形 198"/>
          <p:cNvSpPr/>
          <p:nvPr/>
        </p:nvSpPr>
        <p:spPr>
          <a:xfrm>
            <a:off x="-1" y="0"/>
            <a:ext cx="12192000" cy="6858000"/>
          </a:xfrm>
          <a:prstGeom prst="rect">
            <a:avLst/>
          </a:prstGeom>
          <a:gradFill flip="none" rotWithShape="1">
            <a:gsLst>
              <a:gs pos="0">
                <a:schemeClr val="accent3">
                  <a:lumMod val="5000"/>
                  <a:lumOff val="95000"/>
                  <a:alpha val="0"/>
                </a:schemeClr>
              </a:gs>
              <a:gs pos="100000">
                <a:schemeClr val="bg1">
                  <a:lumMod val="75000"/>
                  <a:alpha val="5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0" name="五边形 189"/>
          <p:cNvSpPr/>
          <p:nvPr/>
        </p:nvSpPr>
        <p:spPr>
          <a:xfrm>
            <a:off x="-1" y="-1"/>
            <a:ext cx="4610781" cy="6858001"/>
          </a:xfrm>
          <a:prstGeom prst="homePlate">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4285795" y="5769429"/>
            <a:ext cx="2075543" cy="1088571"/>
          </a:xfrm>
          <a:prstGeom prst="triangle">
            <a:avLst/>
          </a:prstGeom>
          <a:solidFill>
            <a:srgbClr val="0863B5"/>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1271588" y="3428999"/>
            <a:ext cx="6270170" cy="3429001"/>
          </a:xfrm>
          <a:prstGeom prst="parallelogram">
            <a:avLst>
              <a:gd name="adj" fmla="val 91945"/>
            </a:avLst>
          </a:prstGeom>
          <a:gradFill>
            <a:gsLst>
              <a:gs pos="83000">
                <a:srgbClr val="045798"/>
              </a:gs>
              <a:gs pos="48000">
                <a:srgbClr val="0863B5"/>
              </a:gs>
              <a:gs pos="100000">
                <a:srgbClr val="004A7B"/>
              </a:gs>
            </a:gsLst>
            <a:lin ang="54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flipH="1">
            <a:off x="1271588" y="-2"/>
            <a:ext cx="6270170" cy="5098538"/>
          </a:xfrm>
          <a:custGeom>
            <a:avLst/>
            <a:gdLst>
              <a:gd name="connsiteX0" fmla="*/ 0 w 6270170"/>
              <a:gd name="connsiteY0" fmla="*/ 3490685 h 3490685"/>
              <a:gd name="connsiteX1" fmla="*/ 3209510 w 6270170"/>
              <a:gd name="connsiteY1" fmla="*/ 0 h 3490685"/>
              <a:gd name="connsiteX2" fmla="*/ 6270170 w 6270170"/>
              <a:gd name="connsiteY2" fmla="*/ 0 h 3490685"/>
              <a:gd name="connsiteX3" fmla="*/ 3060660 w 6270170"/>
              <a:gd name="connsiteY3" fmla="*/ 3490685 h 3490685"/>
              <a:gd name="connsiteX4" fmla="*/ 0 w 6270170"/>
              <a:gd name="connsiteY4" fmla="*/ 3490685 h 3490685"/>
              <a:gd name="connsiteX0" fmla="*/ 0 w 6270170"/>
              <a:gd name="connsiteY0" fmla="*/ 3490685 h 5159229"/>
              <a:gd name="connsiteX1" fmla="*/ 3209510 w 6270170"/>
              <a:gd name="connsiteY1" fmla="*/ 0 h 5159229"/>
              <a:gd name="connsiteX2" fmla="*/ 6270170 w 6270170"/>
              <a:gd name="connsiteY2" fmla="*/ 0 h 5159229"/>
              <a:gd name="connsiteX3" fmla="*/ 1561798 w 6270170"/>
              <a:gd name="connsiteY3" fmla="*/ 5159229 h 5159229"/>
              <a:gd name="connsiteX4" fmla="*/ 0 w 6270170"/>
              <a:gd name="connsiteY4" fmla="*/ 3490685 h 5159229"/>
              <a:gd name="connsiteX0" fmla="*/ 0 w 6270170"/>
              <a:gd name="connsiteY0" fmla="*/ 3490685 h 5190257"/>
              <a:gd name="connsiteX1" fmla="*/ 3209510 w 6270170"/>
              <a:gd name="connsiteY1" fmla="*/ 0 h 5190257"/>
              <a:gd name="connsiteX2" fmla="*/ 6270170 w 6270170"/>
              <a:gd name="connsiteY2" fmla="*/ 0 h 5190257"/>
              <a:gd name="connsiteX3" fmla="*/ 1538938 w 6270170"/>
              <a:gd name="connsiteY3" fmla="*/ 5190257 h 5190257"/>
              <a:gd name="connsiteX4" fmla="*/ 0 w 6270170"/>
              <a:gd name="connsiteY4" fmla="*/ 3490685 h 519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0170" h="5190257">
                <a:moveTo>
                  <a:pt x="0" y="3490685"/>
                </a:moveTo>
                <a:lnTo>
                  <a:pt x="3209510" y="0"/>
                </a:lnTo>
                <a:lnTo>
                  <a:pt x="6270170" y="0"/>
                </a:lnTo>
                <a:lnTo>
                  <a:pt x="1538938" y="5190257"/>
                </a:lnTo>
                <a:lnTo>
                  <a:pt x="0" y="3490685"/>
                </a:lnTo>
                <a:close/>
              </a:path>
            </a:pathLst>
          </a:cu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7" name="组合 146"/>
          <p:cNvGrpSpPr/>
          <p:nvPr/>
        </p:nvGrpSpPr>
        <p:grpSpPr>
          <a:xfrm>
            <a:off x="7587279" y="958300"/>
            <a:ext cx="2115838" cy="684993"/>
            <a:chOff x="7853358" y="578438"/>
            <a:chExt cx="2115839" cy="684993"/>
          </a:xfrm>
        </p:grpSpPr>
        <p:grpSp>
          <p:nvGrpSpPr>
            <p:cNvPr id="141" name="组合 140"/>
            <p:cNvGrpSpPr/>
            <p:nvPr/>
          </p:nvGrpSpPr>
          <p:grpSpPr>
            <a:xfrm>
              <a:off x="7853358" y="601711"/>
              <a:ext cx="2115839" cy="661720"/>
              <a:chOff x="9238543" y="2101324"/>
              <a:chExt cx="2115839" cy="661720"/>
            </a:xfrm>
          </p:grpSpPr>
          <p:sp>
            <p:nvSpPr>
              <p:cNvPr id="124" name="文本框 123"/>
              <p:cNvSpPr txBox="1"/>
              <p:nvPr/>
            </p:nvSpPr>
            <p:spPr>
              <a:xfrm>
                <a:off x="9842474" y="2214229"/>
                <a:ext cx="1511908"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人员分配</a:t>
                </a:r>
              </a:p>
            </p:txBody>
          </p:sp>
          <p:sp>
            <p:nvSpPr>
              <p:cNvPr id="139" name="文本框 138"/>
              <p:cNvSpPr txBox="1"/>
              <p:nvPr/>
            </p:nvSpPr>
            <p:spPr>
              <a:xfrm>
                <a:off x="9238543"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1</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146" name="文本框 145"/>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148" name="组合 147"/>
          <p:cNvGrpSpPr/>
          <p:nvPr/>
        </p:nvGrpSpPr>
        <p:grpSpPr>
          <a:xfrm>
            <a:off x="8157150" y="1573354"/>
            <a:ext cx="3508772" cy="684993"/>
            <a:chOff x="7780055" y="578438"/>
            <a:chExt cx="3508772" cy="684993"/>
          </a:xfrm>
        </p:grpSpPr>
        <p:grpSp>
          <p:nvGrpSpPr>
            <p:cNvPr id="149" name="组合 148"/>
            <p:cNvGrpSpPr/>
            <p:nvPr/>
          </p:nvGrpSpPr>
          <p:grpSpPr>
            <a:xfrm>
              <a:off x="7780055" y="601711"/>
              <a:ext cx="3508772" cy="661720"/>
              <a:chOff x="9165240" y="2101324"/>
              <a:chExt cx="3508772" cy="661720"/>
            </a:xfrm>
          </p:grpSpPr>
          <p:sp>
            <p:nvSpPr>
              <p:cNvPr id="151" name="文本框 150"/>
              <p:cNvSpPr txBox="1"/>
              <p:nvPr/>
            </p:nvSpPr>
            <p:spPr>
              <a:xfrm>
                <a:off x="9815576" y="2233747"/>
                <a:ext cx="2858436"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系统通用类实现</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测试</a:t>
                </a:r>
              </a:p>
            </p:txBody>
          </p:sp>
          <p:sp>
            <p:nvSpPr>
              <p:cNvPr id="152" name="文本框 151"/>
              <p:cNvSpPr txBox="1"/>
              <p:nvPr/>
            </p:nvSpPr>
            <p:spPr>
              <a:xfrm>
                <a:off x="9165240"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2</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150" name="文本框 149"/>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158" name="组合 157"/>
          <p:cNvGrpSpPr/>
          <p:nvPr/>
        </p:nvGrpSpPr>
        <p:grpSpPr>
          <a:xfrm>
            <a:off x="7543235" y="2220009"/>
            <a:ext cx="3567113" cy="684993"/>
            <a:chOff x="7780055" y="578438"/>
            <a:chExt cx="3567112" cy="684993"/>
          </a:xfrm>
        </p:grpSpPr>
        <p:grpSp>
          <p:nvGrpSpPr>
            <p:cNvPr id="159" name="组合 158"/>
            <p:cNvGrpSpPr/>
            <p:nvPr/>
          </p:nvGrpSpPr>
          <p:grpSpPr>
            <a:xfrm>
              <a:off x="7780055" y="601711"/>
              <a:ext cx="3567112" cy="661720"/>
              <a:chOff x="9165240" y="2101324"/>
              <a:chExt cx="3567112" cy="661720"/>
            </a:xfrm>
          </p:grpSpPr>
          <p:sp>
            <p:nvSpPr>
              <p:cNvPr id="161" name="文本框 160"/>
              <p:cNvSpPr txBox="1"/>
              <p:nvPr/>
            </p:nvSpPr>
            <p:spPr>
              <a:xfrm>
                <a:off x="9873917" y="2196166"/>
                <a:ext cx="2858435"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管理员模块实现</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测试</a:t>
                </a:r>
              </a:p>
            </p:txBody>
          </p:sp>
          <p:sp>
            <p:nvSpPr>
              <p:cNvPr id="162" name="文本框 161"/>
              <p:cNvSpPr txBox="1"/>
              <p:nvPr/>
            </p:nvSpPr>
            <p:spPr>
              <a:xfrm>
                <a:off x="9165240"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3</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160" name="文本框 159"/>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170" name="组合 169"/>
          <p:cNvGrpSpPr/>
          <p:nvPr/>
        </p:nvGrpSpPr>
        <p:grpSpPr>
          <a:xfrm>
            <a:off x="8090601" y="2761507"/>
            <a:ext cx="3273664" cy="684993"/>
            <a:chOff x="7780055" y="578438"/>
            <a:chExt cx="3273664" cy="684993"/>
          </a:xfrm>
        </p:grpSpPr>
        <p:grpSp>
          <p:nvGrpSpPr>
            <p:cNvPr id="171" name="组合 170"/>
            <p:cNvGrpSpPr/>
            <p:nvPr/>
          </p:nvGrpSpPr>
          <p:grpSpPr>
            <a:xfrm>
              <a:off x="7780055" y="601711"/>
              <a:ext cx="3273664" cy="661720"/>
              <a:chOff x="9165240" y="2101324"/>
              <a:chExt cx="3273664" cy="661720"/>
            </a:xfrm>
          </p:grpSpPr>
          <p:sp>
            <p:nvSpPr>
              <p:cNvPr id="173" name="文本框 172"/>
              <p:cNvSpPr txBox="1"/>
              <p:nvPr/>
            </p:nvSpPr>
            <p:spPr>
              <a:xfrm>
                <a:off x="9826570" y="2243458"/>
                <a:ext cx="2612334"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员工模块实现</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测试</a:t>
                </a:r>
              </a:p>
            </p:txBody>
          </p:sp>
          <p:sp>
            <p:nvSpPr>
              <p:cNvPr id="174" name="文本框 173"/>
              <p:cNvSpPr txBox="1"/>
              <p:nvPr/>
            </p:nvSpPr>
            <p:spPr>
              <a:xfrm>
                <a:off x="9165240"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4</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172" name="文本框 171"/>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176" name="组合 175"/>
          <p:cNvGrpSpPr/>
          <p:nvPr/>
        </p:nvGrpSpPr>
        <p:grpSpPr>
          <a:xfrm>
            <a:off x="8119072" y="4109593"/>
            <a:ext cx="3243856" cy="684993"/>
            <a:chOff x="7780055" y="578438"/>
            <a:chExt cx="3243856" cy="684993"/>
          </a:xfrm>
        </p:grpSpPr>
        <p:grpSp>
          <p:nvGrpSpPr>
            <p:cNvPr id="177" name="组合 176"/>
            <p:cNvGrpSpPr/>
            <p:nvPr/>
          </p:nvGrpSpPr>
          <p:grpSpPr>
            <a:xfrm>
              <a:off x="7780055" y="601711"/>
              <a:ext cx="3243856" cy="661720"/>
              <a:chOff x="9165240" y="2101324"/>
              <a:chExt cx="3243856" cy="661720"/>
            </a:xfrm>
          </p:grpSpPr>
          <p:sp>
            <p:nvSpPr>
              <p:cNvPr id="179" name="文本框 178"/>
              <p:cNvSpPr txBox="1"/>
              <p:nvPr/>
            </p:nvSpPr>
            <p:spPr>
              <a:xfrm>
                <a:off x="9801659" y="2247328"/>
                <a:ext cx="2607437"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请假模块实现</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测试</a:t>
                </a:r>
              </a:p>
            </p:txBody>
          </p:sp>
          <p:sp>
            <p:nvSpPr>
              <p:cNvPr id="180" name="文本框 179"/>
              <p:cNvSpPr txBox="1"/>
              <p:nvPr/>
            </p:nvSpPr>
            <p:spPr>
              <a:xfrm>
                <a:off x="9165240"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6</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178" name="文本框 177"/>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7418124" y="297184"/>
            <a:ext cx="3752136" cy="830997"/>
            <a:chOff x="7418124" y="886464"/>
            <a:chExt cx="3752136" cy="830997"/>
          </a:xfrm>
        </p:grpSpPr>
        <p:sp>
          <p:nvSpPr>
            <p:cNvPr id="185" name="文本框 184"/>
            <p:cNvSpPr txBox="1"/>
            <p:nvPr/>
          </p:nvSpPr>
          <p:spPr>
            <a:xfrm>
              <a:off x="7418124" y="886464"/>
              <a:ext cx="2287806" cy="830997"/>
            </a:xfrm>
            <a:prstGeom prst="rect">
              <a:avLst/>
            </a:prstGeom>
            <a:noFill/>
          </p:spPr>
          <p:txBody>
            <a:bodyPr wrap="none" rtlCol="0">
              <a:spAutoFit/>
            </a:bodyPr>
            <a:lstStyle/>
            <a:p>
              <a:r>
                <a:rPr lang="en-US" altLang="zh-CN" sz="4800" dirty="0">
                  <a:solidFill>
                    <a:srgbClr val="0863B5"/>
                  </a:solidFill>
                  <a:latin typeface="微软雅黑" panose="020B0503020204020204" pitchFamily="34" charset="-122"/>
                  <a:ea typeface="微软雅黑" panose="020B0503020204020204" pitchFamily="34" charset="-122"/>
                </a:rPr>
                <a:t>C</a:t>
              </a:r>
              <a:r>
                <a:rPr lang="en-US" altLang="zh-CN" sz="2800" dirty="0">
                  <a:solidFill>
                    <a:srgbClr val="0863B5"/>
                  </a:solidFill>
                  <a:latin typeface="微软雅黑" panose="020B0503020204020204" pitchFamily="34" charset="-122"/>
                  <a:ea typeface="微软雅黑" panose="020B0503020204020204" pitchFamily="34" charset="-122"/>
                </a:rPr>
                <a:t>ONTENTS</a:t>
              </a:r>
              <a:endParaRPr lang="zh-CN" altLang="en-US" sz="2800" dirty="0">
                <a:solidFill>
                  <a:srgbClr val="0863B5"/>
                </a:solidFill>
                <a:latin typeface="微软雅黑" panose="020B0503020204020204" pitchFamily="34" charset="-122"/>
                <a:ea typeface="微软雅黑" panose="020B0503020204020204" pitchFamily="34" charset="-122"/>
              </a:endParaRPr>
            </a:p>
          </p:txBody>
        </p:sp>
        <p:sp>
          <p:nvSpPr>
            <p:cNvPr id="186" name="文本框 185"/>
            <p:cNvSpPr txBox="1"/>
            <p:nvPr/>
          </p:nvSpPr>
          <p:spPr>
            <a:xfrm>
              <a:off x="10089515" y="1070634"/>
              <a:ext cx="1080745" cy="584775"/>
            </a:xfrm>
            <a:prstGeom prst="rect">
              <a:avLst/>
            </a:prstGeom>
            <a:noFill/>
          </p:spPr>
          <p:txBody>
            <a:bodyPr wrap="none" rtlCol="0">
              <a:spAutoFit/>
            </a:bodyPr>
            <a:lstStyle/>
            <a:p>
              <a:r>
                <a:rPr lang="zh-CN" altLang="en-US" sz="3200" dirty="0">
                  <a:solidFill>
                    <a:srgbClr val="0863B5"/>
                  </a:solidFill>
                  <a:latin typeface="微软雅黑" panose="020B0503020204020204" pitchFamily="34" charset="-122"/>
                  <a:ea typeface="微软雅黑" panose="020B0503020204020204" pitchFamily="34" charset="-122"/>
                </a:rPr>
                <a:t>目</a:t>
              </a:r>
              <a:r>
                <a:rPr lang="zh-CN" altLang="en-US" dirty="0">
                  <a:solidFill>
                    <a:srgbClr val="0863B5"/>
                  </a:solidFill>
                  <a:latin typeface="微软雅黑" panose="020B0503020204020204" pitchFamily="34" charset="-122"/>
                  <a:ea typeface="微软雅黑" panose="020B0503020204020204" pitchFamily="34" charset="-122"/>
                </a:rPr>
                <a:t> </a:t>
              </a:r>
              <a:r>
                <a:rPr lang="zh-CN" altLang="en-US" sz="3200" dirty="0">
                  <a:solidFill>
                    <a:srgbClr val="0863B5"/>
                  </a:solidFill>
                  <a:latin typeface="微软雅黑" panose="020B0503020204020204" pitchFamily="34" charset="-122"/>
                  <a:ea typeface="微软雅黑" panose="020B0503020204020204" pitchFamily="34" charset="-122"/>
                </a:rPr>
                <a:t>录</a:t>
              </a:r>
              <a:endParaRPr lang="zh-CN" altLang="en-US" sz="1600" dirty="0">
                <a:solidFill>
                  <a:srgbClr val="0863B5"/>
                </a:solidFill>
                <a:latin typeface="微软雅黑" panose="020B0503020204020204" pitchFamily="34" charset="-122"/>
                <a:ea typeface="微软雅黑" panose="020B0503020204020204" pitchFamily="34" charset="-122"/>
              </a:endParaRPr>
            </a:p>
          </p:txBody>
        </p:sp>
      </p:grpSp>
      <p:sp>
        <p:nvSpPr>
          <p:cNvPr id="188" name="直角三角形 187"/>
          <p:cNvSpPr/>
          <p:nvPr/>
        </p:nvSpPr>
        <p:spPr>
          <a:xfrm rot="16200000">
            <a:off x="11562534" y="6628937"/>
            <a:ext cx="348992" cy="348992"/>
          </a:xfrm>
          <a:prstGeom prst="rtTriangle">
            <a:avLst/>
          </a:pr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9" name="直角三角形 188"/>
          <p:cNvSpPr/>
          <p:nvPr/>
        </p:nvSpPr>
        <p:spPr>
          <a:xfrm rot="10800000">
            <a:off x="11831520" y="6274056"/>
            <a:ext cx="466706" cy="466706"/>
          </a:xfrm>
          <a:prstGeom prst="rtTriangle">
            <a:avLst/>
          </a:pr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直角三角形 195"/>
          <p:cNvSpPr/>
          <p:nvPr/>
        </p:nvSpPr>
        <p:spPr>
          <a:xfrm>
            <a:off x="5202882" y="365383"/>
            <a:ext cx="348992" cy="348992"/>
          </a:xfrm>
          <a:prstGeom prst="rtTriangle">
            <a:avLst/>
          </a:pr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直角三角形 196"/>
          <p:cNvSpPr/>
          <p:nvPr/>
        </p:nvSpPr>
        <p:spPr>
          <a:xfrm rot="10800000">
            <a:off x="4670806" y="113999"/>
            <a:ext cx="466706" cy="466706"/>
          </a:xfrm>
          <a:prstGeom prst="rtTriangle">
            <a:avLst/>
          </a:pr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文本框 197"/>
          <p:cNvSpPr txBox="1"/>
          <p:nvPr/>
        </p:nvSpPr>
        <p:spPr>
          <a:xfrm>
            <a:off x="7948172" y="431909"/>
            <a:ext cx="1946367" cy="184666"/>
          </a:xfrm>
          <a:prstGeom prst="rect">
            <a:avLst/>
          </a:prstGeom>
          <a:noFill/>
        </p:spPr>
        <p:txBody>
          <a:bodyPr wrap="none" rtlCol="0">
            <a:spAutoFit/>
          </a:bodyPr>
          <a:lstStyle/>
          <a:p>
            <a:r>
              <a:rPr lang="en-US" altLang="zh-CN" sz="600" dirty="0">
                <a:solidFill>
                  <a:srgbClr val="089CEF"/>
                </a:solidFill>
                <a:latin typeface="微软雅黑" panose="020B0503020204020204" pitchFamily="34" charset="-122"/>
                <a:ea typeface="微软雅黑" panose="020B0503020204020204" pitchFamily="34" charset="-122"/>
              </a:rPr>
              <a:t>HIGH TECHNOLOGY INDUSTRY RESEARCH LTD.</a:t>
            </a:r>
            <a:endParaRPr lang="zh-CN" altLang="en-US" sz="600" dirty="0">
              <a:solidFill>
                <a:srgbClr val="089CEF"/>
              </a:solidFill>
              <a:latin typeface="微软雅黑" panose="020B0503020204020204" pitchFamily="34" charset="-122"/>
              <a:ea typeface="微软雅黑" panose="020B0503020204020204" pitchFamily="34" charset="-122"/>
            </a:endParaRPr>
          </a:p>
        </p:txBody>
      </p:sp>
      <p:grpSp>
        <p:nvGrpSpPr>
          <p:cNvPr id="53" name="组合 52">
            <a:extLst>
              <a:ext uri="{FF2B5EF4-FFF2-40B4-BE49-F238E27FC236}">
                <a16:creationId xmlns:a16="http://schemas.microsoft.com/office/drawing/2014/main" id="{CE29CD77-D3B0-4CD2-A27B-D79912D529DA}"/>
              </a:ext>
            </a:extLst>
          </p:cNvPr>
          <p:cNvGrpSpPr/>
          <p:nvPr/>
        </p:nvGrpSpPr>
        <p:grpSpPr>
          <a:xfrm>
            <a:off x="8128691" y="5342279"/>
            <a:ext cx="3811296" cy="684993"/>
            <a:chOff x="7780055" y="578438"/>
            <a:chExt cx="3811296" cy="684993"/>
          </a:xfrm>
        </p:grpSpPr>
        <p:grpSp>
          <p:nvGrpSpPr>
            <p:cNvPr id="54" name="组合 53">
              <a:extLst>
                <a:ext uri="{FF2B5EF4-FFF2-40B4-BE49-F238E27FC236}">
                  <a16:creationId xmlns:a16="http://schemas.microsoft.com/office/drawing/2014/main" id="{404D157E-A9F1-4CBF-B982-83FBF539877B}"/>
                </a:ext>
              </a:extLst>
            </p:cNvPr>
            <p:cNvGrpSpPr/>
            <p:nvPr/>
          </p:nvGrpSpPr>
          <p:grpSpPr>
            <a:xfrm>
              <a:off x="7780055" y="601711"/>
              <a:ext cx="3811296" cy="661720"/>
              <a:chOff x="9165240" y="2101324"/>
              <a:chExt cx="3811296" cy="661720"/>
            </a:xfrm>
          </p:grpSpPr>
          <p:sp>
            <p:nvSpPr>
              <p:cNvPr id="56" name="文本框 55">
                <a:extLst>
                  <a:ext uri="{FF2B5EF4-FFF2-40B4-BE49-F238E27FC236}">
                    <a16:creationId xmlns:a16="http://schemas.microsoft.com/office/drawing/2014/main" id="{78A110CF-8A19-4C8B-AD0C-D0BABBD1B63E}"/>
                  </a:ext>
                </a:extLst>
              </p:cNvPr>
              <p:cNvSpPr txBox="1"/>
              <p:nvPr/>
            </p:nvSpPr>
            <p:spPr>
              <a:xfrm>
                <a:off x="9837192" y="2241993"/>
                <a:ext cx="3139344"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需求和设计变动情况说明</a:t>
                </a:r>
              </a:p>
            </p:txBody>
          </p:sp>
          <p:sp>
            <p:nvSpPr>
              <p:cNvPr id="57" name="文本框 56">
                <a:extLst>
                  <a:ext uri="{FF2B5EF4-FFF2-40B4-BE49-F238E27FC236}">
                    <a16:creationId xmlns:a16="http://schemas.microsoft.com/office/drawing/2014/main" id="{3CE6D2FC-750F-4200-8E71-C16FA5635A82}"/>
                  </a:ext>
                </a:extLst>
              </p:cNvPr>
              <p:cNvSpPr txBox="1"/>
              <p:nvPr/>
            </p:nvSpPr>
            <p:spPr>
              <a:xfrm>
                <a:off x="9165240" y="2101324"/>
                <a:ext cx="463588"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8</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55" name="文本框 54">
              <a:extLst>
                <a:ext uri="{FF2B5EF4-FFF2-40B4-BE49-F238E27FC236}">
                  <a16:creationId xmlns:a16="http://schemas.microsoft.com/office/drawing/2014/main" id="{1B36B142-03C1-4C62-A306-8755246D1EEA}"/>
                </a:ext>
              </a:extLst>
            </p:cNvPr>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59" name="组合 58">
            <a:extLst>
              <a:ext uri="{FF2B5EF4-FFF2-40B4-BE49-F238E27FC236}">
                <a16:creationId xmlns:a16="http://schemas.microsoft.com/office/drawing/2014/main" id="{8DAD0536-090D-4851-9CF3-E1774844EBB3}"/>
              </a:ext>
            </a:extLst>
          </p:cNvPr>
          <p:cNvGrpSpPr/>
          <p:nvPr/>
        </p:nvGrpSpPr>
        <p:grpSpPr>
          <a:xfrm>
            <a:off x="7665103" y="4801857"/>
            <a:ext cx="2820017" cy="661720"/>
            <a:chOff x="7687986" y="578438"/>
            <a:chExt cx="2820017" cy="661720"/>
          </a:xfrm>
        </p:grpSpPr>
        <p:grpSp>
          <p:nvGrpSpPr>
            <p:cNvPr id="60" name="组合 59">
              <a:extLst>
                <a:ext uri="{FF2B5EF4-FFF2-40B4-BE49-F238E27FC236}">
                  <a16:creationId xmlns:a16="http://schemas.microsoft.com/office/drawing/2014/main" id="{5EE372A1-E01B-4680-B181-DA445AFBA2B6}"/>
                </a:ext>
              </a:extLst>
            </p:cNvPr>
            <p:cNvGrpSpPr/>
            <p:nvPr/>
          </p:nvGrpSpPr>
          <p:grpSpPr>
            <a:xfrm>
              <a:off x="7687986" y="578438"/>
              <a:ext cx="2820017" cy="661720"/>
              <a:chOff x="9073171" y="2078051"/>
              <a:chExt cx="2820017" cy="661720"/>
            </a:xfrm>
          </p:grpSpPr>
          <p:sp>
            <p:nvSpPr>
              <p:cNvPr id="62" name="文本框 61">
                <a:extLst>
                  <a:ext uri="{FF2B5EF4-FFF2-40B4-BE49-F238E27FC236}">
                    <a16:creationId xmlns:a16="http://schemas.microsoft.com/office/drawing/2014/main" id="{5987BC62-FECE-4DEC-8F4A-74AF735754EE}"/>
                  </a:ext>
                </a:extLst>
              </p:cNvPr>
              <p:cNvSpPr txBox="1"/>
              <p:nvPr/>
            </p:nvSpPr>
            <p:spPr>
              <a:xfrm>
                <a:off x="9831258" y="2219629"/>
                <a:ext cx="2061930"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集成测试</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sp>
            <p:nvSpPr>
              <p:cNvPr id="63" name="文本框 62">
                <a:extLst>
                  <a:ext uri="{FF2B5EF4-FFF2-40B4-BE49-F238E27FC236}">
                    <a16:creationId xmlns:a16="http://schemas.microsoft.com/office/drawing/2014/main" id="{7C25F88C-3288-4C8A-A4CE-F6ECFC497626}"/>
                  </a:ext>
                </a:extLst>
              </p:cNvPr>
              <p:cNvSpPr txBox="1"/>
              <p:nvPr/>
            </p:nvSpPr>
            <p:spPr>
              <a:xfrm>
                <a:off x="9073171" y="2078051"/>
                <a:ext cx="463588"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7</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61" name="文本框 60">
              <a:extLst>
                <a:ext uri="{FF2B5EF4-FFF2-40B4-BE49-F238E27FC236}">
                  <a16:creationId xmlns:a16="http://schemas.microsoft.com/office/drawing/2014/main" id="{990A9843-881A-42AB-B62D-F1A9489304F4}"/>
                </a:ext>
              </a:extLst>
            </p:cNvPr>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52" name="组合 51">
            <a:extLst>
              <a:ext uri="{FF2B5EF4-FFF2-40B4-BE49-F238E27FC236}">
                <a16:creationId xmlns:a16="http://schemas.microsoft.com/office/drawing/2014/main" id="{BCF99568-25EA-4825-8C22-003151C9FE72}"/>
              </a:ext>
            </a:extLst>
          </p:cNvPr>
          <p:cNvGrpSpPr/>
          <p:nvPr/>
        </p:nvGrpSpPr>
        <p:grpSpPr>
          <a:xfrm>
            <a:off x="7665103" y="3446405"/>
            <a:ext cx="3279389" cy="684993"/>
            <a:chOff x="7780055" y="578438"/>
            <a:chExt cx="3279389" cy="684993"/>
          </a:xfrm>
        </p:grpSpPr>
        <p:grpSp>
          <p:nvGrpSpPr>
            <p:cNvPr id="58" name="组合 57">
              <a:extLst>
                <a:ext uri="{FF2B5EF4-FFF2-40B4-BE49-F238E27FC236}">
                  <a16:creationId xmlns:a16="http://schemas.microsoft.com/office/drawing/2014/main" id="{FDE7ED2D-BB15-40D6-BB8B-0FB6817A6696}"/>
                </a:ext>
              </a:extLst>
            </p:cNvPr>
            <p:cNvGrpSpPr/>
            <p:nvPr/>
          </p:nvGrpSpPr>
          <p:grpSpPr>
            <a:xfrm>
              <a:off x="7780055" y="601711"/>
              <a:ext cx="3279389" cy="661720"/>
              <a:chOff x="9165240" y="2101324"/>
              <a:chExt cx="3279389" cy="661720"/>
            </a:xfrm>
          </p:grpSpPr>
          <p:sp>
            <p:nvSpPr>
              <p:cNvPr id="65" name="文本框 64">
                <a:extLst>
                  <a:ext uri="{FF2B5EF4-FFF2-40B4-BE49-F238E27FC236}">
                    <a16:creationId xmlns:a16="http://schemas.microsoft.com/office/drawing/2014/main" id="{227576F0-89D8-4341-889D-869A5A6B64A2}"/>
                  </a:ext>
                </a:extLst>
              </p:cNvPr>
              <p:cNvSpPr txBox="1"/>
              <p:nvPr/>
            </p:nvSpPr>
            <p:spPr>
              <a:xfrm>
                <a:off x="9837192" y="2241993"/>
                <a:ext cx="2607437"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留言模块实现</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测试</a:t>
                </a:r>
              </a:p>
            </p:txBody>
          </p:sp>
          <p:sp>
            <p:nvSpPr>
              <p:cNvPr id="66" name="文本框 65">
                <a:extLst>
                  <a:ext uri="{FF2B5EF4-FFF2-40B4-BE49-F238E27FC236}">
                    <a16:creationId xmlns:a16="http://schemas.microsoft.com/office/drawing/2014/main" id="{F0845BE7-85DD-457D-B66D-2566BC5102D9}"/>
                  </a:ext>
                </a:extLst>
              </p:cNvPr>
              <p:cNvSpPr txBox="1"/>
              <p:nvPr/>
            </p:nvSpPr>
            <p:spPr>
              <a:xfrm>
                <a:off x="9165240" y="2101324"/>
                <a:ext cx="478016"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5</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64" name="文本框 63">
              <a:extLst>
                <a:ext uri="{FF2B5EF4-FFF2-40B4-BE49-F238E27FC236}">
                  <a16:creationId xmlns:a16="http://schemas.microsoft.com/office/drawing/2014/main" id="{F0531EFA-B767-4F6E-BEBD-180B32A858B3}"/>
                </a:ext>
              </a:extLst>
            </p:cNvPr>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grpSp>
        <p:nvGrpSpPr>
          <p:cNvPr id="67" name="组合 66">
            <a:extLst>
              <a:ext uri="{FF2B5EF4-FFF2-40B4-BE49-F238E27FC236}">
                <a16:creationId xmlns:a16="http://schemas.microsoft.com/office/drawing/2014/main" id="{EB390A60-36E8-43E4-8126-568547DACFC1}"/>
              </a:ext>
            </a:extLst>
          </p:cNvPr>
          <p:cNvGrpSpPr/>
          <p:nvPr/>
        </p:nvGrpSpPr>
        <p:grpSpPr>
          <a:xfrm>
            <a:off x="7675263" y="5949676"/>
            <a:ext cx="3355364" cy="661720"/>
            <a:chOff x="7698146" y="578438"/>
            <a:chExt cx="3355364" cy="661720"/>
          </a:xfrm>
        </p:grpSpPr>
        <p:grpSp>
          <p:nvGrpSpPr>
            <p:cNvPr id="68" name="组合 67">
              <a:extLst>
                <a:ext uri="{FF2B5EF4-FFF2-40B4-BE49-F238E27FC236}">
                  <a16:creationId xmlns:a16="http://schemas.microsoft.com/office/drawing/2014/main" id="{CD4475AB-A094-4300-B83E-8CA762289079}"/>
                </a:ext>
              </a:extLst>
            </p:cNvPr>
            <p:cNvGrpSpPr/>
            <p:nvPr/>
          </p:nvGrpSpPr>
          <p:grpSpPr>
            <a:xfrm>
              <a:off x="7698146" y="578438"/>
              <a:ext cx="3355364" cy="661720"/>
              <a:chOff x="9083331" y="2078051"/>
              <a:chExt cx="3355364" cy="661720"/>
            </a:xfrm>
          </p:grpSpPr>
          <p:sp>
            <p:nvSpPr>
              <p:cNvPr id="70" name="文本框 69">
                <a:extLst>
                  <a:ext uri="{FF2B5EF4-FFF2-40B4-BE49-F238E27FC236}">
                    <a16:creationId xmlns:a16="http://schemas.microsoft.com/office/drawing/2014/main" id="{84C91E9E-D92F-4402-9E33-A6A2DFAE483E}"/>
                  </a:ext>
                </a:extLst>
              </p:cNvPr>
              <p:cNvSpPr txBox="1"/>
              <p:nvPr/>
            </p:nvSpPr>
            <p:spPr>
              <a:xfrm>
                <a:off x="9831258" y="2219629"/>
                <a:ext cx="2607437" cy="400110"/>
              </a:xfrm>
              <a:prstGeom prst="rect">
                <a:avLst/>
              </a:prstGeom>
              <a:noFill/>
            </p:spPr>
            <p:txBody>
              <a:bodyPr wrap="square" rtlCol="0">
                <a:spAutoFit/>
              </a:bodyPr>
              <a:lstStyle/>
              <a:p>
                <a:pPr algn="dist"/>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实验小结</a:t>
                </a:r>
                <a:r>
                  <a:rPr lang="en-US" altLang="zh-CN" sz="2000" spc="100" dirty="0">
                    <a:solidFill>
                      <a:schemeClr val="tx1">
                        <a:lumMod val="75000"/>
                        <a:lumOff val="25000"/>
                      </a:schemeClr>
                    </a:solidFill>
                    <a:latin typeface="微软雅黑" panose="020B0503020204020204" pitchFamily="34" charset="-122"/>
                    <a:ea typeface="微软雅黑" panose="020B0503020204020204" pitchFamily="34" charset="-122"/>
                  </a:rPr>
                  <a:t>&amp;</a:t>
                </a:r>
                <a:r>
                  <a:rPr lang="zh-CN" altLang="en-US" sz="2000" spc="100" dirty="0">
                    <a:solidFill>
                      <a:schemeClr val="tx1">
                        <a:lumMod val="75000"/>
                        <a:lumOff val="25000"/>
                      </a:schemeClr>
                    </a:solidFill>
                    <a:latin typeface="微软雅黑" panose="020B0503020204020204" pitchFamily="34" charset="-122"/>
                    <a:ea typeface="微软雅黑" panose="020B0503020204020204" pitchFamily="34" charset="-122"/>
                  </a:rPr>
                  <a:t>心得体会</a:t>
                </a:r>
              </a:p>
            </p:txBody>
          </p:sp>
          <p:sp>
            <p:nvSpPr>
              <p:cNvPr id="71" name="文本框 70">
                <a:extLst>
                  <a:ext uri="{FF2B5EF4-FFF2-40B4-BE49-F238E27FC236}">
                    <a16:creationId xmlns:a16="http://schemas.microsoft.com/office/drawing/2014/main" id="{FFD3A29D-0B1C-40F0-A05E-6A2FADE84B15}"/>
                  </a:ext>
                </a:extLst>
              </p:cNvPr>
              <p:cNvSpPr txBox="1"/>
              <p:nvPr/>
            </p:nvSpPr>
            <p:spPr>
              <a:xfrm>
                <a:off x="9083331" y="2078051"/>
                <a:ext cx="463588" cy="661720"/>
              </a:xfrm>
              <a:prstGeom prst="rect">
                <a:avLst/>
              </a:prstGeom>
              <a:noFill/>
            </p:spPr>
            <p:txBody>
              <a:bodyPr wrap="none" rtlCol="0">
                <a:spAutoFit/>
              </a:bodyPr>
              <a:lstStyle/>
              <a:p>
                <a:r>
                  <a:rPr lang="en-US" altLang="zh-CN" sz="3700" i="1" dirty="0">
                    <a:solidFill>
                      <a:srgbClr val="0863B5"/>
                    </a:solidFill>
                    <a:latin typeface="微软雅黑" panose="020B0503020204020204" pitchFamily="34" charset="-122"/>
                    <a:ea typeface="微软雅黑" panose="020B0503020204020204" pitchFamily="34" charset="-122"/>
                  </a:rPr>
                  <a:t>9</a:t>
                </a:r>
                <a:endParaRPr lang="zh-CN" altLang="en-US" sz="2800" i="1" baseline="30000" dirty="0">
                  <a:solidFill>
                    <a:srgbClr val="0863B5"/>
                  </a:solidFill>
                  <a:latin typeface="微软雅黑" panose="020B0503020204020204" pitchFamily="34" charset="-122"/>
                  <a:ea typeface="微软雅黑" panose="020B0503020204020204" pitchFamily="34" charset="-122"/>
                </a:endParaRPr>
              </a:p>
            </p:txBody>
          </p:sp>
        </p:grpSp>
        <p:sp>
          <p:nvSpPr>
            <p:cNvPr id="69" name="文本框 68">
              <a:extLst>
                <a:ext uri="{FF2B5EF4-FFF2-40B4-BE49-F238E27FC236}">
                  <a16:creationId xmlns:a16="http://schemas.microsoft.com/office/drawing/2014/main" id="{1C0FC954-F34E-45FE-B754-B710F40C09EB}"/>
                </a:ext>
              </a:extLst>
            </p:cNvPr>
            <p:cNvSpPr txBox="1"/>
            <p:nvPr/>
          </p:nvSpPr>
          <p:spPr>
            <a:xfrm>
              <a:off x="8219080" y="578438"/>
              <a:ext cx="332142" cy="369332"/>
            </a:xfrm>
            <a:prstGeom prst="rect">
              <a:avLst/>
            </a:prstGeom>
            <a:noFill/>
          </p:spPr>
          <p:txBody>
            <a:bodyPr wrap="none" rtlCol="0">
              <a:spAutoFit/>
            </a:bodyPr>
            <a:lstStyle/>
            <a:p>
              <a:r>
                <a:rPr lang="en-US" altLang="zh-CN" i="1" dirty="0">
                  <a:solidFill>
                    <a:srgbClr val="0863B5"/>
                  </a:solidFill>
                  <a:latin typeface="微软雅黑" panose="020B0503020204020204" pitchFamily="34" charset="-122"/>
                  <a:ea typeface="微软雅黑" panose="020B0503020204020204" pitchFamily="34" charset="-122"/>
                </a:rPr>
                <a:t>#</a:t>
              </a:r>
              <a:endParaRPr lang="zh-CN" altLang="en-US" i="1" dirty="0">
                <a:solidFill>
                  <a:srgbClr val="0863B5"/>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7144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12" presetClass="entr" presetSubtype="8" fill="hold" grpId="0" nodeType="withEffect">
                                  <p:stCondLst>
                                    <p:cond delay="7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ppt_x</p:attrName>
                                        </p:attrNameLst>
                                      </p:cBhvr>
                                      <p:tavLst>
                                        <p:tav tm="0">
                                          <p:val>
                                            <p:strVal val="#ppt_x-#ppt_w*1.125000"/>
                                          </p:val>
                                        </p:tav>
                                        <p:tav tm="100000">
                                          <p:val>
                                            <p:strVal val="#ppt_x"/>
                                          </p:val>
                                        </p:tav>
                                      </p:tavLst>
                                    </p:anim>
                                    <p:animEffect transition="in" filter="wipe(right)">
                                      <p:cBhvr>
                                        <p:cTn id="14" dur="500"/>
                                        <p:tgtEl>
                                          <p:spTgt spid="8"/>
                                        </p:tgtEl>
                                      </p:cBhvr>
                                    </p:animEffect>
                                  </p:childTnLst>
                                </p:cTn>
                              </p:par>
                              <p:par>
                                <p:cTn id="15" presetID="2" presetClass="entr" presetSubtype="1" decel="100000" fill="hold" grpId="0" nodeType="withEffect">
                                  <p:stCondLst>
                                    <p:cond delay="1100"/>
                                  </p:stCondLst>
                                  <p:childTnLst>
                                    <p:set>
                                      <p:cBhvr>
                                        <p:cTn id="16" dur="1" fill="hold">
                                          <p:stCondLst>
                                            <p:cond delay="0"/>
                                          </p:stCondLst>
                                        </p:cTn>
                                        <p:tgtEl>
                                          <p:spTgt spid="196"/>
                                        </p:tgtEl>
                                        <p:attrNameLst>
                                          <p:attrName>style.visibility</p:attrName>
                                        </p:attrNameLst>
                                      </p:cBhvr>
                                      <p:to>
                                        <p:strVal val="visible"/>
                                      </p:to>
                                    </p:set>
                                    <p:anim calcmode="lin" valueType="num">
                                      <p:cBhvr additive="base">
                                        <p:cTn id="17" dur="500" fill="hold"/>
                                        <p:tgtEl>
                                          <p:spTgt spid="196"/>
                                        </p:tgtEl>
                                        <p:attrNameLst>
                                          <p:attrName>ppt_x</p:attrName>
                                        </p:attrNameLst>
                                      </p:cBhvr>
                                      <p:tavLst>
                                        <p:tav tm="0">
                                          <p:val>
                                            <p:strVal val="#ppt_x"/>
                                          </p:val>
                                        </p:tav>
                                        <p:tav tm="100000">
                                          <p:val>
                                            <p:strVal val="#ppt_x"/>
                                          </p:val>
                                        </p:tav>
                                      </p:tavLst>
                                    </p:anim>
                                    <p:anim calcmode="lin" valueType="num">
                                      <p:cBhvr additive="base">
                                        <p:cTn id="18" dur="500" fill="hold"/>
                                        <p:tgtEl>
                                          <p:spTgt spid="196"/>
                                        </p:tgtEl>
                                        <p:attrNameLst>
                                          <p:attrName>ppt_y</p:attrName>
                                        </p:attrNameLst>
                                      </p:cBhvr>
                                      <p:tavLst>
                                        <p:tav tm="0">
                                          <p:val>
                                            <p:strVal val="0-#ppt_h/2"/>
                                          </p:val>
                                        </p:tav>
                                        <p:tav tm="100000">
                                          <p:val>
                                            <p:strVal val="#ppt_y"/>
                                          </p:val>
                                        </p:tav>
                                      </p:tavLst>
                                    </p:anim>
                                  </p:childTnLst>
                                </p:cTn>
                              </p:par>
                              <p:par>
                                <p:cTn id="19" presetID="2" presetClass="entr" presetSubtype="1" decel="100000" fill="hold" grpId="0" nodeType="withEffect">
                                  <p:stCondLst>
                                    <p:cond delay="1300"/>
                                  </p:stCondLst>
                                  <p:childTnLst>
                                    <p:set>
                                      <p:cBhvr>
                                        <p:cTn id="20" dur="1" fill="hold">
                                          <p:stCondLst>
                                            <p:cond delay="0"/>
                                          </p:stCondLst>
                                        </p:cTn>
                                        <p:tgtEl>
                                          <p:spTgt spid="197"/>
                                        </p:tgtEl>
                                        <p:attrNameLst>
                                          <p:attrName>style.visibility</p:attrName>
                                        </p:attrNameLst>
                                      </p:cBhvr>
                                      <p:to>
                                        <p:strVal val="visible"/>
                                      </p:to>
                                    </p:set>
                                    <p:anim calcmode="lin" valueType="num">
                                      <p:cBhvr additive="base">
                                        <p:cTn id="21" dur="500" fill="hold"/>
                                        <p:tgtEl>
                                          <p:spTgt spid="197"/>
                                        </p:tgtEl>
                                        <p:attrNameLst>
                                          <p:attrName>ppt_x</p:attrName>
                                        </p:attrNameLst>
                                      </p:cBhvr>
                                      <p:tavLst>
                                        <p:tav tm="0">
                                          <p:val>
                                            <p:strVal val="#ppt_x"/>
                                          </p:val>
                                        </p:tav>
                                        <p:tav tm="100000">
                                          <p:val>
                                            <p:strVal val="#ppt_x"/>
                                          </p:val>
                                        </p:tav>
                                      </p:tavLst>
                                    </p:anim>
                                    <p:anim calcmode="lin" valueType="num">
                                      <p:cBhvr additive="base">
                                        <p:cTn id="22" dur="500" fill="hold"/>
                                        <p:tgtEl>
                                          <p:spTgt spid="197"/>
                                        </p:tgtEl>
                                        <p:attrNameLst>
                                          <p:attrName>ppt_y</p:attrName>
                                        </p:attrNameLst>
                                      </p:cBhvr>
                                      <p:tavLst>
                                        <p:tav tm="0">
                                          <p:val>
                                            <p:strVal val="0-#ppt_h/2"/>
                                          </p:val>
                                        </p:tav>
                                        <p:tav tm="100000">
                                          <p:val>
                                            <p:strVal val="#ppt_y"/>
                                          </p:val>
                                        </p:tav>
                                      </p:tavLst>
                                    </p:anim>
                                  </p:childTnLst>
                                </p:cTn>
                              </p:par>
                              <p:par>
                                <p:cTn id="23" presetID="2" presetClass="entr" presetSubtype="4" decel="100000" fill="hold" grpId="0" nodeType="withEffect">
                                  <p:stCondLst>
                                    <p:cond delay="1000"/>
                                  </p:stCondLst>
                                  <p:childTnLst>
                                    <p:set>
                                      <p:cBhvr>
                                        <p:cTn id="24" dur="1" fill="hold">
                                          <p:stCondLst>
                                            <p:cond delay="0"/>
                                          </p:stCondLst>
                                        </p:cTn>
                                        <p:tgtEl>
                                          <p:spTgt spid="188"/>
                                        </p:tgtEl>
                                        <p:attrNameLst>
                                          <p:attrName>style.visibility</p:attrName>
                                        </p:attrNameLst>
                                      </p:cBhvr>
                                      <p:to>
                                        <p:strVal val="visible"/>
                                      </p:to>
                                    </p:set>
                                    <p:anim calcmode="lin" valueType="num">
                                      <p:cBhvr additive="base">
                                        <p:cTn id="25" dur="500" fill="hold"/>
                                        <p:tgtEl>
                                          <p:spTgt spid="188"/>
                                        </p:tgtEl>
                                        <p:attrNameLst>
                                          <p:attrName>ppt_x</p:attrName>
                                        </p:attrNameLst>
                                      </p:cBhvr>
                                      <p:tavLst>
                                        <p:tav tm="0">
                                          <p:val>
                                            <p:strVal val="#ppt_x"/>
                                          </p:val>
                                        </p:tav>
                                        <p:tav tm="100000">
                                          <p:val>
                                            <p:strVal val="#ppt_x"/>
                                          </p:val>
                                        </p:tav>
                                      </p:tavLst>
                                    </p:anim>
                                    <p:anim calcmode="lin" valueType="num">
                                      <p:cBhvr additive="base">
                                        <p:cTn id="26" dur="500" fill="hold"/>
                                        <p:tgtEl>
                                          <p:spTgt spid="188"/>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1200"/>
                                  </p:stCondLst>
                                  <p:childTnLst>
                                    <p:set>
                                      <p:cBhvr>
                                        <p:cTn id="28" dur="1" fill="hold">
                                          <p:stCondLst>
                                            <p:cond delay="0"/>
                                          </p:stCondLst>
                                        </p:cTn>
                                        <p:tgtEl>
                                          <p:spTgt spid="189"/>
                                        </p:tgtEl>
                                        <p:attrNameLst>
                                          <p:attrName>style.visibility</p:attrName>
                                        </p:attrNameLst>
                                      </p:cBhvr>
                                      <p:to>
                                        <p:strVal val="visible"/>
                                      </p:to>
                                    </p:set>
                                    <p:anim calcmode="lin" valueType="num">
                                      <p:cBhvr additive="base">
                                        <p:cTn id="29" dur="500" fill="hold"/>
                                        <p:tgtEl>
                                          <p:spTgt spid="189"/>
                                        </p:tgtEl>
                                        <p:attrNameLst>
                                          <p:attrName>ppt_x</p:attrName>
                                        </p:attrNameLst>
                                      </p:cBhvr>
                                      <p:tavLst>
                                        <p:tav tm="0">
                                          <p:val>
                                            <p:strVal val="#ppt_x"/>
                                          </p:val>
                                        </p:tav>
                                        <p:tav tm="100000">
                                          <p:val>
                                            <p:strVal val="#ppt_x"/>
                                          </p:val>
                                        </p:tav>
                                      </p:tavLst>
                                    </p:anim>
                                    <p:anim calcmode="lin" valueType="num">
                                      <p:cBhvr additive="base">
                                        <p:cTn id="30" dur="500" fill="hold"/>
                                        <p:tgtEl>
                                          <p:spTgt spid="189"/>
                                        </p:tgtEl>
                                        <p:attrNameLst>
                                          <p:attrName>ppt_y</p:attrName>
                                        </p:attrNameLst>
                                      </p:cBhvr>
                                      <p:tavLst>
                                        <p:tav tm="0">
                                          <p:val>
                                            <p:strVal val="1+#ppt_h/2"/>
                                          </p:val>
                                        </p:tav>
                                        <p:tav tm="100000">
                                          <p:val>
                                            <p:strVal val="#ppt_y"/>
                                          </p:val>
                                        </p:tav>
                                      </p:tavLst>
                                    </p:anim>
                                  </p:childTnLst>
                                </p:cTn>
                              </p:par>
                              <p:par>
                                <p:cTn id="31" presetID="22" presetClass="entr" presetSubtype="2" fill="hold" grpId="0" nodeType="withEffect">
                                  <p:stCondLst>
                                    <p:cond delay="800"/>
                                  </p:stCondLst>
                                  <p:childTnLst>
                                    <p:set>
                                      <p:cBhvr>
                                        <p:cTn id="32" dur="1" fill="hold">
                                          <p:stCondLst>
                                            <p:cond delay="0"/>
                                          </p:stCondLst>
                                        </p:cTn>
                                        <p:tgtEl>
                                          <p:spTgt spid="190"/>
                                        </p:tgtEl>
                                        <p:attrNameLst>
                                          <p:attrName>style.visibility</p:attrName>
                                        </p:attrNameLst>
                                      </p:cBhvr>
                                      <p:to>
                                        <p:strVal val="visible"/>
                                      </p:to>
                                    </p:set>
                                    <p:animEffect transition="in" filter="wipe(right)">
                                      <p:cBhvr>
                                        <p:cTn id="33" dur="500"/>
                                        <p:tgtEl>
                                          <p:spTgt spid="190"/>
                                        </p:tgtEl>
                                      </p:cBhvr>
                                    </p:animEffect>
                                  </p:childTnLst>
                                </p:cTn>
                              </p:par>
                              <p:par>
                                <p:cTn id="34" presetID="2" presetClass="entr" presetSubtype="2" decel="100000" fill="hold" nodeType="withEffect">
                                  <p:stCondLst>
                                    <p:cond delay="120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1+#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par>
                                <p:cTn id="38" presetID="22" presetClass="entr" presetSubtype="8" fill="hold" grpId="0" nodeType="withEffect">
                                  <p:stCondLst>
                                    <p:cond delay="1600"/>
                                  </p:stCondLst>
                                  <p:childTnLst>
                                    <p:set>
                                      <p:cBhvr>
                                        <p:cTn id="39" dur="1" fill="hold">
                                          <p:stCondLst>
                                            <p:cond delay="0"/>
                                          </p:stCondLst>
                                        </p:cTn>
                                        <p:tgtEl>
                                          <p:spTgt spid="198"/>
                                        </p:tgtEl>
                                        <p:attrNameLst>
                                          <p:attrName>style.visibility</p:attrName>
                                        </p:attrNameLst>
                                      </p:cBhvr>
                                      <p:to>
                                        <p:strVal val="visible"/>
                                      </p:to>
                                    </p:set>
                                    <p:animEffect transition="in" filter="wipe(left)">
                                      <p:cBhvr>
                                        <p:cTn id="40" dur="500"/>
                                        <p:tgtEl>
                                          <p:spTgt spid="198"/>
                                        </p:tgtEl>
                                      </p:cBhvr>
                                    </p:animEffect>
                                  </p:childTnLst>
                                </p:cTn>
                              </p:par>
                              <p:par>
                                <p:cTn id="41" presetID="12" presetClass="entr" presetSubtype="1" fill="hold" nodeType="withEffect">
                                  <p:stCondLst>
                                    <p:cond delay="2000"/>
                                  </p:stCondLst>
                                  <p:childTnLst>
                                    <p:set>
                                      <p:cBhvr>
                                        <p:cTn id="42" dur="1" fill="hold">
                                          <p:stCondLst>
                                            <p:cond delay="0"/>
                                          </p:stCondLst>
                                        </p:cTn>
                                        <p:tgtEl>
                                          <p:spTgt spid="147"/>
                                        </p:tgtEl>
                                        <p:attrNameLst>
                                          <p:attrName>style.visibility</p:attrName>
                                        </p:attrNameLst>
                                      </p:cBhvr>
                                      <p:to>
                                        <p:strVal val="visible"/>
                                      </p:to>
                                    </p:set>
                                    <p:anim calcmode="lin" valueType="num">
                                      <p:cBhvr additive="base">
                                        <p:cTn id="43" dur="250"/>
                                        <p:tgtEl>
                                          <p:spTgt spid="147"/>
                                        </p:tgtEl>
                                        <p:attrNameLst>
                                          <p:attrName>ppt_y</p:attrName>
                                        </p:attrNameLst>
                                      </p:cBhvr>
                                      <p:tavLst>
                                        <p:tav tm="0">
                                          <p:val>
                                            <p:strVal val="#ppt_y-#ppt_h*1.125000"/>
                                          </p:val>
                                        </p:tav>
                                        <p:tav tm="100000">
                                          <p:val>
                                            <p:strVal val="#ppt_y"/>
                                          </p:val>
                                        </p:tav>
                                      </p:tavLst>
                                    </p:anim>
                                    <p:animEffect transition="in" filter="wipe(down)">
                                      <p:cBhvr>
                                        <p:cTn id="44" dur="250"/>
                                        <p:tgtEl>
                                          <p:spTgt spid="147"/>
                                        </p:tgtEl>
                                      </p:cBhvr>
                                    </p:animEffect>
                                  </p:childTnLst>
                                </p:cTn>
                              </p:par>
                              <p:par>
                                <p:cTn id="45" presetID="12" presetClass="entr" presetSubtype="1" fill="hold" nodeType="withEffect">
                                  <p:stCondLst>
                                    <p:cond delay="2250"/>
                                  </p:stCondLst>
                                  <p:childTnLst>
                                    <p:set>
                                      <p:cBhvr>
                                        <p:cTn id="46" dur="1" fill="hold">
                                          <p:stCondLst>
                                            <p:cond delay="0"/>
                                          </p:stCondLst>
                                        </p:cTn>
                                        <p:tgtEl>
                                          <p:spTgt spid="148"/>
                                        </p:tgtEl>
                                        <p:attrNameLst>
                                          <p:attrName>style.visibility</p:attrName>
                                        </p:attrNameLst>
                                      </p:cBhvr>
                                      <p:to>
                                        <p:strVal val="visible"/>
                                      </p:to>
                                    </p:set>
                                    <p:anim calcmode="lin" valueType="num">
                                      <p:cBhvr additive="base">
                                        <p:cTn id="47" dur="250"/>
                                        <p:tgtEl>
                                          <p:spTgt spid="148"/>
                                        </p:tgtEl>
                                        <p:attrNameLst>
                                          <p:attrName>ppt_y</p:attrName>
                                        </p:attrNameLst>
                                      </p:cBhvr>
                                      <p:tavLst>
                                        <p:tav tm="0">
                                          <p:val>
                                            <p:strVal val="#ppt_y-#ppt_h*1.125000"/>
                                          </p:val>
                                        </p:tav>
                                        <p:tav tm="100000">
                                          <p:val>
                                            <p:strVal val="#ppt_y"/>
                                          </p:val>
                                        </p:tav>
                                      </p:tavLst>
                                    </p:anim>
                                    <p:animEffect transition="in" filter="wipe(down)">
                                      <p:cBhvr>
                                        <p:cTn id="48" dur="250"/>
                                        <p:tgtEl>
                                          <p:spTgt spid="148"/>
                                        </p:tgtEl>
                                      </p:cBhvr>
                                    </p:animEffect>
                                  </p:childTnLst>
                                </p:cTn>
                              </p:par>
                              <p:par>
                                <p:cTn id="49" presetID="12" presetClass="entr" presetSubtype="1" fill="hold" nodeType="withEffect">
                                  <p:stCondLst>
                                    <p:cond delay="2500"/>
                                  </p:stCondLst>
                                  <p:childTnLst>
                                    <p:set>
                                      <p:cBhvr>
                                        <p:cTn id="50" dur="1" fill="hold">
                                          <p:stCondLst>
                                            <p:cond delay="0"/>
                                          </p:stCondLst>
                                        </p:cTn>
                                        <p:tgtEl>
                                          <p:spTgt spid="158"/>
                                        </p:tgtEl>
                                        <p:attrNameLst>
                                          <p:attrName>style.visibility</p:attrName>
                                        </p:attrNameLst>
                                      </p:cBhvr>
                                      <p:to>
                                        <p:strVal val="visible"/>
                                      </p:to>
                                    </p:set>
                                    <p:anim calcmode="lin" valueType="num">
                                      <p:cBhvr additive="base">
                                        <p:cTn id="51" dur="250"/>
                                        <p:tgtEl>
                                          <p:spTgt spid="158"/>
                                        </p:tgtEl>
                                        <p:attrNameLst>
                                          <p:attrName>ppt_y</p:attrName>
                                        </p:attrNameLst>
                                      </p:cBhvr>
                                      <p:tavLst>
                                        <p:tav tm="0">
                                          <p:val>
                                            <p:strVal val="#ppt_y-#ppt_h*1.125000"/>
                                          </p:val>
                                        </p:tav>
                                        <p:tav tm="100000">
                                          <p:val>
                                            <p:strVal val="#ppt_y"/>
                                          </p:val>
                                        </p:tav>
                                      </p:tavLst>
                                    </p:anim>
                                    <p:animEffect transition="in" filter="wipe(down)">
                                      <p:cBhvr>
                                        <p:cTn id="52" dur="250"/>
                                        <p:tgtEl>
                                          <p:spTgt spid="158"/>
                                        </p:tgtEl>
                                      </p:cBhvr>
                                    </p:animEffect>
                                  </p:childTnLst>
                                </p:cTn>
                              </p:par>
                              <p:par>
                                <p:cTn id="53" presetID="12" presetClass="entr" presetSubtype="1" fill="hold" nodeType="withEffect">
                                  <p:stCondLst>
                                    <p:cond delay="3000"/>
                                  </p:stCondLst>
                                  <p:childTnLst>
                                    <p:set>
                                      <p:cBhvr>
                                        <p:cTn id="54" dur="1" fill="hold">
                                          <p:stCondLst>
                                            <p:cond delay="0"/>
                                          </p:stCondLst>
                                        </p:cTn>
                                        <p:tgtEl>
                                          <p:spTgt spid="170"/>
                                        </p:tgtEl>
                                        <p:attrNameLst>
                                          <p:attrName>style.visibility</p:attrName>
                                        </p:attrNameLst>
                                      </p:cBhvr>
                                      <p:to>
                                        <p:strVal val="visible"/>
                                      </p:to>
                                    </p:set>
                                    <p:anim calcmode="lin" valueType="num">
                                      <p:cBhvr additive="base">
                                        <p:cTn id="55" dur="250"/>
                                        <p:tgtEl>
                                          <p:spTgt spid="170"/>
                                        </p:tgtEl>
                                        <p:attrNameLst>
                                          <p:attrName>ppt_y</p:attrName>
                                        </p:attrNameLst>
                                      </p:cBhvr>
                                      <p:tavLst>
                                        <p:tav tm="0">
                                          <p:val>
                                            <p:strVal val="#ppt_y-#ppt_h*1.125000"/>
                                          </p:val>
                                        </p:tav>
                                        <p:tav tm="100000">
                                          <p:val>
                                            <p:strVal val="#ppt_y"/>
                                          </p:val>
                                        </p:tav>
                                      </p:tavLst>
                                    </p:anim>
                                    <p:animEffect transition="in" filter="wipe(down)">
                                      <p:cBhvr>
                                        <p:cTn id="56" dur="250"/>
                                        <p:tgtEl>
                                          <p:spTgt spid="170"/>
                                        </p:tgtEl>
                                      </p:cBhvr>
                                    </p:animEffect>
                                  </p:childTnLst>
                                </p:cTn>
                              </p:par>
                            </p:childTnLst>
                          </p:cTn>
                        </p:par>
                        <p:par>
                          <p:cTn id="57" fill="hold">
                            <p:stCondLst>
                              <p:cond delay="3250"/>
                            </p:stCondLst>
                            <p:childTnLst>
                              <p:par>
                                <p:cTn id="58" presetID="12" presetClass="entr" presetSubtype="1" fill="hold" nodeType="afterEffect">
                                  <p:stCondLst>
                                    <p:cond delay="0"/>
                                  </p:stCondLst>
                                  <p:childTnLst>
                                    <p:set>
                                      <p:cBhvr>
                                        <p:cTn id="59" dur="1" fill="hold">
                                          <p:stCondLst>
                                            <p:cond delay="0"/>
                                          </p:stCondLst>
                                        </p:cTn>
                                        <p:tgtEl>
                                          <p:spTgt spid="52"/>
                                        </p:tgtEl>
                                        <p:attrNameLst>
                                          <p:attrName>style.visibility</p:attrName>
                                        </p:attrNameLst>
                                      </p:cBhvr>
                                      <p:to>
                                        <p:strVal val="visible"/>
                                      </p:to>
                                    </p:set>
                                    <p:anim calcmode="lin" valueType="num">
                                      <p:cBhvr additive="base">
                                        <p:cTn id="60" dur="250"/>
                                        <p:tgtEl>
                                          <p:spTgt spid="52"/>
                                        </p:tgtEl>
                                        <p:attrNameLst>
                                          <p:attrName>ppt_y</p:attrName>
                                        </p:attrNameLst>
                                      </p:cBhvr>
                                      <p:tavLst>
                                        <p:tav tm="0">
                                          <p:val>
                                            <p:strVal val="#ppt_y-#ppt_h*1.125000"/>
                                          </p:val>
                                        </p:tav>
                                        <p:tav tm="100000">
                                          <p:val>
                                            <p:strVal val="#ppt_y"/>
                                          </p:val>
                                        </p:tav>
                                      </p:tavLst>
                                    </p:anim>
                                    <p:animEffect transition="in" filter="wipe(down)">
                                      <p:cBhvr>
                                        <p:cTn id="61" dur="250"/>
                                        <p:tgtEl>
                                          <p:spTgt spid="52"/>
                                        </p:tgtEl>
                                      </p:cBhvr>
                                    </p:animEffect>
                                  </p:childTnLst>
                                </p:cTn>
                              </p:par>
                            </p:childTnLst>
                          </p:cTn>
                        </p:par>
                        <p:par>
                          <p:cTn id="62" fill="hold">
                            <p:stCondLst>
                              <p:cond delay="3500"/>
                            </p:stCondLst>
                            <p:childTnLst>
                              <p:par>
                                <p:cTn id="63" presetID="12" presetClass="entr" presetSubtype="1" fill="hold" nodeType="afterEffect">
                                  <p:stCondLst>
                                    <p:cond delay="0"/>
                                  </p:stCondLst>
                                  <p:childTnLst>
                                    <p:set>
                                      <p:cBhvr>
                                        <p:cTn id="64" dur="1" fill="hold">
                                          <p:stCondLst>
                                            <p:cond delay="0"/>
                                          </p:stCondLst>
                                        </p:cTn>
                                        <p:tgtEl>
                                          <p:spTgt spid="176"/>
                                        </p:tgtEl>
                                        <p:attrNameLst>
                                          <p:attrName>style.visibility</p:attrName>
                                        </p:attrNameLst>
                                      </p:cBhvr>
                                      <p:to>
                                        <p:strVal val="visible"/>
                                      </p:to>
                                    </p:set>
                                    <p:anim calcmode="lin" valueType="num">
                                      <p:cBhvr additive="base">
                                        <p:cTn id="65" dur="250"/>
                                        <p:tgtEl>
                                          <p:spTgt spid="176"/>
                                        </p:tgtEl>
                                        <p:attrNameLst>
                                          <p:attrName>ppt_y</p:attrName>
                                        </p:attrNameLst>
                                      </p:cBhvr>
                                      <p:tavLst>
                                        <p:tav tm="0">
                                          <p:val>
                                            <p:strVal val="#ppt_y-#ppt_h*1.125000"/>
                                          </p:val>
                                        </p:tav>
                                        <p:tav tm="100000">
                                          <p:val>
                                            <p:strVal val="#ppt_y"/>
                                          </p:val>
                                        </p:tav>
                                      </p:tavLst>
                                    </p:anim>
                                    <p:animEffect transition="in" filter="wipe(down)">
                                      <p:cBhvr>
                                        <p:cTn id="66" dur="250"/>
                                        <p:tgtEl>
                                          <p:spTgt spid="176"/>
                                        </p:tgtEl>
                                      </p:cBhvr>
                                    </p:animEffect>
                                  </p:childTnLst>
                                </p:cTn>
                              </p:par>
                            </p:childTnLst>
                          </p:cTn>
                        </p:par>
                        <p:par>
                          <p:cTn id="67" fill="hold">
                            <p:stCondLst>
                              <p:cond delay="3750"/>
                            </p:stCondLst>
                            <p:childTnLst>
                              <p:par>
                                <p:cTn id="68" presetID="12" presetClass="entr" presetSubtype="1" fill="hold" nodeType="afterEffect">
                                  <p:stCondLst>
                                    <p:cond delay="0"/>
                                  </p:stCondLst>
                                  <p:childTnLst>
                                    <p:set>
                                      <p:cBhvr>
                                        <p:cTn id="69" dur="1" fill="hold">
                                          <p:stCondLst>
                                            <p:cond delay="0"/>
                                          </p:stCondLst>
                                        </p:cTn>
                                        <p:tgtEl>
                                          <p:spTgt spid="59"/>
                                        </p:tgtEl>
                                        <p:attrNameLst>
                                          <p:attrName>style.visibility</p:attrName>
                                        </p:attrNameLst>
                                      </p:cBhvr>
                                      <p:to>
                                        <p:strVal val="visible"/>
                                      </p:to>
                                    </p:set>
                                    <p:anim calcmode="lin" valueType="num">
                                      <p:cBhvr additive="base">
                                        <p:cTn id="70" dur="250"/>
                                        <p:tgtEl>
                                          <p:spTgt spid="59"/>
                                        </p:tgtEl>
                                        <p:attrNameLst>
                                          <p:attrName>ppt_y</p:attrName>
                                        </p:attrNameLst>
                                      </p:cBhvr>
                                      <p:tavLst>
                                        <p:tav tm="0">
                                          <p:val>
                                            <p:strVal val="#ppt_y-#ppt_h*1.125000"/>
                                          </p:val>
                                        </p:tav>
                                        <p:tav tm="100000">
                                          <p:val>
                                            <p:strVal val="#ppt_y"/>
                                          </p:val>
                                        </p:tav>
                                      </p:tavLst>
                                    </p:anim>
                                    <p:animEffect transition="in" filter="wipe(down)">
                                      <p:cBhvr>
                                        <p:cTn id="71" dur="250"/>
                                        <p:tgtEl>
                                          <p:spTgt spid="59"/>
                                        </p:tgtEl>
                                      </p:cBhvr>
                                    </p:animEffect>
                                  </p:childTnLst>
                                </p:cTn>
                              </p:par>
                            </p:childTnLst>
                          </p:cTn>
                        </p:par>
                        <p:par>
                          <p:cTn id="72" fill="hold">
                            <p:stCondLst>
                              <p:cond delay="4000"/>
                            </p:stCondLst>
                            <p:childTnLst>
                              <p:par>
                                <p:cTn id="73" presetID="12" presetClass="entr" presetSubtype="1" fill="hold" nodeType="after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250"/>
                                        <p:tgtEl>
                                          <p:spTgt spid="53"/>
                                        </p:tgtEl>
                                        <p:attrNameLst>
                                          <p:attrName>ppt_y</p:attrName>
                                        </p:attrNameLst>
                                      </p:cBhvr>
                                      <p:tavLst>
                                        <p:tav tm="0">
                                          <p:val>
                                            <p:strVal val="#ppt_y-#ppt_h*1.125000"/>
                                          </p:val>
                                        </p:tav>
                                        <p:tav tm="100000">
                                          <p:val>
                                            <p:strVal val="#ppt_y"/>
                                          </p:val>
                                        </p:tav>
                                      </p:tavLst>
                                    </p:anim>
                                    <p:animEffect transition="in" filter="wipe(down)">
                                      <p:cBhvr>
                                        <p:cTn id="76" dur="250"/>
                                        <p:tgtEl>
                                          <p:spTgt spid="53"/>
                                        </p:tgtEl>
                                      </p:cBhvr>
                                    </p:animEffect>
                                  </p:childTnLst>
                                </p:cTn>
                              </p:par>
                            </p:childTnLst>
                          </p:cTn>
                        </p:par>
                        <p:par>
                          <p:cTn id="77" fill="hold">
                            <p:stCondLst>
                              <p:cond delay="4250"/>
                            </p:stCondLst>
                            <p:childTnLst>
                              <p:par>
                                <p:cTn id="78" presetID="12" presetClass="entr" presetSubtype="1" fill="hold" nodeType="afterEffect">
                                  <p:stCondLst>
                                    <p:cond delay="0"/>
                                  </p:stCondLst>
                                  <p:childTnLst>
                                    <p:set>
                                      <p:cBhvr>
                                        <p:cTn id="79" dur="1" fill="hold">
                                          <p:stCondLst>
                                            <p:cond delay="0"/>
                                          </p:stCondLst>
                                        </p:cTn>
                                        <p:tgtEl>
                                          <p:spTgt spid="67"/>
                                        </p:tgtEl>
                                        <p:attrNameLst>
                                          <p:attrName>style.visibility</p:attrName>
                                        </p:attrNameLst>
                                      </p:cBhvr>
                                      <p:to>
                                        <p:strVal val="visible"/>
                                      </p:to>
                                    </p:set>
                                    <p:anim calcmode="lin" valueType="num">
                                      <p:cBhvr additive="base">
                                        <p:cTn id="80" dur="250"/>
                                        <p:tgtEl>
                                          <p:spTgt spid="67"/>
                                        </p:tgtEl>
                                        <p:attrNameLst>
                                          <p:attrName>ppt_y</p:attrName>
                                        </p:attrNameLst>
                                      </p:cBhvr>
                                      <p:tavLst>
                                        <p:tav tm="0">
                                          <p:val>
                                            <p:strVal val="#ppt_y-#ppt_h*1.125000"/>
                                          </p:val>
                                        </p:tav>
                                        <p:tav tm="100000">
                                          <p:val>
                                            <p:strVal val="#ppt_y"/>
                                          </p:val>
                                        </p:tav>
                                      </p:tavLst>
                                    </p:anim>
                                    <p:animEffect transition="in" filter="wipe(down)">
                                      <p:cBhvr>
                                        <p:cTn id="81" dur="25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animBg="1"/>
      <p:bldP spid="8" grpId="0" animBg="1"/>
      <p:bldP spid="5" grpId="0" animBg="1"/>
      <p:bldP spid="6" grpId="0" animBg="1"/>
      <p:bldP spid="188" grpId="0" animBg="1"/>
      <p:bldP spid="189" grpId="0" animBg="1"/>
      <p:bldP spid="196" grpId="0" animBg="1"/>
      <p:bldP spid="197" grpId="0" animBg="1"/>
      <p:bldP spid="19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3.4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管理员模块程序流程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506999" y="1973646"/>
            <a:ext cx="5504239" cy="1754326"/>
          </a:xfrm>
          <a:prstGeom prst="rect">
            <a:avLst/>
          </a:prstGeom>
        </p:spPr>
        <p:txBody>
          <a:bodyPr wrap="square">
            <a:spAutoFit/>
          </a:bodyPr>
          <a:lstStyle/>
          <a:p>
            <a:r>
              <a:rPr lang="zh-CN" altLang="zh-CN" dirty="0"/>
              <a:t>进入系统后，选择管理员，然后输入用户名和密码，有三次机会，正确后进入管理员主菜单，可以进行查询员工信息，添加员工信息，删除员工信息，管理员打卡以及修改密码等功能。使用那个功能可以进入其界面进行操作。操纵完毕后可以返回主菜单，然后退出到选择用户界面，最后退出程序。</a:t>
            </a:r>
          </a:p>
        </p:txBody>
      </p:sp>
      <p:pic>
        <p:nvPicPr>
          <p:cNvPr id="19" name="图片 18">
            <a:extLst>
              <a:ext uri="{FF2B5EF4-FFF2-40B4-BE49-F238E27FC236}">
                <a16:creationId xmlns:a16="http://schemas.microsoft.com/office/drawing/2014/main" id="{02AD8475-373D-426A-B669-7E3C4C889693}"/>
              </a:ext>
            </a:extLst>
          </p:cNvPr>
          <p:cNvPicPr/>
          <p:nvPr/>
        </p:nvPicPr>
        <p:blipFill rotWithShape="1">
          <a:blip r:embed="rId2">
            <a:extLst>
              <a:ext uri="{28A0092B-C50C-407E-A947-70E740481C1C}">
                <a14:useLocalDpi xmlns:a14="http://schemas.microsoft.com/office/drawing/2010/main" val="0"/>
              </a:ext>
            </a:extLst>
          </a:blip>
          <a:srcRect l="34234" t="19211" r="19927" b="17558"/>
          <a:stretch/>
        </p:blipFill>
        <p:spPr bwMode="auto">
          <a:xfrm>
            <a:off x="5854574" y="951775"/>
            <a:ext cx="6337426" cy="5252801"/>
          </a:xfrm>
          <a:prstGeom prst="rect">
            <a:avLst/>
          </a:prstGeom>
          <a:noFill/>
          <a:ln>
            <a:noFill/>
          </a:ln>
        </p:spPr>
      </p:pic>
    </p:spTree>
    <p:extLst>
      <p:ext uri="{BB962C8B-B14F-4D97-AF65-F5344CB8AC3E}">
        <p14:creationId xmlns:p14="http://schemas.microsoft.com/office/powerpoint/2010/main" val="386720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9"/>
                                        </p:tgtEl>
                                        <p:attrNameLst>
                                          <p:attrName>style.visibility</p:attrName>
                                        </p:attrNameLst>
                                      </p:cBhvr>
                                      <p:to>
                                        <p:strVal val="visible"/>
                                      </p:to>
                                    </p:set>
                                    <p:anim calcmode="lin" valueType="num">
                                      <p:cBhvr>
                                        <p:cTn id="31" dur="250" fill="hold"/>
                                        <p:tgtEl>
                                          <p:spTgt spid="19"/>
                                        </p:tgtEl>
                                        <p:attrNameLst>
                                          <p:attrName>ppt_w</p:attrName>
                                        </p:attrNameLst>
                                      </p:cBhvr>
                                      <p:tavLst>
                                        <p:tav tm="0">
                                          <p:val>
                                            <p:fltVal val="0"/>
                                          </p:val>
                                        </p:tav>
                                        <p:tav tm="100000">
                                          <p:val>
                                            <p:strVal val="#ppt_w"/>
                                          </p:val>
                                        </p:tav>
                                      </p:tavLst>
                                    </p:anim>
                                    <p:anim calcmode="lin" valueType="num">
                                      <p:cBhvr>
                                        <p:cTn id="32" dur="25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2316121" y="5408369"/>
            <a:ext cx="5504239" cy="369332"/>
          </a:xfrm>
          <a:prstGeom prst="rect">
            <a:avLst/>
          </a:prstGeom>
        </p:spPr>
        <p:txBody>
          <a:bodyPr wrap="square">
            <a:spAutoFit/>
          </a:bodyPr>
          <a:lstStyle/>
          <a:p>
            <a:r>
              <a:rPr lang="zh-CN" altLang="en-US" dirty="0"/>
              <a:t>管理员主页面</a:t>
            </a:r>
            <a:endParaRPr lang="zh-CN" altLang="zh-CN" dirty="0"/>
          </a:p>
        </p:txBody>
      </p:sp>
      <p:pic>
        <p:nvPicPr>
          <p:cNvPr id="15" name="图片 14">
            <a:extLst>
              <a:ext uri="{FF2B5EF4-FFF2-40B4-BE49-F238E27FC236}">
                <a16:creationId xmlns:a16="http://schemas.microsoft.com/office/drawing/2014/main" id="{03391FB5-4228-4B9A-8DB2-BFE71D7AD016}"/>
              </a:ext>
            </a:extLst>
          </p:cNvPr>
          <p:cNvPicPr/>
          <p:nvPr/>
        </p:nvPicPr>
        <p:blipFill>
          <a:blip r:embed="rId2" cstate="print">
            <a:extLst>
              <a:ext uri="{28A0092B-C50C-407E-A947-70E740481C1C}">
                <a14:useLocalDpi xmlns:a14="http://schemas.microsoft.com/office/drawing/2010/main" val="0"/>
              </a:ext>
            </a:extLst>
          </a:blip>
          <a:srcRect l="31001" t="26767" r="31067" b="32976"/>
          <a:stretch>
            <a:fillRect/>
          </a:stretch>
        </p:blipFill>
        <p:spPr bwMode="auto">
          <a:xfrm>
            <a:off x="6391748" y="451736"/>
            <a:ext cx="3928438" cy="2352058"/>
          </a:xfrm>
          <a:prstGeom prst="rect">
            <a:avLst/>
          </a:prstGeom>
          <a:noFill/>
          <a:ln>
            <a:noFill/>
          </a:ln>
        </p:spPr>
      </p:pic>
      <p:pic>
        <p:nvPicPr>
          <p:cNvPr id="17" name="图片 16">
            <a:extLst>
              <a:ext uri="{FF2B5EF4-FFF2-40B4-BE49-F238E27FC236}">
                <a16:creationId xmlns:a16="http://schemas.microsoft.com/office/drawing/2014/main" id="{AD68320E-E9E4-4AE4-87F1-92B5F1862F91}"/>
              </a:ext>
            </a:extLst>
          </p:cNvPr>
          <p:cNvPicPr/>
          <p:nvPr/>
        </p:nvPicPr>
        <p:blipFill>
          <a:blip r:embed="rId3" cstate="print">
            <a:extLst>
              <a:ext uri="{28A0092B-C50C-407E-A947-70E740481C1C}">
                <a14:useLocalDpi xmlns:a14="http://schemas.microsoft.com/office/drawing/2010/main" val="0"/>
              </a:ext>
            </a:extLst>
          </a:blip>
          <a:srcRect l="30345" t="25830" r="30278" b="31477"/>
          <a:stretch>
            <a:fillRect/>
          </a:stretch>
        </p:blipFill>
        <p:spPr bwMode="auto">
          <a:xfrm>
            <a:off x="6391748" y="3578651"/>
            <a:ext cx="4020091" cy="2439019"/>
          </a:xfrm>
          <a:prstGeom prst="rect">
            <a:avLst/>
          </a:prstGeom>
          <a:noFill/>
          <a:ln>
            <a:noFill/>
          </a:ln>
        </p:spPr>
      </p:pic>
      <p:sp>
        <p:nvSpPr>
          <p:cNvPr id="20" name="矩形 19">
            <a:extLst>
              <a:ext uri="{FF2B5EF4-FFF2-40B4-BE49-F238E27FC236}">
                <a16:creationId xmlns:a16="http://schemas.microsoft.com/office/drawing/2014/main" id="{78B53718-64B7-49A5-A304-C361EFCEE531}"/>
              </a:ext>
            </a:extLst>
          </p:cNvPr>
          <p:cNvSpPr/>
          <p:nvPr/>
        </p:nvSpPr>
        <p:spPr>
          <a:xfrm>
            <a:off x="7568066" y="2869563"/>
            <a:ext cx="5504239" cy="369332"/>
          </a:xfrm>
          <a:prstGeom prst="rect">
            <a:avLst/>
          </a:prstGeom>
        </p:spPr>
        <p:txBody>
          <a:bodyPr wrap="square">
            <a:spAutoFit/>
          </a:bodyPr>
          <a:lstStyle/>
          <a:p>
            <a:r>
              <a:rPr lang="zh-CN" altLang="en-US" dirty="0"/>
              <a:t>添加员工成功</a:t>
            </a:r>
            <a:endParaRPr lang="zh-CN" altLang="zh-CN" dirty="0"/>
          </a:p>
        </p:txBody>
      </p:sp>
      <p:sp>
        <p:nvSpPr>
          <p:cNvPr id="21" name="矩形 20">
            <a:extLst>
              <a:ext uri="{FF2B5EF4-FFF2-40B4-BE49-F238E27FC236}">
                <a16:creationId xmlns:a16="http://schemas.microsoft.com/office/drawing/2014/main" id="{D239972A-C68B-4D1B-B62F-0659D9315EC0}"/>
              </a:ext>
            </a:extLst>
          </p:cNvPr>
          <p:cNvSpPr/>
          <p:nvPr/>
        </p:nvSpPr>
        <p:spPr>
          <a:xfrm>
            <a:off x="7145740" y="6078526"/>
            <a:ext cx="5504239" cy="369332"/>
          </a:xfrm>
          <a:prstGeom prst="rect">
            <a:avLst/>
          </a:prstGeom>
        </p:spPr>
        <p:txBody>
          <a:bodyPr wrap="square">
            <a:spAutoFit/>
          </a:bodyPr>
          <a:lstStyle/>
          <a:p>
            <a:r>
              <a:rPr lang="zh-CN" altLang="en-US" dirty="0"/>
              <a:t>添加员工不能为空提醒</a:t>
            </a:r>
            <a:endParaRPr lang="zh-CN" altLang="zh-CN" dirty="0"/>
          </a:p>
        </p:txBody>
      </p:sp>
      <p:pic>
        <p:nvPicPr>
          <p:cNvPr id="3" name="图片 2">
            <a:extLst>
              <a:ext uri="{FF2B5EF4-FFF2-40B4-BE49-F238E27FC236}">
                <a16:creationId xmlns:a16="http://schemas.microsoft.com/office/drawing/2014/main" id="{AC7537BE-A6FB-46C2-B452-A37E918EB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000" y="1685085"/>
            <a:ext cx="5211288" cy="3614201"/>
          </a:xfrm>
          <a:prstGeom prst="rect">
            <a:avLst/>
          </a:prstGeom>
        </p:spPr>
      </p:pic>
    </p:spTree>
    <p:extLst>
      <p:ext uri="{BB962C8B-B14F-4D97-AF65-F5344CB8AC3E}">
        <p14:creationId xmlns:p14="http://schemas.microsoft.com/office/powerpoint/2010/main" val="26022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5"/>
                                        </p:tgtEl>
                                        <p:attrNameLst>
                                          <p:attrName>style.visibility</p:attrName>
                                        </p:attrNameLst>
                                      </p:cBhvr>
                                      <p:to>
                                        <p:strVal val="visible"/>
                                      </p:to>
                                    </p:set>
                                    <p:anim calcmode="lin" valueType="num">
                                      <p:cBhvr>
                                        <p:cTn id="31" dur="250" fill="hold"/>
                                        <p:tgtEl>
                                          <p:spTgt spid="15"/>
                                        </p:tgtEl>
                                        <p:attrNameLst>
                                          <p:attrName>ppt_w</p:attrName>
                                        </p:attrNameLst>
                                      </p:cBhvr>
                                      <p:tavLst>
                                        <p:tav tm="0">
                                          <p:val>
                                            <p:fltVal val="0"/>
                                          </p:val>
                                        </p:tav>
                                        <p:tav tm="100000">
                                          <p:val>
                                            <p:strVal val="#ppt_w"/>
                                          </p:val>
                                        </p:tav>
                                      </p:tavLst>
                                    </p:anim>
                                    <p:anim calcmode="lin" valueType="num">
                                      <p:cBhvr>
                                        <p:cTn id="32" dur="250" fill="hold"/>
                                        <p:tgtEl>
                                          <p:spTgt spid="15"/>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150" fill="hold"/>
                                        <p:tgtEl>
                                          <p:spTgt spid="20"/>
                                        </p:tgtEl>
                                        <p:attrNameLst>
                                          <p:attrName>ppt_w</p:attrName>
                                        </p:attrNameLst>
                                      </p:cBhvr>
                                      <p:tavLst>
                                        <p:tav tm="0">
                                          <p:val>
                                            <p:fltVal val="0"/>
                                          </p:val>
                                        </p:tav>
                                        <p:tav tm="100000">
                                          <p:val>
                                            <p:strVal val="#ppt_w"/>
                                          </p:val>
                                        </p:tav>
                                      </p:tavLst>
                                    </p:anim>
                                    <p:anim calcmode="lin" valueType="num">
                                      <p:cBhvr>
                                        <p:cTn id="40" dur="150" fill="hold"/>
                                        <p:tgtEl>
                                          <p:spTgt spid="2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iterate type="lt">
                                    <p:tmPct val="10000"/>
                                  </p:iterate>
                                  <p:childTnLst>
                                    <p:set>
                                      <p:cBhvr>
                                        <p:cTn id="42" dur="1" fill="hold">
                                          <p:stCondLst>
                                            <p:cond delay="0"/>
                                          </p:stCondLst>
                                        </p:cTn>
                                        <p:tgtEl>
                                          <p:spTgt spid="21"/>
                                        </p:tgtEl>
                                        <p:attrNameLst>
                                          <p:attrName>style.visibility</p:attrName>
                                        </p:attrNameLst>
                                      </p:cBhvr>
                                      <p:to>
                                        <p:strVal val="visible"/>
                                      </p:to>
                                    </p:set>
                                    <p:anim calcmode="lin" valueType="num">
                                      <p:cBhvr>
                                        <p:cTn id="43" dur="150" fill="hold"/>
                                        <p:tgtEl>
                                          <p:spTgt spid="21"/>
                                        </p:tgtEl>
                                        <p:attrNameLst>
                                          <p:attrName>ppt_w</p:attrName>
                                        </p:attrNameLst>
                                      </p:cBhvr>
                                      <p:tavLst>
                                        <p:tav tm="0">
                                          <p:val>
                                            <p:fltVal val="0"/>
                                          </p:val>
                                        </p:tav>
                                        <p:tav tm="100000">
                                          <p:val>
                                            <p:strVal val="#ppt_w"/>
                                          </p:val>
                                        </p:tav>
                                      </p:tavLst>
                                    </p:anim>
                                    <p:anim calcmode="lin" valueType="num">
                                      <p:cBhvr>
                                        <p:cTn id="44" dur="150" fill="hold"/>
                                        <p:tgtEl>
                                          <p:spTgt spid="21"/>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iterate type="lt">
                                    <p:tmPct val="10000"/>
                                  </p:iterate>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3.6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2121158" y="5950287"/>
            <a:ext cx="2286036" cy="369332"/>
          </a:xfrm>
          <a:prstGeom prst="rect">
            <a:avLst/>
          </a:prstGeom>
        </p:spPr>
        <p:txBody>
          <a:bodyPr wrap="square">
            <a:spAutoFit/>
          </a:bodyPr>
          <a:lstStyle/>
          <a:p>
            <a:r>
              <a:rPr lang="zh-CN" altLang="en-US" b="1" dirty="0"/>
              <a:t>管理员模块白盒测试</a:t>
            </a:r>
            <a:endParaRPr lang="zh-CN" altLang="zh-CN" b="1" dirty="0"/>
          </a:p>
        </p:txBody>
      </p:sp>
      <p:sp>
        <p:nvSpPr>
          <p:cNvPr id="17" name="矩形 16">
            <a:extLst>
              <a:ext uri="{FF2B5EF4-FFF2-40B4-BE49-F238E27FC236}">
                <a16:creationId xmlns:a16="http://schemas.microsoft.com/office/drawing/2014/main" id="{39BA7DFC-7216-48EB-B67E-973EBCB2CFB3}"/>
              </a:ext>
            </a:extLst>
          </p:cNvPr>
          <p:cNvSpPr/>
          <p:nvPr/>
        </p:nvSpPr>
        <p:spPr>
          <a:xfrm>
            <a:off x="7968464" y="5096973"/>
            <a:ext cx="2264272" cy="369332"/>
          </a:xfrm>
          <a:prstGeom prst="rect">
            <a:avLst/>
          </a:prstGeom>
        </p:spPr>
        <p:txBody>
          <a:bodyPr wrap="square">
            <a:spAutoFit/>
          </a:bodyPr>
          <a:lstStyle/>
          <a:p>
            <a:r>
              <a:rPr lang="zh-CN" altLang="en-US" b="1" dirty="0"/>
              <a:t>管理员模块黑盒测试</a:t>
            </a:r>
            <a:endParaRPr lang="zh-CN" altLang="zh-CN" b="1" dirty="0"/>
          </a:p>
        </p:txBody>
      </p:sp>
      <p:graphicFrame>
        <p:nvGraphicFramePr>
          <p:cNvPr id="4" name="表格 3">
            <a:extLst>
              <a:ext uri="{FF2B5EF4-FFF2-40B4-BE49-F238E27FC236}">
                <a16:creationId xmlns:a16="http://schemas.microsoft.com/office/drawing/2014/main" id="{CDAA6208-4BB2-4828-A9A5-8F6C4A1B97CA}"/>
              </a:ext>
            </a:extLst>
          </p:cNvPr>
          <p:cNvGraphicFramePr>
            <a:graphicFrameLocks noGrp="1"/>
          </p:cNvGraphicFramePr>
          <p:nvPr>
            <p:extLst>
              <p:ext uri="{D42A27DB-BD31-4B8C-83A1-F6EECF244321}">
                <p14:modId xmlns:p14="http://schemas.microsoft.com/office/powerpoint/2010/main" val="1331053221"/>
              </p:ext>
            </p:extLst>
          </p:nvPr>
        </p:nvGraphicFramePr>
        <p:xfrm>
          <a:off x="858484" y="1735676"/>
          <a:ext cx="4811384" cy="4081488"/>
        </p:xfrm>
        <a:graphic>
          <a:graphicData uri="http://schemas.openxmlformats.org/drawingml/2006/table">
            <a:tbl>
              <a:tblPr>
                <a:tableStyleId>{5C22544A-7EE6-4342-B048-85BDC9FD1C3A}</a:tableStyleId>
              </a:tblPr>
              <a:tblGrid>
                <a:gridCol w="1162952">
                  <a:extLst>
                    <a:ext uri="{9D8B030D-6E8A-4147-A177-3AD203B41FA5}">
                      <a16:colId xmlns:a16="http://schemas.microsoft.com/office/drawing/2014/main" val="2606295880"/>
                    </a:ext>
                  </a:extLst>
                </a:gridCol>
                <a:gridCol w="3648432">
                  <a:extLst>
                    <a:ext uri="{9D8B030D-6E8A-4147-A177-3AD203B41FA5}">
                      <a16:colId xmlns:a16="http://schemas.microsoft.com/office/drawing/2014/main" val="835267050"/>
                    </a:ext>
                  </a:extLst>
                </a:gridCol>
              </a:tblGrid>
              <a:tr h="308513">
                <a:tc>
                  <a:txBody>
                    <a:bodyPr/>
                    <a:lstStyle/>
                    <a:p>
                      <a:pPr>
                        <a:spcAft>
                          <a:spcPts val="0"/>
                        </a:spcAft>
                      </a:pPr>
                      <a:r>
                        <a:rPr lang="zh-CN" sz="1300" kern="100">
                          <a:effectLst/>
                        </a:rPr>
                        <a:t>用例名称</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zh-CN" sz="1300" kern="100">
                          <a:effectLst/>
                        </a:rPr>
                        <a:t>添加员工测试用例</a:t>
                      </a:r>
                      <a:endParaRPr lang="zh-CN" sz="1300" kern="10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1337910530"/>
                  </a:ext>
                </a:extLst>
              </a:tr>
              <a:tr h="308513">
                <a:tc>
                  <a:txBody>
                    <a:bodyPr/>
                    <a:lstStyle/>
                    <a:p>
                      <a:pPr>
                        <a:spcAft>
                          <a:spcPts val="0"/>
                        </a:spcAft>
                      </a:pPr>
                      <a:r>
                        <a:rPr lang="zh-CN" sz="1300" kern="100">
                          <a:effectLst/>
                        </a:rPr>
                        <a:t>用例</a:t>
                      </a:r>
                      <a:r>
                        <a:rPr lang="en-US" sz="1300" kern="100">
                          <a:effectLst/>
                        </a:rPr>
                        <a:t>id</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en-US" sz="1300" kern="100">
                          <a:effectLst/>
                        </a:rPr>
                        <a:t> </a:t>
                      </a:r>
                      <a:endParaRPr lang="zh-CN" sz="1300" kern="10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1141702080"/>
                  </a:ext>
                </a:extLst>
              </a:tr>
              <a:tr h="296303">
                <a:tc>
                  <a:txBody>
                    <a:bodyPr/>
                    <a:lstStyle/>
                    <a:p>
                      <a:pPr>
                        <a:spcAft>
                          <a:spcPts val="0"/>
                        </a:spcAft>
                      </a:pPr>
                      <a:r>
                        <a:rPr lang="zh-CN" sz="1300" kern="100">
                          <a:effectLst/>
                        </a:rPr>
                        <a:t>基本描述</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zh-CN" sz="1300" kern="100" dirty="0">
                          <a:effectLst/>
                        </a:rPr>
                        <a:t>输入</a:t>
                      </a:r>
                      <a:r>
                        <a:rPr lang="en-US" sz="1300" kern="100" dirty="0">
                          <a:effectLst/>
                        </a:rPr>
                        <a:t>id</a:t>
                      </a:r>
                      <a:r>
                        <a:rPr lang="zh-CN" sz="1300" kern="100" dirty="0">
                          <a:effectLst/>
                        </a:rPr>
                        <a:t>和</a:t>
                      </a:r>
                      <a:r>
                        <a:rPr lang="en-US" sz="1300" kern="100" dirty="0">
                          <a:effectLst/>
                        </a:rPr>
                        <a:t>name</a:t>
                      </a:r>
                      <a:r>
                        <a:rPr lang="zh-CN" sz="1300" kern="100" dirty="0">
                          <a:effectLst/>
                        </a:rPr>
                        <a:t>，为公司添加新员工</a:t>
                      </a:r>
                      <a:endParaRPr lang="zh-CN" sz="1300" kern="100" dirty="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3992701219"/>
                  </a:ext>
                </a:extLst>
              </a:tr>
              <a:tr h="296303">
                <a:tc>
                  <a:txBody>
                    <a:bodyPr/>
                    <a:lstStyle/>
                    <a:p>
                      <a:pPr>
                        <a:spcAft>
                          <a:spcPts val="0"/>
                        </a:spcAft>
                      </a:pPr>
                      <a:r>
                        <a:rPr lang="zh-CN" sz="1300" kern="100">
                          <a:effectLst/>
                        </a:rPr>
                        <a:t>测试方案</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zh-CN" sz="1300" kern="100">
                          <a:effectLst/>
                        </a:rPr>
                        <a:t>测试正确输入、输入错误和不输入信息等情况。</a:t>
                      </a:r>
                      <a:endParaRPr lang="zh-CN" sz="1300" kern="10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2820480378"/>
                  </a:ext>
                </a:extLst>
              </a:tr>
              <a:tr h="1435928">
                <a:tc>
                  <a:txBody>
                    <a:bodyPr/>
                    <a:lstStyle/>
                    <a:p>
                      <a:pPr>
                        <a:spcAft>
                          <a:spcPts val="0"/>
                        </a:spcAft>
                      </a:pPr>
                      <a:r>
                        <a:rPr lang="zh-CN" sz="1300" kern="100">
                          <a:effectLst/>
                        </a:rPr>
                        <a:t>输入数据</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en-US" sz="1300" kern="100" dirty="0">
                          <a:effectLst/>
                        </a:rPr>
                        <a:t>1.</a:t>
                      </a:r>
                      <a:r>
                        <a:rPr lang="zh-CN" sz="1300" kern="100" dirty="0">
                          <a:effectLst/>
                        </a:rPr>
                        <a:t>输入正确数据。</a:t>
                      </a:r>
                    </a:p>
                    <a:p>
                      <a:pPr>
                        <a:spcAft>
                          <a:spcPts val="0"/>
                        </a:spcAft>
                      </a:pPr>
                      <a:r>
                        <a:rPr lang="en-US" sz="1300" kern="100" dirty="0">
                          <a:effectLst/>
                        </a:rPr>
                        <a:t>2.</a:t>
                      </a:r>
                      <a:r>
                        <a:rPr lang="zh-CN" sz="1300" kern="100" dirty="0">
                          <a:effectLst/>
                        </a:rPr>
                        <a:t>不输入</a:t>
                      </a:r>
                      <a:r>
                        <a:rPr lang="en-US" sz="1300" kern="100" dirty="0">
                          <a:effectLst/>
                        </a:rPr>
                        <a:t>id</a:t>
                      </a:r>
                      <a:endParaRPr lang="zh-CN" sz="1300" kern="100" dirty="0">
                        <a:effectLst/>
                      </a:endParaRPr>
                    </a:p>
                    <a:p>
                      <a:pPr>
                        <a:spcAft>
                          <a:spcPts val="0"/>
                        </a:spcAft>
                      </a:pPr>
                      <a:r>
                        <a:rPr lang="en-US" sz="1300" kern="100" dirty="0">
                          <a:effectLst/>
                        </a:rPr>
                        <a:t>3.</a:t>
                      </a:r>
                      <a:r>
                        <a:rPr lang="zh-CN" sz="1300" kern="100" dirty="0">
                          <a:effectLst/>
                        </a:rPr>
                        <a:t>不输入</a:t>
                      </a:r>
                      <a:r>
                        <a:rPr lang="en-US" sz="1300" kern="100" dirty="0">
                          <a:effectLst/>
                        </a:rPr>
                        <a:t>name</a:t>
                      </a:r>
                      <a:endParaRPr lang="zh-CN" sz="1300" kern="100" dirty="0">
                        <a:effectLst/>
                      </a:endParaRPr>
                    </a:p>
                    <a:p>
                      <a:pPr>
                        <a:spcAft>
                          <a:spcPts val="0"/>
                        </a:spcAft>
                      </a:pPr>
                      <a:r>
                        <a:rPr lang="en-US" sz="1300" kern="100" dirty="0">
                          <a:effectLst/>
                        </a:rPr>
                        <a:t>4.</a:t>
                      </a:r>
                      <a:r>
                        <a:rPr lang="zh-CN" sz="1300" kern="100" dirty="0">
                          <a:effectLst/>
                        </a:rPr>
                        <a:t>不输入</a:t>
                      </a:r>
                      <a:r>
                        <a:rPr lang="en-US" sz="1300" kern="100" dirty="0">
                          <a:effectLst/>
                        </a:rPr>
                        <a:t>id</a:t>
                      </a:r>
                      <a:r>
                        <a:rPr lang="zh-CN" sz="1300" kern="100" dirty="0">
                          <a:effectLst/>
                        </a:rPr>
                        <a:t>和</a:t>
                      </a:r>
                      <a:r>
                        <a:rPr lang="en-US" sz="1300" kern="100" dirty="0">
                          <a:effectLst/>
                        </a:rPr>
                        <a:t>name</a:t>
                      </a:r>
                      <a:endParaRPr lang="zh-CN" sz="1300" kern="100" dirty="0">
                        <a:effectLst/>
                      </a:endParaRPr>
                    </a:p>
                    <a:p>
                      <a:pPr>
                        <a:spcAft>
                          <a:spcPts val="0"/>
                        </a:spcAft>
                      </a:pPr>
                      <a:r>
                        <a:rPr lang="en-US" sz="1300" kern="100" dirty="0">
                          <a:effectLst/>
                        </a:rPr>
                        <a:t>5.</a:t>
                      </a:r>
                      <a:r>
                        <a:rPr lang="zh-CN" sz="1300" kern="100" dirty="0">
                          <a:effectLst/>
                        </a:rPr>
                        <a:t>输入已经存在的</a:t>
                      </a:r>
                      <a:r>
                        <a:rPr lang="en-US" sz="1300" kern="100" dirty="0">
                          <a:effectLst/>
                        </a:rPr>
                        <a:t>id,</a:t>
                      </a:r>
                      <a:r>
                        <a:rPr lang="zh-CN" sz="1300" kern="100" dirty="0">
                          <a:effectLst/>
                        </a:rPr>
                        <a:t>不存在的</a:t>
                      </a:r>
                      <a:r>
                        <a:rPr lang="en-US" sz="1300" kern="100" dirty="0">
                          <a:effectLst/>
                        </a:rPr>
                        <a:t>name</a:t>
                      </a:r>
                      <a:endParaRPr lang="zh-CN" sz="1300" kern="100" dirty="0">
                        <a:effectLst/>
                      </a:endParaRPr>
                    </a:p>
                    <a:p>
                      <a:pPr>
                        <a:spcAft>
                          <a:spcPts val="0"/>
                        </a:spcAft>
                      </a:pPr>
                      <a:r>
                        <a:rPr lang="en-US" sz="1300" kern="100" dirty="0">
                          <a:effectLst/>
                        </a:rPr>
                        <a:t>6.</a:t>
                      </a:r>
                      <a:r>
                        <a:rPr lang="zh-CN" sz="1300" kern="100" dirty="0">
                          <a:effectLst/>
                        </a:rPr>
                        <a:t>输入已经存在的</a:t>
                      </a:r>
                      <a:r>
                        <a:rPr lang="en-US" sz="1300" kern="100" dirty="0">
                          <a:effectLst/>
                        </a:rPr>
                        <a:t>name,</a:t>
                      </a:r>
                      <a:r>
                        <a:rPr lang="zh-CN" sz="1300" kern="100" dirty="0">
                          <a:effectLst/>
                        </a:rPr>
                        <a:t>不存在的</a:t>
                      </a:r>
                      <a:r>
                        <a:rPr lang="en-US" sz="1300" kern="100" dirty="0">
                          <a:effectLst/>
                        </a:rPr>
                        <a:t>id</a:t>
                      </a:r>
                      <a:endParaRPr lang="zh-CN" sz="1300" kern="100" dirty="0">
                        <a:effectLst/>
                      </a:endParaRPr>
                    </a:p>
                    <a:p>
                      <a:pPr>
                        <a:spcAft>
                          <a:spcPts val="0"/>
                        </a:spcAft>
                      </a:pPr>
                      <a:r>
                        <a:rPr lang="en-US" sz="1300" kern="100" dirty="0">
                          <a:effectLst/>
                        </a:rPr>
                        <a:t>7.</a:t>
                      </a:r>
                      <a:r>
                        <a:rPr lang="zh-CN" sz="1300" kern="100" dirty="0">
                          <a:effectLst/>
                        </a:rPr>
                        <a:t>输入存在的</a:t>
                      </a:r>
                      <a:r>
                        <a:rPr lang="en-US" sz="1300" kern="100" dirty="0">
                          <a:effectLst/>
                        </a:rPr>
                        <a:t>id</a:t>
                      </a:r>
                      <a:r>
                        <a:rPr lang="zh-CN" sz="1300" kern="100" dirty="0">
                          <a:effectLst/>
                        </a:rPr>
                        <a:t>和</a:t>
                      </a:r>
                      <a:r>
                        <a:rPr lang="en-US" sz="1300" kern="100" dirty="0">
                          <a:effectLst/>
                        </a:rPr>
                        <a:t>name</a:t>
                      </a:r>
                      <a:endParaRPr lang="zh-CN" sz="1300" kern="100" dirty="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3509045270"/>
                  </a:ext>
                </a:extLst>
              </a:tr>
              <a:tr h="1435928">
                <a:tc>
                  <a:txBody>
                    <a:bodyPr/>
                    <a:lstStyle/>
                    <a:p>
                      <a:pPr>
                        <a:spcAft>
                          <a:spcPts val="0"/>
                        </a:spcAft>
                      </a:pPr>
                      <a:r>
                        <a:rPr lang="zh-CN" sz="1300" kern="100">
                          <a:effectLst/>
                        </a:rPr>
                        <a:t>预期结果</a:t>
                      </a:r>
                      <a:endParaRPr lang="zh-CN" sz="1300" kern="100">
                        <a:effectLst/>
                        <a:latin typeface="Times New Roman" panose="02020603050405020304" pitchFamily="18" charset="0"/>
                        <a:ea typeface="宋体" panose="02010600030101010101" pitchFamily="2" charset="-122"/>
                      </a:endParaRPr>
                    </a:p>
                  </a:txBody>
                  <a:tcPr marL="87914" marR="87914" marT="0" marB="0"/>
                </a:tc>
                <a:tc>
                  <a:txBody>
                    <a:bodyPr/>
                    <a:lstStyle/>
                    <a:p>
                      <a:pPr>
                        <a:spcAft>
                          <a:spcPts val="0"/>
                        </a:spcAft>
                      </a:pPr>
                      <a:r>
                        <a:rPr lang="zh-CN" sz="1300" kern="100" dirty="0">
                          <a:effectLst/>
                        </a:rPr>
                        <a:t>第一组测试正确执行，添加员工成功。</a:t>
                      </a:r>
                    </a:p>
                    <a:p>
                      <a:pPr>
                        <a:spcAft>
                          <a:spcPts val="0"/>
                        </a:spcAft>
                      </a:pPr>
                      <a:r>
                        <a:rPr lang="zh-CN" sz="1300" kern="100" dirty="0">
                          <a:effectLst/>
                        </a:rPr>
                        <a:t>第二组测试系统提示</a:t>
                      </a:r>
                      <a:r>
                        <a:rPr lang="en-US" sz="1300" kern="100" dirty="0">
                          <a:effectLst/>
                        </a:rPr>
                        <a:t>id</a:t>
                      </a:r>
                      <a:r>
                        <a:rPr lang="zh-CN" sz="1300" kern="100" dirty="0">
                          <a:effectLst/>
                        </a:rPr>
                        <a:t>不能为空。</a:t>
                      </a:r>
                    </a:p>
                    <a:p>
                      <a:pPr>
                        <a:spcAft>
                          <a:spcPts val="0"/>
                        </a:spcAft>
                      </a:pPr>
                      <a:r>
                        <a:rPr lang="zh-CN" sz="1300" kern="100" dirty="0">
                          <a:effectLst/>
                        </a:rPr>
                        <a:t>第三组测试系统提示</a:t>
                      </a:r>
                      <a:r>
                        <a:rPr lang="en-US" sz="1300" kern="100" dirty="0">
                          <a:effectLst/>
                        </a:rPr>
                        <a:t>name</a:t>
                      </a:r>
                      <a:r>
                        <a:rPr lang="zh-CN" sz="1300" kern="100" dirty="0">
                          <a:effectLst/>
                        </a:rPr>
                        <a:t>不能为空。</a:t>
                      </a:r>
                    </a:p>
                    <a:p>
                      <a:pPr>
                        <a:spcAft>
                          <a:spcPts val="0"/>
                        </a:spcAft>
                      </a:pPr>
                      <a:r>
                        <a:rPr lang="zh-CN" sz="1300" kern="100" dirty="0">
                          <a:effectLst/>
                        </a:rPr>
                        <a:t>第四组测试系统提示</a:t>
                      </a:r>
                      <a:r>
                        <a:rPr lang="en-US" sz="1300" kern="100" dirty="0">
                          <a:effectLst/>
                        </a:rPr>
                        <a:t>id</a:t>
                      </a:r>
                      <a:r>
                        <a:rPr lang="zh-CN" sz="1300" kern="100" dirty="0">
                          <a:effectLst/>
                        </a:rPr>
                        <a:t>和</a:t>
                      </a:r>
                      <a:r>
                        <a:rPr lang="en-US" sz="1300" kern="100" dirty="0">
                          <a:effectLst/>
                        </a:rPr>
                        <a:t>name</a:t>
                      </a:r>
                      <a:r>
                        <a:rPr lang="zh-CN" sz="1300" kern="100" dirty="0">
                          <a:effectLst/>
                        </a:rPr>
                        <a:t>不能为空。</a:t>
                      </a:r>
                    </a:p>
                    <a:p>
                      <a:pPr>
                        <a:spcAft>
                          <a:spcPts val="0"/>
                        </a:spcAft>
                      </a:pPr>
                      <a:r>
                        <a:rPr lang="zh-CN" sz="1300" kern="100" dirty="0">
                          <a:effectLst/>
                        </a:rPr>
                        <a:t>第五组组测试系统提示用户已存在。</a:t>
                      </a:r>
                    </a:p>
                    <a:p>
                      <a:pPr>
                        <a:spcAft>
                          <a:spcPts val="0"/>
                        </a:spcAft>
                      </a:pPr>
                      <a:r>
                        <a:rPr lang="zh-CN" sz="1300" kern="100" dirty="0">
                          <a:effectLst/>
                        </a:rPr>
                        <a:t>第六组测试正确执行，添加员工成功。</a:t>
                      </a:r>
                    </a:p>
                    <a:p>
                      <a:pPr>
                        <a:spcAft>
                          <a:spcPts val="0"/>
                        </a:spcAft>
                      </a:pPr>
                      <a:r>
                        <a:rPr lang="zh-CN" sz="1300" kern="100" dirty="0">
                          <a:effectLst/>
                        </a:rPr>
                        <a:t>第七组组测试系统提示用户已存在。</a:t>
                      </a:r>
                      <a:endParaRPr lang="zh-CN" sz="1300" kern="100" dirty="0">
                        <a:effectLst/>
                        <a:latin typeface="Times New Roman" panose="02020603050405020304" pitchFamily="18" charset="0"/>
                        <a:ea typeface="宋体" panose="02010600030101010101" pitchFamily="2" charset="-122"/>
                      </a:endParaRPr>
                    </a:p>
                  </a:txBody>
                  <a:tcPr marL="87914" marR="87914" marT="0" marB="0"/>
                </a:tc>
                <a:extLst>
                  <a:ext uri="{0D108BD9-81ED-4DB2-BD59-A6C34878D82A}">
                    <a16:rowId xmlns:a16="http://schemas.microsoft.com/office/drawing/2014/main" val="375061765"/>
                  </a:ext>
                </a:extLst>
              </a:tr>
            </a:tbl>
          </a:graphicData>
        </a:graphic>
      </p:graphicFrame>
      <p:graphicFrame>
        <p:nvGraphicFramePr>
          <p:cNvPr id="5" name="表格 4">
            <a:extLst>
              <a:ext uri="{FF2B5EF4-FFF2-40B4-BE49-F238E27FC236}">
                <a16:creationId xmlns:a16="http://schemas.microsoft.com/office/drawing/2014/main" id="{A32BDBD0-F3A7-49CA-A5C9-F311C541F88C}"/>
              </a:ext>
            </a:extLst>
          </p:cNvPr>
          <p:cNvGraphicFramePr>
            <a:graphicFrameLocks noGrp="1"/>
          </p:cNvGraphicFramePr>
          <p:nvPr>
            <p:extLst>
              <p:ext uri="{D42A27DB-BD31-4B8C-83A1-F6EECF244321}">
                <p14:modId xmlns:p14="http://schemas.microsoft.com/office/powerpoint/2010/main" val="3827147851"/>
              </p:ext>
            </p:extLst>
          </p:nvPr>
        </p:nvGraphicFramePr>
        <p:xfrm>
          <a:off x="6253260" y="1902681"/>
          <a:ext cx="5694680" cy="2931128"/>
        </p:xfrm>
        <a:graphic>
          <a:graphicData uri="http://schemas.openxmlformats.org/drawingml/2006/table">
            <a:tbl>
              <a:tblPr>
                <a:tableStyleId>{5C22544A-7EE6-4342-B048-85BDC9FD1C3A}</a:tableStyleId>
              </a:tblPr>
              <a:tblGrid>
                <a:gridCol w="1214838">
                  <a:extLst>
                    <a:ext uri="{9D8B030D-6E8A-4147-A177-3AD203B41FA5}">
                      <a16:colId xmlns:a16="http://schemas.microsoft.com/office/drawing/2014/main" val="1629523565"/>
                    </a:ext>
                  </a:extLst>
                </a:gridCol>
                <a:gridCol w="4479842">
                  <a:extLst>
                    <a:ext uri="{9D8B030D-6E8A-4147-A177-3AD203B41FA5}">
                      <a16:colId xmlns:a16="http://schemas.microsoft.com/office/drawing/2014/main" val="983116974"/>
                    </a:ext>
                  </a:extLst>
                </a:gridCol>
              </a:tblGrid>
              <a:tr h="370546">
                <a:tc>
                  <a:txBody>
                    <a:bodyPr/>
                    <a:lstStyle/>
                    <a:p>
                      <a:pPr>
                        <a:spcAft>
                          <a:spcPts val="0"/>
                        </a:spcAft>
                      </a:pPr>
                      <a:r>
                        <a:rPr lang="zh-CN" sz="1600" kern="100">
                          <a:effectLst/>
                        </a:rPr>
                        <a:t>用例名称</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zh-CN" sz="1600" kern="100">
                          <a:effectLst/>
                        </a:rPr>
                        <a:t>添加员工黑盒测试用例</a:t>
                      </a:r>
                      <a:endParaRPr lang="zh-CN" sz="1600" kern="10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810971426"/>
                  </a:ext>
                </a:extLst>
              </a:tr>
              <a:tr h="370546">
                <a:tc>
                  <a:txBody>
                    <a:bodyPr/>
                    <a:lstStyle/>
                    <a:p>
                      <a:pPr>
                        <a:spcAft>
                          <a:spcPts val="0"/>
                        </a:spcAft>
                      </a:pPr>
                      <a:r>
                        <a:rPr lang="zh-CN" sz="1600" kern="100">
                          <a:effectLst/>
                        </a:rPr>
                        <a:t>用例</a:t>
                      </a:r>
                      <a:r>
                        <a:rPr lang="en-US" sz="1600" kern="100">
                          <a:effectLst/>
                        </a:rPr>
                        <a:t>id</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en-US" sz="1600" kern="100">
                          <a:effectLst/>
                        </a:rPr>
                        <a:t> </a:t>
                      </a:r>
                      <a:endParaRPr lang="zh-CN" sz="1600" kern="10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2246094009"/>
                  </a:ext>
                </a:extLst>
              </a:tr>
              <a:tr h="355881">
                <a:tc>
                  <a:txBody>
                    <a:bodyPr/>
                    <a:lstStyle/>
                    <a:p>
                      <a:pPr>
                        <a:spcAft>
                          <a:spcPts val="0"/>
                        </a:spcAft>
                      </a:pPr>
                      <a:r>
                        <a:rPr lang="zh-CN" sz="1600" kern="100">
                          <a:effectLst/>
                        </a:rPr>
                        <a:t>基本描述</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zh-CN" sz="1600" kern="100">
                          <a:effectLst/>
                        </a:rPr>
                        <a:t>输入</a:t>
                      </a:r>
                      <a:r>
                        <a:rPr lang="en-US" sz="1600" kern="100">
                          <a:effectLst/>
                        </a:rPr>
                        <a:t>id</a:t>
                      </a:r>
                      <a:r>
                        <a:rPr lang="zh-CN" sz="1600" kern="100">
                          <a:effectLst/>
                        </a:rPr>
                        <a:t>和</a:t>
                      </a:r>
                      <a:r>
                        <a:rPr lang="en-US" sz="1600" kern="100">
                          <a:effectLst/>
                        </a:rPr>
                        <a:t>name</a:t>
                      </a:r>
                      <a:r>
                        <a:rPr lang="zh-CN" sz="1600" kern="100">
                          <a:effectLst/>
                        </a:rPr>
                        <a:t>，为公司添加新员工</a:t>
                      </a:r>
                      <a:endParaRPr lang="zh-CN" sz="1600" kern="10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3288497345"/>
                  </a:ext>
                </a:extLst>
              </a:tr>
              <a:tr h="355881">
                <a:tc>
                  <a:txBody>
                    <a:bodyPr/>
                    <a:lstStyle/>
                    <a:p>
                      <a:pPr>
                        <a:spcAft>
                          <a:spcPts val="0"/>
                        </a:spcAft>
                      </a:pPr>
                      <a:r>
                        <a:rPr lang="zh-CN" sz="1600" kern="100">
                          <a:effectLst/>
                        </a:rPr>
                        <a:t>测试方案</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zh-CN" sz="1600" kern="100">
                          <a:effectLst/>
                        </a:rPr>
                        <a:t>测试正确输入、输入错误和不输入信息等情况。</a:t>
                      </a:r>
                      <a:endParaRPr lang="zh-CN" sz="1600" kern="10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824415228"/>
                  </a:ext>
                </a:extLst>
              </a:tr>
              <a:tr h="739137">
                <a:tc>
                  <a:txBody>
                    <a:bodyPr/>
                    <a:lstStyle/>
                    <a:p>
                      <a:pPr>
                        <a:spcAft>
                          <a:spcPts val="0"/>
                        </a:spcAft>
                      </a:pPr>
                      <a:r>
                        <a:rPr lang="zh-CN" sz="1600" kern="100">
                          <a:effectLst/>
                        </a:rPr>
                        <a:t>输入数据</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en-US" sz="1600" kern="100">
                          <a:effectLst/>
                        </a:rPr>
                        <a:t>1.</a:t>
                      </a:r>
                      <a:r>
                        <a:rPr lang="zh-CN" sz="1600" kern="100">
                          <a:effectLst/>
                        </a:rPr>
                        <a:t>输入不存在的</a:t>
                      </a:r>
                      <a:r>
                        <a:rPr lang="en-US" sz="1600" kern="100">
                          <a:effectLst/>
                        </a:rPr>
                        <a:t>id</a:t>
                      </a:r>
                      <a:r>
                        <a:rPr lang="zh-CN" sz="1600" kern="100">
                          <a:effectLst/>
                        </a:rPr>
                        <a:t>和</a:t>
                      </a:r>
                      <a:r>
                        <a:rPr lang="en-US" sz="1600" kern="100">
                          <a:effectLst/>
                        </a:rPr>
                        <a:t>name</a:t>
                      </a:r>
                      <a:r>
                        <a:rPr lang="zh-CN" sz="1600" kern="100">
                          <a:effectLst/>
                        </a:rPr>
                        <a:t>。</a:t>
                      </a:r>
                    </a:p>
                    <a:p>
                      <a:pPr>
                        <a:spcAft>
                          <a:spcPts val="0"/>
                        </a:spcAft>
                      </a:pPr>
                      <a:r>
                        <a:rPr lang="en-US" sz="1600" kern="100">
                          <a:effectLst/>
                        </a:rPr>
                        <a:t>2.</a:t>
                      </a:r>
                      <a:r>
                        <a:rPr lang="zh-CN" sz="1600" kern="100">
                          <a:effectLst/>
                        </a:rPr>
                        <a:t>不输入</a:t>
                      </a:r>
                      <a:r>
                        <a:rPr lang="en-US" sz="1600" kern="100">
                          <a:effectLst/>
                        </a:rPr>
                        <a:t>id</a:t>
                      </a:r>
                      <a:r>
                        <a:rPr lang="zh-CN" sz="1600" kern="100">
                          <a:effectLst/>
                        </a:rPr>
                        <a:t>和</a:t>
                      </a:r>
                      <a:r>
                        <a:rPr lang="en-US" sz="1600" kern="100">
                          <a:effectLst/>
                        </a:rPr>
                        <a:t>name</a:t>
                      </a:r>
                      <a:endParaRPr lang="zh-CN" sz="1600" kern="100">
                        <a:effectLst/>
                      </a:endParaRPr>
                    </a:p>
                    <a:p>
                      <a:pPr>
                        <a:spcAft>
                          <a:spcPts val="0"/>
                        </a:spcAft>
                      </a:pPr>
                      <a:r>
                        <a:rPr lang="en-US" sz="1600" kern="100">
                          <a:effectLst/>
                        </a:rPr>
                        <a:t>3.</a:t>
                      </a:r>
                      <a:r>
                        <a:rPr lang="zh-CN" sz="1600" kern="100">
                          <a:effectLst/>
                        </a:rPr>
                        <a:t>输入已经存在的</a:t>
                      </a:r>
                      <a:r>
                        <a:rPr lang="en-US" sz="1600" kern="100">
                          <a:effectLst/>
                        </a:rPr>
                        <a:t>id</a:t>
                      </a:r>
                      <a:r>
                        <a:rPr lang="zh-CN" sz="1600" kern="100">
                          <a:effectLst/>
                        </a:rPr>
                        <a:t>和</a:t>
                      </a:r>
                      <a:r>
                        <a:rPr lang="en-US" sz="1600" kern="100">
                          <a:effectLst/>
                        </a:rPr>
                        <a:t>name</a:t>
                      </a:r>
                      <a:endParaRPr lang="zh-CN" sz="1600" kern="10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2342558544"/>
                  </a:ext>
                </a:extLst>
              </a:tr>
              <a:tr h="739137">
                <a:tc>
                  <a:txBody>
                    <a:bodyPr/>
                    <a:lstStyle/>
                    <a:p>
                      <a:pPr>
                        <a:spcAft>
                          <a:spcPts val="0"/>
                        </a:spcAft>
                      </a:pPr>
                      <a:r>
                        <a:rPr lang="zh-CN" sz="1600" kern="100">
                          <a:effectLst/>
                        </a:rPr>
                        <a:t>预期结果</a:t>
                      </a:r>
                      <a:endParaRPr lang="zh-CN" sz="1600" kern="100">
                        <a:effectLst/>
                        <a:latin typeface="Times New Roman" panose="02020603050405020304" pitchFamily="18" charset="0"/>
                        <a:ea typeface="宋体" panose="02010600030101010101" pitchFamily="2" charset="-122"/>
                      </a:endParaRPr>
                    </a:p>
                  </a:txBody>
                  <a:tcPr marL="105591" marR="105591" marT="0" marB="0"/>
                </a:tc>
                <a:tc>
                  <a:txBody>
                    <a:bodyPr/>
                    <a:lstStyle/>
                    <a:p>
                      <a:pPr>
                        <a:spcAft>
                          <a:spcPts val="0"/>
                        </a:spcAft>
                      </a:pPr>
                      <a:r>
                        <a:rPr lang="zh-CN" sz="1600" kern="100" dirty="0">
                          <a:effectLst/>
                        </a:rPr>
                        <a:t>第一组测试正确执行，添加员工成功。</a:t>
                      </a:r>
                    </a:p>
                    <a:p>
                      <a:pPr>
                        <a:spcAft>
                          <a:spcPts val="0"/>
                        </a:spcAft>
                      </a:pPr>
                      <a:r>
                        <a:rPr lang="zh-CN" sz="1600" kern="100" dirty="0">
                          <a:effectLst/>
                        </a:rPr>
                        <a:t>第二组测试系统提示</a:t>
                      </a:r>
                      <a:r>
                        <a:rPr lang="en-US" sz="1600" kern="100" dirty="0">
                          <a:effectLst/>
                        </a:rPr>
                        <a:t>id</a:t>
                      </a:r>
                      <a:r>
                        <a:rPr lang="zh-CN" sz="1600" kern="100" dirty="0">
                          <a:effectLst/>
                        </a:rPr>
                        <a:t>和</a:t>
                      </a:r>
                      <a:r>
                        <a:rPr lang="en-US" sz="1600" kern="100" dirty="0">
                          <a:effectLst/>
                        </a:rPr>
                        <a:t>name</a:t>
                      </a:r>
                      <a:r>
                        <a:rPr lang="zh-CN" sz="1600" kern="100" dirty="0">
                          <a:effectLst/>
                        </a:rPr>
                        <a:t>不能为空。</a:t>
                      </a:r>
                    </a:p>
                    <a:p>
                      <a:pPr>
                        <a:spcAft>
                          <a:spcPts val="0"/>
                        </a:spcAft>
                      </a:pPr>
                      <a:r>
                        <a:rPr lang="zh-CN" sz="1600" kern="100" dirty="0">
                          <a:effectLst/>
                        </a:rPr>
                        <a:t>第三组组测试系统提示用户已存在。</a:t>
                      </a:r>
                      <a:endParaRPr lang="zh-CN" sz="1600" kern="100" dirty="0">
                        <a:effectLst/>
                        <a:latin typeface="Times New Roman" panose="02020603050405020304" pitchFamily="18" charset="0"/>
                        <a:ea typeface="宋体" panose="02010600030101010101" pitchFamily="2" charset="-122"/>
                      </a:endParaRPr>
                    </a:p>
                  </a:txBody>
                  <a:tcPr marL="105591" marR="105591" marT="0" marB="0"/>
                </a:tc>
                <a:extLst>
                  <a:ext uri="{0D108BD9-81ED-4DB2-BD59-A6C34878D82A}">
                    <a16:rowId xmlns:a16="http://schemas.microsoft.com/office/drawing/2014/main" val="2865301711"/>
                  </a:ext>
                </a:extLst>
              </a:tr>
            </a:tbl>
          </a:graphicData>
        </a:graphic>
      </p:graphicFrame>
    </p:spTree>
    <p:extLst>
      <p:ext uri="{BB962C8B-B14F-4D97-AF65-F5344CB8AC3E}">
        <p14:creationId xmlns:p14="http://schemas.microsoft.com/office/powerpoint/2010/main" val="14897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7"/>
                                        </p:tgtEl>
                                        <p:attrNameLst>
                                          <p:attrName>style.visibility</p:attrName>
                                        </p:attrNameLst>
                                      </p:cBhvr>
                                      <p:to>
                                        <p:strVal val="visible"/>
                                      </p:to>
                                    </p:set>
                                    <p:anim calcmode="lin" valueType="num">
                                      <p:cBhvr>
                                        <p:cTn id="31" dur="150" fill="hold"/>
                                        <p:tgtEl>
                                          <p:spTgt spid="17"/>
                                        </p:tgtEl>
                                        <p:attrNameLst>
                                          <p:attrName>ppt_w</p:attrName>
                                        </p:attrNameLst>
                                      </p:cBhvr>
                                      <p:tavLst>
                                        <p:tav tm="0">
                                          <p:val>
                                            <p:fltVal val="0"/>
                                          </p:val>
                                        </p:tav>
                                        <p:tav tm="100000">
                                          <p:val>
                                            <p:strVal val="#ppt_w"/>
                                          </p:val>
                                        </p:tav>
                                      </p:tavLst>
                                    </p:anim>
                                    <p:anim calcmode="lin" valueType="num">
                                      <p:cBhvr>
                                        <p:cTn id="32" dur="150" fill="hold"/>
                                        <p:tgtEl>
                                          <p:spTgt spid="17"/>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4"/>
                                        </p:tgtEl>
                                        <p:attrNameLst>
                                          <p:attrName>style.visibility</p:attrName>
                                        </p:attrNameLst>
                                      </p:cBhvr>
                                      <p:to>
                                        <p:strVal val="visible"/>
                                      </p:to>
                                    </p:set>
                                    <p:anim calcmode="lin" valueType="num">
                                      <p:cBhvr>
                                        <p:cTn id="35" dur="250" fill="hold"/>
                                        <p:tgtEl>
                                          <p:spTgt spid="4"/>
                                        </p:tgtEl>
                                        <p:attrNameLst>
                                          <p:attrName>ppt_w</p:attrName>
                                        </p:attrNameLst>
                                      </p:cBhvr>
                                      <p:tavLst>
                                        <p:tav tm="0">
                                          <p:val>
                                            <p:fltVal val="0"/>
                                          </p:val>
                                        </p:tav>
                                        <p:tav tm="100000">
                                          <p:val>
                                            <p:strVal val="#ppt_w"/>
                                          </p:val>
                                        </p:tav>
                                      </p:tavLst>
                                    </p:anim>
                                    <p:anim calcmode="lin" valueType="num">
                                      <p:cBhvr>
                                        <p:cTn id="36"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4.</a:t>
            </a:r>
            <a:r>
              <a:rPr lang="zh-CN" altLang="en-US" sz="3600" b="1" spc="100" dirty="0">
                <a:solidFill>
                  <a:schemeClr val="bg1"/>
                </a:solidFill>
                <a:latin typeface="方正正中黑简体" panose="02000000000000000000" pitchFamily="2" charset="-122"/>
                <a:ea typeface="方正正中黑简体" panose="02000000000000000000" pitchFamily="2" charset="-122"/>
              </a:rPr>
              <a:t>员工模块</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实现</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测试</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81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25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53424"/>
            <a:ext cx="3531533"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4.1</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员工模块实现简介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507000" y="1814988"/>
            <a:ext cx="9191569" cy="1938992"/>
          </a:xfrm>
          <a:prstGeom prst="rect">
            <a:avLst/>
          </a:prstGeom>
        </p:spPr>
        <p:txBody>
          <a:bodyPr wrap="square">
            <a:spAutoFit/>
          </a:bodyPr>
          <a:lstStyle/>
          <a:p>
            <a:r>
              <a:rPr lang="zh-CN" altLang="zh-CN" sz="2400" dirty="0"/>
              <a:t>只有具有</a:t>
            </a:r>
            <a:r>
              <a:rPr lang="zh-CN" altLang="en-US" sz="2400" dirty="0">
                <a:solidFill>
                  <a:srgbClr val="FF0000"/>
                </a:solidFill>
              </a:rPr>
              <a:t>员工</a:t>
            </a:r>
            <a:r>
              <a:rPr lang="zh-CN" altLang="zh-CN" sz="2400" dirty="0">
                <a:solidFill>
                  <a:srgbClr val="FF0000"/>
                </a:solidFill>
              </a:rPr>
              <a:t>权限的用户</a:t>
            </a:r>
            <a:r>
              <a:rPr lang="zh-CN" altLang="zh-CN" sz="2400" dirty="0"/>
              <a:t>可以使用该模块的功能。</a:t>
            </a:r>
            <a:endParaRPr lang="en-US" altLang="zh-CN" sz="2400" dirty="0"/>
          </a:p>
          <a:p>
            <a:pPr marL="285750" indent="-285750">
              <a:buFont typeface="Arial" panose="020B0604020202020204" pitchFamily="34" charset="0"/>
              <a:buChar char="•"/>
            </a:pPr>
            <a:r>
              <a:rPr lang="zh-CN" altLang="zh-CN" sz="2400" dirty="0"/>
              <a:t>公司录用的员工可以</a:t>
            </a:r>
            <a:r>
              <a:rPr lang="zh-CN" altLang="zh-CN" sz="2400" dirty="0">
                <a:solidFill>
                  <a:srgbClr val="FF0000"/>
                </a:solidFill>
              </a:rPr>
              <a:t>上班打卡、下班打卡</a:t>
            </a:r>
            <a:r>
              <a:rPr lang="zh-CN" altLang="en-US" sz="2400" dirty="0"/>
              <a:t>。</a:t>
            </a:r>
            <a:endParaRPr lang="en-US" altLang="zh-CN" sz="2400" dirty="0"/>
          </a:p>
          <a:p>
            <a:pPr marL="285750" indent="-285750">
              <a:buFont typeface="Arial" panose="020B0604020202020204" pitchFamily="34" charset="0"/>
              <a:buChar char="•"/>
            </a:pPr>
            <a:r>
              <a:rPr lang="zh-CN" altLang="en-US" sz="2400" dirty="0"/>
              <a:t>在登录后还可进行</a:t>
            </a:r>
            <a:r>
              <a:rPr lang="zh-CN" altLang="zh-CN" sz="2400" dirty="0">
                <a:solidFill>
                  <a:srgbClr val="FF0000"/>
                </a:solidFill>
              </a:rPr>
              <a:t>查看自己打卡</a:t>
            </a:r>
            <a:r>
              <a:rPr lang="zh-CN" altLang="zh-CN" sz="2400" dirty="0"/>
              <a:t>情况、</a:t>
            </a:r>
            <a:r>
              <a:rPr lang="zh-CN" altLang="zh-CN" sz="2400" dirty="0">
                <a:solidFill>
                  <a:srgbClr val="FF0000"/>
                </a:solidFill>
              </a:rPr>
              <a:t>请假</a:t>
            </a:r>
            <a:r>
              <a:rPr lang="zh-CN" altLang="zh-CN" sz="2400" dirty="0"/>
              <a:t>一系列操作。</a:t>
            </a:r>
            <a:endParaRPr lang="en-US" altLang="zh-CN" sz="2400" dirty="0"/>
          </a:p>
          <a:p>
            <a:pPr marL="285750" indent="-285750">
              <a:buFont typeface="Arial" panose="020B0604020202020204" pitchFamily="34" charset="0"/>
              <a:buChar char="•"/>
            </a:pPr>
            <a:r>
              <a:rPr lang="zh-CN" altLang="zh-CN" sz="2400" dirty="0"/>
              <a:t>打卡成功会提示，</a:t>
            </a:r>
            <a:r>
              <a:rPr lang="zh-CN" altLang="zh-CN" sz="2400" dirty="0">
                <a:solidFill>
                  <a:srgbClr val="FF0000"/>
                </a:solidFill>
              </a:rPr>
              <a:t>上班没打卡是不能进行下班打卡的</a:t>
            </a:r>
            <a:r>
              <a:rPr lang="zh-CN" altLang="en-US" sz="2400" dirty="0"/>
              <a:t>。</a:t>
            </a:r>
            <a:endParaRPr lang="en-US" altLang="zh-CN" sz="2400" dirty="0"/>
          </a:p>
          <a:p>
            <a:pPr marL="285750" indent="-285750">
              <a:buFont typeface="Arial" panose="020B0604020202020204" pitchFamily="34" charset="0"/>
              <a:buChar char="•"/>
            </a:pPr>
            <a:r>
              <a:rPr lang="zh-CN" altLang="zh-CN" sz="2400" dirty="0"/>
              <a:t>打卡情况会根据今日打卡改变。</a:t>
            </a:r>
          </a:p>
        </p:txBody>
      </p:sp>
    </p:spTree>
    <p:extLst>
      <p:ext uri="{BB962C8B-B14F-4D97-AF65-F5344CB8AC3E}">
        <p14:creationId xmlns:p14="http://schemas.microsoft.com/office/powerpoint/2010/main" val="22443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83904"/>
            <a:ext cx="4369787"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4.2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员工模块相关类实现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a:extLst>
              <a:ext uri="{FF2B5EF4-FFF2-40B4-BE49-F238E27FC236}">
                <a16:creationId xmlns:a16="http://schemas.microsoft.com/office/drawing/2014/main" id="{6DE2C6B4-CB07-44E6-BBD6-9DF6909E20F0}"/>
              </a:ext>
            </a:extLst>
          </p:cNvPr>
          <p:cNvGraphicFramePr>
            <a:graphicFrameLocks noGrp="1"/>
          </p:cNvGraphicFramePr>
          <p:nvPr>
            <p:extLst>
              <p:ext uri="{D42A27DB-BD31-4B8C-83A1-F6EECF244321}">
                <p14:modId xmlns:p14="http://schemas.microsoft.com/office/powerpoint/2010/main" val="1855294617"/>
              </p:ext>
            </p:extLst>
          </p:nvPr>
        </p:nvGraphicFramePr>
        <p:xfrm>
          <a:off x="1174989" y="1554402"/>
          <a:ext cx="9842022" cy="4946121"/>
        </p:xfrm>
        <a:graphic>
          <a:graphicData uri="http://schemas.openxmlformats.org/drawingml/2006/table">
            <a:tbl>
              <a:tblPr firstRow="1" firstCol="1" bandRow="1">
                <a:tableStyleId>{5C22544A-7EE6-4342-B048-85BDC9FD1C3A}</a:tableStyleId>
              </a:tblPr>
              <a:tblGrid>
                <a:gridCol w="1968167">
                  <a:extLst>
                    <a:ext uri="{9D8B030D-6E8A-4147-A177-3AD203B41FA5}">
                      <a16:colId xmlns:a16="http://schemas.microsoft.com/office/drawing/2014/main" val="3401002474"/>
                    </a:ext>
                  </a:extLst>
                </a:gridCol>
                <a:gridCol w="1968167">
                  <a:extLst>
                    <a:ext uri="{9D8B030D-6E8A-4147-A177-3AD203B41FA5}">
                      <a16:colId xmlns:a16="http://schemas.microsoft.com/office/drawing/2014/main" val="3043154328"/>
                    </a:ext>
                  </a:extLst>
                </a:gridCol>
                <a:gridCol w="1616493">
                  <a:extLst>
                    <a:ext uri="{9D8B030D-6E8A-4147-A177-3AD203B41FA5}">
                      <a16:colId xmlns:a16="http://schemas.microsoft.com/office/drawing/2014/main" val="1517547993"/>
                    </a:ext>
                  </a:extLst>
                </a:gridCol>
                <a:gridCol w="2319841">
                  <a:extLst>
                    <a:ext uri="{9D8B030D-6E8A-4147-A177-3AD203B41FA5}">
                      <a16:colId xmlns:a16="http://schemas.microsoft.com/office/drawing/2014/main" val="2015119958"/>
                    </a:ext>
                  </a:extLst>
                </a:gridCol>
                <a:gridCol w="1969354">
                  <a:extLst>
                    <a:ext uri="{9D8B030D-6E8A-4147-A177-3AD203B41FA5}">
                      <a16:colId xmlns:a16="http://schemas.microsoft.com/office/drawing/2014/main" val="198856130"/>
                    </a:ext>
                  </a:extLst>
                </a:gridCol>
              </a:tblGrid>
              <a:tr h="252201">
                <a:tc>
                  <a:txBody>
                    <a:bodyPr/>
                    <a:lstStyle/>
                    <a:p>
                      <a:pPr algn="just">
                        <a:spcAft>
                          <a:spcPts val="0"/>
                        </a:spcAft>
                      </a:pPr>
                      <a:r>
                        <a:rPr lang="zh-CN" sz="1400" kern="100">
                          <a:effectLst/>
                        </a:rPr>
                        <a:t>类名</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a:effectLst/>
                        </a:rPr>
                        <a:t>类中属性</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dirty="0">
                          <a:effectLst/>
                        </a:rPr>
                        <a:t>说明</a:t>
                      </a:r>
                      <a:endParaRPr lang="zh-CN" sz="1400" kern="100" dirty="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a:effectLst/>
                        </a:rPr>
                        <a:t>类中方法</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a:effectLst/>
                        </a:rPr>
                        <a:t>说明</a:t>
                      </a:r>
                      <a:endParaRPr lang="zh-CN" sz="1400" kern="100">
                        <a:effectLst/>
                        <a:latin typeface="Times New Roman" panose="02020603050405020304" pitchFamily="18" charset="0"/>
                        <a:ea typeface="宋体" panose="02010600030101010101" pitchFamily="2" charset="-122"/>
                      </a:endParaRPr>
                    </a:p>
                  </a:txBody>
                  <a:tcPr marL="51600" marR="51600" marT="0" marB="0"/>
                </a:tc>
                <a:extLst>
                  <a:ext uri="{0D108BD9-81ED-4DB2-BD59-A6C34878D82A}">
                    <a16:rowId xmlns:a16="http://schemas.microsoft.com/office/drawing/2014/main" val="2815866457"/>
                  </a:ext>
                </a:extLst>
              </a:tr>
              <a:tr h="2386918">
                <a:tc>
                  <a:txBody>
                    <a:bodyPr/>
                    <a:lstStyle/>
                    <a:p>
                      <a:pPr algn="just">
                        <a:spcAft>
                          <a:spcPts val="0"/>
                        </a:spcAft>
                      </a:pPr>
                      <a:r>
                        <a:rPr lang="en-US" sz="1400" kern="100">
                          <a:effectLst/>
                        </a:rPr>
                        <a:t>EmployeeSystem</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en-US" sz="1400" kern="100" dirty="0">
                          <a:effectLst/>
                        </a:rPr>
                        <a:t>scanner</a:t>
                      </a:r>
                      <a:endParaRPr lang="zh-CN" sz="1400" kern="100" dirty="0">
                        <a:effectLst/>
                      </a:endParaRPr>
                    </a:p>
                    <a:p>
                      <a:pPr algn="just">
                        <a:spcAft>
                          <a:spcPts val="0"/>
                        </a:spcAft>
                      </a:pPr>
                      <a:r>
                        <a:rPr lang="en-US" sz="1400" kern="100" dirty="0">
                          <a:effectLst/>
                        </a:rPr>
                        <a:t>company</a:t>
                      </a:r>
                      <a:endParaRPr lang="zh-CN" sz="1400" kern="100" dirty="0">
                        <a:effectLst/>
                      </a:endParaRPr>
                    </a:p>
                    <a:p>
                      <a:pPr algn="just">
                        <a:spcAft>
                          <a:spcPts val="0"/>
                        </a:spcAft>
                      </a:pPr>
                      <a:r>
                        <a:rPr lang="en-US" sz="1400" kern="100" dirty="0" err="1">
                          <a:effectLst/>
                        </a:rPr>
                        <a:t>calender</a:t>
                      </a:r>
                      <a:endParaRPr lang="zh-CN" sz="1400" kern="100" dirty="0">
                        <a:effectLst/>
                      </a:endParaRPr>
                    </a:p>
                    <a:p>
                      <a:pPr algn="just">
                        <a:spcAft>
                          <a:spcPts val="0"/>
                        </a:spcAft>
                      </a:pPr>
                      <a:r>
                        <a:rPr lang="en-US" sz="1400" kern="100" dirty="0" err="1">
                          <a:effectLst/>
                        </a:rPr>
                        <a:t>landingEmployee</a:t>
                      </a:r>
                      <a:endParaRPr lang="zh-CN" sz="1400" kern="100" dirty="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dirty="0">
                          <a:effectLst/>
                        </a:rPr>
                        <a:t>输入输出</a:t>
                      </a:r>
                    </a:p>
                    <a:p>
                      <a:pPr algn="just">
                        <a:spcAft>
                          <a:spcPts val="0"/>
                        </a:spcAft>
                      </a:pPr>
                      <a:r>
                        <a:rPr lang="zh-CN" sz="1400" kern="100" dirty="0">
                          <a:effectLst/>
                        </a:rPr>
                        <a:t>关系</a:t>
                      </a:r>
                    </a:p>
                    <a:p>
                      <a:pPr algn="just">
                        <a:spcAft>
                          <a:spcPts val="0"/>
                        </a:spcAft>
                      </a:pPr>
                      <a:r>
                        <a:rPr lang="zh-CN" sz="1400" kern="100" dirty="0">
                          <a:effectLst/>
                        </a:rPr>
                        <a:t>系统时间控制</a:t>
                      </a:r>
                    </a:p>
                    <a:p>
                      <a:pPr algn="just">
                        <a:spcAft>
                          <a:spcPts val="0"/>
                        </a:spcAft>
                      </a:pPr>
                      <a:r>
                        <a:rPr lang="zh-CN" sz="1400" kern="100" dirty="0">
                          <a:effectLst/>
                        </a:rPr>
                        <a:t>恢复打卡信息</a:t>
                      </a:r>
                      <a:endParaRPr lang="zh-CN" sz="1400" kern="100" dirty="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en-US" sz="1400" kern="100" dirty="0">
                          <a:effectLst/>
                        </a:rPr>
                        <a:t>main()</a:t>
                      </a:r>
                      <a:endParaRPr lang="zh-CN" sz="1400" kern="100" dirty="0">
                        <a:effectLst/>
                      </a:endParaRPr>
                    </a:p>
                    <a:p>
                      <a:pPr algn="just">
                        <a:spcAft>
                          <a:spcPts val="0"/>
                        </a:spcAft>
                      </a:pPr>
                      <a:r>
                        <a:rPr lang="en-US" sz="1400" kern="100" dirty="0">
                          <a:effectLst/>
                        </a:rPr>
                        <a:t>run()</a:t>
                      </a:r>
                      <a:endParaRPr lang="zh-CN" sz="1400" kern="100" dirty="0">
                        <a:effectLst/>
                      </a:endParaRPr>
                    </a:p>
                    <a:p>
                      <a:pPr algn="just">
                        <a:spcAft>
                          <a:spcPts val="0"/>
                        </a:spcAft>
                      </a:pPr>
                      <a:r>
                        <a:rPr lang="en-US" sz="1400" kern="100" dirty="0" err="1">
                          <a:effectLst/>
                        </a:rPr>
                        <a:t>getIdentity</a:t>
                      </a:r>
                      <a:r>
                        <a:rPr lang="en-US" sz="1400" kern="100" dirty="0">
                          <a:effectLst/>
                        </a:rPr>
                        <a:t>()</a:t>
                      </a:r>
                      <a:endParaRPr lang="zh-CN" sz="1400" kern="100" dirty="0">
                        <a:effectLst/>
                      </a:endParaRPr>
                    </a:p>
                    <a:p>
                      <a:pPr algn="just">
                        <a:spcAft>
                          <a:spcPts val="0"/>
                        </a:spcAft>
                      </a:pPr>
                      <a:r>
                        <a:rPr lang="en-US" sz="1400" kern="100" dirty="0" err="1">
                          <a:effectLst/>
                        </a:rPr>
                        <a:t>runUser</a:t>
                      </a:r>
                      <a:r>
                        <a:rPr lang="en-US" sz="1400" kern="100" dirty="0">
                          <a:effectLst/>
                        </a:rPr>
                        <a:t>()</a:t>
                      </a:r>
                      <a:endParaRPr lang="zh-CN" sz="1400" kern="100" dirty="0">
                        <a:effectLst/>
                      </a:endParaRPr>
                    </a:p>
                    <a:p>
                      <a:pPr algn="just">
                        <a:spcAft>
                          <a:spcPts val="0"/>
                        </a:spcAft>
                      </a:pPr>
                      <a:r>
                        <a:rPr lang="en-US" sz="1400" kern="100" dirty="0" err="1">
                          <a:effectLst/>
                        </a:rPr>
                        <a:t>getChoice</a:t>
                      </a:r>
                      <a:r>
                        <a:rPr lang="en-US" sz="1400" kern="100" dirty="0">
                          <a:effectLst/>
                        </a:rPr>
                        <a:t>()</a:t>
                      </a:r>
                      <a:endParaRPr lang="zh-CN" sz="1400" kern="100" dirty="0">
                        <a:effectLst/>
                      </a:endParaRPr>
                    </a:p>
                    <a:p>
                      <a:pPr algn="just">
                        <a:spcAft>
                          <a:spcPts val="0"/>
                        </a:spcAft>
                      </a:pPr>
                      <a:r>
                        <a:rPr lang="en-US" sz="1400" kern="100" dirty="0">
                          <a:effectLst/>
                        </a:rPr>
                        <a:t>register()</a:t>
                      </a:r>
                      <a:endParaRPr lang="zh-CN" sz="1400" kern="100" dirty="0">
                        <a:effectLst/>
                      </a:endParaRPr>
                    </a:p>
                    <a:p>
                      <a:pPr algn="just">
                        <a:spcAft>
                          <a:spcPts val="0"/>
                        </a:spcAft>
                      </a:pPr>
                      <a:r>
                        <a:rPr lang="en-US" sz="1400" kern="100" dirty="0">
                          <a:effectLst/>
                        </a:rPr>
                        <a:t>attend()</a:t>
                      </a:r>
                      <a:endParaRPr lang="zh-CN" sz="1400" kern="100" dirty="0">
                        <a:effectLst/>
                      </a:endParaRPr>
                    </a:p>
                    <a:p>
                      <a:pPr algn="just">
                        <a:spcAft>
                          <a:spcPts val="0"/>
                        </a:spcAft>
                      </a:pPr>
                      <a:r>
                        <a:rPr lang="en-US" sz="1400" kern="100" dirty="0">
                          <a:effectLst/>
                        </a:rPr>
                        <a:t>quit()</a:t>
                      </a:r>
                      <a:endParaRPr lang="zh-CN" sz="1400" kern="100" dirty="0">
                        <a:effectLst/>
                      </a:endParaRPr>
                    </a:p>
                    <a:p>
                      <a:pPr algn="just">
                        <a:spcAft>
                          <a:spcPts val="0"/>
                        </a:spcAft>
                      </a:pPr>
                      <a:r>
                        <a:rPr lang="en-US" sz="1400" kern="100" dirty="0" err="1">
                          <a:effectLst/>
                        </a:rPr>
                        <a:t>getInformation</a:t>
                      </a:r>
                      <a:r>
                        <a:rPr lang="en-US" sz="1400" kern="100" dirty="0">
                          <a:effectLst/>
                        </a:rPr>
                        <a:t>()</a:t>
                      </a:r>
                      <a:endParaRPr lang="zh-CN" sz="1400" kern="100" dirty="0">
                        <a:effectLst/>
                      </a:endParaRPr>
                    </a:p>
                    <a:p>
                      <a:pPr algn="just">
                        <a:spcAft>
                          <a:spcPts val="0"/>
                        </a:spcAft>
                      </a:pPr>
                      <a:r>
                        <a:rPr lang="en-US" sz="1400" kern="100" dirty="0" err="1">
                          <a:effectLst/>
                        </a:rPr>
                        <a:t>judgePunchingCard</a:t>
                      </a:r>
                      <a:r>
                        <a:rPr lang="en-US" sz="1400" kern="100" dirty="0">
                          <a:effectLst/>
                        </a:rPr>
                        <a:t>()</a:t>
                      </a:r>
                      <a:endParaRPr lang="zh-CN" sz="1400" kern="100" dirty="0">
                        <a:effectLst/>
                      </a:endParaRPr>
                    </a:p>
                    <a:p>
                      <a:pPr algn="just">
                        <a:spcAft>
                          <a:spcPts val="0"/>
                        </a:spcAft>
                      </a:pPr>
                      <a:r>
                        <a:rPr lang="en-US" sz="1400" kern="100" dirty="0" err="1">
                          <a:effectLst/>
                        </a:rPr>
                        <a:t>printUserMenu</a:t>
                      </a:r>
                      <a:r>
                        <a:rPr lang="en-US" sz="1400" kern="100" dirty="0">
                          <a:effectLst/>
                        </a:rPr>
                        <a:t>()</a:t>
                      </a:r>
                      <a:endParaRPr lang="zh-CN" sz="1400" kern="100" dirty="0">
                        <a:effectLst/>
                      </a:endParaRPr>
                    </a:p>
                    <a:p>
                      <a:pPr algn="just">
                        <a:spcAft>
                          <a:spcPts val="0"/>
                        </a:spcAft>
                      </a:pPr>
                      <a:r>
                        <a:rPr lang="en-US" sz="1400" kern="100" dirty="0" err="1">
                          <a:effectLst/>
                        </a:rPr>
                        <a:t>printIdentityChoiceMenu</a:t>
                      </a:r>
                      <a:r>
                        <a:rPr lang="en-US"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dirty="0">
                          <a:effectLst/>
                        </a:rPr>
                        <a:t>主函数</a:t>
                      </a:r>
                    </a:p>
                    <a:p>
                      <a:pPr algn="just">
                        <a:spcAft>
                          <a:spcPts val="0"/>
                        </a:spcAft>
                      </a:pPr>
                      <a:r>
                        <a:rPr lang="zh-CN" sz="1400" kern="100" dirty="0">
                          <a:effectLst/>
                        </a:rPr>
                        <a:t>运行循环</a:t>
                      </a:r>
                    </a:p>
                    <a:p>
                      <a:pPr algn="just">
                        <a:spcAft>
                          <a:spcPts val="0"/>
                        </a:spcAft>
                      </a:pPr>
                      <a:r>
                        <a:rPr lang="zh-CN" sz="1400" kern="100" dirty="0">
                          <a:effectLst/>
                        </a:rPr>
                        <a:t>获取身份</a:t>
                      </a:r>
                    </a:p>
                    <a:p>
                      <a:pPr algn="just">
                        <a:spcAft>
                          <a:spcPts val="0"/>
                        </a:spcAft>
                      </a:pPr>
                      <a:r>
                        <a:rPr lang="zh-CN" sz="1400" kern="100" dirty="0">
                          <a:effectLst/>
                        </a:rPr>
                        <a:t>用户菜单</a:t>
                      </a:r>
                    </a:p>
                    <a:p>
                      <a:pPr algn="just">
                        <a:spcAft>
                          <a:spcPts val="0"/>
                        </a:spcAft>
                      </a:pPr>
                      <a:r>
                        <a:rPr lang="zh-CN" sz="1400" kern="100" dirty="0">
                          <a:effectLst/>
                        </a:rPr>
                        <a:t>获取选择</a:t>
                      </a:r>
                    </a:p>
                    <a:p>
                      <a:pPr algn="just">
                        <a:spcAft>
                          <a:spcPts val="0"/>
                        </a:spcAft>
                      </a:pPr>
                      <a:r>
                        <a:rPr lang="zh-CN" sz="1400" kern="100" dirty="0">
                          <a:effectLst/>
                        </a:rPr>
                        <a:t>登录</a:t>
                      </a:r>
                    </a:p>
                    <a:p>
                      <a:pPr algn="just">
                        <a:spcAft>
                          <a:spcPts val="0"/>
                        </a:spcAft>
                      </a:pPr>
                      <a:r>
                        <a:rPr lang="zh-CN" sz="1400" kern="100" dirty="0">
                          <a:effectLst/>
                        </a:rPr>
                        <a:t>上班打卡</a:t>
                      </a:r>
                    </a:p>
                    <a:p>
                      <a:pPr algn="just">
                        <a:spcAft>
                          <a:spcPts val="0"/>
                        </a:spcAft>
                      </a:pPr>
                      <a:r>
                        <a:rPr lang="zh-CN" sz="1400" kern="100" dirty="0">
                          <a:effectLst/>
                        </a:rPr>
                        <a:t>下班打卡</a:t>
                      </a:r>
                    </a:p>
                    <a:p>
                      <a:pPr algn="just">
                        <a:spcAft>
                          <a:spcPts val="0"/>
                        </a:spcAft>
                      </a:pPr>
                      <a:r>
                        <a:rPr lang="zh-CN" sz="1400" kern="100" dirty="0">
                          <a:effectLst/>
                        </a:rPr>
                        <a:t>查看自己打卡信息</a:t>
                      </a:r>
                    </a:p>
                    <a:p>
                      <a:pPr algn="just">
                        <a:spcAft>
                          <a:spcPts val="0"/>
                        </a:spcAft>
                      </a:pPr>
                      <a:r>
                        <a:rPr lang="zh-CN" sz="1400" kern="100" dirty="0">
                          <a:effectLst/>
                        </a:rPr>
                        <a:t>判断打卡</a:t>
                      </a:r>
                    </a:p>
                    <a:p>
                      <a:pPr algn="just">
                        <a:spcAft>
                          <a:spcPts val="0"/>
                        </a:spcAft>
                      </a:pPr>
                      <a:r>
                        <a:rPr lang="zh-CN" sz="1400" kern="100" dirty="0">
                          <a:effectLst/>
                        </a:rPr>
                        <a:t>打印用户菜单</a:t>
                      </a:r>
                    </a:p>
                    <a:p>
                      <a:pPr algn="just">
                        <a:spcAft>
                          <a:spcPts val="0"/>
                        </a:spcAft>
                      </a:pPr>
                      <a:r>
                        <a:rPr lang="zh-CN" sz="1400" kern="100" dirty="0">
                          <a:effectLst/>
                        </a:rPr>
                        <a:t>打印用户选择菜单</a:t>
                      </a:r>
                      <a:endParaRPr lang="zh-CN" sz="1400" kern="100" dirty="0">
                        <a:effectLst/>
                        <a:latin typeface="Times New Roman" panose="02020603050405020304" pitchFamily="18" charset="0"/>
                        <a:ea typeface="宋体" panose="02010600030101010101" pitchFamily="2" charset="-122"/>
                      </a:endParaRPr>
                    </a:p>
                  </a:txBody>
                  <a:tcPr marL="51600" marR="51600" marT="0" marB="0"/>
                </a:tc>
                <a:extLst>
                  <a:ext uri="{0D108BD9-81ED-4DB2-BD59-A6C34878D82A}">
                    <a16:rowId xmlns:a16="http://schemas.microsoft.com/office/drawing/2014/main" val="2430296876"/>
                  </a:ext>
                </a:extLst>
              </a:tr>
              <a:tr h="1934241">
                <a:tc>
                  <a:txBody>
                    <a:bodyPr/>
                    <a:lstStyle/>
                    <a:p>
                      <a:pPr algn="just">
                        <a:spcAft>
                          <a:spcPts val="0"/>
                        </a:spcAft>
                      </a:pPr>
                      <a:r>
                        <a:rPr lang="en-US" sz="1400" kern="100">
                          <a:effectLst/>
                        </a:rPr>
                        <a:t>Employee</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en-US" sz="1400" kern="100">
                          <a:effectLst/>
                        </a:rPr>
                        <a:t>id</a:t>
                      </a:r>
                      <a:endParaRPr lang="zh-CN" sz="1400" kern="100">
                        <a:effectLst/>
                      </a:endParaRPr>
                    </a:p>
                    <a:p>
                      <a:pPr algn="just">
                        <a:spcAft>
                          <a:spcPts val="0"/>
                        </a:spcAft>
                      </a:pPr>
                      <a:r>
                        <a:rPr lang="en-US" sz="1400" kern="100">
                          <a:effectLst/>
                        </a:rPr>
                        <a:t>name</a:t>
                      </a:r>
                      <a:endParaRPr lang="zh-CN" sz="1400" kern="100">
                        <a:effectLst/>
                      </a:endParaRPr>
                    </a:p>
                    <a:p>
                      <a:pPr algn="just">
                        <a:spcAft>
                          <a:spcPts val="0"/>
                        </a:spcAft>
                      </a:pPr>
                      <a:r>
                        <a:rPr lang="en-US" sz="1400" kern="100">
                          <a:effectLst/>
                        </a:rPr>
                        <a:t>hireCalender</a:t>
                      </a:r>
                      <a:endParaRPr lang="zh-CN" sz="1400" kern="100">
                        <a:effectLst/>
                      </a:endParaRPr>
                    </a:p>
                    <a:p>
                      <a:pPr algn="just">
                        <a:spcAft>
                          <a:spcPts val="0"/>
                        </a:spcAft>
                      </a:pPr>
                      <a:r>
                        <a:rPr lang="en-US" sz="1400" kern="100">
                          <a:effectLst/>
                        </a:rPr>
                        <a:t>isManager</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a:effectLst/>
                        </a:rPr>
                        <a:t>员工</a:t>
                      </a:r>
                      <a:r>
                        <a:rPr lang="en-US" sz="1400" kern="100">
                          <a:effectLst/>
                        </a:rPr>
                        <a:t>ID</a:t>
                      </a:r>
                      <a:endParaRPr lang="zh-CN" sz="1400" kern="100">
                        <a:effectLst/>
                      </a:endParaRPr>
                    </a:p>
                    <a:p>
                      <a:pPr algn="just">
                        <a:spcAft>
                          <a:spcPts val="0"/>
                        </a:spcAft>
                      </a:pPr>
                      <a:r>
                        <a:rPr lang="zh-CN" sz="1400" kern="100">
                          <a:effectLst/>
                        </a:rPr>
                        <a:t>员工名字</a:t>
                      </a:r>
                    </a:p>
                    <a:p>
                      <a:pPr algn="just">
                        <a:spcAft>
                          <a:spcPts val="0"/>
                        </a:spcAft>
                      </a:pPr>
                      <a:r>
                        <a:rPr lang="zh-CN" sz="1400" kern="100">
                          <a:effectLst/>
                        </a:rPr>
                        <a:t>雇佣日期</a:t>
                      </a:r>
                    </a:p>
                    <a:p>
                      <a:pPr algn="just">
                        <a:spcAft>
                          <a:spcPts val="0"/>
                        </a:spcAft>
                      </a:pPr>
                      <a:r>
                        <a:rPr lang="zh-CN" sz="1400" kern="100">
                          <a:effectLst/>
                        </a:rPr>
                        <a:t>经理身份</a:t>
                      </a:r>
                      <a:endParaRPr lang="zh-CN" sz="1400" kern="10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en-US" sz="1400" kern="100" dirty="0">
                          <a:effectLst/>
                        </a:rPr>
                        <a:t>Employee()</a:t>
                      </a:r>
                      <a:endParaRPr lang="zh-CN" sz="1400" kern="100" dirty="0">
                        <a:effectLst/>
                      </a:endParaRPr>
                    </a:p>
                    <a:p>
                      <a:pPr algn="just">
                        <a:spcAft>
                          <a:spcPts val="0"/>
                        </a:spcAft>
                      </a:pPr>
                      <a:r>
                        <a:rPr lang="en-US" sz="1400" kern="100" dirty="0" err="1">
                          <a:effectLst/>
                        </a:rPr>
                        <a:t>getId</a:t>
                      </a:r>
                      <a:r>
                        <a:rPr lang="en-US" sz="1400" kern="100" dirty="0">
                          <a:effectLst/>
                        </a:rPr>
                        <a:t>()</a:t>
                      </a:r>
                      <a:endParaRPr lang="zh-CN" sz="1400" kern="100" dirty="0">
                        <a:effectLst/>
                      </a:endParaRPr>
                    </a:p>
                    <a:p>
                      <a:pPr algn="just">
                        <a:spcAft>
                          <a:spcPts val="0"/>
                        </a:spcAft>
                      </a:pPr>
                      <a:r>
                        <a:rPr lang="en-US" sz="1400" kern="100" dirty="0" err="1">
                          <a:effectLst/>
                        </a:rPr>
                        <a:t>getName</a:t>
                      </a:r>
                      <a:r>
                        <a:rPr lang="en-US" sz="1400" kern="100" dirty="0">
                          <a:effectLst/>
                        </a:rPr>
                        <a:t>()</a:t>
                      </a:r>
                      <a:endParaRPr lang="zh-CN" sz="1400" kern="100" dirty="0">
                        <a:effectLst/>
                      </a:endParaRPr>
                    </a:p>
                    <a:p>
                      <a:pPr algn="just">
                        <a:spcAft>
                          <a:spcPts val="0"/>
                        </a:spcAft>
                      </a:pPr>
                      <a:r>
                        <a:rPr lang="en-US" sz="1400" kern="100" dirty="0" err="1">
                          <a:effectLst/>
                        </a:rPr>
                        <a:t>setManager</a:t>
                      </a:r>
                      <a:r>
                        <a:rPr lang="en-US" sz="1400" kern="100" dirty="0">
                          <a:effectLst/>
                        </a:rPr>
                        <a:t>()</a:t>
                      </a:r>
                      <a:endParaRPr lang="zh-CN" sz="1400" kern="100" dirty="0">
                        <a:effectLst/>
                      </a:endParaRPr>
                    </a:p>
                    <a:p>
                      <a:pPr algn="just">
                        <a:spcAft>
                          <a:spcPts val="0"/>
                        </a:spcAft>
                      </a:pPr>
                      <a:r>
                        <a:rPr lang="en-US" sz="1400" kern="100" dirty="0" err="1">
                          <a:effectLst/>
                        </a:rPr>
                        <a:t>getIsManager</a:t>
                      </a:r>
                      <a:r>
                        <a:rPr lang="en-US" sz="1400" kern="100" dirty="0">
                          <a:effectLst/>
                        </a:rPr>
                        <a:t>()</a:t>
                      </a:r>
                      <a:endParaRPr lang="zh-CN" sz="1400" kern="100" dirty="0">
                        <a:effectLst/>
                      </a:endParaRPr>
                    </a:p>
                    <a:p>
                      <a:pPr algn="just">
                        <a:spcAft>
                          <a:spcPts val="0"/>
                        </a:spcAft>
                      </a:pPr>
                      <a:r>
                        <a:rPr lang="en-US" sz="1400" kern="100" dirty="0" err="1">
                          <a:effectLst/>
                        </a:rPr>
                        <a:t>getHireCalender</a:t>
                      </a:r>
                      <a:r>
                        <a:rPr lang="en-US" sz="1400" kern="100" dirty="0">
                          <a:effectLst/>
                        </a:rPr>
                        <a:t>()</a:t>
                      </a:r>
                      <a:endParaRPr lang="zh-CN" sz="1400" kern="100" dirty="0">
                        <a:effectLst/>
                      </a:endParaRPr>
                    </a:p>
                    <a:p>
                      <a:pPr algn="just">
                        <a:spcAft>
                          <a:spcPts val="0"/>
                        </a:spcAft>
                      </a:pPr>
                      <a:r>
                        <a:rPr lang="en-US" sz="1400" kern="100" dirty="0" err="1">
                          <a:effectLst/>
                        </a:rPr>
                        <a:t>getWorkingYears</a:t>
                      </a:r>
                      <a:r>
                        <a:rPr lang="en-US" sz="1400" kern="100" dirty="0">
                          <a:effectLst/>
                        </a:rPr>
                        <a:t>()</a:t>
                      </a:r>
                      <a:endParaRPr lang="zh-CN" sz="1400" kern="100" dirty="0">
                        <a:effectLst/>
                      </a:endParaRPr>
                    </a:p>
                    <a:p>
                      <a:pPr algn="just">
                        <a:spcAft>
                          <a:spcPts val="0"/>
                        </a:spcAft>
                      </a:pPr>
                      <a:r>
                        <a:rPr lang="en-US" sz="1400" kern="100" dirty="0" err="1">
                          <a:effectLst/>
                        </a:rPr>
                        <a:t>toString</a:t>
                      </a:r>
                      <a:r>
                        <a:rPr lang="en-US" sz="1400" kern="100" dirty="0">
                          <a:effectLst/>
                        </a:rPr>
                        <a:t>()</a:t>
                      </a:r>
                      <a:endParaRPr lang="zh-CN" sz="1400" kern="100" dirty="0">
                        <a:effectLst/>
                      </a:endParaRPr>
                    </a:p>
                    <a:p>
                      <a:pPr algn="just">
                        <a:spcAft>
                          <a:spcPts val="0"/>
                        </a:spcAft>
                      </a:pPr>
                      <a:r>
                        <a:rPr lang="en-US" sz="1400" kern="100" dirty="0">
                          <a:effectLst/>
                        </a:rPr>
                        <a:t>equals()</a:t>
                      </a:r>
                      <a:endParaRPr lang="zh-CN" sz="1400" kern="100" dirty="0">
                        <a:effectLst/>
                      </a:endParaRPr>
                    </a:p>
                    <a:p>
                      <a:pPr algn="just">
                        <a:spcAft>
                          <a:spcPts val="0"/>
                        </a:spcAft>
                      </a:pPr>
                      <a:r>
                        <a:rPr lang="en-US" sz="1400" kern="100" dirty="0" err="1">
                          <a:effectLst/>
                        </a:rPr>
                        <a:t>hashcode</a:t>
                      </a:r>
                      <a:r>
                        <a:rPr lang="en-US" sz="14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51600" marR="51600" marT="0" marB="0"/>
                </a:tc>
                <a:tc>
                  <a:txBody>
                    <a:bodyPr/>
                    <a:lstStyle/>
                    <a:p>
                      <a:pPr algn="just">
                        <a:spcAft>
                          <a:spcPts val="0"/>
                        </a:spcAft>
                      </a:pPr>
                      <a:r>
                        <a:rPr lang="zh-CN" sz="1400" kern="100" dirty="0">
                          <a:effectLst/>
                        </a:rPr>
                        <a:t>构造函数</a:t>
                      </a:r>
                    </a:p>
                    <a:p>
                      <a:pPr algn="just">
                        <a:spcAft>
                          <a:spcPts val="0"/>
                        </a:spcAft>
                      </a:pPr>
                      <a:r>
                        <a:rPr lang="zh-CN" sz="1400" kern="100" dirty="0">
                          <a:effectLst/>
                        </a:rPr>
                        <a:t>获取</a:t>
                      </a:r>
                      <a:r>
                        <a:rPr lang="en-US" sz="1400" kern="100" dirty="0">
                          <a:effectLst/>
                        </a:rPr>
                        <a:t>ID</a:t>
                      </a:r>
                      <a:endParaRPr lang="zh-CN" sz="1400" kern="100" dirty="0">
                        <a:effectLst/>
                      </a:endParaRPr>
                    </a:p>
                    <a:p>
                      <a:pPr algn="just">
                        <a:spcAft>
                          <a:spcPts val="0"/>
                        </a:spcAft>
                      </a:pPr>
                      <a:r>
                        <a:rPr lang="zh-CN" sz="1400" kern="100" dirty="0">
                          <a:effectLst/>
                        </a:rPr>
                        <a:t>获取名字</a:t>
                      </a:r>
                    </a:p>
                    <a:p>
                      <a:pPr algn="just">
                        <a:spcAft>
                          <a:spcPts val="0"/>
                        </a:spcAft>
                      </a:pPr>
                      <a:r>
                        <a:rPr lang="zh-CN" sz="1400" kern="100" dirty="0">
                          <a:effectLst/>
                        </a:rPr>
                        <a:t>设置经理</a:t>
                      </a:r>
                    </a:p>
                    <a:p>
                      <a:pPr algn="just">
                        <a:spcAft>
                          <a:spcPts val="0"/>
                        </a:spcAft>
                      </a:pPr>
                      <a:r>
                        <a:rPr lang="zh-CN" sz="1400" kern="100" dirty="0">
                          <a:effectLst/>
                        </a:rPr>
                        <a:t>获取是否为经理</a:t>
                      </a:r>
                    </a:p>
                    <a:p>
                      <a:pPr algn="just">
                        <a:spcAft>
                          <a:spcPts val="0"/>
                        </a:spcAft>
                      </a:pPr>
                      <a:r>
                        <a:rPr lang="zh-CN" sz="1400" kern="100" dirty="0">
                          <a:effectLst/>
                        </a:rPr>
                        <a:t>获取雇佣年份</a:t>
                      </a:r>
                    </a:p>
                    <a:p>
                      <a:pPr algn="just">
                        <a:spcAft>
                          <a:spcPts val="0"/>
                        </a:spcAft>
                      </a:pPr>
                      <a:r>
                        <a:rPr lang="zh-CN" sz="1400" kern="100" dirty="0">
                          <a:effectLst/>
                        </a:rPr>
                        <a:t>获取工作时长</a:t>
                      </a:r>
                    </a:p>
                    <a:p>
                      <a:pPr algn="just">
                        <a:spcAft>
                          <a:spcPts val="0"/>
                        </a:spcAft>
                      </a:pPr>
                      <a:r>
                        <a:rPr lang="zh-CN" sz="1400" kern="100" dirty="0">
                          <a:effectLst/>
                        </a:rPr>
                        <a:t>转化信息</a:t>
                      </a:r>
                    </a:p>
                    <a:p>
                      <a:pPr algn="just">
                        <a:spcAft>
                          <a:spcPts val="0"/>
                        </a:spcAft>
                      </a:pPr>
                      <a:r>
                        <a:rPr lang="zh-CN" sz="1400" kern="100" dirty="0">
                          <a:effectLst/>
                        </a:rPr>
                        <a:t>查找</a:t>
                      </a:r>
                    </a:p>
                    <a:p>
                      <a:pPr algn="just">
                        <a:spcAft>
                          <a:spcPts val="0"/>
                        </a:spcAft>
                      </a:pPr>
                      <a:r>
                        <a:rPr lang="en-US" sz="1400" kern="100" dirty="0">
                          <a:effectLst/>
                        </a:rPr>
                        <a:t>Id</a:t>
                      </a:r>
                      <a:r>
                        <a:rPr lang="zh-CN" sz="1400" kern="100" dirty="0">
                          <a:effectLst/>
                        </a:rPr>
                        <a:t>哈希编码</a:t>
                      </a:r>
                      <a:endParaRPr lang="zh-CN" sz="1400" kern="100" dirty="0">
                        <a:effectLst/>
                        <a:latin typeface="Times New Roman" panose="02020603050405020304" pitchFamily="18" charset="0"/>
                        <a:ea typeface="宋体" panose="02010600030101010101" pitchFamily="2" charset="-122"/>
                      </a:endParaRPr>
                    </a:p>
                  </a:txBody>
                  <a:tcPr marL="51600" marR="51600" marT="0" marB="0"/>
                </a:tc>
                <a:extLst>
                  <a:ext uri="{0D108BD9-81ED-4DB2-BD59-A6C34878D82A}">
                    <a16:rowId xmlns:a16="http://schemas.microsoft.com/office/drawing/2014/main" val="3005787405"/>
                  </a:ext>
                </a:extLst>
              </a:tr>
            </a:tbl>
          </a:graphicData>
        </a:graphic>
      </p:graphicFrame>
    </p:spTree>
    <p:extLst>
      <p:ext uri="{BB962C8B-B14F-4D97-AF65-F5344CB8AC3E}">
        <p14:creationId xmlns:p14="http://schemas.microsoft.com/office/powerpoint/2010/main" val="142079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calcmode="lin" valueType="num">
                                      <p:cBhvr>
                                        <p:cTn id="27" dur="250" fill="hold"/>
                                        <p:tgtEl>
                                          <p:spTgt spid="2"/>
                                        </p:tgtEl>
                                        <p:attrNameLst>
                                          <p:attrName>ppt_w</p:attrName>
                                        </p:attrNameLst>
                                      </p:cBhvr>
                                      <p:tavLst>
                                        <p:tav tm="0">
                                          <p:val>
                                            <p:fltVal val="0"/>
                                          </p:val>
                                        </p:tav>
                                        <p:tav tm="100000">
                                          <p:val>
                                            <p:strVal val="#ppt_w"/>
                                          </p:val>
                                        </p:tav>
                                      </p:tavLst>
                                    </p:anim>
                                    <p:anim calcmode="lin" valueType="num">
                                      <p:cBhvr>
                                        <p:cTn id="28" dur="25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4.3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管理员模块文件及跳转关系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7729267" y="5107603"/>
            <a:ext cx="3222717" cy="369332"/>
          </a:xfrm>
          <a:prstGeom prst="rect">
            <a:avLst/>
          </a:prstGeom>
        </p:spPr>
        <p:txBody>
          <a:bodyPr wrap="square">
            <a:spAutoFit/>
          </a:bodyPr>
          <a:lstStyle/>
          <a:p>
            <a:r>
              <a:rPr lang="zh-CN" altLang="en-US" dirty="0"/>
              <a:t>员工</a:t>
            </a:r>
            <a:r>
              <a:rPr lang="zh-CN" altLang="zh-CN" dirty="0"/>
              <a:t>模块涉及页面跳转关系图</a:t>
            </a:r>
          </a:p>
        </p:txBody>
      </p:sp>
      <p:sp>
        <p:nvSpPr>
          <p:cNvPr id="18" name="矩形 17">
            <a:extLst>
              <a:ext uri="{FF2B5EF4-FFF2-40B4-BE49-F238E27FC236}">
                <a16:creationId xmlns:a16="http://schemas.microsoft.com/office/drawing/2014/main" id="{0AC13896-C35A-4F60-BF7D-28DF4F302A24}"/>
              </a:ext>
            </a:extLst>
          </p:cNvPr>
          <p:cNvSpPr/>
          <p:nvPr/>
        </p:nvSpPr>
        <p:spPr>
          <a:xfrm>
            <a:off x="1385183" y="5116129"/>
            <a:ext cx="3297544" cy="369332"/>
          </a:xfrm>
          <a:prstGeom prst="rect">
            <a:avLst/>
          </a:prstGeom>
        </p:spPr>
        <p:txBody>
          <a:bodyPr wrap="square">
            <a:spAutoFit/>
          </a:bodyPr>
          <a:lstStyle/>
          <a:p>
            <a:r>
              <a:rPr lang="zh-CN" altLang="zh-CN" dirty="0"/>
              <a:t>员</a:t>
            </a:r>
            <a:r>
              <a:rPr lang="zh-CN" altLang="en-US" dirty="0"/>
              <a:t>工</a:t>
            </a:r>
            <a:r>
              <a:rPr lang="zh-CN" altLang="zh-CN" dirty="0"/>
              <a:t>模块涉及代码文件列表</a:t>
            </a:r>
          </a:p>
        </p:txBody>
      </p:sp>
      <p:graphicFrame>
        <p:nvGraphicFramePr>
          <p:cNvPr id="2" name="表格 1">
            <a:extLst>
              <a:ext uri="{FF2B5EF4-FFF2-40B4-BE49-F238E27FC236}">
                <a16:creationId xmlns:a16="http://schemas.microsoft.com/office/drawing/2014/main" id="{3478CF0C-CE9B-49C0-8366-3605CF5BD219}"/>
              </a:ext>
            </a:extLst>
          </p:cNvPr>
          <p:cNvGraphicFramePr>
            <a:graphicFrameLocks noGrp="1"/>
          </p:cNvGraphicFramePr>
          <p:nvPr>
            <p:extLst>
              <p:ext uri="{D42A27DB-BD31-4B8C-83A1-F6EECF244321}">
                <p14:modId xmlns:p14="http://schemas.microsoft.com/office/powerpoint/2010/main" val="4046956696"/>
              </p:ext>
            </p:extLst>
          </p:nvPr>
        </p:nvGraphicFramePr>
        <p:xfrm>
          <a:off x="160138" y="1940552"/>
          <a:ext cx="5935862" cy="2706022"/>
        </p:xfrm>
        <a:graphic>
          <a:graphicData uri="http://schemas.openxmlformats.org/drawingml/2006/table">
            <a:tbl>
              <a:tblPr firstRow="1" firstCol="1" lastRow="1" lastCol="1" bandRow="1" bandCol="1">
                <a:tableStyleId>{5C22544A-7EE6-4342-B048-85BDC9FD1C3A}</a:tableStyleId>
              </a:tblPr>
              <a:tblGrid>
                <a:gridCol w="1402123">
                  <a:extLst>
                    <a:ext uri="{9D8B030D-6E8A-4147-A177-3AD203B41FA5}">
                      <a16:colId xmlns:a16="http://schemas.microsoft.com/office/drawing/2014/main" val="3728544198"/>
                    </a:ext>
                  </a:extLst>
                </a:gridCol>
                <a:gridCol w="2256770">
                  <a:extLst>
                    <a:ext uri="{9D8B030D-6E8A-4147-A177-3AD203B41FA5}">
                      <a16:colId xmlns:a16="http://schemas.microsoft.com/office/drawing/2014/main" val="1656476604"/>
                    </a:ext>
                  </a:extLst>
                </a:gridCol>
                <a:gridCol w="2276969">
                  <a:extLst>
                    <a:ext uri="{9D8B030D-6E8A-4147-A177-3AD203B41FA5}">
                      <a16:colId xmlns:a16="http://schemas.microsoft.com/office/drawing/2014/main" val="1101246863"/>
                    </a:ext>
                  </a:extLst>
                </a:gridCol>
              </a:tblGrid>
              <a:tr h="459474">
                <a:tc>
                  <a:txBody>
                    <a:bodyPr/>
                    <a:lstStyle/>
                    <a:p>
                      <a:pPr algn="ctr">
                        <a:spcAft>
                          <a:spcPts val="0"/>
                        </a:spcAft>
                      </a:pPr>
                      <a:r>
                        <a:rPr lang="zh-CN" sz="1800" kern="0" dirty="0">
                          <a:effectLst/>
                        </a:rPr>
                        <a:t>文件名</a:t>
                      </a:r>
                      <a:endParaRPr lang="zh-CN" sz="1800" kern="100" dirty="0">
                        <a:effectLst/>
                        <a:latin typeface="Times New Roman" panose="02020603050405020304" pitchFamily="18" charset="0"/>
                        <a:ea typeface="宋体" panose="02010600030101010101" pitchFamily="2" charset="-122"/>
                      </a:endParaRPr>
                    </a:p>
                  </a:txBody>
                  <a:tcPr marL="117316" marR="117316" marT="0" marB="0" anchor="ctr"/>
                </a:tc>
                <a:tc>
                  <a:txBody>
                    <a:bodyPr/>
                    <a:lstStyle/>
                    <a:p>
                      <a:pPr algn="ctr">
                        <a:spcAft>
                          <a:spcPts val="0"/>
                        </a:spcAft>
                      </a:pPr>
                      <a:r>
                        <a:rPr lang="zh-CN" sz="1800" kern="0" dirty="0">
                          <a:effectLst/>
                        </a:rPr>
                        <a:t>文件路径</a:t>
                      </a:r>
                      <a:endParaRPr lang="zh-CN" sz="1800" kern="100" dirty="0">
                        <a:effectLst/>
                        <a:latin typeface="Times New Roman" panose="02020603050405020304" pitchFamily="18" charset="0"/>
                        <a:ea typeface="宋体" panose="02010600030101010101" pitchFamily="2" charset="-122"/>
                      </a:endParaRPr>
                    </a:p>
                  </a:txBody>
                  <a:tcPr marL="117316" marR="117316" marT="0" marB="0"/>
                </a:tc>
                <a:tc>
                  <a:txBody>
                    <a:bodyPr/>
                    <a:lstStyle/>
                    <a:p>
                      <a:pPr algn="ctr">
                        <a:spcAft>
                          <a:spcPts val="0"/>
                        </a:spcAft>
                      </a:pPr>
                      <a:r>
                        <a:rPr lang="zh-CN" sz="1800" kern="0">
                          <a:effectLst/>
                        </a:rPr>
                        <a:t>文件说明</a:t>
                      </a:r>
                      <a:endParaRPr lang="zh-CN" sz="1800" kern="100">
                        <a:effectLst/>
                        <a:latin typeface="Times New Roman" panose="02020603050405020304" pitchFamily="18" charset="0"/>
                        <a:ea typeface="宋体" panose="02010600030101010101" pitchFamily="2" charset="-122"/>
                      </a:endParaRPr>
                    </a:p>
                  </a:txBody>
                  <a:tcPr marL="117316" marR="117316" marT="0" marB="0" anchor="ctr"/>
                </a:tc>
                <a:extLst>
                  <a:ext uri="{0D108BD9-81ED-4DB2-BD59-A6C34878D82A}">
                    <a16:rowId xmlns:a16="http://schemas.microsoft.com/office/drawing/2014/main" val="1689531050"/>
                  </a:ext>
                </a:extLst>
              </a:tr>
              <a:tr h="1123274">
                <a:tc>
                  <a:txBody>
                    <a:bodyPr/>
                    <a:lstStyle/>
                    <a:p>
                      <a:pPr algn="ctr">
                        <a:spcAft>
                          <a:spcPts val="0"/>
                        </a:spcAft>
                      </a:pPr>
                      <a:r>
                        <a:rPr lang="en-US" sz="1800" kern="0">
                          <a:effectLst/>
                        </a:rPr>
                        <a:t>Employee.java</a:t>
                      </a:r>
                      <a:endParaRPr lang="zh-CN" sz="1800" kern="100">
                        <a:effectLst/>
                        <a:latin typeface="Times New Roman" panose="02020603050405020304" pitchFamily="18" charset="0"/>
                        <a:ea typeface="宋体" panose="02010600030101010101" pitchFamily="2" charset="-122"/>
                      </a:endParaRPr>
                    </a:p>
                  </a:txBody>
                  <a:tcPr marL="117316" marR="117316" marT="0" marB="0" anchor="ctr"/>
                </a:tc>
                <a:tc>
                  <a:txBody>
                    <a:bodyPr/>
                    <a:lstStyle/>
                    <a:p>
                      <a:pPr algn="ctr">
                        <a:lnSpc>
                          <a:spcPct val="125000"/>
                        </a:lnSpc>
                        <a:spcAft>
                          <a:spcPts val="0"/>
                        </a:spcAft>
                      </a:pPr>
                      <a:r>
                        <a:rPr lang="en-US" sz="1800" kern="100" dirty="0">
                          <a:effectLst/>
                        </a:rPr>
                        <a:t>Staff\</a:t>
                      </a:r>
                      <a:r>
                        <a:rPr lang="en-US" sz="1800" kern="100" dirty="0" err="1">
                          <a:effectLst/>
                        </a:rPr>
                        <a:t>src</a:t>
                      </a:r>
                      <a:r>
                        <a:rPr lang="en-US" sz="1800" kern="100" dirty="0">
                          <a:effectLst/>
                        </a:rPr>
                        <a:t>\</a:t>
                      </a:r>
                      <a:r>
                        <a:rPr lang="en-US" sz="1800" kern="100" dirty="0" err="1">
                          <a:effectLst/>
                        </a:rPr>
                        <a:t>com.neu.staff</a:t>
                      </a:r>
                      <a:r>
                        <a:rPr lang="en-US" sz="1800" kern="100" dirty="0">
                          <a:effectLst/>
                        </a:rPr>
                        <a:t>\user</a:t>
                      </a:r>
                      <a:endParaRPr lang="zh-CN" sz="1800" kern="100" dirty="0">
                        <a:effectLst/>
                        <a:latin typeface="Times New Roman" panose="02020603050405020304" pitchFamily="18" charset="0"/>
                        <a:ea typeface="宋体" panose="02010600030101010101" pitchFamily="2" charset="-122"/>
                      </a:endParaRPr>
                    </a:p>
                  </a:txBody>
                  <a:tcPr marL="117316" marR="117316" marT="0" marB="0"/>
                </a:tc>
                <a:tc>
                  <a:txBody>
                    <a:bodyPr/>
                    <a:lstStyle/>
                    <a:p>
                      <a:pPr algn="just">
                        <a:lnSpc>
                          <a:spcPct val="125000"/>
                        </a:lnSpc>
                        <a:spcAft>
                          <a:spcPts val="0"/>
                        </a:spcAft>
                      </a:pPr>
                      <a:r>
                        <a:rPr lang="zh-CN" sz="1800" kern="100">
                          <a:effectLst/>
                        </a:rPr>
                        <a:t>后台</a:t>
                      </a:r>
                      <a:r>
                        <a:rPr lang="en-US" sz="1800" kern="100">
                          <a:effectLst/>
                        </a:rPr>
                        <a:t>java</a:t>
                      </a:r>
                      <a:r>
                        <a:rPr lang="zh-CN" sz="1800" kern="100">
                          <a:effectLst/>
                        </a:rPr>
                        <a:t>代码文件，实现获取员工相关信息</a:t>
                      </a:r>
                      <a:endParaRPr lang="zh-CN" sz="1800" kern="100">
                        <a:effectLst/>
                        <a:latin typeface="Times New Roman" panose="02020603050405020304" pitchFamily="18" charset="0"/>
                        <a:ea typeface="宋体" panose="02010600030101010101" pitchFamily="2" charset="-122"/>
                      </a:endParaRPr>
                    </a:p>
                  </a:txBody>
                  <a:tcPr marL="117316" marR="117316" marT="0" marB="0" anchor="ctr"/>
                </a:tc>
                <a:extLst>
                  <a:ext uri="{0D108BD9-81ED-4DB2-BD59-A6C34878D82A}">
                    <a16:rowId xmlns:a16="http://schemas.microsoft.com/office/drawing/2014/main" val="3753670237"/>
                  </a:ext>
                </a:extLst>
              </a:tr>
              <a:tr h="1123274">
                <a:tc>
                  <a:txBody>
                    <a:bodyPr/>
                    <a:lstStyle/>
                    <a:p>
                      <a:pPr algn="ctr">
                        <a:spcAft>
                          <a:spcPts val="0"/>
                        </a:spcAft>
                      </a:pPr>
                      <a:r>
                        <a:rPr lang="en-US" sz="1800" kern="0">
                          <a:effectLst/>
                        </a:rPr>
                        <a:t>EmployeeSystem.java</a:t>
                      </a:r>
                      <a:endParaRPr lang="zh-CN" sz="1800" kern="100">
                        <a:effectLst/>
                        <a:latin typeface="Times New Roman" panose="02020603050405020304" pitchFamily="18" charset="0"/>
                        <a:ea typeface="宋体" panose="02010600030101010101" pitchFamily="2" charset="-122"/>
                      </a:endParaRPr>
                    </a:p>
                  </a:txBody>
                  <a:tcPr marL="117316" marR="117316" marT="0" marB="0" anchor="ctr"/>
                </a:tc>
                <a:tc>
                  <a:txBody>
                    <a:bodyPr/>
                    <a:lstStyle/>
                    <a:p>
                      <a:pPr algn="ctr">
                        <a:lnSpc>
                          <a:spcPct val="125000"/>
                        </a:lnSpc>
                        <a:spcAft>
                          <a:spcPts val="0"/>
                        </a:spcAft>
                      </a:pPr>
                      <a:r>
                        <a:rPr lang="en-US" sz="1800" kern="100">
                          <a:effectLst/>
                        </a:rPr>
                        <a:t>Staff\src\com.neu.staff\operater</a:t>
                      </a:r>
                      <a:endParaRPr lang="zh-CN" sz="1800" kern="100">
                        <a:effectLst/>
                        <a:latin typeface="Times New Roman" panose="02020603050405020304" pitchFamily="18" charset="0"/>
                        <a:ea typeface="宋体" panose="02010600030101010101" pitchFamily="2" charset="-122"/>
                      </a:endParaRPr>
                    </a:p>
                  </a:txBody>
                  <a:tcPr marL="117316" marR="117316" marT="0" marB="0"/>
                </a:tc>
                <a:tc>
                  <a:txBody>
                    <a:bodyPr/>
                    <a:lstStyle/>
                    <a:p>
                      <a:pPr algn="just">
                        <a:lnSpc>
                          <a:spcPct val="125000"/>
                        </a:lnSpc>
                        <a:spcAft>
                          <a:spcPts val="0"/>
                        </a:spcAft>
                      </a:pPr>
                      <a:r>
                        <a:rPr lang="zh-CN" sz="1800" kern="100" dirty="0">
                          <a:effectLst/>
                        </a:rPr>
                        <a:t>后台</a:t>
                      </a:r>
                      <a:r>
                        <a:rPr lang="en-US" sz="1800" kern="100" dirty="0">
                          <a:effectLst/>
                        </a:rPr>
                        <a:t>java</a:t>
                      </a:r>
                      <a:r>
                        <a:rPr lang="zh-CN" sz="1800" kern="100" dirty="0">
                          <a:effectLst/>
                        </a:rPr>
                        <a:t>代码文件，实现员工需要的功能</a:t>
                      </a:r>
                      <a:endParaRPr lang="zh-CN" sz="1800" kern="100" dirty="0">
                        <a:effectLst/>
                        <a:latin typeface="Times New Roman" panose="02020603050405020304" pitchFamily="18" charset="0"/>
                        <a:ea typeface="宋体" panose="02010600030101010101" pitchFamily="2" charset="-122"/>
                      </a:endParaRPr>
                    </a:p>
                  </a:txBody>
                  <a:tcPr marL="117316" marR="117316" marT="0" marB="0" anchor="ctr"/>
                </a:tc>
                <a:extLst>
                  <a:ext uri="{0D108BD9-81ED-4DB2-BD59-A6C34878D82A}">
                    <a16:rowId xmlns:a16="http://schemas.microsoft.com/office/drawing/2014/main" val="1824830938"/>
                  </a:ext>
                </a:extLst>
              </a:tr>
            </a:tbl>
          </a:graphicData>
        </a:graphic>
      </p:graphicFrame>
      <p:pic>
        <p:nvPicPr>
          <p:cNvPr id="19" name="图片 18">
            <a:extLst>
              <a:ext uri="{FF2B5EF4-FFF2-40B4-BE49-F238E27FC236}">
                <a16:creationId xmlns:a16="http://schemas.microsoft.com/office/drawing/2014/main" id="{2511CD01-F0E0-4A0B-9061-511138C388D1}"/>
              </a:ext>
            </a:extLst>
          </p:cNvPr>
          <p:cNvPicPr/>
          <p:nvPr/>
        </p:nvPicPr>
        <p:blipFill>
          <a:blip r:embed="rId2">
            <a:extLst>
              <a:ext uri="{28A0092B-C50C-407E-A947-70E740481C1C}">
                <a14:useLocalDpi xmlns:a14="http://schemas.microsoft.com/office/drawing/2010/main" val="0"/>
              </a:ext>
            </a:extLst>
          </a:blip>
          <a:stretch>
            <a:fillRect/>
          </a:stretch>
        </p:blipFill>
        <p:spPr>
          <a:xfrm>
            <a:off x="6495209" y="1527962"/>
            <a:ext cx="5038725" cy="3333750"/>
          </a:xfrm>
          <a:prstGeom prst="rect">
            <a:avLst/>
          </a:prstGeom>
        </p:spPr>
      </p:pic>
    </p:spTree>
    <p:extLst>
      <p:ext uri="{BB962C8B-B14F-4D97-AF65-F5344CB8AC3E}">
        <p14:creationId xmlns:p14="http://schemas.microsoft.com/office/powerpoint/2010/main" val="235107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3" presetClass="entr" presetSubtype="16" fill="hold" grpId="0" nodeType="withEffect">
                                  <p:stCondLst>
                                    <p:cond delay="0"/>
                                  </p:stCondLst>
                                  <p:iterate type="lt">
                                    <p:tmPct val="10000"/>
                                  </p:iterate>
                                  <p:childTnLst>
                                    <p:set>
                                      <p:cBhvr>
                                        <p:cTn id="20" dur="1" fill="hold">
                                          <p:stCondLst>
                                            <p:cond delay="0"/>
                                          </p:stCondLst>
                                        </p:cTn>
                                        <p:tgtEl>
                                          <p:spTgt spid="101"/>
                                        </p:tgtEl>
                                        <p:attrNameLst>
                                          <p:attrName>style.visibility</p:attrName>
                                        </p:attrNameLst>
                                      </p:cBhvr>
                                      <p:to>
                                        <p:strVal val="visible"/>
                                      </p:to>
                                    </p:set>
                                    <p:anim calcmode="lin" valueType="num">
                                      <p:cBhvr>
                                        <p:cTn id="21" dur="150" fill="hold"/>
                                        <p:tgtEl>
                                          <p:spTgt spid="101"/>
                                        </p:tgtEl>
                                        <p:attrNameLst>
                                          <p:attrName>ppt_w</p:attrName>
                                        </p:attrNameLst>
                                      </p:cBhvr>
                                      <p:tavLst>
                                        <p:tav tm="0">
                                          <p:val>
                                            <p:fltVal val="0"/>
                                          </p:val>
                                        </p:tav>
                                        <p:tav tm="100000">
                                          <p:val>
                                            <p:strVal val="#ppt_w"/>
                                          </p:val>
                                        </p:tav>
                                      </p:tavLst>
                                    </p:anim>
                                    <p:anim calcmode="lin" valueType="num">
                                      <p:cBhvr>
                                        <p:cTn id="22" dur="150" fill="hold"/>
                                        <p:tgtEl>
                                          <p:spTgt spid="101"/>
                                        </p:tgtEl>
                                        <p:attrNameLst>
                                          <p:attrName>ppt_h</p:attrName>
                                        </p:attrNameLst>
                                      </p:cBhvr>
                                      <p:tavLst>
                                        <p:tav tm="0">
                                          <p:val>
                                            <p:fltVal val="0"/>
                                          </p:val>
                                        </p:tav>
                                        <p:tav tm="100000">
                                          <p:val>
                                            <p:strVal val="#ppt_h"/>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509"/>
                                        </p:tgtEl>
                                        <p:attrNameLst>
                                          <p:attrName>style.visibility</p:attrName>
                                        </p:attrNameLst>
                                      </p:cBhvr>
                                      <p:to>
                                        <p:strVal val="visible"/>
                                      </p:to>
                                    </p:set>
                                    <p:animEffect transition="in" filter="wipe(down)">
                                      <p:cBhvr>
                                        <p:cTn id="25" dur="500"/>
                                        <p:tgtEl>
                                          <p:spTgt spid="50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08"/>
                                        </p:tgtEl>
                                        <p:attrNameLst>
                                          <p:attrName>style.visibility</p:attrName>
                                        </p:attrNameLst>
                                      </p:cBhvr>
                                      <p:to>
                                        <p:strVal val="visible"/>
                                      </p:to>
                                    </p:set>
                                    <p:animEffect transition="in" filter="wipe(down)">
                                      <p:cBhvr>
                                        <p:cTn id="28" dur="500"/>
                                        <p:tgtEl>
                                          <p:spTgt spid="508"/>
                                        </p:tgtEl>
                                      </p:cBhvr>
                                    </p:animEffect>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2"/>
                                        </p:tgtEl>
                                        <p:attrNameLst>
                                          <p:attrName>style.visibility</p:attrName>
                                        </p:attrNameLst>
                                      </p:cBhvr>
                                      <p:to>
                                        <p:strVal val="visible"/>
                                      </p:to>
                                    </p:set>
                                    <p:anim calcmode="lin" valueType="num">
                                      <p:cBhvr>
                                        <p:cTn id="35" dur="250" fill="hold"/>
                                        <p:tgtEl>
                                          <p:spTgt spid="2"/>
                                        </p:tgtEl>
                                        <p:attrNameLst>
                                          <p:attrName>ppt_w</p:attrName>
                                        </p:attrNameLst>
                                      </p:cBhvr>
                                      <p:tavLst>
                                        <p:tav tm="0">
                                          <p:val>
                                            <p:fltVal val="0"/>
                                          </p:val>
                                        </p:tav>
                                        <p:tav tm="100000">
                                          <p:val>
                                            <p:strVal val="#ppt_w"/>
                                          </p:val>
                                        </p:tav>
                                      </p:tavLst>
                                    </p:anim>
                                    <p:anim calcmode="lin" valueType="num">
                                      <p:cBhvr>
                                        <p:cTn id="36" dur="250" fill="hold"/>
                                        <p:tgtEl>
                                          <p:spTgt spid="2"/>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19"/>
                                        </p:tgtEl>
                                        <p:attrNameLst>
                                          <p:attrName>style.visibility</p:attrName>
                                        </p:attrNameLst>
                                      </p:cBhvr>
                                      <p:to>
                                        <p:strVal val="visible"/>
                                      </p:to>
                                    </p:set>
                                    <p:anim calcmode="lin" valueType="num">
                                      <p:cBhvr>
                                        <p:cTn id="39" dur="250" fill="hold"/>
                                        <p:tgtEl>
                                          <p:spTgt spid="19"/>
                                        </p:tgtEl>
                                        <p:attrNameLst>
                                          <p:attrName>ppt_w</p:attrName>
                                        </p:attrNameLst>
                                      </p:cBhvr>
                                      <p:tavLst>
                                        <p:tav tm="0">
                                          <p:val>
                                            <p:fltVal val="0"/>
                                          </p:val>
                                        </p:tav>
                                        <p:tav tm="100000">
                                          <p:val>
                                            <p:strVal val="#ppt_w"/>
                                          </p:val>
                                        </p:tav>
                                      </p:tavLst>
                                    </p:anim>
                                    <p:anim calcmode="lin" valueType="num">
                                      <p:cBhvr>
                                        <p:cTn id="40" dur="25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4.4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员工模块程序流程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591761" y="2551837"/>
            <a:ext cx="5504239" cy="1754326"/>
          </a:xfrm>
          <a:prstGeom prst="rect">
            <a:avLst/>
          </a:prstGeom>
        </p:spPr>
        <p:txBody>
          <a:bodyPr wrap="square">
            <a:spAutoFit/>
          </a:bodyPr>
          <a:lstStyle/>
          <a:p>
            <a:r>
              <a:rPr lang="zh-CN" altLang="en-US" dirty="0"/>
              <a:t>员工</a:t>
            </a:r>
            <a:r>
              <a:rPr lang="zh-CN" altLang="zh-CN" dirty="0"/>
              <a:t>进入系统后，选择员</a:t>
            </a:r>
            <a:r>
              <a:rPr lang="zh-CN" altLang="en-US" dirty="0"/>
              <a:t>工身份</a:t>
            </a:r>
            <a:r>
              <a:rPr lang="zh-CN" altLang="zh-CN" dirty="0"/>
              <a:t>，然后输入用户名和密码</a:t>
            </a:r>
            <a:r>
              <a:rPr lang="zh-CN" altLang="en-US" dirty="0"/>
              <a:t>，</a:t>
            </a:r>
            <a:r>
              <a:rPr lang="zh-CN" altLang="zh-CN" dirty="0"/>
              <a:t>正确后进入员</a:t>
            </a:r>
            <a:r>
              <a:rPr lang="zh-CN" altLang="en-US" dirty="0"/>
              <a:t>工</a:t>
            </a:r>
            <a:r>
              <a:rPr lang="zh-CN" altLang="zh-CN" dirty="0"/>
              <a:t>主菜单，可以进行</a:t>
            </a:r>
            <a:r>
              <a:rPr lang="zh-CN" altLang="en-US" dirty="0">
                <a:solidFill>
                  <a:srgbClr val="FF0000"/>
                </a:solidFill>
              </a:rPr>
              <a:t>上班打卡、下班打卡、查看自己打卡情况</a:t>
            </a:r>
            <a:r>
              <a:rPr lang="zh-CN" altLang="zh-CN" dirty="0">
                <a:solidFill>
                  <a:srgbClr val="FF0000"/>
                </a:solidFill>
              </a:rPr>
              <a:t>以及</a:t>
            </a:r>
            <a:r>
              <a:rPr lang="zh-CN" altLang="en-US" dirty="0">
                <a:solidFill>
                  <a:srgbClr val="FF0000"/>
                </a:solidFill>
              </a:rPr>
              <a:t>进行请假</a:t>
            </a:r>
            <a:r>
              <a:rPr lang="zh-CN" altLang="zh-CN" dirty="0"/>
              <a:t>等功能。使用那个功能可以进入其界面进行操作。操纵完毕后可以返回主菜单，然后退出到选择用户界面，最后退出程序。</a:t>
            </a:r>
          </a:p>
        </p:txBody>
      </p:sp>
      <p:pic>
        <p:nvPicPr>
          <p:cNvPr id="15" name="图片 14">
            <a:extLst>
              <a:ext uri="{FF2B5EF4-FFF2-40B4-BE49-F238E27FC236}">
                <a16:creationId xmlns:a16="http://schemas.microsoft.com/office/drawing/2014/main" id="{84D88596-1C48-427D-B617-4AE66ED4B2CA}"/>
              </a:ext>
            </a:extLst>
          </p:cNvPr>
          <p:cNvPicPr/>
          <p:nvPr/>
        </p:nvPicPr>
        <p:blipFill>
          <a:blip r:embed="rId2">
            <a:extLst>
              <a:ext uri="{28A0092B-C50C-407E-A947-70E740481C1C}">
                <a14:useLocalDpi xmlns:a14="http://schemas.microsoft.com/office/drawing/2010/main" val="0"/>
              </a:ext>
            </a:extLst>
          </a:blip>
          <a:stretch>
            <a:fillRect/>
          </a:stretch>
        </p:blipFill>
        <p:spPr>
          <a:xfrm>
            <a:off x="6096000" y="118715"/>
            <a:ext cx="5005389" cy="6391423"/>
          </a:xfrm>
          <a:prstGeom prst="rect">
            <a:avLst/>
          </a:prstGeom>
        </p:spPr>
      </p:pic>
    </p:spTree>
    <p:extLst>
      <p:ext uri="{BB962C8B-B14F-4D97-AF65-F5344CB8AC3E}">
        <p14:creationId xmlns:p14="http://schemas.microsoft.com/office/powerpoint/2010/main" val="39333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5"/>
                                        </p:tgtEl>
                                        <p:attrNameLst>
                                          <p:attrName>style.visibility</p:attrName>
                                        </p:attrNameLst>
                                      </p:cBhvr>
                                      <p:to>
                                        <p:strVal val="visible"/>
                                      </p:to>
                                    </p:set>
                                    <p:anim calcmode="lin" valueType="num">
                                      <p:cBhvr>
                                        <p:cTn id="31" dur="250" fill="hold"/>
                                        <p:tgtEl>
                                          <p:spTgt spid="15"/>
                                        </p:tgtEl>
                                        <p:attrNameLst>
                                          <p:attrName>ppt_w</p:attrName>
                                        </p:attrNameLst>
                                      </p:cBhvr>
                                      <p:tavLst>
                                        <p:tav tm="0">
                                          <p:val>
                                            <p:fltVal val="0"/>
                                          </p:val>
                                        </p:tav>
                                        <p:tav tm="100000">
                                          <p:val>
                                            <p:strVal val="#ppt_w"/>
                                          </p:val>
                                        </p:tav>
                                      </p:tavLst>
                                    </p:anim>
                                    <p:anim calcmode="lin" valueType="num">
                                      <p:cBhvr>
                                        <p:cTn id="32" dur="25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1596970" y="1606846"/>
            <a:ext cx="5504239" cy="400110"/>
          </a:xfrm>
          <a:prstGeom prst="rect">
            <a:avLst/>
          </a:prstGeom>
        </p:spPr>
        <p:txBody>
          <a:bodyPr wrap="square">
            <a:spAutoFit/>
          </a:bodyPr>
          <a:lstStyle/>
          <a:p>
            <a:r>
              <a:rPr lang="zh-CN" altLang="en-US" sz="2000" b="1" dirty="0"/>
              <a:t>编译器中登录</a:t>
            </a:r>
            <a:endParaRPr lang="zh-CN" altLang="zh-CN" sz="2000" b="1" dirty="0"/>
          </a:p>
        </p:txBody>
      </p:sp>
      <p:pic>
        <p:nvPicPr>
          <p:cNvPr id="15" name="图片 14">
            <a:extLst>
              <a:ext uri="{FF2B5EF4-FFF2-40B4-BE49-F238E27FC236}">
                <a16:creationId xmlns:a16="http://schemas.microsoft.com/office/drawing/2014/main" id="{9CCE04E4-493B-431B-8164-BBDF12F1C73F}"/>
              </a:ext>
            </a:extLst>
          </p:cNvPr>
          <p:cNvPicPr/>
          <p:nvPr/>
        </p:nvPicPr>
        <p:blipFill>
          <a:blip r:embed="rId2">
            <a:extLst>
              <a:ext uri="{28A0092B-C50C-407E-A947-70E740481C1C}">
                <a14:useLocalDpi xmlns:a14="http://schemas.microsoft.com/office/drawing/2010/main" val="0"/>
              </a:ext>
            </a:extLst>
          </a:blip>
          <a:stretch>
            <a:fillRect/>
          </a:stretch>
        </p:blipFill>
        <p:spPr>
          <a:xfrm>
            <a:off x="1596970" y="3508034"/>
            <a:ext cx="3175817" cy="2669527"/>
          </a:xfrm>
          <a:prstGeom prst="rect">
            <a:avLst/>
          </a:prstGeom>
        </p:spPr>
      </p:pic>
      <p:pic>
        <p:nvPicPr>
          <p:cNvPr id="16" name="图片 15">
            <a:extLst>
              <a:ext uri="{FF2B5EF4-FFF2-40B4-BE49-F238E27FC236}">
                <a16:creationId xmlns:a16="http://schemas.microsoft.com/office/drawing/2014/main" id="{1647782F-F49B-4F93-8413-F2FD4A9A701D}"/>
              </a:ext>
            </a:extLst>
          </p:cNvPr>
          <p:cNvPicPr/>
          <p:nvPr/>
        </p:nvPicPr>
        <p:blipFill>
          <a:blip r:embed="rId3">
            <a:extLst>
              <a:ext uri="{28A0092B-C50C-407E-A947-70E740481C1C}">
                <a14:useLocalDpi xmlns:a14="http://schemas.microsoft.com/office/drawing/2010/main" val="0"/>
              </a:ext>
            </a:extLst>
          </a:blip>
          <a:stretch>
            <a:fillRect/>
          </a:stretch>
        </p:blipFill>
        <p:spPr>
          <a:xfrm>
            <a:off x="1596970" y="2055211"/>
            <a:ext cx="3175817" cy="1294756"/>
          </a:xfrm>
          <a:prstGeom prst="rect">
            <a:avLst/>
          </a:prstGeom>
        </p:spPr>
      </p:pic>
      <p:pic>
        <p:nvPicPr>
          <p:cNvPr id="17" name="图片 16">
            <a:extLst>
              <a:ext uri="{FF2B5EF4-FFF2-40B4-BE49-F238E27FC236}">
                <a16:creationId xmlns:a16="http://schemas.microsoft.com/office/drawing/2014/main" id="{FED5346B-9962-44D6-8681-2EBD2AA282E6}"/>
              </a:ext>
            </a:extLst>
          </p:cNvPr>
          <p:cNvPicPr/>
          <p:nvPr/>
        </p:nvPicPr>
        <p:blipFill>
          <a:blip r:embed="rId4">
            <a:extLst>
              <a:ext uri="{28A0092B-C50C-407E-A947-70E740481C1C}">
                <a14:useLocalDpi xmlns:a14="http://schemas.microsoft.com/office/drawing/2010/main" val="0"/>
              </a:ext>
            </a:extLst>
          </a:blip>
          <a:stretch>
            <a:fillRect/>
          </a:stretch>
        </p:blipFill>
        <p:spPr>
          <a:xfrm>
            <a:off x="6538335" y="2055211"/>
            <a:ext cx="3839014" cy="2669513"/>
          </a:xfrm>
          <a:prstGeom prst="rect">
            <a:avLst/>
          </a:prstGeom>
        </p:spPr>
      </p:pic>
      <p:sp>
        <p:nvSpPr>
          <p:cNvPr id="21" name="矩形 20">
            <a:extLst>
              <a:ext uri="{FF2B5EF4-FFF2-40B4-BE49-F238E27FC236}">
                <a16:creationId xmlns:a16="http://schemas.microsoft.com/office/drawing/2014/main" id="{671A800B-3DB4-4747-8DA1-82CC63F626A9}"/>
              </a:ext>
            </a:extLst>
          </p:cNvPr>
          <p:cNvSpPr/>
          <p:nvPr/>
        </p:nvSpPr>
        <p:spPr>
          <a:xfrm>
            <a:off x="6538335" y="1635449"/>
            <a:ext cx="5504239" cy="400110"/>
          </a:xfrm>
          <a:prstGeom prst="rect">
            <a:avLst/>
          </a:prstGeom>
        </p:spPr>
        <p:txBody>
          <a:bodyPr wrap="square">
            <a:spAutoFit/>
          </a:bodyPr>
          <a:lstStyle/>
          <a:p>
            <a:r>
              <a:rPr lang="zh-CN" altLang="en-US" sz="2000" b="1" dirty="0"/>
              <a:t>编译器中打卡成功</a:t>
            </a:r>
            <a:endParaRPr lang="zh-CN" altLang="zh-CN" sz="2000" b="1" dirty="0"/>
          </a:p>
        </p:txBody>
      </p:sp>
    </p:spTree>
    <p:extLst>
      <p:ext uri="{BB962C8B-B14F-4D97-AF65-F5344CB8AC3E}">
        <p14:creationId xmlns:p14="http://schemas.microsoft.com/office/powerpoint/2010/main" val="281773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7"/>
                                        </p:tgtEl>
                                        <p:attrNameLst>
                                          <p:attrName>style.visibility</p:attrName>
                                        </p:attrNameLst>
                                      </p:cBhvr>
                                      <p:to>
                                        <p:strVal val="visible"/>
                                      </p:to>
                                    </p:set>
                                    <p:anim calcmode="lin" valueType="num">
                                      <p:cBhvr>
                                        <p:cTn id="31" dur="250" fill="hold"/>
                                        <p:tgtEl>
                                          <p:spTgt spid="17"/>
                                        </p:tgtEl>
                                        <p:attrNameLst>
                                          <p:attrName>ppt_w</p:attrName>
                                        </p:attrNameLst>
                                      </p:cBhvr>
                                      <p:tavLst>
                                        <p:tav tm="0">
                                          <p:val>
                                            <p:fltVal val="0"/>
                                          </p:val>
                                        </p:tav>
                                        <p:tav tm="100000">
                                          <p:val>
                                            <p:strVal val="#ppt_w"/>
                                          </p:val>
                                        </p:tav>
                                      </p:tavLst>
                                    </p:anim>
                                    <p:anim calcmode="lin" valueType="num">
                                      <p:cBhvr>
                                        <p:cTn id="32" dur="250" fill="hold"/>
                                        <p:tgtEl>
                                          <p:spTgt spid="17"/>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16"/>
                                        </p:tgtEl>
                                        <p:attrNameLst>
                                          <p:attrName>style.visibility</p:attrName>
                                        </p:attrNameLst>
                                      </p:cBhvr>
                                      <p:to>
                                        <p:strVal val="visible"/>
                                      </p:to>
                                    </p:set>
                                    <p:anim calcmode="lin" valueType="num">
                                      <p:cBhvr>
                                        <p:cTn id="35" dur="250" fill="hold"/>
                                        <p:tgtEl>
                                          <p:spTgt spid="16"/>
                                        </p:tgtEl>
                                        <p:attrNameLst>
                                          <p:attrName>ppt_w</p:attrName>
                                        </p:attrNameLst>
                                      </p:cBhvr>
                                      <p:tavLst>
                                        <p:tav tm="0">
                                          <p:val>
                                            <p:fltVal val="0"/>
                                          </p:val>
                                        </p:tav>
                                        <p:tav tm="100000">
                                          <p:val>
                                            <p:strVal val="#ppt_w"/>
                                          </p:val>
                                        </p:tav>
                                      </p:tavLst>
                                    </p:anim>
                                    <p:anim calcmode="lin" valueType="num">
                                      <p:cBhvr>
                                        <p:cTn id="36" dur="250" fill="hold"/>
                                        <p:tgtEl>
                                          <p:spTgt spid="16"/>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15"/>
                                        </p:tgtEl>
                                        <p:attrNameLst>
                                          <p:attrName>style.visibility</p:attrName>
                                        </p:attrNameLst>
                                      </p:cBhvr>
                                      <p:to>
                                        <p:strVal val="visible"/>
                                      </p:to>
                                    </p:set>
                                    <p:anim calcmode="lin" valueType="num">
                                      <p:cBhvr>
                                        <p:cTn id="39" dur="250" fill="hold"/>
                                        <p:tgtEl>
                                          <p:spTgt spid="15"/>
                                        </p:tgtEl>
                                        <p:attrNameLst>
                                          <p:attrName>ppt_w</p:attrName>
                                        </p:attrNameLst>
                                      </p:cBhvr>
                                      <p:tavLst>
                                        <p:tav tm="0">
                                          <p:val>
                                            <p:fltVal val="0"/>
                                          </p:val>
                                        </p:tav>
                                        <p:tav tm="100000">
                                          <p:val>
                                            <p:strVal val="#ppt_w"/>
                                          </p:val>
                                        </p:tav>
                                      </p:tavLst>
                                    </p:anim>
                                    <p:anim calcmode="lin" valueType="num">
                                      <p:cBhvr>
                                        <p:cTn id="40" dur="250" fill="hold"/>
                                        <p:tgtEl>
                                          <p:spTgt spid="15"/>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iterate type="lt">
                                    <p:tmPct val="10000"/>
                                  </p:iterate>
                                  <p:childTnLst>
                                    <p:set>
                                      <p:cBhvr>
                                        <p:cTn id="42" dur="1" fill="hold">
                                          <p:stCondLst>
                                            <p:cond delay="0"/>
                                          </p:stCondLst>
                                        </p:cTn>
                                        <p:tgtEl>
                                          <p:spTgt spid="21"/>
                                        </p:tgtEl>
                                        <p:attrNameLst>
                                          <p:attrName>style.visibility</p:attrName>
                                        </p:attrNameLst>
                                      </p:cBhvr>
                                      <p:to>
                                        <p:strVal val="visible"/>
                                      </p:to>
                                    </p:set>
                                    <p:anim calcmode="lin" valueType="num">
                                      <p:cBhvr>
                                        <p:cTn id="43" dur="150" fill="hold"/>
                                        <p:tgtEl>
                                          <p:spTgt spid="21"/>
                                        </p:tgtEl>
                                        <p:attrNameLst>
                                          <p:attrName>ppt_w</p:attrName>
                                        </p:attrNameLst>
                                      </p:cBhvr>
                                      <p:tavLst>
                                        <p:tav tm="0">
                                          <p:val>
                                            <p:fltVal val="0"/>
                                          </p:val>
                                        </p:tav>
                                        <p:tav tm="100000">
                                          <p:val>
                                            <p:strVal val="#ppt_w"/>
                                          </p:val>
                                        </p:tav>
                                      </p:tavLst>
                                    </p:anim>
                                    <p:anim calcmode="lin" valueType="num">
                                      <p:cBhvr>
                                        <p:cTn id="44" dur="15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1" name="矩形 20">
            <a:extLst>
              <a:ext uri="{FF2B5EF4-FFF2-40B4-BE49-F238E27FC236}">
                <a16:creationId xmlns:a16="http://schemas.microsoft.com/office/drawing/2014/main" id="{671A800B-3DB4-4747-8DA1-82CC63F626A9}"/>
              </a:ext>
            </a:extLst>
          </p:cNvPr>
          <p:cNvSpPr/>
          <p:nvPr/>
        </p:nvSpPr>
        <p:spPr>
          <a:xfrm>
            <a:off x="4472947" y="6162249"/>
            <a:ext cx="3251561" cy="400110"/>
          </a:xfrm>
          <a:prstGeom prst="rect">
            <a:avLst/>
          </a:prstGeom>
        </p:spPr>
        <p:txBody>
          <a:bodyPr wrap="square">
            <a:spAutoFit/>
          </a:bodyPr>
          <a:lstStyle/>
          <a:p>
            <a:r>
              <a:rPr lang="zh-CN" altLang="en-US" sz="2000" b="1" dirty="0"/>
              <a:t>可视化后软件界面及其登录</a:t>
            </a:r>
            <a:endParaRPr lang="zh-CN" altLang="zh-CN" sz="2000" b="1" dirty="0"/>
          </a:p>
        </p:txBody>
      </p:sp>
      <p:pic>
        <p:nvPicPr>
          <p:cNvPr id="19" name="图片 18">
            <a:extLst>
              <a:ext uri="{FF2B5EF4-FFF2-40B4-BE49-F238E27FC236}">
                <a16:creationId xmlns:a16="http://schemas.microsoft.com/office/drawing/2014/main" id="{5220D118-3C91-40A0-BB54-02D0B3396F6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77532" y="1513469"/>
            <a:ext cx="3209543" cy="4522130"/>
          </a:xfrm>
          <a:prstGeom prst="rect">
            <a:avLst/>
          </a:prstGeom>
        </p:spPr>
      </p:pic>
      <p:pic>
        <p:nvPicPr>
          <p:cNvPr id="20" name="图片 19">
            <a:extLst>
              <a:ext uri="{FF2B5EF4-FFF2-40B4-BE49-F238E27FC236}">
                <a16:creationId xmlns:a16="http://schemas.microsoft.com/office/drawing/2014/main" id="{24686EFA-B1D3-4CDF-8009-F2C2ECBE82E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72947" y="1562919"/>
            <a:ext cx="3209543" cy="4506203"/>
          </a:xfrm>
          <a:prstGeom prst="rect">
            <a:avLst/>
          </a:prstGeom>
        </p:spPr>
      </p:pic>
      <p:pic>
        <p:nvPicPr>
          <p:cNvPr id="22" name="图片 21">
            <a:extLst>
              <a:ext uri="{FF2B5EF4-FFF2-40B4-BE49-F238E27FC236}">
                <a16:creationId xmlns:a16="http://schemas.microsoft.com/office/drawing/2014/main" id="{9D247F44-7E8B-49C9-868D-377C51811822}"/>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239724" y="1553652"/>
            <a:ext cx="3209543" cy="4524735"/>
          </a:xfrm>
          <a:prstGeom prst="rect">
            <a:avLst/>
          </a:prstGeom>
        </p:spPr>
      </p:pic>
    </p:spTree>
    <p:extLst>
      <p:ext uri="{BB962C8B-B14F-4D97-AF65-F5344CB8AC3E}">
        <p14:creationId xmlns:p14="http://schemas.microsoft.com/office/powerpoint/2010/main" val="373878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p:cTn id="27" dur="150" fill="hold"/>
                                        <p:tgtEl>
                                          <p:spTgt spid="21"/>
                                        </p:tgtEl>
                                        <p:attrNameLst>
                                          <p:attrName>ppt_w</p:attrName>
                                        </p:attrNameLst>
                                      </p:cBhvr>
                                      <p:tavLst>
                                        <p:tav tm="0">
                                          <p:val>
                                            <p:fltVal val="0"/>
                                          </p:val>
                                        </p:tav>
                                        <p:tav tm="100000">
                                          <p:val>
                                            <p:strVal val="#ppt_w"/>
                                          </p:val>
                                        </p:tav>
                                      </p:tavLst>
                                    </p:anim>
                                    <p:anim calcmode="lin" valueType="num">
                                      <p:cBhvr>
                                        <p:cTn id="28" dur="150" fill="hold"/>
                                        <p:tgtEl>
                                          <p:spTgt spid="21"/>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9"/>
                                        </p:tgtEl>
                                        <p:attrNameLst>
                                          <p:attrName>style.visibility</p:attrName>
                                        </p:attrNameLst>
                                      </p:cBhvr>
                                      <p:to>
                                        <p:strVal val="visible"/>
                                      </p:to>
                                    </p:set>
                                    <p:anim calcmode="lin" valueType="num">
                                      <p:cBhvr>
                                        <p:cTn id="31" dur="250" fill="hold"/>
                                        <p:tgtEl>
                                          <p:spTgt spid="19"/>
                                        </p:tgtEl>
                                        <p:attrNameLst>
                                          <p:attrName>ppt_w</p:attrName>
                                        </p:attrNameLst>
                                      </p:cBhvr>
                                      <p:tavLst>
                                        <p:tav tm="0">
                                          <p:val>
                                            <p:fltVal val="0"/>
                                          </p:val>
                                        </p:tav>
                                        <p:tav tm="100000">
                                          <p:val>
                                            <p:strVal val="#ppt_w"/>
                                          </p:val>
                                        </p:tav>
                                      </p:tavLst>
                                    </p:anim>
                                    <p:anim calcmode="lin" valueType="num">
                                      <p:cBhvr>
                                        <p:cTn id="32" dur="250" fill="hold"/>
                                        <p:tgtEl>
                                          <p:spTgt spid="19"/>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20"/>
                                        </p:tgtEl>
                                        <p:attrNameLst>
                                          <p:attrName>style.visibility</p:attrName>
                                        </p:attrNameLst>
                                      </p:cBhvr>
                                      <p:to>
                                        <p:strVal val="visible"/>
                                      </p:to>
                                    </p:set>
                                    <p:anim calcmode="lin" valueType="num">
                                      <p:cBhvr>
                                        <p:cTn id="35" dur="250" fill="hold"/>
                                        <p:tgtEl>
                                          <p:spTgt spid="20"/>
                                        </p:tgtEl>
                                        <p:attrNameLst>
                                          <p:attrName>ppt_w</p:attrName>
                                        </p:attrNameLst>
                                      </p:cBhvr>
                                      <p:tavLst>
                                        <p:tav tm="0">
                                          <p:val>
                                            <p:fltVal val="0"/>
                                          </p:val>
                                        </p:tav>
                                        <p:tav tm="100000">
                                          <p:val>
                                            <p:strVal val="#ppt_w"/>
                                          </p:val>
                                        </p:tav>
                                      </p:tavLst>
                                    </p:anim>
                                    <p:anim calcmode="lin" valueType="num">
                                      <p:cBhvr>
                                        <p:cTn id="36" dur="250" fill="hold"/>
                                        <p:tgtEl>
                                          <p:spTgt spid="20"/>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22"/>
                                        </p:tgtEl>
                                        <p:attrNameLst>
                                          <p:attrName>style.visibility</p:attrName>
                                        </p:attrNameLst>
                                      </p:cBhvr>
                                      <p:to>
                                        <p:strVal val="visible"/>
                                      </p:to>
                                    </p:set>
                                    <p:anim calcmode="lin" valueType="num">
                                      <p:cBhvr>
                                        <p:cTn id="39" dur="250" fill="hold"/>
                                        <p:tgtEl>
                                          <p:spTgt spid="22"/>
                                        </p:tgtEl>
                                        <p:attrNameLst>
                                          <p:attrName>ppt_w</p:attrName>
                                        </p:attrNameLst>
                                      </p:cBhvr>
                                      <p:tavLst>
                                        <p:tav tm="0">
                                          <p:val>
                                            <p:fltVal val="0"/>
                                          </p:val>
                                        </p:tav>
                                        <p:tav tm="100000">
                                          <p:val>
                                            <p:strVal val="#ppt_w"/>
                                          </p:val>
                                        </p:tav>
                                      </p:tavLst>
                                    </p:anim>
                                    <p:anim calcmode="lin" valueType="num">
                                      <p:cBhvr>
                                        <p:cTn id="40" dur="25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249424" y="2219511"/>
            <a:ext cx="2502856" cy="646331"/>
          </a:xfrm>
          <a:prstGeom prst="rect">
            <a:avLst/>
          </a:prstGeom>
          <a:noFill/>
        </p:spPr>
        <p:txBody>
          <a:bodyPr wrap="square" rtlCol="0">
            <a:spAutoFit/>
          </a:bodyPr>
          <a:lstStyle/>
          <a:p>
            <a:pPr algn="dist"/>
            <a:r>
              <a:rPr lang="en-US" altLang="zh-CN" sz="3600" b="1" spc="100" dirty="0">
                <a:solidFill>
                  <a:schemeClr val="bg1"/>
                </a:solidFill>
                <a:latin typeface="方正正中黑简体" panose="02000000000000000000" pitchFamily="2" charset="-122"/>
                <a:ea typeface="方正正中黑简体" panose="02000000000000000000" pitchFamily="2" charset="-122"/>
              </a:rPr>
              <a:t>1.</a:t>
            </a:r>
            <a:r>
              <a:rPr lang="zh-CN" altLang="en-US" sz="3600" b="1" spc="100" dirty="0">
                <a:solidFill>
                  <a:schemeClr val="bg1"/>
                </a:solidFill>
                <a:latin typeface="方正正中黑简体" panose="02000000000000000000" pitchFamily="2" charset="-122"/>
                <a:ea typeface="方正正中黑简体" panose="02000000000000000000" pitchFamily="2" charset="-122"/>
              </a:rPr>
              <a:t>人员分配</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6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1625"/>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1" name="矩形 20">
            <a:extLst>
              <a:ext uri="{FF2B5EF4-FFF2-40B4-BE49-F238E27FC236}">
                <a16:creationId xmlns:a16="http://schemas.microsoft.com/office/drawing/2014/main" id="{671A800B-3DB4-4747-8DA1-82CC63F626A9}"/>
              </a:ext>
            </a:extLst>
          </p:cNvPr>
          <p:cNvSpPr/>
          <p:nvPr/>
        </p:nvSpPr>
        <p:spPr>
          <a:xfrm>
            <a:off x="4314193" y="6204576"/>
            <a:ext cx="3563613" cy="400110"/>
          </a:xfrm>
          <a:prstGeom prst="rect">
            <a:avLst/>
          </a:prstGeom>
        </p:spPr>
        <p:txBody>
          <a:bodyPr wrap="square">
            <a:spAutoFit/>
          </a:bodyPr>
          <a:lstStyle/>
          <a:p>
            <a:r>
              <a:rPr lang="zh-CN" altLang="en-US" sz="2000" b="1" dirty="0"/>
              <a:t>可视化后软件界面打卡及退出</a:t>
            </a:r>
            <a:endParaRPr lang="zh-CN" altLang="zh-CN" sz="2000" b="1" dirty="0"/>
          </a:p>
        </p:txBody>
      </p:sp>
      <p:pic>
        <p:nvPicPr>
          <p:cNvPr id="17" name="图片 16">
            <a:extLst>
              <a:ext uri="{FF2B5EF4-FFF2-40B4-BE49-F238E27FC236}">
                <a16:creationId xmlns:a16="http://schemas.microsoft.com/office/drawing/2014/main" id="{87C17906-A05E-4140-A05A-7A97E0461CC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800702" y="1291646"/>
            <a:ext cx="3319986" cy="4673066"/>
          </a:xfrm>
          <a:prstGeom prst="rect">
            <a:avLst/>
          </a:prstGeom>
        </p:spPr>
      </p:pic>
      <p:pic>
        <p:nvPicPr>
          <p:cNvPr id="18" name="图片 17">
            <a:extLst>
              <a:ext uri="{FF2B5EF4-FFF2-40B4-BE49-F238E27FC236}">
                <a16:creationId xmlns:a16="http://schemas.microsoft.com/office/drawing/2014/main" id="{07C8289F-7FE3-4986-B9D1-C58B6D7F25E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139739" y="1358472"/>
            <a:ext cx="3251561" cy="4560393"/>
          </a:xfrm>
          <a:prstGeom prst="rect">
            <a:avLst/>
          </a:prstGeom>
        </p:spPr>
      </p:pic>
    </p:spTree>
    <p:extLst>
      <p:ext uri="{BB962C8B-B14F-4D97-AF65-F5344CB8AC3E}">
        <p14:creationId xmlns:p14="http://schemas.microsoft.com/office/powerpoint/2010/main" val="279385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p:cTn id="27" dur="150" fill="hold"/>
                                        <p:tgtEl>
                                          <p:spTgt spid="21"/>
                                        </p:tgtEl>
                                        <p:attrNameLst>
                                          <p:attrName>ppt_w</p:attrName>
                                        </p:attrNameLst>
                                      </p:cBhvr>
                                      <p:tavLst>
                                        <p:tav tm="0">
                                          <p:val>
                                            <p:fltVal val="0"/>
                                          </p:val>
                                        </p:tav>
                                        <p:tav tm="100000">
                                          <p:val>
                                            <p:strVal val="#ppt_w"/>
                                          </p:val>
                                        </p:tav>
                                      </p:tavLst>
                                    </p:anim>
                                    <p:anim calcmode="lin" valueType="num">
                                      <p:cBhvr>
                                        <p:cTn id="28" dur="150" fill="hold"/>
                                        <p:tgtEl>
                                          <p:spTgt spid="21"/>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7"/>
                                        </p:tgtEl>
                                        <p:attrNameLst>
                                          <p:attrName>style.visibility</p:attrName>
                                        </p:attrNameLst>
                                      </p:cBhvr>
                                      <p:to>
                                        <p:strVal val="visible"/>
                                      </p:to>
                                    </p:set>
                                    <p:anim calcmode="lin" valueType="num">
                                      <p:cBhvr>
                                        <p:cTn id="31" dur="250" fill="hold"/>
                                        <p:tgtEl>
                                          <p:spTgt spid="17"/>
                                        </p:tgtEl>
                                        <p:attrNameLst>
                                          <p:attrName>ppt_w</p:attrName>
                                        </p:attrNameLst>
                                      </p:cBhvr>
                                      <p:tavLst>
                                        <p:tav tm="0">
                                          <p:val>
                                            <p:fltVal val="0"/>
                                          </p:val>
                                        </p:tav>
                                        <p:tav tm="100000">
                                          <p:val>
                                            <p:strVal val="#ppt_w"/>
                                          </p:val>
                                        </p:tav>
                                      </p:tavLst>
                                    </p:anim>
                                    <p:anim calcmode="lin" valueType="num">
                                      <p:cBhvr>
                                        <p:cTn id="32" dur="25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4.6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员工模块测试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2176988" y="5017668"/>
            <a:ext cx="2037704" cy="369332"/>
          </a:xfrm>
          <a:prstGeom prst="rect">
            <a:avLst/>
          </a:prstGeom>
        </p:spPr>
        <p:txBody>
          <a:bodyPr wrap="square">
            <a:spAutoFit/>
          </a:bodyPr>
          <a:lstStyle/>
          <a:p>
            <a:r>
              <a:rPr lang="zh-CN" altLang="en-US" b="1" dirty="0"/>
              <a:t>员工模块白盒测试</a:t>
            </a:r>
            <a:endParaRPr lang="zh-CN" altLang="zh-CN" b="1" dirty="0"/>
          </a:p>
        </p:txBody>
      </p:sp>
      <p:graphicFrame>
        <p:nvGraphicFramePr>
          <p:cNvPr id="2" name="表格 1">
            <a:extLst>
              <a:ext uri="{FF2B5EF4-FFF2-40B4-BE49-F238E27FC236}">
                <a16:creationId xmlns:a16="http://schemas.microsoft.com/office/drawing/2014/main" id="{57E96AA6-6722-4835-A0F1-23E41B375F6B}"/>
              </a:ext>
            </a:extLst>
          </p:cNvPr>
          <p:cNvGraphicFramePr>
            <a:graphicFrameLocks noGrp="1"/>
          </p:cNvGraphicFramePr>
          <p:nvPr>
            <p:extLst>
              <p:ext uri="{D42A27DB-BD31-4B8C-83A1-F6EECF244321}">
                <p14:modId xmlns:p14="http://schemas.microsoft.com/office/powerpoint/2010/main" val="3901872878"/>
              </p:ext>
            </p:extLst>
          </p:nvPr>
        </p:nvGraphicFramePr>
        <p:xfrm>
          <a:off x="507000" y="2216073"/>
          <a:ext cx="5377681" cy="2425854"/>
        </p:xfrm>
        <a:graphic>
          <a:graphicData uri="http://schemas.openxmlformats.org/drawingml/2006/table">
            <a:tbl>
              <a:tblPr>
                <a:tableStyleId>{5C22544A-7EE6-4342-B048-85BDC9FD1C3A}</a:tableStyleId>
              </a:tblPr>
              <a:tblGrid>
                <a:gridCol w="1147212">
                  <a:extLst>
                    <a:ext uri="{9D8B030D-6E8A-4147-A177-3AD203B41FA5}">
                      <a16:colId xmlns:a16="http://schemas.microsoft.com/office/drawing/2014/main" val="2362238957"/>
                    </a:ext>
                  </a:extLst>
                </a:gridCol>
                <a:gridCol w="4230469">
                  <a:extLst>
                    <a:ext uri="{9D8B030D-6E8A-4147-A177-3AD203B41FA5}">
                      <a16:colId xmlns:a16="http://schemas.microsoft.com/office/drawing/2014/main" val="1277234358"/>
                    </a:ext>
                  </a:extLst>
                </a:gridCol>
              </a:tblGrid>
              <a:tr h="368644">
                <a:tc>
                  <a:txBody>
                    <a:bodyPr/>
                    <a:lstStyle/>
                    <a:p>
                      <a:pPr>
                        <a:spcAft>
                          <a:spcPts val="0"/>
                        </a:spcAft>
                      </a:pPr>
                      <a:r>
                        <a:rPr lang="zh-CN" sz="1600" kern="100">
                          <a:effectLst/>
                        </a:rPr>
                        <a:t>用例名称</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a:spcAft>
                          <a:spcPts val="0"/>
                        </a:spcAft>
                      </a:pPr>
                      <a:r>
                        <a:rPr lang="zh-CN" sz="1600" kern="100">
                          <a:effectLst/>
                        </a:rPr>
                        <a:t>上班打卡测试用例</a:t>
                      </a:r>
                      <a:endParaRPr lang="zh-CN" sz="1600" kern="10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2790283139"/>
                  </a:ext>
                </a:extLst>
              </a:tr>
              <a:tr h="368644">
                <a:tc>
                  <a:txBody>
                    <a:bodyPr/>
                    <a:lstStyle/>
                    <a:p>
                      <a:pPr>
                        <a:spcAft>
                          <a:spcPts val="0"/>
                        </a:spcAft>
                      </a:pPr>
                      <a:r>
                        <a:rPr lang="zh-CN" sz="1600" kern="100">
                          <a:effectLst/>
                        </a:rPr>
                        <a:t>用例</a:t>
                      </a:r>
                      <a:r>
                        <a:rPr lang="en-US" sz="1600" kern="100">
                          <a:effectLst/>
                        </a:rPr>
                        <a:t>id</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a:spcAft>
                          <a:spcPts val="0"/>
                        </a:spcAft>
                      </a:pPr>
                      <a:r>
                        <a:rPr lang="en-US" sz="1600" kern="100" dirty="0">
                          <a:effectLst/>
                        </a:rPr>
                        <a:t> </a:t>
                      </a:r>
                      <a:endParaRPr lang="zh-CN" sz="1600" kern="100" dirty="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1929457724"/>
                  </a:ext>
                </a:extLst>
              </a:tr>
              <a:tr h="354054">
                <a:tc>
                  <a:txBody>
                    <a:bodyPr/>
                    <a:lstStyle/>
                    <a:p>
                      <a:pPr>
                        <a:spcAft>
                          <a:spcPts val="0"/>
                        </a:spcAft>
                      </a:pPr>
                      <a:r>
                        <a:rPr lang="zh-CN" sz="1600" kern="100">
                          <a:effectLst/>
                        </a:rPr>
                        <a:t>基本描述</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a:spcAft>
                          <a:spcPts val="0"/>
                        </a:spcAft>
                      </a:pPr>
                      <a:r>
                        <a:rPr lang="zh-CN" sz="1600" kern="100">
                          <a:effectLst/>
                        </a:rPr>
                        <a:t>登录后上班打卡</a:t>
                      </a:r>
                      <a:endParaRPr lang="zh-CN" sz="1600" kern="10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4248352526"/>
                  </a:ext>
                </a:extLst>
              </a:tr>
              <a:tr h="354054">
                <a:tc>
                  <a:txBody>
                    <a:bodyPr/>
                    <a:lstStyle/>
                    <a:p>
                      <a:pPr>
                        <a:spcAft>
                          <a:spcPts val="0"/>
                        </a:spcAft>
                      </a:pPr>
                      <a:r>
                        <a:rPr lang="zh-CN" sz="1600" kern="100">
                          <a:effectLst/>
                        </a:rPr>
                        <a:t>测试方案</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a:spcAft>
                          <a:spcPts val="0"/>
                        </a:spcAft>
                      </a:pPr>
                      <a:r>
                        <a:rPr lang="zh-CN" sz="1600" kern="100">
                          <a:effectLst/>
                        </a:rPr>
                        <a:t>测试正确上班打卡、不上班打卡等情况。</a:t>
                      </a:r>
                      <a:endParaRPr lang="zh-CN" sz="1600" kern="10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4047349158"/>
                  </a:ext>
                </a:extLst>
              </a:tr>
              <a:tr h="490229">
                <a:tc>
                  <a:txBody>
                    <a:bodyPr/>
                    <a:lstStyle/>
                    <a:p>
                      <a:pPr>
                        <a:spcAft>
                          <a:spcPts val="0"/>
                        </a:spcAft>
                      </a:pPr>
                      <a:r>
                        <a:rPr lang="zh-CN" sz="1600" kern="100">
                          <a:effectLst/>
                        </a:rPr>
                        <a:t>输入数据</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marL="342900" lvl="0" indent="-342900">
                        <a:spcAft>
                          <a:spcPts val="0"/>
                        </a:spcAft>
                        <a:buFont typeface="+mj-lt"/>
                        <a:buAutoNum type="arabicPeriod"/>
                      </a:pPr>
                      <a:r>
                        <a:rPr lang="zh-CN" sz="1600" kern="100">
                          <a:effectLst/>
                        </a:rPr>
                        <a:t>正确打卡</a:t>
                      </a:r>
                    </a:p>
                    <a:p>
                      <a:pPr marL="342900" lvl="0" indent="-342900">
                        <a:spcAft>
                          <a:spcPts val="0"/>
                        </a:spcAft>
                        <a:buFont typeface="+mj-lt"/>
                        <a:buAutoNum type="arabicPeriod"/>
                      </a:pPr>
                      <a:r>
                        <a:rPr lang="zh-CN" sz="1600" kern="100">
                          <a:effectLst/>
                        </a:rPr>
                        <a:t>不打卡</a:t>
                      </a:r>
                      <a:endParaRPr lang="zh-CN" sz="1600" kern="10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3746429169"/>
                  </a:ext>
                </a:extLst>
              </a:tr>
              <a:tr h="490229">
                <a:tc>
                  <a:txBody>
                    <a:bodyPr/>
                    <a:lstStyle/>
                    <a:p>
                      <a:pPr>
                        <a:spcAft>
                          <a:spcPts val="0"/>
                        </a:spcAft>
                      </a:pPr>
                      <a:r>
                        <a:rPr lang="zh-CN" sz="1600" kern="100">
                          <a:effectLst/>
                        </a:rPr>
                        <a:t>预期结果</a:t>
                      </a:r>
                      <a:endParaRPr lang="zh-CN" sz="1600" kern="100">
                        <a:effectLst/>
                        <a:latin typeface="Times New Roman" panose="02020603050405020304" pitchFamily="18" charset="0"/>
                        <a:ea typeface="宋体" panose="02010600030101010101" pitchFamily="2" charset="-122"/>
                      </a:endParaRPr>
                    </a:p>
                  </a:txBody>
                  <a:tcPr marL="105049" marR="105049" marT="0" marB="0"/>
                </a:tc>
                <a:tc>
                  <a:txBody>
                    <a:bodyPr/>
                    <a:lstStyle/>
                    <a:p>
                      <a:pPr>
                        <a:spcAft>
                          <a:spcPts val="0"/>
                        </a:spcAft>
                      </a:pPr>
                      <a:r>
                        <a:rPr lang="zh-CN" sz="1600" kern="100" dirty="0">
                          <a:effectLst/>
                        </a:rPr>
                        <a:t>第一组测试系统显示正确打卡。</a:t>
                      </a:r>
                    </a:p>
                    <a:p>
                      <a:pPr>
                        <a:spcAft>
                          <a:spcPts val="0"/>
                        </a:spcAft>
                      </a:pPr>
                      <a:r>
                        <a:rPr lang="zh-CN" sz="1600" kern="100" dirty="0">
                          <a:effectLst/>
                        </a:rPr>
                        <a:t>第二组测试系统显示未打卡。</a:t>
                      </a:r>
                      <a:endParaRPr lang="zh-CN" sz="1600" kern="100" dirty="0">
                        <a:effectLst/>
                        <a:latin typeface="Times New Roman" panose="02020603050405020304" pitchFamily="18" charset="0"/>
                        <a:ea typeface="宋体" panose="02010600030101010101" pitchFamily="2" charset="-122"/>
                      </a:endParaRPr>
                    </a:p>
                  </a:txBody>
                  <a:tcPr marL="105049" marR="105049" marT="0" marB="0"/>
                </a:tc>
                <a:extLst>
                  <a:ext uri="{0D108BD9-81ED-4DB2-BD59-A6C34878D82A}">
                    <a16:rowId xmlns:a16="http://schemas.microsoft.com/office/drawing/2014/main" val="369973066"/>
                  </a:ext>
                </a:extLst>
              </a:tr>
            </a:tbl>
          </a:graphicData>
        </a:graphic>
      </p:graphicFrame>
      <p:graphicFrame>
        <p:nvGraphicFramePr>
          <p:cNvPr id="3" name="表格 2">
            <a:extLst>
              <a:ext uri="{FF2B5EF4-FFF2-40B4-BE49-F238E27FC236}">
                <a16:creationId xmlns:a16="http://schemas.microsoft.com/office/drawing/2014/main" id="{2811053D-9BE8-446D-A8DA-274360BFB0A4}"/>
              </a:ext>
            </a:extLst>
          </p:cNvPr>
          <p:cNvGraphicFramePr>
            <a:graphicFrameLocks noGrp="1"/>
          </p:cNvGraphicFramePr>
          <p:nvPr>
            <p:extLst>
              <p:ext uri="{D42A27DB-BD31-4B8C-83A1-F6EECF244321}">
                <p14:modId xmlns:p14="http://schemas.microsoft.com/office/powerpoint/2010/main" val="3074614819"/>
              </p:ext>
            </p:extLst>
          </p:nvPr>
        </p:nvGraphicFramePr>
        <p:xfrm>
          <a:off x="6307321" y="2257505"/>
          <a:ext cx="5586558" cy="2384422"/>
        </p:xfrm>
        <a:graphic>
          <a:graphicData uri="http://schemas.openxmlformats.org/drawingml/2006/table">
            <a:tbl>
              <a:tblPr>
                <a:tableStyleId>{5C22544A-7EE6-4342-B048-85BDC9FD1C3A}</a:tableStyleId>
              </a:tblPr>
              <a:tblGrid>
                <a:gridCol w="1191771">
                  <a:extLst>
                    <a:ext uri="{9D8B030D-6E8A-4147-A177-3AD203B41FA5}">
                      <a16:colId xmlns:a16="http://schemas.microsoft.com/office/drawing/2014/main" val="1076498530"/>
                    </a:ext>
                  </a:extLst>
                </a:gridCol>
                <a:gridCol w="4394787">
                  <a:extLst>
                    <a:ext uri="{9D8B030D-6E8A-4147-A177-3AD203B41FA5}">
                      <a16:colId xmlns:a16="http://schemas.microsoft.com/office/drawing/2014/main" val="698124737"/>
                    </a:ext>
                  </a:extLst>
                </a:gridCol>
              </a:tblGrid>
              <a:tr h="301433">
                <a:tc>
                  <a:txBody>
                    <a:bodyPr/>
                    <a:lstStyle/>
                    <a:p>
                      <a:pPr>
                        <a:spcAft>
                          <a:spcPts val="0"/>
                        </a:spcAft>
                      </a:pPr>
                      <a:r>
                        <a:rPr lang="zh-CN" sz="1300" kern="100">
                          <a:effectLst/>
                        </a:rPr>
                        <a:t>用例名称</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a:spcAft>
                          <a:spcPts val="0"/>
                        </a:spcAft>
                      </a:pPr>
                      <a:r>
                        <a:rPr lang="zh-CN" sz="1300" kern="100">
                          <a:effectLst/>
                        </a:rPr>
                        <a:t>上班打卡黑盒测试用例</a:t>
                      </a:r>
                      <a:endParaRPr lang="zh-CN" sz="1300" kern="10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4245888886"/>
                  </a:ext>
                </a:extLst>
              </a:tr>
              <a:tr h="301433">
                <a:tc>
                  <a:txBody>
                    <a:bodyPr/>
                    <a:lstStyle/>
                    <a:p>
                      <a:pPr>
                        <a:spcAft>
                          <a:spcPts val="0"/>
                        </a:spcAft>
                      </a:pPr>
                      <a:r>
                        <a:rPr lang="zh-CN" sz="1300" kern="100">
                          <a:effectLst/>
                        </a:rPr>
                        <a:t>用例</a:t>
                      </a:r>
                      <a:r>
                        <a:rPr lang="en-US" sz="1300" kern="100">
                          <a:effectLst/>
                        </a:rPr>
                        <a:t>id</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a:spcAft>
                          <a:spcPts val="0"/>
                        </a:spcAft>
                      </a:pPr>
                      <a:r>
                        <a:rPr lang="en-US" sz="1300" kern="100" dirty="0">
                          <a:effectLst/>
                        </a:rPr>
                        <a:t> </a:t>
                      </a:r>
                      <a:endParaRPr lang="zh-CN" sz="1300" kern="100" dirty="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2112403880"/>
                  </a:ext>
                </a:extLst>
              </a:tr>
              <a:tr h="289503">
                <a:tc>
                  <a:txBody>
                    <a:bodyPr/>
                    <a:lstStyle/>
                    <a:p>
                      <a:pPr>
                        <a:spcAft>
                          <a:spcPts val="0"/>
                        </a:spcAft>
                      </a:pPr>
                      <a:r>
                        <a:rPr lang="zh-CN" sz="1300" kern="100">
                          <a:effectLst/>
                        </a:rPr>
                        <a:t>基本描述</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a:spcAft>
                          <a:spcPts val="0"/>
                        </a:spcAft>
                      </a:pPr>
                      <a:r>
                        <a:rPr lang="zh-CN" sz="1300" kern="100">
                          <a:effectLst/>
                        </a:rPr>
                        <a:t>登录后上班打卡</a:t>
                      </a:r>
                      <a:endParaRPr lang="zh-CN" sz="1300" kern="10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3560916400"/>
                  </a:ext>
                </a:extLst>
              </a:tr>
              <a:tr h="289503">
                <a:tc>
                  <a:txBody>
                    <a:bodyPr/>
                    <a:lstStyle/>
                    <a:p>
                      <a:pPr>
                        <a:spcAft>
                          <a:spcPts val="0"/>
                        </a:spcAft>
                      </a:pPr>
                      <a:r>
                        <a:rPr lang="zh-CN" sz="1300" kern="100">
                          <a:effectLst/>
                        </a:rPr>
                        <a:t>测试方案</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a:spcAft>
                          <a:spcPts val="0"/>
                        </a:spcAft>
                      </a:pPr>
                      <a:r>
                        <a:rPr lang="zh-CN" sz="1300" kern="100">
                          <a:effectLst/>
                        </a:rPr>
                        <a:t>测试正确上班打卡、不上班打卡、直接下班打卡等情况。</a:t>
                      </a:r>
                      <a:endParaRPr lang="zh-CN" sz="1300" kern="10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2746175076"/>
                  </a:ext>
                </a:extLst>
              </a:tr>
              <a:tr h="601275">
                <a:tc>
                  <a:txBody>
                    <a:bodyPr/>
                    <a:lstStyle/>
                    <a:p>
                      <a:pPr>
                        <a:spcAft>
                          <a:spcPts val="0"/>
                        </a:spcAft>
                      </a:pPr>
                      <a:r>
                        <a:rPr lang="zh-CN" sz="1300" kern="100">
                          <a:effectLst/>
                        </a:rPr>
                        <a:t>输入数据</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marL="342900" lvl="0" indent="-342900">
                        <a:spcAft>
                          <a:spcPts val="0"/>
                        </a:spcAft>
                        <a:buFont typeface="+mj-lt"/>
                        <a:buAutoNum type="arabicPeriod"/>
                      </a:pPr>
                      <a:r>
                        <a:rPr lang="zh-CN" sz="1300" kern="100">
                          <a:effectLst/>
                        </a:rPr>
                        <a:t>正确打卡</a:t>
                      </a:r>
                    </a:p>
                    <a:p>
                      <a:pPr marL="342900" lvl="0" indent="-342900">
                        <a:spcAft>
                          <a:spcPts val="0"/>
                        </a:spcAft>
                        <a:buFont typeface="+mj-lt"/>
                        <a:buAutoNum type="arabicPeriod"/>
                      </a:pPr>
                      <a:r>
                        <a:rPr lang="zh-CN" sz="1300" kern="100">
                          <a:effectLst/>
                        </a:rPr>
                        <a:t>不上班打卡</a:t>
                      </a:r>
                    </a:p>
                    <a:p>
                      <a:pPr marL="342900" lvl="0" indent="-342900">
                        <a:spcAft>
                          <a:spcPts val="0"/>
                        </a:spcAft>
                        <a:buFont typeface="+mj-lt"/>
                        <a:buAutoNum type="arabicPeriod"/>
                      </a:pPr>
                      <a:r>
                        <a:rPr lang="zh-CN" sz="1300" kern="100">
                          <a:effectLst/>
                        </a:rPr>
                        <a:t>直接点击下班打卡</a:t>
                      </a:r>
                      <a:endParaRPr lang="zh-CN" sz="1300" kern="10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1167344020"/>
                  </a:ext>
                </a:extLst>
              </a:tr>
              <a:tr h="601275">
                <a:tc>
                  <a:txBody>
                    <a:bodyPr/>
                    <a:lstStyle/>
                    <a:p>
                      <a:pPr>
                        <a:spcAft>
                          <a:spcPts val="0"/>
                        </a:spcAft>
                      </a:pPr>
                      <a:r>
                        <a:rPr lang="zh-CN" sz="1300" kern="100">
                          <a:effectLst/>
                        </a:rPr>
                        <a:t>预期结果</a:t>
                      </a:r>
                      <a:endParaRPr lang="zh-CN" sz="1300" kern="100">
                        <a:effectLst/>
                        <a:latin typeface="Times New Roman" panose="02020603050405020304" pitchFamily="18" charset="0"/>
                        <a:ea typeface="宋体" panose="02010600030101010101" pitchFamily="2" charset="-122"/>
                      </a:endParaRPr>
                    </a:p>
                  </a:txBody>
                  <a:tcPr marL="85896" marR="85896" marT="0" marB="0"/>
                </a:tc>
                <a:tc>
                  <a:txBody>
                    <a:bodyPr/>
                    <a:lstStyle/>
                    <a:p>
                      <a:pPr>
                        <a:spcAft>
                          <a:spcPts val="0"/>
                        </a:spcAft>
                      </a:pPr>
                      <a:r>
                        <a:rPr lang="zh-CN" sz="1300" kern="100" dirty="0">
                          <a:effectLst/>
                        </a:rPr>
                        <a:t>第一组测试系统显示正确打卡。</a:t>
                      </a:r>
                    </a:p>
                    <a:p>
                      <a:pPr>
                        <a:spcAft>
                          <a:spcPts val="0"/>
                        </a:spcAft>
                      </a:pPr>
                      <a:r>
                        <a:rPr lang="zh-CN" sz="1300" kern="100" dirty="0">
                          <a:effectLst/>
                        </a:rPr>
                        <a:t>第二组测试系统显示未打卡。</a:t>
                      </a:r>
                    </a:p>
                    <a:p>
                      <a:pPr>
                        <a:spcAft>
                          <a:spcPts val="0"/>
                        </a:spcAft>
                      </a:pPr>
                      <a:r>
                        <a:rPr lang="zh-CN" sz="1300" kern="100" dirty="0">
                          <a:effectLst/>
                        </a:rPr>
                        <a:t>第三组测试系统提示未进行上班打卡。</a:t>
                      </a:r>
                      <a:endParaRPr lang="zh-CN" sz="1300" kern="100" dirty="0">
                        <a:effectLst/>
                        <a:latin typeface="Times New Roman" panose="02020603050405020304" pitchFamily="18" charset="0"/>
                        <a:ea typeface="宋体" panose="02010600030101010101" pitchFamily="2" charset="-122"/>
                      </a:endParaRPr>
                    </a:p>
                  </a:txBody>
                  <a:tcPr marL="85896" marR="85896" marT="0" marB="0"/>
                </a:tc>
                <a:extLst>
                  <a:ext uri="{0D108BD9-81ED-4DB2-BD59-A6C34878D82A}">
                    <a16:rowId xmlns:a16="http://schemas.microsoft.com/office/drawing/2014/main" val="2673233742"/>
                  </a:ext>
                </a:extLst>
              </a:tr>
            </a:tbl>
          </a:graphicData>
        </a:graphic>
      </p:graphicFrame>
      <p:sp>
        <p:nvSpPr>
          <p:cNvPr id="17" name="矩形 16">
            <a:extLst>
              <a:ext uri="{FF2B5EF4-FFF2-40B4-BE49-F238E27FC236}">
                <a16:creationId xmlns:a16="http://schemas.microsoft.com/office/drawing/2014/main" id="{39BA7DFC-7216-48EB-B67E-973EBCB2CFB3}"/>
              </a:ext>
            </a:extLst>
          </p:cNvPr>
          <p:cNvSpPr/>
          <p:nvPr/>
        </p:nvSpPr>
        <p:spPr>
          <a:xfrm>
            <a:off x="8027960" y="4980560"/>
            <a:ext cx="2145280" cy="369332"/>
          </a:xfrm>
          <a:prstGeom prst="rect">
            <a:avLst/>
          </a:prstGeom>
        </p:spPr>
        <p:txBody>
          <a:bodyPr wrap="square">
            <a:spAutoFit/>
          </a:bodyPr>
          <a:lstStyle/>
          <a:p>
            <a:r>
              <a:rPr lang="zh-CN" altLang="en-US" b="1" dirty="0"/>
              <a:t>员工模块黑盒测试</a:t>
            </a:r>
            <a:endParaRPr lang="zh-CN" altLang="zh-CN" b="1" dirty="0"/>
          </a:p>
        </p:txBody>
      </p:sp>
    </p:spTree>
    <p:extLst>
      <p:ext uri="{BB962C8B-B14F-4D97-AF65-F5344CB8AC3E}">
        <p14:creationId xmlns:p14="http://schemas.microsoft.com/office/powerpoint/2010/main" val="60530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2"/>
                                        </p:tgtEl>
                                        <p:attrNameLst>
                                          <p:attrName>style.visibility</p:attrName>
                                        </p:attrNameLst>
                                      </p:cBhvr>
                                      <p:to>
                                        <p:strVal val="visible"/>
                                      </p:to>
                                    </p:set>
                                    <p:anim calcmode="lin" valueType="num">
                                      <p:cBhvr>
                                        <p:cTn id="31" dur="250" fill="hold"/>
                                        <p:tgtEl>
                                          <p:spTgt spid="2"/>
                                        </p:tgtEl>
                                        <p:attrNameLst>
                                          <p:attrName>ppt_w</p:attrName>
                                        </p:attrNameLst>
                                      </p:cBhvr>
                                      <p:tavLst>
                                        <p:tav tm="0">
                                          <p:val>
                                            <p:fltVal val="0"/>
                                          </p:val>
                                        </p:tav>
                                        <p:tav tm="100000">
                                          <p:val>
                                            <p:strVal val="#ppt_w"/>
                                          </p:val>
                                        </p:tav>
                                      </p:tavLst>
                                    </p:anim>
                                    <p:anim calcmode="lin" valueType="num">
                                      <p:cBhvr>
                                        <p:cTn id="32" dur="250" fill="hold"/>
                                        <p:tgtEl>
                                          <p:spTgt spid="2"/>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150" fill="hold"/>
                                        <p:tgtEl>
                                          <p:spTgt spid="17"/>
                                        </p:tgtEl>
                                        <p:attrNameLst>
                                          <p:attrName>ppt_w</p:attrName>
                                        </p:attrNameLst>
                                      </p:cBhvr>
                                      <p:tavLst>
                                        <p:tav tm="0">
                                          <p:val>
                                            <p:fltVal val="0"/>
                                          </p:val>
                                        </p:tav>
                                        <p:tav tm="100000">
                                          <p:val>
                                            <p:strVal val="#ppt_w"/>
                                          </p:val>
                                        </p:tav>
                                      </p:tavLst>
                                    </p:anim>
                                    <p:anim calcmode="lin" valueType="num">
                                      <p:cBhvr>
                                        <p:cTn id="36" dur="150" fill="hold"/>
                                        <p:tgtEl>
                                          <p:spTgt spid="17"/>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250" fill="hold"/>
                                        <p:tgtEl>
                                          <p:spTgt spid="3"/>
                                        </p:tgtEl>
                                        <p:attrNameLst>
                                          <p:attrName>ppt_w</p:attrName>
                                        </p:attrNameLst>
                                      </p:cBhvr>
                                      <p:tavLst>
                                        <p:tav tm="0">
                                          <p:val>
                                            <p:fltVal val="0"/>
                                          </p:val>
                                        </p:tav>
                                        <p:tav tm="100000">
                                          <p:val>
                                            <p:strVal val="#ppt_w"/>
                                          </p:val>
                                        </p:tav>
                                      </p:tavLst>
                                    </p:anim>
                                    <p:anim calcmode="lin" valueType="num">
                                      <p:cBhvr>
                                        <p:cTn id="40" dur="25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5.</a:t>
            </a:r>
            <a:r>
              <a:rPr lang="zh-CN" altLang="en-US" sz="3600" b="1" spc="100" dirty="0">
                <a:solidFill>
                  <a:schemeClr val="bg1"/>
                </a:solidFill>
                <a:latin typeface="方正正中黑简体" panose="02000000000000000000" pitchFamily="2" charset="-122"/>
                <a:ea typeface="方正正中黑简体" panose="02000000000000000000" pitchFamily="2" charset="-122"/>
              </a:rPr>
              <a:t>留言模块</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实现</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测试</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81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25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53424"/>
            <a:ext cx="3551541"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5.1</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留言模块实现简介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507000" y="1814988"/>
            <a:ext cx="9191571" cy="3970318"/>
          </a:xfrm>
          <a:prstGeom prst="rect">
            <a:avLst/>
          </a:prstGeom>
        </p:spPr>
        <p:txBody>
          <a:bodyPr wrap="square">
            <a:spAutoFit/>
          </a:bodyPr>
          <a:lstStyle/>
          <a:p>
            <a:pPr marL="285750" indent="-285750">
              <a:buFont typeface="Arial" panose="020B0604020202020204" pitchFamily="34" charset="0"/>
              <a:buChar char="•"/>
            </a:pPr>
            <a:r>
              <a:rPr lang="zh-CN" altLang="zh-CN" sz="2800" dirty="0">
                <a:solidFill>
                  <a:srgbClr val="FF0000"/>
                </a:solidFill>
              </a:rPr>
              <a:t>经理</a:t>
            </a:r>
            <a:r>
              <a:rPr lang="zh-CN" altLang="zh-CN" sz="2800" dirty="0"/>
              <a:t>拥有留言板模块的</a:t>
            </a:r>
            <a:r>
              <a:rPr lang="zh-CN" altLang="zh-CN" sz="2800" dirty="0">
                <a:solidFill>
                  <a:srgbClr val="FF0000"/>
                </a:solidFill>
              </a:rPr>
              <a:t>增删权限</a:t>
            </a:r>
            <a:r>
              <a:rPr lang="zh-CN" altLang="zh-CN" sz="2800" dirty="0"/>
              <a:t>，</a:t>
            </a:r>
            <a:r>
              <a:rPr lang="zh-CN" altLang="zh-CN" sz="2800" dirty="0">
                <a:solidFill>
                  <a:srgbClr val="FF0000"/>
                </a:solidFill>
              </a:rPr>
              <a:t>所有员工</a:t>
            </a:r>
            <a:r>
              <a:rPr lang="zh-CN" altLang="zh-CN" sz="2800" dirty="0"/>
              <a:t>都具有</a:t>
            </a:r>
            <a:r>
              <a:rPr lang="zh-CN" altLang="zh-CN" sz="2800" dirty="0">
                <a:solidFill>
                  <a:srgbClr val="FF0000"/>
                </a:solidFill>
              </a:rPr>
              <a:t>查看留言板的权限</a:t>
            </a:r>
            <a:r>
              <a:rPr lang="zh-CN" altLang="zh-CN" sz="2800" dirty="0"/>
              <a:t>。</a:t>
            </a:r>
            <a:endParaRPr lang="en-US" altLang="zh-CN" sz="2800" dirty="0"/>
          </a:p>
          <a:p>
            <a:pPr marL="285750" indent="-285750">
              <a:buFont typeface="Arial" panose="020B0604020202020204" pitchFamily="34" charset="0"/>
              <a:buChar char="•"/>
            </a:pPr>
            <a:r>
              <a:rPr lang="zh-CN" altLang="zh-CN" sz="2800" dirty="0"/>
              <a:t>经理通过对留言板的添加和删除权限来达到</a:t>
            </a:r>
            <a:r>
              <a:rPr lang="zh-CN" altLang="zh-CN" sz="2800" dirty="0">
                <a:solidFill>
                  <a:srgbClr val="FF0000"/>
                </a:solidFill>
              </a:rPr>
              <a:t>通知员工</a:t>
            </a:r>
            <a:r>
              <a:rPr lang="zh-CN" altLang="zh-CN" sz="2800" dirty="0"/>
              <a:t>的目的。</a:t>
            </a:r>
            <a:endParaRPr lang="en-US" altLang="zh-CN" sz="2800" dirty="0"/>
          </a:p>
          <a:p>
            <a:pPr marL="285750" indent="-285750">
              <a:buFont typeface="Arial" panose="020B0604020202020204" pitchFamily="34" charset="0"/>
              <a:buChar char="•"/>
            </a:pPr>
            <a:r>
              <a:rPr lang="zh-CN" altLang="zh-CN" sz="2800" dirty="0"/>
              <a:t>员工可以通过留言板来</a:t>
            </a:r>
            <a:r>
              <a:rPr lang="zh-CN" altLang="zh-CN" sz="2800" dirty="0">
                <a:solidFill>
                  <a:srgbClr val="FF0000"/>
                </a:solidFill>
              </a:rPr>
              <a:t>查看通知或其他消息</a:t>
            </a:r>
            <a:r>
              <a:rPr lang="zh-CN" altLang="zh-CN" sz="2800" dirty="0"/>
              <a:t>。</a:t>
            </a:r>
            <a:endParaRPr lang="en-US" altLang="zh-CN" sz="2800" dirty="0"/>
          </a:p>
          <a:p>
            <a:pPr marL="285750" indent="-285750">
              <a:buFont typeface="Arial" panose="020B0604020202020204" pitchFamily="34" charset="0"/>
              <a:buChar char="•"/>
            </a:pPr>
            <a:r>
              <a:rPr lang="zh-CN" altLang="zh-CN" sz="2800" dirty="0"/>
              <a:t>添加留言是通过</a:t>
            </a:r>
            <a:r>
              <a:rPr lang="zh-CN" altLang="zh-CN" sz="2800" dirty="0">
                <a:solidFill>
                  <a:srgbClr val="FF0000"/>
                </a:solidFill>
              </a:rPr>
              <a:t>读取当前用户名称和系统时间以及当前用户输入的具体内容</a:t>
            </a:r>
            <a:r>
              <a:rPr lang="zh-CN" altLang="zh-CN" sz="2800" dirty="0"/>
              <a:t>来实现的。</a:t>
            </a:r>
            <a:endParaRPr lang="en-US" altLang="zh-CN" sz="2800" dirty="0"/>
          </a:p>
          <a:p>
            <a:pPr marL="285750" indent="-285750">
              <a:buFont typeface="Arial" panose="020B0604020202020204" pitchFamily="34" charset="0"/>
              <a:buChar char="•"/>
            </a:pPr>
            <a:r>
              <a:rPr lang="zh-CN" altLang="zh-CN" sz="2800" dirty="0"/>
              <a:t>删除留言则是通过</a:t>
            </a:r>
            <a:r>
              <a:rPr lang="zh-CN" altLang="zh-CN" sz="2800" dirty="0">
                <a:solidFill>
                  <a:srgbClr val="FF0000"/>
                </a:solidFill>
              </a:rPr>
              <a:t>查找留言标题来进行留言</a:t>
            </a:r>
            <a:r>
              <a:rPr lang="zh-CN" altLang="zh-CN" sz="2800" dirty="0"/>
              <a:t>的删除操作。</a:t>
            </a:r>
            <a:endParaRPr lang="en-US" altLang="zh-CN" sz="2800" dirty="0"/>
          </a:p>
          <a:p>
            <a:pPr marL="285750" indent="-285750">
              <a:buFont typeface="Arial" panose="020B0604020202020204" pitchFamily="34" charset="0"/>
              <a:buChar char="•"/>
            </a:pPr>
            <a:r>
              <a:rPr lang="zh-CN" altLang="zh-CN" sz="2800" dirty="0"/>
              <a:t>查看则是直接读取</a:t>
            </a:r>
            <a:r>
              <a:rPr lang="zh-CN" altLang="zh-CN" sz="2800" dirty="0">
                <a:solidFill>
                  <a:srgbClr val="FF0000"/>
                </a:solidFill>
              </a:rPr>
              <a:t>留言板文件</a:t>
            </a:r>
            <a:r>
              <a:rPr lang="zh-CN" altLang="zh-CN" sz="2800" dirty="0"/>
              <a:t>来实现的。</a:t>
            </a:r>
          </a:p>
        </p:txBody>
      </p:sp>
    </p:spTree>
    <p:extLst>
      <p:ext uri="{BB962C8B-B14F-4D97-AF65-F5344CB8AC3E}">
        <p14:creationId xmlns:p14="http://schemas.microsoft.com/office/powerpoint/2010/main" val="96753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5.2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留言模块文件及跳转关系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8233919" y="5083800"/>
            <a:ext cx="2752542" cy="369332"/>
          </a:xfrm>
          <a:prstGeom prst="rect">
            <a:avLst/>
          </a:prstGeom>
        </p:spPr>
        <p:txBody>
          <a:bodyPr wrap="square">
            <a:spAutoFit/>
          </a:bodyPr>
          <a:lstStyle/>
          <a:p>
            <a:r>
              <a:rPr lang="zh-CN" altLang="zh-CN" dirty="0"/>
              <a:t>模块涉及页面跳转关系图</a:t>
            </a:r>
          </a:p>
        </p:txBody>
      </p:sp>
      <p:graphicFrame>
        <p:nvGraphicFramePr>
          <p:cNvPr id="3" name="表格 2">
            <a:extLst>
              <a:ext uri="{FF2B5EF4-FFF2-40B4-BE49-F238E27FC236}">
                <a16:creationId xmlns:a16="http://schemas.microsoft.com/office/drawing/2014/main" id="{AE8CB48E-6F9F-4B87-8BFF-5A08687E30EE}"/>
              </a:ext>
            </a:extLst>
          </p:cNvPr>
          <p:cNvGraphicFramePr>
            <a:graphicFrameLocks noGrp="1"/>
          </p:cNvGraphicFramePr>
          <p:nvPr>
            <p:extLst>
              <p:ext uri="{D42A27DB-BD31-4B8C-83A1-F6EECF244321}">
                <p14:modId xmlns:p14="http://schemas.microsoft.com/office/powerpoint/2010/main" val="4292610625"/>
              </p:ext>
            </p:extLst>
          </p:nvPr>
        </p:nvGraphicFramePr>
        <p:xfrm>
          <a:off x="160139" y="2070382"/>
          <a:ext cx="6463544" cy="2778756"/>
        </p:xfrm>
        <a:graphic>
          <a:graphicData uri="http://schemas.openxmlformats.org/drawingml/2006/table">
            <a:tbl>
              <a:tblPr firstRow="1" firstCol="1" lastRow="1" lastCol="1" bandRow="1" bandCol="1">
                <a:tableStyleId>{5C22544A-7EE6-4342-B048-85BDC9FD1C3A}</a:tableStyleId>
              </a:tblPr>
              <a:tblGrid>
                <a:gridCol w="887835">
                  <a:extLst>
                    <a:ext uri="{9D8B030D-6E8A-4147-A177-3AD203B41FA5}">
                      <a16:colId xmlns:a16="http://schemas.microsoft.com/office/drawing/2014/main" val="2193277345"/>
                    </a:ext>
                  </a:extLst>
                </a:gridCol>
                <a:gridCol w="1433372">
                  <a:extLst>
                    <a:ext uri="{9D8B030D-6E8A-4147-A177-3AD203B41FA5}">
                      <a16:colId xmlns:a16="http://schemas.microsoft.com/office/drawing/2014/main" val="1117818845"/>
                    </a:ext>
                  </a:extLst>
                </a:gridCol>
                <a:gridCol w="1380779">
                  <a:extLst>
                    <a:ext uri="{9D8B030D-6E8A-4147-A177-3AD203B41FA5}">
                      <a16:colId xmlns:a16="http://schemas.microsoft.com/office/drawing/2014/main" val="3066833540"/>
                    </a:ext>
                  </a:extLst>
                </a:gridCol>
                <a:gridCol w="1380779">
                  <a:extLst>
                    <a:ext uri="{9D8B030D-6E8A-4147-A177-3AD203B41FA5}">
                      <a16:colId xmlns:a16="http://schemas.microsoft.com/office/drawing/2014/main" val="4215571188"/>
                    </a:ext>
                  </a:extLst>
                </a:gridCol>
                <a:gridCol w="1380779">
                  <a:extLst>
                    <a:ext uri="{9D8B030D-6E8A-4147-A177-3AD203B41FA5}">
                      <a16:colId xmlns:a16="http://schemas.microsoft.com/office/drawing/2014/main" val="201852795"/>
                    </a:ext>
                  </a:extLst>
                </a:gridCol>
              </a:tblGrid>
              <a:tr h="548424">
                <a:tc>
                  <a:txBody>
                    <a:bodyPr/>
                    <a:lstStyle/>
                    <a:p>
                      <a:pPr algn="ctr">
                        <a:spcAft>
                          <a:spcPts val="0"/>
                        </a:spcAft>
                      </a:pPr>
                      <a:r>
                        <a:rPr lang="zh-CN" sz="1800" kern="0" dirty="0">
                          <a:effectLst/>
                        </a:rPr>
                        <a:t>文件名</a:t>
                      </a:r>
                      <a:endParaRPr lang="zh-CN" sz="1800" kern="100" dirty="0">
                        <a:effectLst/>
                        <a:latin typeface="Times New Roman" panose="02020603050405020304" pitchFamily="18" charset="0"/>
                        <a:ea typeface="宋体" panose="02010600030101010101" pitchFamily="2" charset="-122"/>
                      </a:endParaRPr>
                    </a:p>
                  </a:txBody>
                  <a:tcPr marL="114887" marR="114887" marT="0" marB="0" anchor="ctr"/>
                </a:tc>
                <a:tc>
                  <a:txBody>
                    <a:bodyPr/>
                    <a:lstStyle/>
                    <a:p>
                      <a:pPr algn="ctr">
                        <a:spcAft>
                          <a:spcPts val="0"/>
                        </a:spcAft>
                      </a:pPr>
                      <a:r>
                        <a:rPr lang="zh-CN" sz="1800" kern="0" dirty="0">
                          <a:effectLst/>
                        </a:rPr>
                        <a:t>文件路径</a:t>
                      </a:r>
                      <a:endParaRPr lang="zh-CN" sz="1800" kern="100" dirty="0">
                        <a:effectLst/>
                        <a:latin typeface="Times New Roman" panose="02020603050405020304" pitchFamily="18" charset="0"/>
                        <a:ea typeface="宋体" panose="02010600030101010101" pitchFamily="2" charset="-122"/>
                      </a:endParaRPr>
                    </a:p>
                  </a:txBody>
                  <a:tcPr marL="114887" marR="114887" marT="0" marB="0"/>
                </a:tc>
                <a:tc>
                  <a:txBody>
                    <a:bodyPr/>
                    <a:lstStyle/>
                    <a:p>
                      <a:pPr algn="ctr">
                        <a:spcAft>
                          <a:spcPts val="0"/>
                        </a:spcAft>
                      </a:pPr>
                      <a:r>
                        <a:rPr lang="zh-CN" sz="1200" b="1" kern="0" dirty="0">
                          <a:effectLst/>
                          <a:latin typeface="Times New Roman" panose="02020603050405020304" pitchFamily="18" charset="0"/>
                          <a:ea typeface="宋体" panose="02010600030101010101" pitchFamily="2" charset="-122"/>
                          <a:cs typeface="宋体" panose="02010600030101010101" pitchFamily="2" charset="-122"/>
                        </a:rPr>
                        <a:t>文件名</a:t>
                      </a:r>
                      <a:endParaRPr lang="zh-CN" sz="1200" kern="100" dirty="0">
                        <a:effectLst/>
                        <a:latin typeface="Times New Roman" panose="02020603050405020304" pitchFamily="18" charset="0"/>
                        <a:ea typeface="宋体" panose="02010600030101010101" pitchFamily="2" charset="-122"/>
                      </a:endParaRPr>
                    </a:p>
                  </a:txBody>
                  <a:tcPr marL="77122" marR="77122" marT="0" marB="0" anchor="ctr"/>
                </a:tc>
                <a:tc>
                  <a:txBody>
                    <a:bodyPr/>
                    <a:lstStyle/>
                    <a:p>
                      <a:pPr algn="ctr">
                        <a:spcAft>
                          <a:spcPts val="0"/>
                        </a:spcAft>
                      </a:pPr>
                      <a:r>
                        <a:rPr lang="zh-CN" sz="1200" b="1" kern="0">
                          <a:effectLst/>
                          <a:latin typeface="Times New Roman" panose="02020603050405020304" pitchFamily="18" charset="0"/>
                          <a:ea typeface="宋体" panose="02010600030101010101" pitchFamily="2" charset="-122"/>
                          <a:cs typeface="宋体" panose="02010600030101010101" pitchFamily="2" charset="-122"/>
                        </a:rPr>
                        <a:t>文件路径</a:t>
                      </a:r>
                      <a:endParaRPr lang="zh-CN" sz="1200" kern="100">
                        <a:effectLst/>
                        <a:latin typeface="Times New Roman" panose="02020603050405020304" pitchFamily="18" charset="0"/>
                        <a:ea typeface="宋体" panose="02010600030101010101" pitchFamily="2" charset="-122"/>
                      </a:endParaRPr>
                    </a:p>
                  </a:txBody>
                  <a:tcPr marL="77122" marR="77122" marT="0" marB="0"/>
                </a:tc>
                <a:tc>
                  <a:txBody>
                    <a:bodyPr/>
                    <a:lstStyle/>
                    <a:p>
                      <a:pPr algn="ctr">
                        <a:spcAft>
                          <a:spcPts val="0"/>
                        </a:spcAft>
                      </a:pPr>
                      <a:r>
                        <a:rPr lang="zh-CN" sz="1200" b="1" kern="0">
                          <a:effectLst/>
                          <a:latin typeface="Times New Roman" panose="02020603050405020304" pitchFamily="18" charset="0"/>
                          <a:ea typeface="宋体" panose="02010600030101010101" pitchFamily="2" charset="-122"/>
                          <a:cs typeface="宋体" panose="02010600030101010101" pitchFamily="2" charset="-122"/>
                        </a:rPr>
                        <a:t>文件说明</a:t>
                      </a:r>
                      <a:endParaRPr lang="zh-CN" sz="1200" kern="100">
                        <a:effectLst/>
                        <a:latin typeface="Times New Roman" panose="02020603050405020304" pitchFamily="18" charset="0"/>
                        <a:ea typeface="宋体" panose="02010600030101010101" pitchFamily="2" charset="-122"/>
                      </a:endParaRPr>
                    </a:p>
                  </a:txBody>
                  <a:tcPr marL="77122" marR="77122" marT="0" marB="0" anchor="ctr"/>
                </a:tc>
                <a:extLst>
                  <a:ext uri="{0D108BD9-81ED-4DB2-BD59-A6C34878D82A}">
                    <a16:rowId xmlns:a16="http://schemas.microsoft.com/office/drawing/2014/main" val="4190308115"/>
                  </a:ext>
                </a:extLst>
              </a:tr>
              <a:tr h="1108579">
                <a:tc>
                  <a:txBody>
                    <a:bodyPr/>
                    <a:lstStyle/>
                    <a:p>
                      <a:pPr algn="ctr">
                        <a:spcAft>
                          <a:spcPts val="0"/>
                        </a:spcAft>
                      </a:pPr>
                      <a:r>
                        <a:rPr lang="en-US" sz="1800" kern="0">
                          <a:effectLst/>
                        </a:rPr>
                        <a:t>Manager</a:t>
                      </a:r>
                      <a:endParaRPr lang="zh-CN" sz="1800" kern="100">
                        <a:effectLst/>
                        <a:latin typeface="Times New Roman" panose="02020603050405020304" pitchFamily="18" charset="0"/>
                        <a:ea typeface="宋体" panose="02010600030101010101" pitchFamily="2" charset="-122"/>
                      </a:endParaRPr>
                    </a:p>
                  </a:txBody>
                  <a:tcPr marL="114887" marR="114887" marT="0" marB="0" anchor="ctr"/>
                </a:tc>
                <a:tc>
                  <a:txBody>
                    <a:bodyPr/>
                    <a:lstStyle/>
                    <a:p>
                      <a:pPr algn="ctr">
                        <a:lnSpc>
                          <a:spcPct val="125000"/>
                        </a:lnSpc>
                        <a:spcAft>
                          <a:spcPts val="0"/>
                        </a:spcAft>
                      </a:pPr>
                      <a:r>
                        <a:rPr lang="en-US" sz="1800" kern="100" dirty="0">
                          <a:effectLst/>
                        </a:rPr>
                        <a:t>Staff\</a:t>
                      </a:r>
                      <a:r>
                        <a:rPr lang="en-US" sz="1800" kern="100" dirty="0" err="1">
                          <a:effectLst/>
                        </a:rPr>
                        <a:t>src</a:t>
                      </a:r>
                      <a:r>
                        <a:rPr lang="en-US" sz="1800" kern="100" dirty="0">
                          <a:effectLst/>
                        </a:rPr>
                        <a:t>\</a:t>
                      </a:r>
                      <a:r>
                        <a:rPr lang="en-US" sz="1800" kern="100" dirty="0" err="1">
                          <a:effectLst/>
                        </a:rPr>
                        <a:t>com.neu.staff</a:t>
                      </a:r>
                      <a:r>
                        <a:rPr lang="en-US" sz="1800" kern="100" dirty="0">
                          <a:effectLst/>
                        </a:rPr>
                        <a:t>\user</a:t>
                      </a:r>
                      <a:endParaRPr lang="zh-CN" sz="1800" kern="100" dirty="0">
                        <a:effectLst/>
                        <a:latin typeface="Times New Roman" panose="02020603050405020304" pitchFamily="18" charset="0"/>
                        <a:ea typeface="宋体" panose="02010600030101010101" pitchFamily="2" charset="-122"/>
                      </a:endParaRPr>
                    </a:p>
                  </a:txBody>
                  <a:tcPr marL="114887" marR="114887" marT="0" marB="0"/>
                </a:tc>
                <a:tc>
                  <a:txBody>
                    <a:bodyPr/>
                    <a:lstStyle/>
                    <a:p>
                      <a:pPr algn="ctr">
                        <a:spcAft>
                          <a:spcPts val="0"/>
                        </a:spcAft>
                      </a:pPr>
                      <a:r>
                        <a:rPr lang="en-US" sz="1100" kern="0">
                          <a:effectLst/>
                          <a:latin typeface="JetBrains Mono"/>
                          <a:ea typeface="宋体" panose="02010600030101010101" pitchFamily="2" charset="-122"/>
                          <a:cs typeface="宋体" panose="02010600030101010101" pitchFamily="2" charset="-122"/>
                        </a:rPr>
                        <a:t>MassageBoard.txt</a:t>
                      </a:r>
                      <a:endParaRPr lang="zh-CN" sz="1200" kern="100">
                        <a:effectLst/>
                        <a:latin typeface="Times New Roman" panose="02020603050405020304" pitchFamily="18" charset="0"/>
                        <a:ea typeface="宋体" panose="02010600030101010101" pitchFamily="2" charset="-122"/>
                      </a:endParaRPr>
                    </a:p>
                  </a:txBody>
                  <a:tcPr marL="77122" marR="77122" marT="0" marB="0" anchor="ctr"/>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00" dirty="0">
                          <a:solidFill>
                            <a:srgbClr val="000000"/>
                          </a:solidFill>
                          <a:effectLst/>
                          <a:latin typeface="Times New Roman" panose="02020603050405020304" pitchFamily="18" charset="0"/>
                          <a:ea typeface="宋体" panose="02010600030101010101" pitchFamily="2" charset="-122"/>
                        </a:rPr>
                        <a:t>D:\javaworkplace\staff\src\com\neu\staff\</a:t>
                      </a:r>
                      <a:r>
                        <a:rPr lang="en-US" sz="1200" kern="0" dirty="0">
                          <a:solidFill>
                            <a:srgbClr val="000000"/>
                          </a:solidFill>
                          <a:effectLst/>
                          <a:latin typeface="Times New Roman" panose="02020603050405020304" pitchFamily="18" charset="0"/>
                          <a:ea typeface="宋体" panose="02010600030101010101" pitchFamily="2" charset="-122"/>
                        </a:rPr>
                        <a:t> </a:t>
                      </a:r>
                      <a:r>
                        <a:rPr lang="en-US" sz="1100" kern="0" dirty="0" err="1">
                          <a:solidFill>
                            <a:srgbClr val="000000"/>
                          </a:solidFill>
                          <a:effectLst/>
                          <a:latin typeface="JetBrains Mono"/>
                          <a:ea typeface="宋体" panose="02010600030101010101" pitchFamily="2" charset="-122"/>
                          <a:cs typeface="宋体" panose="02010600030101010101" pitchFamily="2" charset="-122"/>
                        </a:rPr>
                        <a:t>src</a:t>
                      </a:r>
                      <a:r>
                        <a:rPr lang="en-US" sz="1100" kern="0" dirty="0">
                          <a:solidFill>
                            <a:srgbClr val="000000"/>
                          </a:solidFill>
                          <a:effectLst/>
                          <a:latin typeface="JetBrains Mono"/>
                          <a:ea typeface="宋体" panose="02010600030101010101" pitchFamily="2" charset="-122"/>
                          <a:cs typeface="宋体" panose="02010600030101010101" pitchFamily="2" charset="-122"/>
                        </a:rPr>
                        <a:t>/com/neu/staff/file/MassageBoard.txt"</a:t>
                      </a:r>
                      <a:endParaRPr lang="zh-CN" sz="1200" kern="100" dirty="0">
                        <a:effectLst/>
                        <a:latin typeface="Times New Roman" panose="02020603050405020304" pitchFamily="18" charset="0"/>
                        <a:ea typeface="宋体" panose="02010600030101010101" pitchFamily="2" charset="-122"/>
                      </a:endParaRPr>
                    </a:p>
                  </a:txBody>
                  <a:tcPr marL="77122" marR="77122" marT="0" marB="0"/>
                </a:tc>
                <a:tc>
                  <a:txBody>
                    <a:bodyPr/>
                    <a:lstStyle/>
                    <a:p>
                      <a:pPr algn="just">
                        <a:lnSpc>
                          <a:spcPct val="125000"/>
                        </a:lnSpc>
                        <a:spcAft>
                          <a:spcPts val="0"/>
                        </a:spcAft>
                      </a:pPr>
                      <a:r>
                        <a:rPr lang="zh-CN" sz="1200" kern="100">
                          <a:effectLst/>
                          <a:latin typeface="Times New Roman" panose="02020603050405020304" pitchFamily="18" charset="0"/>
                          <a:ea typeface="宋体" panose="02010600030101010101" pitchFamily="2" charset="-122"/>
                        </a:rPr>
                        <a:t>留言内容存储文件，用于对留言的增删和查看操作</a:t>
                      </a:r>
                    </a:p>
                  </a:txBody>
                  <a:tcPr marL="77122" marR="77122" marT="0" marB="0" anchor="ctr"/>
                </a:tc>
                <a:extLst>
                  <a:ext uri="{0D108BD9-81ED-4DB2-BD59-A6C34878D82A}">
                    <a16:rowId xmlns:a16="http://schemas.microsoft.com/office/drawing/2014/main" val="1219614854"/>
                  </a:ext>
                </a:extLst>
              </a:tr>
              <a:tr h="1108579">
                <a:tc>
                  <a:txBody>
                    <a:bodyPr/>
                    <a:lstStyle/>
                    <a:p>
                      <a:pPr algn="ctr">
                        <a:spcAft>
                          <a:spcPts val="0"/>
                        </a:spcAft>
                      </a:pPr>
                      <a:r>
                        <a:rPr lang="en-US" sz="1800" kern="0" dirty="0" err="1">
                          <a:effectLst/>
                        </a:rPr>
                        <a:t>EmployeeSystem</a:t>
                      </a:r>
                      <a:endParaRPr lang="zh-CN" sz="1800" kern="100" dirty="0">
                        <a:effectLst/>
                        <a:latin typeface="Times New Roman" panose="02020603050405020304" pitchFamily="18" charset="0"/>
                        <a:ea typeface="宋体" panose="02010600030101010101" pitchFamily="2" charset="-122"/>
                      </a:endParaRPr>
                    </a:p>
                  </a:txBody>
                  <a:tcPr marL="114887" marR="114887" marT="0" marB="0" anchor="ctr"/>
                </a:tc>
                <a:tc>
                  <a:txBody>
                    <a:bodyPr/>
                    <a:lstStyle/>
                    <a:p>
                      <a:pPr algn="ctr">
                        <a:lnSpc>
                          <a:spcPct val="125000"/>
                        </a:lnSpc>
                        <a:spcAft>
                          <a:spcPts val="0"/>
                        </a:spcAft>
                      </a:pPr>
                      <a:r>
                        <a:rPr lang="en-US" sz="1800" kern="100" dirty="0">
                          <a:effectLst/>
                        </a:rPr>
                        <a:t>Staff\</a:t>
                      </a:r>
                      <a:r>
                        <a:rPr lang="en-US" sz="1800" kern="100" dirty="0" err="1">
                          <a:effectLst/>
                        </a:rPr>
                        <a:t>src</a:t>
                      </a:r>
                      <a:r>
                        <a:rPr lang="en-US" sz="1800" kern="100" dirty="0">
                          <a:effectLst/>
                        </a:rPr>
                        <a:t>\</a:t>
                      </a:r>
                      <a:r>
                        <a:rPr lang="en-US" sz="1800" kern="100" dirty="0" err="1">
                          <a:effectLst/>
                        </a:rPr>
                        <a:t>com.neu.staff</a:t>
                      </a:r>
                      <a:r>
                        <a:rPr lang="en-US" sz="1800" kern="100" dirty="0">
                          <a:effectLst/>
                        </a:rPr>
                        <a:t>\</a:t>
                      </a:r>
                      <a:r>
                        <a:rPr lang="en-US" sz="1800" kern="100" dirty="0" err="1">
                          <a:effectLst/>
                        </a:rPr>
                        <a:t>operater</a:t>
                      </a:r>
                      <a:endParaRPr lang="zh-CN" sz="1800" kern="100" dirty="0">
                        <a:effectLst/>
                        <a:latin typeface="Times New Roman" panose="02020603050405020304" pitchFamily="18" charset="0"/>
                        <a:ea typeface="宋体" panose="02010600030101010101" pitchFamily="2" charset="-122"/>
                      </a:endParaRPr>
                    </a:p>
                  </a:txBody>
                  <a:tcPr marL="114887" marR="114887" marT="0" marB="0"/>
                </a:tc>
                <a:tc>
                  <a:txBody>
                    <a:bodyPr/>
                    <a:lstStyle/>
                    <a:p>
                      <a:pPr algn="ctr">
                        <a:spcAft>
                          <a:spcPts val="0"/>
                        </a:spcAft>
                      </a:pPr>
                      <a:r>
                        <a:rPr lang="en-US" sz="1200" kern="0">
                          <a:effectLst/>
                          <a:latin typeface="Times New Roman" panose="02020603050405020304" pitchFamily="18" charset="0"/>
                          <a:ea typeface="宋体" panose="02010600030101010101" pitchFamily="2" charset="-122"/>
                        </a:rPr>
                        <a:t>EmployeeSystem.java</a:t>
                      </a:r>
                      <a:endParaRPr lang="zh-CN" sz="1200" kern="100">
                        <a:effectLst/>
                        <a:latin typeface="Times New Roman" panose="02020603050405020304" pitchFamily="18" charset="0"/>
                        <a:ea typeface="宋体" panose="02010600030101010101" pitchFamily="2" charset="-122"/>
                      </a:endParaRPr>
                    </a:p>
                  </a:txBody>
                  <a:tcPr marL="77122" marR="77122" marT="0" marB="0" anchor="ctr"/>
                </a:tc>
                <a:tc>
                  <a:txBody>
                    <a:bodyPr/>
                    <a:lstStyle/>
                    <a:p>
                      <a:pPr algn="ctr">
                        <a:lnSpc>
                          <a:spcPct val="125000"/>
                        </a:lnSpc>
                        <a:spcAft>
                          <a:spcPts val="0"/>
                        </a:spcAft>
                      </a:pPr>
                      <a:r>
                        <a:rPr lang="en-US" sz="1200" kern="100" dirty="0">
                          <a:effectLst/>
                          <a:latin typeface="Times New Roman" panose="02020603050405020304" pitchFamily="18" charset="0"/>
                          <a:ea typeface="宋体" panose="02010600030101010101" pitchFamily="2" charset="-122"/>
                        </a:rPr>
                        <a:t>D:\javaworkplace\staff\src\com\neu\staff\</a:t>
                      </a:r>
                      <a:r>
                        <a:rPr lang="en-US" sz="1200" kern="0" dirty="0">
                          <a:effectLst/>
                          <a:latin typeface="Times New Roman" panose="02020603050405020304" pitchFamily="18" charset="0"/>
                          <a:ea typeface="宋体" panose="02010600030101010101" pitchFamily="2" charset="-122"/>
                        </a:rPr>
                        <a:t> </a:t>
                      </a:r>
                      <a:r>
                        <a:rPr lang="en-US" sz="1200" kern="0" dirty="0" err="1">
                          <a:effectLst/>
                          <a:latin typeface="Times New Roman" panose="02020603050405020304" pitchFamily="18" charset="0"/>
                          <a:ea typeface="宋体" panose="02010600030101010101" pitchFamily="2" charset="-122"/>
                        </a:rPr>
                        <a:t>operstor</a:t>
                      </a:r>
                      <a:r>
                        <a:rPr lang="en-US" sz="1200" kern="0" dirty="0">
                          <a:effectLst/>
                          <a:latin typeface="Times New Roman" panose="02020603050405020304" pitchFamily="18" charset="0"/>
                          <a:ea typeface="宋体" panose="02010600030101010101" pitchFamily="2" charset="-122"/>
                        </a:rPr>
                        <a:t>\EmployeeSystem.java</a:t>
                      </a:r>
                      <a:endParaRPr lang="zh-CN" sz="1200" kern="100" dirty="0">
                        <a:effectLst/>
                        <a:latin typeface="Times New Roman" panose="02020603050405020304" pitchFamily="18" charset="0"/>
                        <a:ea typeface="宋体" panose="02010600030101010101" pitchFamily="2" charset="-122"/>
                      </a:endParaRPr>
                    </a:p>
                  </a:txBody>
                  <a:tcPr marL="77122" marR="77122" marT="0" marB="0"/>
                </a:tc>
                <a:tc>
                  <a:txBody>
                    <a:bodyPr/>
                    <a:lstStyle/>
                    <a:p>
                      <a:pPr algn="just">
                        <a:lnSpc>
                          <a:spcPct val="125000"/>
                        </a:lnSpc>
                        <a:spcAft>
                          <a:spcPts val="0"/>
                        </a:spcAft>
                      </a:pPr>
                      <a:r>
                        <a:rPr lang="zh-CN" sz="1200" kern="100" dirty="0">
                          <a:effectLst/>
                          <a:latin typeface="Times New Roman" panose="02020603050405020304" pitchFamily="18" charset="0"/>
                          <a:ea typeface="宋体" panose="02010600030101010101" pitchFamily="2" charset="-122"/>
                        </a:rPr>
                        <a:t>后台</a:t>
                      </a:r>
                      <a:r>
                        <a:rPr lang="en-US" sz="1200" kern="100" dirty="0">
                          <a:effectLst/>
                          <a:latin typeface="Times New Roman" panose="02020603050405020304" pitchFamily="18" charset="0"/>
                          <a:ea typeface="宋体" panose="02010600030101010101" pitchFamily="2" charset="-122"/>
                        </a:rPr>
                        <a:t>java</a:t>
                      </a:r>
                      <a:r>
                        <a:rPr lang="zh-CN" sz="1200" kern="100" dirty="0">
                          <a:effectLst/>
                          <a:latin typeface="Times New Roman" panose="02020603050405020304" pitchFamily="18" charset="0"/>
                          <a:ea typeface="宋体" panose="02010600030101010101" pitchFamily="2" charset="-122"/>
                        </a:rPr>
                        <a:t>代码文件，实现添加留言、删除留言、查看留言等响应方法。</a:t>
                      </a:r>
                    </a:p>
                  </a:txBody>
                  <a:tcPr marL="77122" marR="77122" marT="0" marB="0" anchor="ctr"/>
                </a:tc>
                <a:extLst>
                  <a:ext uri="{0D108BD9-81ED-4DB2-BD59-A6C34878D82A}">
                    <a16:rowId xmlns:a16="http://schemas.microsoft.com/office/drawing/2014/main" val="3930965894"/>
                  </a:ext>
                </a:extLst>
              </a:tr>
            </a:tbl>
          </a:graphicData>
        </a:graphic>
      </p:graphicFrame>
      <p:sp>
        <p:nvSpPr>
          <p:cNvPr id="18" name="矩形 17">
            <a:extLst>
              <a:ext uri="{FF2B5EF4-FFF2-40B4-BE49-F238E27FC236}">
                <a16:creationId xmlns:a16="http://schemas.microsoft.com/office/drawing/2014/main" id="{0AC13896-C35A-4F60-BF7D-28DF4F302A24}"/>
              </a:ext>
            </a:extLst>
          </p:cNvPr>
          <p:cNvSpPr/>
          <p:nvPr/>
        </p:nvSpPr>
        <p:spPr>
          <a:xfrm>
            <a:off x="1588383" y="5105969"/>
            <a:ext cx="3297544" cy="369332"/>
          </a:xfrm>
          <a:prstGeom prst="rect">
            <a:avLst/>
          </a:prstGeom>
        </p:spPr>
        <p:txBody>
          <a:bodyPr wrap="square">
            <a:spAutoFit/>
          </a:bodyPr>
          <a:lstStyle/>
          <a:p>
            <a:r>
              <a:rPr lang="zh-CN" altLang="en-US" dirty="0"/>
              <a:t>留言</a:t>
            </a:r>
            <a:r>
              <a:rPr lang="zh-CN" altLang="zh-CN" dirty="0"/>
              <a:t>模块涉及代码文件列表</a:t>
            </a:r>
          </a:p>
        </p:txBody>
      </p:sp>
      <p:graphicFrame>
        <p:nvGraphicFramePr>
          <p:cNvPr id="20" name="图示 19">
            <a:extLst>
              <a:ext uri="{FF2B5EF4-FFF2-40B4-BE49-F238E27FC236}">
                <a16:creationId xmlns:a16="http://schemas.microsoft.com/office/drawing/2014/main" id="{C0B1D39D-56C5-428A-903A-EAD8D29AF27E}"/>
              </a:ext>
            </a:extLst>
          </p:cNvPr>
          <p:cNvGraphicFramePr/>
          <p:nvPr>
            <p:extLst>
              <p:ext uri="{D42A27DB-BD31-4B8C-83A1-F6EECF244321}">
                <p14:modId xmlns:p14="http://schemas.microsoft.com/office/powerpoint/2010/main" val="1013295736"/>
              </p:ext>
            </p:extLst>
          </p:nvPr>
        </p:nvGraphicFramePr>
        <p:xfrm>
          <a:off x="6058600" y="1832097"/>
          <a:ext cx="6034568" cy="3653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箭头: 上 20">
            <a:extLst>
              <a:ext uri="{FF2B5EF4-FFF2-40B4-BE49-F238E27FC236}">
                <a16:creationId xmlns:a16="http://schemas.microsoft.com/office/drawing/2014/main" id="{C0E45215-5CFE-4340-ADA3-04AF58935F89}"/>
              </a:ext>
            </a:extLst>
          </p:cNvPr>
          <p:cNvSpPr/>
          <p:nvPr/>
        </p:nvSpPr>
        <p:spPr>
          <a:xfrm>
            <a:off x="7530885" y="3065439"/>
            <a:ext cx="926328" cy="859369"/>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dirty="0">
                <a:solidFill>
                  <a:srgbClr val="000000"/>
                </a:solidFill>
                <a:effectLst/>
                <a:latin typeface="Times New Roman" panose="02020603050405020304" pitchFamily="18" charset="0"/>
                <a:ea typeface="宋体" panose="02010600030101010101" pitchFamily="2" charset="-122"/>
              </a:rPr>
              <a:t>添加成功</a:t>
            </a:r>
            <a:r>
              <a:rPr lang="zh-CN" sz="1200" kern="100" dirty="0">
                <a:effectLst/>
                <a:latin typeface="Times New Roman" panose="02020603050405020304" pitchFamily="18" charset="0"/>
                <a:ea typeface="宋体" panose="02010600030101010101" pitchFamily="2" charset="-122"/>
              </a:rPr>
              <a:t> </a:t>
            </a:r>
          </a:p>
        </p:txBody>
      </p:sp>
      <p:sp>
        <p:nvSpPr>
          <p:cNvPr id="22" name="箭头: 上 21">
            <a:extLst>
              <a:ext uri="{FF2B5EF4-FFF2-40B4-BE49-F238E27FC236}">
                <a16:creationId xmlns:a16="http://schemas.microsoft.com/office/drawing/2014/main" id="{75DB4D66-BB58-4A13-936C-C6F72CA3F69C}"/>
              </a:ext>
            </a:extLst>
          </p:cNvPr>
          <p:cNvSpPr/>
          <p:nvPr/>
        </p:nvSpPr>
        <p:spPr>
          <a:xfrm>
            <a:off x="9098949" y="3092280"/>
            <a:ext cx="1144288" cy="870926"/>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400" kern="100" dirty="0">
                <a:solidFill>
                  <a:srgbClr val="000000"/>
                </a:solidFill>
                <a:effectLst/>
                <a:latin typeface="Times New Roman" panose="02020603050405020304" pitchFamily="18" charset="0"/>
                <a:ea typeface="宋体" panose="02010600030101010101" pitchFamily="2" charset="-122"/>
              </a:rPr>
              <a:t>删除成功</a:t>
            </a:r>
            <a:endParaRPr lang="zh-CN" sz="1400" kern="100" dirty="0">
              <a:effectLst/>
              <a:latin typeface="Times New Roman" panose="02020603050405020304" pitchFamily="18" charset="0"/>
              <a:ea typeface="宋体" panose="02010600030101010101" pitchFamily="2" charset="-122"/>
            </a:endParaRPr>
          </a:p>
        </p:txBody>
      </p:sp>
      <p:sp>
        <p:nvSpPr>
          <p:cNvPr id="23" name="箭头: 上 22">
            <a:extLst>
              <a:ext uri="{FF2B5EF4-FFF2-40B4-BE49-F238E27FC236}">
                <a16:creationId xmlns:a16="http://schemas.microsoft.com/office/drawing/2014/main" id="{6C2CE6BC-32B7-48C6-BAD7-648DD195EAC1}"/>
              </a:ext>
            </a:extLst>
          </p:cNvPr>
          <p:cNvSpPr/>
          <p:nvPr/>
        </p:nvSpPr>
        <p:spPr>
          <a:xfrm>
            <a:off x="10986461" y="3053883"/>
            <a:ext cx="1144288" cy="870926"/>
          </a:xfrm>
          <a:prstGeom prst="up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dirty="0">
                <a:solidFill>
                  <a:srgbClr val="000000"/>
                </a:solidFill>
                <a:effectLst/>
                <a:latin typeface="Times New Roman" panose="02020603050405020304" pitchFamily="18" charset="0"/>
                <a:ea typeface="宋体" panose="02010600030101010101" pitchFamily="2" charset="-122"/>
              </a:rPr>
              <a:t>点击返回</a:t>
            </a:r>
            <a:endParaRPr lang="zh-CN" sz="12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789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3" presetClass="entr" presetSubtype="16" fill="hold" grpId="0" nodeType="withEffect">
                                  <p:stCondLst>
                                    <p:cond delay="0"/>
                                  </p:stCondLst>
                                  <p:iterate type="lt">
                                    <p:tmPct val="10000"/>
                                  </p:iterate>
                                  <p:childTnLst>
                                    <p:set>
                                      <p:cBhvr>
                                        <p:cTn id="20" dur="1" fill="hold">
                                          <p:stCondLst>
                                            <p:cond delay="0"/>
                                          </p:stCondLst>
                                        </p:cTn>
                                        <p:tgtEl>
                                          <p:spTgt spid="101"/>
                                        </p:tgtEl>
                                        <p:attrNameLst>
                                          <p:attrName>style.visibility</p:attrName>
                                        </p:attrNameLst>
                                      </p:cBhvr>
                                      <p:to>
                                        <p:strVal val="visible"/>
                                      </p:to>
                                    </p:set>
                                    <p:anim calcmode="lin" valueType="num">
                                      <p:cBhvr>
                                        <p:cTn id="21" dur="150" fill="hold"/>
                                        <p:tgtEl>
                                          <p:spTgt spid="101"/>
                                        </p:tgtEl>
                                        <p:attrNameLst>
                                          <p:attrName>ppt_w</p:attrName>
                                        </p:attrNameLst>
                                      </p:cBhvr>
                                      <p:tavLst>
                                        <p:tav tm="0">
                                          <p:val>
                                            <p:fltVal val="0"/>
                                          </p:val>
                                        </p:tav>
                                        <p:tav tm="100000">
                                          <p:val>
                                            <p:strVal val="#ppt_w"/>
                                          </p:val>
                                        </p:tav>
                                      </p:tavLst>
                                    </p:anim>
                                    <p:anim calcmode="lin" valueType="num">
                                      <p:cBhvr>
                                        <p:cTn id="22" dur="150" fill="hold"/>
                                        <p:tgtEl>
                                          <p:spTgt spid="101"/>
                                        </p:tgtEl>
                                        <p:attrNameLst>
                                          <p:attrName>ppt_h</p:attrName>
                                        </p:attrNameLst>
                                      </p:cBhvr>
                                      <p:tavLst>
                                        <p:tav tm="0">
                                          <p:val>
                                            <p:fltVal val="0"/>
                                          </p:val>
                                        </p:tav>
                                        <p:tav tm="100000">
                                          <p:val>
                                            <p:strVal val="#ppt_h"/>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509"/>
                                        </p:tgtEl>
                                        <p:attrNameLst>
                                          <p:attrName>style.visibility</p:attrName>
                                        </p:attrNameLst>
                                      </p:cBhvr>
                                      <p:to>
                                        <p:strVal val="visible"/>
                                      </p:to>
                                    </p:set>
                                    <p:animEffect transition="in" filter="wipe(down)">
                                      <p:cBhvr>
                                        <p:cTn id="25" dur="500"/>
                                        <p:tgtEl>
                                          <p:spTgt spid="50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08"/>
                                        </p:tgtEl>
                                        <p:attrNameLst>
                                          <p:attrName>style.visibility</p:attrName>
                                        </p:attrNameLst>
                                      </p:cBhvr>
                                      <p:to>
                                        <p:strVal val="visible"/>
                                      </p:to>
                                    </p:set>
                                    <p:animEffect transition="in" filter="wipe(down)">
                                      <p:cBhvr>
                                        <p:cTn id="28" dur="500"/>
                                        <p:tgtEl>
                                          <p:spTgt spid="508"/>
                                        </p:tgtEl>
                                      </p:cBhvr>
                                    </p:animEffect>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3"/>
                                        </p:tgtEl>
                                        <p:attrNameLst>
                                          <p:attrName>style.visibility</p:attrName>
                                        </p:attrNameLst>
                                      </p:cBhvr>
                                      <p:to>
                                        <p:strVal val="visible"/>
                                      </p:to>
                                    </p:set>
                                    <p:anim calcmode="lin" valueType="num">
                                      <p:cBhvr>
                                        <p:cTn id="35" dur="250" fill="hold"/>
                                        <p:tgtEl>
                                          <p:spTgt spid="3"/>
                                        </p:tgtEl>
                                        <p:attrNameLst>
                                          <p:attrName>ppt_w</p:attrName>
                                        </p:attrNameLst>
                                      </p:cBhvr>
                                      <p:tavLst>
                                        <p:tav tm="0">
                                          <p:val>
                                            <p:fltVal val="0"/>
                                          </p:val>
                                        </p:tav>
                                        <p:tav tm="100000">
                                          <p:val>
                                            <p:strVal val="#ppt_w"/>
                                          </p:val>
                                        </p:tav>
                                      </p:tavLst>
                                    </p:anim>
                                    <p:anim calcmode="lin" valueType="num">
                                      <p:cBhvr>
                                        <p:cTn id="36" dur="250" fill="hold"/>
                                        <p:tgtEl>
                                          <p:spTgt spid="3"/>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250" fill="hold"/>
                                        <p:tgtEl>
                                          <p:spTgt spid="20"/>
                                        </p:tgtEl>
                                        <p:attrNameLst>
                                          <p:attrName>ppt_w</p:attrName>
                                        </p:attrNameLst>
                                      </p:cBhvr>
                                      <p:tavLst>
                                        <p:tav tm="0">
                                          <p:val>
                                            <p:fltVal val="0"/>
                                          </p:val>
                                        </p:tav>
                                        <p:tav tm="100000">
                                          <p:val>
                                            <p:strVal val="#ppt_w"/>
                                          </p:val>
                                        </p:tav>
                                      </p:tavLst>
                                    </p:anim>
                                    <p:anim calcmode="lin" valueType="num">
                                      <p:cBhvr>
                                        <p:cTn id="40" dur="250" fill="hold"/>
                                        <p:tgtEl>
                                          <p:spTgt spid="2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iterate type="lt">
                                    <p:tmPct val="0"/>
                                  </p:iterate>
                                  <p:childTnLst>
                                    <p:set>
                                      <p:cBhvr>
                                        <p:cTn id="42" dur="1" fill="hold">
                                          <p:stCondLst>
                                            <p:cond delay="0"/>
                                          </p:stCondLst>
                                        </p:cTn>
                                        <p:tgtEl>
                                          <p:spTgt spid="21"/>
                                        </p:tgtEl>
                                        <p:attrNameLst>
                                          <p:attrName>style.visibility</p:attrName>
                                        </p:attrNameLst>
                                      </p:cBhvr>
                                      <p:to>
                                        <p:strVal val="visible"/>
                                      </p:to>
                                    </p:set>
                                    <p:anim calcmode="lin" valueType="num">
                                      <p:cBhvr>
                                        <p:cTn id="43" dur="250" fill="hold"/>
                                        <p:tgtEl>
                                          <p:spTgt spid="21"/>
                                        </p:tgtEl>
                                        <p:attrNameLst>
                                          <p:attrName>ppt_w</p:attrName>
                                        </p:attrNameLst>
                                      </p:cBhvr>
                                      <p:tavLst>
                                        <p:tav tm="0">
                                          <p:val>
                                            <p:fltVal val="0"/>
                                          </p:val>
                                        </p:tav>
                                        <p:tav tm="100000">
                                          <p:val>
                                            <p:strVal val="#ppt_w"/>
                                          </p:val>
                                        </p:tav>
                                      </p:tavLst>
                                    </p:anim>
                                    <p:anim calcmode="lin" valueType="num">
                                      <p:cBhvr>
                                        <p:cTn id="44" dur="250" fill="hold"/>
                                        <p:tgtEl>
                                          <p:spTgt spid="21"/>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iterate type="lt">
                                    <p:tmPct val="0"/>
                                  </p:iterate>
                                  <p:childTnLst>
                                    <p:set>
                                      <p:cBhvr>
                                        <p:cTn id="46" dur="1" fill="hold">
                                          <p:stCondLst>
                                            <p:cond delay="0"/>
                                          </p:stCondLst>
                                        </p:cTn>
                                        <p:tgtEl>
                                          <p:spTgt spid="22"/>
                                        </p:tgtEl>
                                        <p:attrNameLst>
                                          <p:attrName>style.visibility</p:attrName>
                                        </p:attrNameLst>
                                      </p:cBhvr>
                                      <p:to>
                                        <p:strVal val="visible"/>
                                      </p:to>
                                    </p:set>
                                    <p:anim calcmode="lin" valueType="num">
                                      <p:cBhvr>
                                        <p:cTn id="47" dur="250" fill="hold"/>
                                        <p:tgtEl>
                                          <p:spTgt spid="22"/>
                                        </p:tgtEl>
                                        <p:attrNameLst>
                                          <p:attrName>ppt_w</p:attrName>
                                        </p:attrNameLst>
                                      </p:cBhvr>
                                      <p:tavLst>
                                        <p:tav tm="0">
                                          <p:val>
                                            <p:fltVal val="0"/>
                                          </p:val>
                                        </p:tav>
                                        <p:tav tm="100000">
                                          <p:val>
                                            <p:strVal val="#ppt_w"/>
                                          </p:val>
                                        </p:tav>
                                      </p:tavLst>
                                    </p:anim>
                                    <p:anim calcmode="lin" valueType="num">
                                      <p:cBhvr>
                                        <p:cTn id="48" dur="250" fill="hold"/>
                                        <p:tgtEl>
                                          <p:spTgt spid="22"/>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iterate type="lt">
                                    <p:tmPct val="0"/>
                                  </p:iterate>
                                  <p:childTnLst>
                                    <p:set>
                                      <p:cBhvr>
                                        <p:cTn id="50" dur="1" fill="hold">
                                          <p:stCondLst>
                                            <p:cond delay="0"/>
                                          </p:stCondLst>
                                        </p:cTn>
                                        <p:tgtEl>
                                          <p:spTgt spid="23"/>
                                        </p:tgtEl>
                                        <p:attrNameLst>
                                          <p:attrName>style.visibility</p:attrName>
                                        </p:attrNameLst>
                                      </p:cBhvr>
                                      <p:to>
                                        <p:strVal val="visible"/>
                                      </p:to>
                                    </p:set>
                                    <p:anim calcmode="lin" valueType="num">
                                      <p:cBhvr>
                                        <p:cTn id="51" dur="250" fill="hold"/>
                                        <p:tgtEl>
                                          <p:spTgt spid="23"/>
                                        </p:tgtEl>
                                        <p:attrNameLst>
                                          <p:attrName>ppt_w</p:attrName>
                                        </p:attrNameLst>
                                      </p:cBhvr>
                                      <p:tavLst>
                                        <p:tav tm="0">
                                          <p:val>
                                            <p:fltVal val="0"/>
                                          </p:val>
                                        </p:tav>
                                        <p:tav tm="100000">
                                          <p:val>
                                            <p:strVal val="#ppt_w"/>
                                          </p:val>
                                        </p:tav>
                                      </p:tavLst>
                                    </p:anim>
                                    <p:anim calcmode="lin" valueType="num">
                                      <p:cBhvr>
                                        <p:cTn id="52" dur="250" fill="hold"/>
                                        <p:tgtEl>
                                          <p:spTgt spid="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P spid="18" grpId="0"/>
      <p:bldGraphic spid="20" grpId="0">
        <p:bldAsOne/>
      </p:bldGraphic>
      <p:bldP spid="21" grpId="0" animBg="1"/>
      <p:bldP spid="22" grpId="0" animBg="1"/>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5.3</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留言模块测试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461886" y="4966206"/>
            <a:ext cx="1100736" cy="369332"/>
          </a:xfrm>
          <a:prstGeom prst="rect">
            <a:avLst/>
          </a:prstGeom>
        </p:spPr>
        <p:txBody>
          <a:bodyPr wrap="square">
            <a:spAutoFit/>
          </a:bodyPr>
          <a:lstStyle/>
          <a:p>
            <a:r>
              <a:rPr lang="zh-CN" altLang="en-US" dirty="0">
                <a:solidFill>
                  <a:srgbClr val="FF0000"/>
                </a:solidFill>
              </a:rPr>
              <a:t>查看留言</a:t>
            </a:r>
            <a:endParaRPr lang="zh-CN" altLang="zh-CN" dirty="0">
              <a:solidFill>
                <a:srgbClr val="FF0000"/>
              </a:solidFill>
            </a:endParaRPr>
          </a:p>
        </p:txBody>
      </p:sp>
      <p:pic>
        <p:nvPicPr>
          <p:cNvPr id="15" name="图片 14">
            <a:extLst>
              <a:ext uri="{FF2B5EF4-FFF2-40B4-BE49-F238E27FC236}">
                <a16:creationId xmlns:a16="http://schemas.microsoft.com/office/drawing/2014/main" id="{1EE10B36-7710-40A1-9908-F7ACDA6232CD}"/>
              </a:ext>
            </a:extLst>
          </p:cNvPr>
          <p:cNvPicPr/>
          <p:nvPr/>
        </p:nvPicPr>
        <p:blipFill rotWithShape="1">
          <a:blip r:embed="rId3"/>
          <a:srcRect l="5598" t="54283" r="63520" b="13276"/>
          <a:stretch/>
        </p:blipFill>
        <p:spPr bwMode="auto">
          <a:xfrm>
            <a:off x="460150" y="1612823"/>
            <a:ext cx="5394424" cy="3185279"/>
          </a:xfrm>
          <a:prstGeom prst="rect">
            <a:avLst/>
          </a:prstGeom>
          <a:ln>
            <a:noFill/>
          </a:ln>
          <a:extLst>
            <a:ext uri="{53640926-AAD7-44D8-BBD7-CCE9431645EC}">
              <a14:shadowObscured xmlns:a14="http://schemas.microsoft.com/office/drawing/2010/main"/>
            </a:ext>
          </a:extLst>
        </p:spPr>
      </p:pic>
      <p:pic>
        <p:nvPicPr>
          <p:cNvPr id="16" name="图片 15">
            <a:extLst>
              <a:ext uri="{FF2B5EF4-FFF2-40B4-BE49-F238E27FC236}">
                <a16:creationId xmlns:a16="http://schemas.microsoft.com/office/drawing/2014/main" id="{3548E41D-D163-4BA5-8872-1A7BD270BA81}"/>
              </a:ext>
            </a:extLst>
          </p:cNvPr>
          <p:cNvPicPr/>
          <p:nvPr/>
        </p:nvPicPr>
        <p:blipFill rotWithShape="1">
          <a:blip r:embed="rId4"/>
          <a:srcRect l="5779" t="73555" r="62978" b="12312"/>
          <a:stretch/>
        </p:blipFill>
        <p:spPr bwMode="auto">
          <a:xfrm>
            <a:off x="6304655" y="451736"/>
            <a:ext cx="5107616" cy="1298974"/>
          </a:xfrm>
          <a:prstGeom prst="rect">
            <a:avLst/>
          </a:prstGeom>
          <a:ln>
            <a:noFill/>
          </a:ln>
          <a:extLst>
            <a:ext uri="{53640926-AAD7-44D8-BBD7-CCE9431645EC}">
              <a14:shadowObscured xmlns:a14="http://schemas.microsoft.com/office/drawing/2010/main"/>
            </a:ext>
          </a:extLst>
        </p:spPr>
      </p:pic>
      <p:pic>
        <p:nvPicPr>
          <p:cNvPr id="17" name="图片 16">
            <a:extLst>
              <a:ext uri="{FF2B5EF4-FFF2-40B4-BE49-F238E27FC236}">
                <a16:creationId xmlns:a16="http://schemas.microsoft.com/office/drawing/2014/main" id="{59ADB832-34F9-47B6-A8BB-9DEFBE6A3FD4}"/>
              </a:ext>
            </a:extLst>
          </p:cNvPr>
          <p:cNvPicPr/>
          <p:nvPr/>
        </p:nvPicPr>
        <p:blipFill rotWithShape="1">
          <a:blip r:embed="rId5"/>
          <a:srcRect l="6187" t="53962" r="63595" b="11992"/>
          <a:stretch/>
        </p:blipFill>
        <p:spPr bwMode="auto">
          <a:xfrm>
            <a:off x="6304655" y="2377944"/>
            <a:ext cx="5107616" cy="3185279"/>
          </a:xfrm>
          <a:prstGeom prst="rect">
            <a:avLst/>
          </a:prstGeom>
          <a:ln>
            <a:noFill/>
          </a:ln>
          <a:extLst>
            <a:ext uri="{53640926-AAD7-44D8-BBD7-CCE9431645EC}">
              <a14:shadowObscured xmlns:a14="http://schemas.microsoft.com/office/drawing/2010/main"/>
            </a:ext>
          </a:extLst>
        </p:spPr>
      </p:pic>
      <p:sp>
        <p:nvSpPr>
          <p:cNvPr id="20" name="矩形 19">
            <a:extLst>
              <a:ext uri="{FF2B5EF4-FFF2-40B4-BE49-F238E27FC236}">
                <a16:creationId xmlns:a16="http://schemas.microsoft.com/office/drawing/2014/main" id="{89F47243-9DC6-41A6-89DA-24D20965C137}"/>
              </a:ext>
            </a:extLst>
          </p:cNvPr>
          <p:cNvSpPr/>
          <p:nvPr/>
        </p:nvSpPr>
        <p:spPr>
          <a:xfrm>
            <a:off x="6351306" y="1879661"/>
            <a:ext cx="1100736" cy="369332"/>
          </a:xfrm>
          <a:prstGeom prst="rect">
            <a:avLst/>
          </a:prstGeom>
        </p:spPr>
        <p:txBody>
          <a:bodyPr wrap="square">
            <a:spAutoFit/>
          </a:bodyPr>
          <a:lstStyle/>
          <a:p>
            <a:r>
              <a:rPr lang="zh-CN" altLang="en-US" dirty="0">
                <a:solidFill>
                  <a:srgbClr val="FF0000"/>
                </a:solidFill>
              </a:rPr>
              <a:t>添加留言</a:t>
            </a:r>
            <a:endParaRPr lang="zh-CN" altLang="zh-CN" dirty="0">
              <a:solidFill>
                <a:srgbClr val="FF0000"/>
              </a:solidFill>
            </a:endParaRPr>
          </a:p>
        </p:txBody>
      </p:sp>
      <p:sp>
        <p:nvSpPr>
          <p:cNvPr id="21" name="矩形 20">
            <a:extLst>
              <a:ext uri="{FF2B5EF4-FFF2-40B4-BE49-F238E27FC236}">
                <a16:creationId xmlns:a16="http://schemas.microsoft.com/office/drawing/2014/main" id="{0B665D2C-07FE-4D84-9D41-E06C942D46C4}"/>
              </a:ext>
            </a:extLst>
          </p:cNvPr>
          <p:cNvSpPr/>
          <p:nvPr/>
        </p:nvSpPr>
        <p:spPr>
          <a:xfrm>
            <a:off x="6351306" y="5563223"/>
            <a:ext cx="1589766" cy="369332"/>
          </a:xfrm>
          <a:prstGeom prst="rect">
            <a:avLst/>
          </a:prstGeom>
        </p:spPr>
        <p:txBody>
          <a:bodyPr wrap="square">
            <a:spAutoFit/>
          </a:bodyPr>
          <a:lstStyle/>
          <a:p>
            <a:r>
              <a:rPr lang="zh-CN" altLang="en-US" dirty="0">
                <a:solidFill>
                  <a:srgbClr val="FF0000"/>
                </a:solidFill>
              </a:rPr>
              <a:t>添加留言成功</a:t>
            </a:r>
            <a:endParaRPr lang="zh-CN" altLang="zh-CN" dirty="0">
              <a:solidFill>
                <a:srgbClr val="FF0000"/>
              </a:solidFill>
            </a:endParaRPr>
          </a:p>
        </p:txBody>
      </p:sp>
    </p:spTree>
    <p:extLst>
      <p:ext uri="{BB962C8B-B14F-4D97-AF65-F5344CB8AC3E}">
        <p14:creationId xmlns:p14="http://schemas.microsoft.com/office/powerpoint/2010/main" val="206063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nodeType="withEffect">
                                  <p:stCondLst>
                                    <p:cond delay="0"/>
                                  </p:stCondLst>
                                  <p:iterate type="lt">
                                    <p:tmPct val="10000"/>
                                  </p:iterate>
                                  <p:childTnLst>
                                    <p:set>
                                      <p:cBhvr>
                                        <p:cTn id="26" dur="1" fill="hold">
                                          <p:stCondLst>
                                            <p:cond delay="0"/>
                                          </p:stCondLst>
                                        </p:cTn>
                                        <p:tgtEl>
                                          <p:spTgt spid="15"/>
                                        </p:tgtEl>
                                        <p:attrNameLst>
                                          <p:attrName>style.visibility</p:attrName>
                                        </p:attrNameLst>
                                      </p:cBhvr>
                                      <p:to>
                                        <p:strVal val="visible"/>
                                      </p:to>
                                    </p:set>
                                    <p:anim calcmode="lin" valueType="num">
                                      <p:cBhvr>
                                        <p:cTn id="27" dur="250" fill="hold"/>
                                        <p:tgtEl>
                                          <p:spTgt spid="15"/>
                                        </p:tgtEl>
                                        <p:attrNameLst>
                                          <p:attrName>ppt_w</p:attrName>
                                        </p:attrNameLst>
                                      </p:cBhvr>
                                      <p:tavLst>
                                        <p:tav tm="0">
                                          <p:val>
                                            <p:fltVal val="0"/>
                                          </p:val>
                                        </p:tav>
                                        <p:tav tm="100000">
                                          <p:val>
                                            <p:strVal val="#ppt_w"/>
                                          </p:val>
                                        </p:tav>
                                      </p:tavLst>
                                    </p:anim>
                                    <p:anim calcmode="lin" valueType="num">
                                      <p:cBhvr>
                                        <p:cTn id="28" dur="250" fill="hold"/>
                                        <p:tgtEl>
                                          <p:spTgt spid="1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childTnLst>
                          </p:cTn>
                        </p:par>
                        <p:par>
                          <p:cTn id="33" fill="hold">
                            <p:stCondLst>
                              <p:cond delay="1000"/>
                            </p:stCondLst>
                            <p:childTnLst>
                              <p:par>
                                <p:cTn id="34" presetID="23" presetClass="entr" presetSubtype="16" fill="hold" nodeType="afterEffect">
                                  <p:stCondLst>
                                    <p:cond delay="0"/>
                                  </p:stCondLst>
                                  <p:iterate type="lt">
                                    <p:tmPct val="10000"/>
                                  </p:iterate>
                                  <p:childTnLst>
                                    <p:set>
                                      <p:cBhvr>
                                        <p:cTn id="35" dur="1" fill="hold">
                                          <p:stCondLst>
                                            <p:cond delay="0"/>
                                          </p:stCondLst>
                                        </p:cTn>
                                        <p:tgtEl>
                                          <p:spTgt spid="16"/>
                                        </p:tgtEl>
                                        <p:attrNameLst>
                                          <p:attrName>style.visibility</p:attrName>
                                        </p:attrNameLst>
                                      </p:cBhvr>
                                      <p:to>
                                        <p:strVal val="visible"/>
                                      </p:to>
                                    </p:set>
                                    <p:anim calcmode="lin" valueType="num">
                                      <p:cBhvr>
                                        <p:cTn id="36" dur="250" fill="hold"/>
                                        <p:tgtEl>
                                          <p:spTgt spid="16"/>
                                        </p:tgtEl>
                                        <p:attrNameLst>
                                          <p:attrName>ppt_w</p:attrName>
                                        </p:attrNameLst>
                                      </p:cBhvr>
                                      <p:tavLst>
                                        <p:tav tm="0">
                                          <p:val>
                                            <p:fltVal val="0"/>
                                          </p:val>
                                        </p:tav>
                                        <p:tav tm="100000">
                                          <p:val>
                                            <p:strVal val="#ppt_w"/>
                                          </p:val>
                                        </p:tav>
                                      </p:tavLst>
                                    </p:anim>
                                    <p:anim calcmode="lin" valueType="num">
                                      <p:cBhvr>
                                        <p:cTn id="37" dur="250" fill="hold"/>
                                        <p:tgtEl>
                                          <p:spTgt spid="16"/>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150" fill="hold"/>
                                        <p:tgtEl>
                                          <p:spTgt spid="20"/>
                                        </p:tgtEl>
                                        <p:attrNameLst>
                                          <p:attrName>ppt_w</p:attrName>
                                        </p:attrNameLst>
                                      </p:cBhvr>
                                      <p:tavLst>
                                        <p:tav tm="0">
                                          <p:val>
                                            <p:fltVal val="0"/>
                                          </p:val>
                                        </p:tav>
                                        <p:tav tm="100000">
                                          <p:val>
                                            <p:strVal val="#ppt_w"/>
                                          </p:val>
                                        </p:tav>
                                      </p:tavLst>
                                    </p:anim>
                                    <p:anim calcmode="lin" valueType="num">
                                      <p:cBhvr>
                                        <p:cTn id="41" dur="150" fill="hold"/>
                                        <p:tgtEl>
                                          <p:spTgt spid="20"/>
                                        </p:tgtEl>
                                        <p:attrNameLst>
                                          <p:attrName>ppt_h</p:attrName>
                                        </p:attrNameLst>
                                      </p:cBhvr>
                                      <p:tavLst>
                                        <p:tav tm="0">
                                          <p:val>
                                            <p:fltVal val="0"/>
                                          </p:val>
                                        </p:tav>
                                        <p:tav tm="100000">
                                          <p:val>
                                            <p:strVal val="#ppt_h"/>
                                          </p:val>
                                        </p:tav>
                                      </p:tavLst>
                                    </p:anim>
                                  </p:childTnLst>
                                </p:cTn>
                              </p:par>
                            </p:childTnLst>
                          </p:cTn>
                        </p:par>
                        <p:par>
                          <p:cTn id="42" fill="hold">
                            <p:stCondLst>
                              <p:cond delay="1250"/>
                            </p:stCondLst>
                            <p:childTnLst>
                              <p:par>
                                <p:cTn id="43" presetID="23" presetClass="entr" presetSubtype="16" fill="hold" nodeType="afterEffect">
                                  <p:stCondLst>
                                    <p:cond delay="0"/>
                                  </p:stCondLst>
                                  <p:iterate type="lt">
                                    <p:tmPct val="10000"/>
                                  </p:iterate>
                                  <p:childTnLst>
                                    <p:set>
                                      <p:cBhvr>
                                        <p:cTn id="44" dur="1" fill="hold">
                                          <p:stCondLst>
                                            <p:cond delay="0"/>
                                          </p:stCondLst>
                                        </p:cTn>
                                        <p:tgtEl>
                                          <p:spTgt spid="17"/>
                                        </p:tgtEl>
                                        <p:attrNameLst>
                                          <p:attrName>style.visibility</p:attrName>
                                        </p:attrNameLst>
                                      </p:cBhvr>
                                      <p:to>
                                        <p:strVal val="visible"/>
                                      </p:to>
                                    </p:set>
                                    <p:anim calcmode="lin" valueType="num">
                                      <p:cBhvr>
                                        <p:cTn id="45" dur="250" fill="hold"/>
                                        <p:tgtEl>
                                          <p:spTgt spid="17"/>
                                        </p:tgtEl>
                                        <p:attrNameLst>
                                          <p:attrName>ppt_w</p:attrName>
                                        </p:attrNameLst>
                                      </p:cBhvr>
                                      <p:tavLst>
                                        <p:tav tm="0">
                                          <p:val>
                                            <p:fltVal val="0"/>
                                          </p:val>
                                        </p:tav>
                                        <p:tav tm="100000">
                                          <p:val>
                                            <p:strVal val="#ppt_w"/>
                                          </p:val>
                                        </p:tav>
                                      </p:tavLst>
                                    </p:anim>
                                    <p:anim calcmode="lin" valueType="num">
                                      <p:cBhvr>
                                        <p:cTn id="46" dur="250" fill="hold"/>
                                        <p:tgtEl>
                                          <p:spTgt spid="17"/>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iterate type="lt">
                                    <p:tmPct val="10000"/>
                                  </p:iterate>
                                  <p:childTnLst>
                                    <p:set>
                                      <p:cBhvr>
                                        <p:cTn id="48" dur="1" fill="hold">
                                          <p:stCondLst>
                                            <p:cond delay="0"/>
                                          </p:stCondLst>
                                        </p:cTn>
                                        <p:tgtEl>
                                          <p:spTgt spid="21"/>
                                        </p:tgtEl>
                                        <p:attrNameLst>
                                          <p:attrName>style.visibility</p:attrName>
                                        </p:attrNameLst>
                                      </p:cBhvr>
                                      <p:to>
                                        <p:strVal val="visible"/>
                                      </p:to>
                                    </p:set>
                                    <p:anim calcmode="lin" valueType="num">
                                      <p:cBhvr>
                                        <p:cTn id="49" dur="150" fill="hold"/>
                                        <p:tgtEl>
                                          <p:spTgt spid="21"/>
                                        </p:tgtEl>
                                        <p:attrNameLst>
                                          <p:attrName>ppt_w</p:attrName>
                                        </p:attrNameLst>
                                      </p:cBhvr>
                                      <p:tavLst>
                                        <p:tav tm="0">
                                          <p:val>
                                            <p:fltVal val="0"/>
                                          </p:val>
                                        </p:tav>
                                        <p:tav tm="100000">
                                          <p:val>
                                            <p:strVal val="#ppt_w"/>
                                          </p:val>
                                        </p:tav>
                                      </p:tavLst>
                                    </p:anim>
                                    <p:anim calcmode="lin" valueType="num">
                                      <p:cBhvr>
                                        <p:cTn id="50" dur="15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0"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5.3</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留言模块测试</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461886" y="4966206"/>
            <a:ext cx="1100736" cy="369332"/>
          </a:xfrm>
          <a:prstGeom prst="rect">
            <a:avLst/>
          </a:prstGeom>
        </p:spPr>
        <p:txBody>
          <a:bodyPr wrap="square">
            <a:spAutoFit/>
          </a:bodyPr>
          <a:lstStyle/>
          <a:p>
            <a:r>
              <a:rPr lang="zh-CN" altLang="en-US" dirty="0">
                <a:solidFill>
                  <a:srgbClr val="FF0000"/>
                </a:solidFill>
              </a:rPr>
              <a:t>查看留言</a:t>
            </a:r>
            <a:endParaRPr lang="zh-CN" altLang="zh-CN" dirty="0">
              <a:solidFill>
                <a:srgbClr val="FF0000"/>
              </a:solidFill>
            </a:endParaRPr>
          </a:p>
        </p:txBody>
      </p:sp>
      <p:pic>
        <p:nvPicPr>
          <p:cNvPr id="15" name="图片 14">
            <a:extLst>
              <a:ext uri="{FF2B5EF4-FFF2-40B4-BE49-F238E27FC236}">
                <a16:creationId xmlns:a16="http://schemas.microsoft.com/office/drawing/2014/main" id="{1EE10B36-7710-40A1-9908-F7ACDA6232CD}"/>
              </a:ext>
            </a:extLst>
          </p:cNvPr>
          <p:cNvPicPr/>
          <p:nvPr/>
        </p:nvPicPr>
        <p:blipFill rotWithShape="1">
          <a:blip r:embed="rId3"/>
          <a:srcRect l="5598" t="54283" r="63520" b="13276"/>
          <a:stretch/>
        </p:blipFill>
        <p:spPr bwMode="auto">
          <a:xfrm>
            <a:off x="460150" y="1612823"/>
            <a:ext cx="5394424" cy="3185279"/>
          </a:xfrm>
          <a:prstGeom prst="rect">
            <a:avLst/>
          </a:prstGeom>
          <a:ln>
            <a:noFill/>
          </a:ln>
          <a:extLst>
            <a:ext uri="{53640926-AAD7-44D8-BBD7-CCE9431645EC}">
              <a14:shadowObscured xmlns:a14="http://schemas.microsoft.com/office/drawing/2010/main"/>
            </a:ext>
          </a:extLst>
        </p:spPr>
      </p:pic>
      <p:sp>
        <p:nvSpPr>
          <p:cNvPr id="20" name="矩形 19">
            <a:extLst>
              <a:ext uri="{FF2B5EF4-FFF2-40B4-BE49-F238E27FC236}">
                <a16:creationId xmlns:a16="http://schemas.microsoft.com/office/drawing/2014/main" id="{89F47243-9DC6-41A6-89DA-24D20965C137}"/>
              </a:ext>
            </a:extLst>
          </p:cNvPr>
          <p:cNvSpPr/>
          <p:nvPr/>
        </p:nvSpPr>
        <p:spPr>
          <a:xfrm>
            <a:off x="6351306" y="1879661"/>
            <a:ext cx="1100736" cy="369332"/>
          </a:xfrm>
          <a:prstGeom prst="rect">
            <a:avLst/>
          </a:prstGeom>
        </p:spPr>
        <p:txBody>
          <a:bodyPr wrap="square">
            <a:spAutoFit/>
          </a:bodyPr>
          <a:lstStyle/>
          <a:p>
            <a:r>
              <a:rPr lang="zh-CN" altLang="en-US" dirty="0">
                <a:solidFill>
                  <a:srgbClr val="FF0000"/>
                </a:solidFill>
              </a:rPr>
              <a:t>删除留言</a:t>
            </a:r>
            <a:endParaRPr lang="zh-CN" altLang="zh-CN" dirty="0">
              <a:solidFill>
                <a:srgbClr val="FF0000"/>
              </a:solidFill>
            </a:endParaRPr>
          </a:p>
        </p:txBody>
      </p:sp>
      <p:sp>
        <p:nvSpPr>
          <p:cNvPr id="21" name="矩形 20">
            <a:extLst>
              <a:ext uri="{FF2B5EF4-FFF2-40B4-BE49-F238E27FC236}">
                <a16:creationId xmlns:a16="http://schemas.microsoft.com/office/drawing/2014/main" id="{0B665D2C-07FE-4D84-9D41-E06C942D46C4}"/>
              </a:ext>
            </a:extLst>
          </p:cNvPr>
          <p:cNvSpPr/>
          <p:nvPr/>
        </p:nvSpPr>
        <p:spPr>
          <a:xfrm>
            <a:off x="6351306" y="5563223"/>
            <a:ext cx="1589766" cy="369332"/>
          </a:xfrm>
          <a:prstGeom prst="rect">
            <a:avLst/>
          </a:prstGeom>
        </p:spPr>
        <p:txBody>
          <a:bodyPr wrap="square">
            <a:spAutoFit/>
          </a:bodyPr>
          <a:lstStyle/>
          <a:p>
            <a:r>
              <a:rPr lang="zh-CN" altLang="en-US" dirty="0">
                <a:solidFill>
                  <a:srgbClr val="FF0000"/>
                </a:solidFill>
              </a:rPr>
              <a:t>删除留言成功</a:t>
            </a:r>
            <a:endParaRPr lang="zh-CN" altLang="zh-CN" dirty="0">
              <a:solidFill>
                <a:srgbClr val="FF0000"/>
              </a:solidFill>
            </a:endParaRPr>
          </a:p>
        </p:txBody>
      </p:sp>
      <p:pic>
        <p:nvPicPr>
          <p:cNvPr id="22" name="图片 21">
            <a:extLst>
              <a:ext uri="{FF2B5EF4-FFF2-40B4-BE49-F238E27FC236}">
                <a16:creationId xmlns:a16="http://schemas.microsoft.com/office/drawing/2014/main" id="{86F52663-8C6F-4563-85B4-7DCB495A7A44}"/>
              </a:ext>
            </a:extLst>
          </p:cNvPr>
          <p:cNvPicPr/>
          <p:nvPr/>
        </p:nvPicPr>
        <p:blipFill rotWithShape="1">
          <a:blip r:embed="rId4"/>
          <a:srcRect l="6140" t="80300" r="75801" b="13276"/>
          <a:stretch/>
        </p:blipFill>
        <p:spPr bwMode="auto">
          <a:xfrm>
            <a:off x="6297537" y="729188"/>
            <a:ext cx="5107610" cy="1021522"/>
          </a:xfrm>
          <a:prstGeom prst="rect">
            <a:avLst/>
          </a:prstGeom>
          <a:ln>
            <a:noFill/>
          </a:ln>
          <a:extLst>
            <a:ext uri="{53640926-AAD7-44D8-BBD7-CCE9431645EC}">
              <a14:shadowObscured xmlns:a14="http://schemas.microsoft.com/office/drawing/2010/main"/>
            </a:ext>
          </a:extLst>
        </p:spPr>
      </p:pic>
      <p:pic>
        <p:nvPicPr>
          <p:cNvPr id="23" name="图片 22">
            <a:extLst>
              <a:ext uri="{FF2B5EF4-FFF2-40B4-BE49-F238E27FC236}">
                <a16:creationId xmlns:a16="http://schemas.microsoft.com/office/drawing/2014/main" id="{E616ABBE-AC25-46A2-B2EE-9A9332E0D8E0}"/>
              </a:ext>
            </a:extLst>
          </p:cNvPr>
          <p:cNvPicPr/>
          <p:nvPr/>
        </p:nvPicPr>
        <p:blipFill rotWithShape="1">
          <a:blip r:embed="rId5"/>
          <a:srcRect l="5418" t="54283" r="63340" b="12312"/>
          <a:stretch/>
        </p:blipFill>
        <p:spPr bwMode="auto">
          <a:xfrm>
            <a:off x="6365150" y="2375418"/>
            <a:ext cx="5298843" cy="31852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138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nodeType="withEffect">
                                  <p:stCondLst>
                                    <p:cond delay="0"/>
                                  </p:stCondLst>
                                  <p:iterate type="lt">
                                    <p:tmPct val="10000"/>
                                  </p:iterate>
                                  <p:childTnLst>
                                    <p:set>
                                      <p:cBhvr>
                                        <p:cTn id="26" dur="1" fill="hold">
                                          <p:stCondLst>
                                            <p:cond delay="0"/>
                                          </p:stCondLst>
                                        </p:cTn>
                                        <p:tgtEl>
                                          <p:spTgt spid="15"/>
                                        </p:tgtEl>
                                        <p:attrNameLst>
                                          <p:attrName>style.visibility</p:attrName>
                                        </p:attrNameLst>
                                      </p:cBhvr>
                                      <p:to>
                                        <p:strVal val="visible"/>
                                      </p:to>
                                    </p:set>
                                    <p:anim calcmode="lin" valueType="num">
                                      <p:cBhvr>
                                        <p:cTn id="27" dur="250" fill="hold"/>
                                        <p:tgtEl>
                                          <p:spTgt spid="15"/>
                                        </p:tgtEl>
                                        <p:attrNameLst>
                                          <p:attrName>ppt_w</p:attrName>
                                        </p:attrNameLst>
                                      </p:cBhvr>
                                      <p:tavLst>
                                        <p:tav tm="0">
                                          <p:val>
                                            <p:fltVal val="0"/>
                                          </p:val>
                                        </p:tav>
                                        <p:tav tm="100000">
                                          <p:val>
                                            <p:strVal val="#ppt_w"/>
                                          </p:val>
                                        </p:tav>
                                      </p:tavLst>
                                    </p:anim>
                                    <p:anim calcmode="lin" valueType="num">
                                      <p:cBhvr>
                                        <p:cTn id="28" dur="250" fill="hold"/>
                                        <p:tgtEl>
                                          <p:spTgt spid="1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childTnLst>
                          </p:cTn>
                        </p:par>
                        <p:par>
                          <p:cTn id="33" fill="hold">
                            <p:stCondLst>
                              <p:cond delay="1000"/>
                            </p:stCondLst>
                            <p:childTnLst>
                              <p:par>
                                <p:cTn id="34" presetID="23" presetClass="entr" presetSubtype="16" fill="hold" nodeType="afterEffect">
                                  <p:stCondLst>
                                    <p:cond delay="0"/>
                                  </p:stCondLst>
                                  <p:iterate type="lt">
                                    <p:tmPct val="10000"/>
                                  </p:iterate>
                                  <p:childTnLst>
                                    <p:set>
                                      <p:cBhvr>
                                        <p:cTn id="35" dur="1" fill="hold">
                                          <p:stCondLst>
                                            <p:cond delay="0"/>
                                          </p:stCondLst>
                                        </p:cTn>
                                        <p:tgtEl>
                                          <p:spTgt spid="22"/>
                                        </p:tgtEl>
                                        <p:attrNameLst>
                                          <p:attrName>style.visibility</p:attrName>
                                        </p:attrNameLst>
                                      </p:cBhvr>
                                      <p:to>
                                        <p:strVal val="visible"/>
                                      </p:to>
                                    </p:set>
                                    <p:anim calcmode="lin" valueType="num">
                                      <p:cBhvr>
                                        <p:cTn id="36" dur="250" fill="hold"/>
                                        <p:tgtEl>
                                          <p:spTgt spid="22"/>
                                        </p:tgtEl>
                                        <p:attrNameLst>
                                          <p:attrName>ppt_w</p:attrName>
                                        </p:attrNameLst>
                                      </p:cBhvr>
                                      <p:tavLst>
                                        <p:tav tm="0">
                                          <p:val>
                                            <p:fltVal val="0"/>
                                          </p:val>
                                        </p:tav>
                                        <p:tav tm="100000">
                                          <p:val>
                                            <p:strVal val="#ppt_w"/>
                                          </p:val>
                                        </p:tav>
                                      </p:tavLst>
                                    </p:anim>
                                    <p:anim calcmode="lin" valueType="num">
                                      <p:cBhvr>
                                        <p:cTn id="37" dur="250" fill="hold"/>
                                        <p:tgtEl>
                                          <p:spTgt spid="22"/>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150" fill="hold"/>
                                        <p:tgtEl>
                                          <p:spTgt spid="20"/>
                                        </p:tgtEl>
                                        <p:attrNameLst>
                                          <p:attrName>ppt_w</p:attrName>
                                        </p:attrNameLst>
                                      </p:cBhvr>
                                      <p:tavLst>
                                        <p:tav tm="0">
                                          <p:val>
                                            <p:fltVal val="0"/>
                                          </p:val>
                                        </p:tav>
                                        <p:tav tm="100000">
                                          <p:val>
                                            <p:strVal val="#ppt_w"/>
                                          </p:val>
                                        </p:tav>
                                      </p:tavLst>
                                    </p:anim>
                                    <p:anim calcmode="lin" valueType="num">
                                      <p:cBhvr>
                                        <p:cTn id="41" dur="150" fill="hold"/>
                                        <p:tgtEl>
                                          <p:spTgt spid="20"/>
                                        </p:tgtEl>
                                        <p:attrNameLst>
                                          <p:attrName>ppt_h</p:attrName>
                                        </p:attrNameLst>
                                      </p:cBhvr>
                                      <p:tavLst>
                                        <p:tav tm="0">
                                          <p:val>
                                            <p:fltVal val="0"/>
                                          </p:val>
                                        </p:tav>
                                        <p:tav tm="100000">
                                          <p:val>
                                            <p:strVal val="#ppt_h"/>
                                          </p:val>
                                        </p:tav>
                                      </p:tavLst>
                                    </p:anim>
                                  </p:childTnLst>
                                </p:cTn>
                              </p:par>
                            </p:childTnLst>
                          </p:cTn>
                        </p:par>
                        <p:par>
                          <p:cTn id="42" fill="hold">
                            <p:stCondLst>
                              <p:cond delay="1250"/>
                            </p:stCondLst>
                            <p:childTnLst>
                              <p:par>
                                <p:cTn id="43" presetID="23" presetClass="entr" presetSubtype="16" fill="hold" nodeType="afterEffect">
                                  <p:stCondLst>
                                    <p:cond delay="0"/>
                                  </p:stCondLst>
                                  <p:iterate type="lt">
                                    <p:tmPct val="10000"/>
                                  </p:iterate>
                                  <p:childTnLst>
                                    <p:set>
                                      <p:cBhvr>
                                        <p:cTn id="44" dur="1" fill="hold">
                                          <p:stCondLst>
                                            <p:cond delay="0"/>
                                          </p:stCondLst>
                                        </p:cTn>
                                        <p:tgtEl>
                                          <p:spTgt spid="23"/>
                                        </p:tgtEl>
                                        <p:attrNameLst>
                                          <p:attrName>style.visibility</p:attrName>
                                        </p:attrNameLst>
                                      </p:cBhvr>
                                      <p:to>
                                        <p:strVal val="visible"/>
                                      </p:to>
                                    </p:set>
                                    <p:anim calcmode="lin" valueType="num">
                                      <p:cBhvr>
                                        <p:cTn id="45" dur="250" fill="hold"/>
                                        <p:tgtEl>
                                          <p:spTgt spid="23"/>
                                        </p:tgtEl>
                                        <p:attrNameLst>
                                          <p:attrName>ppt_w</p:attrName>
                                        </p:attrNameLst>
                                      </p:cBhvr>
                                      <p:tavLst>
                                        <p:tav tm="0">
                                          <p:val>
                                            <p:fltVal val="0"/>
                                          </p:val>
                                        </p:tav>
                                        <p:tav tm="100000">
                                          <p:val>
                                            <p:strVal val="#ppt_w"/>
                                          </p:val>
                                        </p:tav>
                                      </p:tavLst>
                                    </p:anim>
                                    <p:anim calcmode="lin" valueType="num">
                                      <p:cBhvr>
                                        <p:cTn id="46" dur="250" fill="hold"/>
                                        <p:tgtEl>
                                          <p:spTgt spid="23"/>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0"/>
                                  </p:stCondLst>
                                  <p:iterate type="lt">
                                    <p:tmPct val="10000"/>
                                  </p:iterate>
                                  <p:childTnLst>
                                    <p:set>
                                      <p:cBhvr>
                                        <p:cTn id="48" dur="1" fill="hold">
                                          <p:stCondLst>
                                            <p:cond delay="0"/>
                                          </p:stCondLst>
                                        </p:cTn>
                                        <p:tgtEl>
                                          <p:spTgt spid="21"/>
                                        </p:tgtEl>
                                        <p:attrNameLst>
                                          <p:attrName>style.visibility</p:attrName>
                                        </p:attrNameLst>
                                      </p:cBhvr>
                                      <p:to>
                                        <p:strVal val="visible"/>
                                      </p:to>
                                    </p:set>
                                    <p:anim calcmode="lin" valueType="num">
                                      <p:cBhvr>
                                        <p:cTn id="49" dur="150" fill="hold"/>
                                        <p:tgtEl>
                                          <p:spTgt spid="21"/>
                                        </p:tgtEl>
                                        <p:attrNameLst>
                                          <p:attrName>ppt_w</p:attrName>
                                        </p:attrNameLst>
                                      </p:cBhvr>
                                      <p:tavLst>
                                        <p:tav tm="0">
                                          <p:val>
                                            <p:fltVal val="0"/>
                                          </p:val>
                                        </p:tav>
                                        <p:tav tm="100000">
                                          <p:val>
                                            <p:strVal val="#ppt_w"/>
                                          </p:val>
                                        </p:tav>
                                      </p:tavLst>
                                    </p:anim>
                                    <p:anim calcmode="lin" valueType="num">
                                      <p:cBhvr>
                                        <p:cTn id="50" dur="15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0"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6.</a:t>
            </a:r>
            <a:r>
              <a:rPr lang="zh-CN" altLang="en-US" sz="3600" b="1" spc="100" dirty="0">
                <a:solidFill>
                  <a:schemeClr val="bg1"/>
                </a:solidFill>
                <a:latin typeface="方正正中黑简体" panose="02000000000000000000" pitchFamily="2" charset="-122"/>
                <a:ea typeface="方正正中黑简体" panose="02000000000000000000" pitchFamily="2" charset="-122"/>
              </a:rPr>
              <a:t>请假模块</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实现</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测试</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58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25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53424"/>
            <a:ext cx="3531533"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6.1</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请假模块实现简介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644535" y="2739980"/>
            <a:ext cx="9519508" cy="1200329"/>
          </a:xfrm>
          <a:prstGeom prst="rect">
            <a:avLst/>
          </a:prstGeom>
        </p:spPr>
        <p:txBody>
          <a:bodyPr wrap="square">
            <a:spAutoFit/>
          </a:bodyPr>
          <a:lstStyle/>
          <a:p>
            <a:r>
              <a:rPr lang="zh-CN" altLang="en-US" sz="2400" dirty="0"/>
              <a:t>公司录用的</a:t>
            </a:r>
            <a:r>
              <a:rPr lang="zh-CN" altLang="en-US" sz="2400" dirty="0">
                <a:solidFill>
                  <a:srgbClr val="FF0000"/>
                </a:solidFill>
              </a:rPr>
              <a:t>员工可以进行请假</a:t>
            </a:r>
            <a:r>
              <a:rPr lang="zh-CN" altLang="en-US" sz="2400" dirty="0"/>
              <a:t>，</a:t>
            </a:r>
            <a:r>
              <a:rPr lang="zh-CN" altLang="en-US" sz="2400" dirty="0">
                <a:solidFill>
                  <a:srgbClr val="FF0000"/>
                </a:solidFill>
              </a:rPr>
              <a:t>管理员</a:t>
            </a:r>
            <a:r>
              <a:rPr lang="zh-CN" altLang="en-US" sz="2400" dirty="0"/>
              <a:t>可以</a:t>
            </a:r>
            <a:r>
              <a:rPr lang="zh-CN" altLang="en-US" sz="2400" dirty="0">
                <a:solidFill>
                  <a:srgbClr val="FF0000"/>
                </a:solidFill>
              </a:rPr>
              <a:t>收到请假信息</a:t>
            </a:r>
            <a:r>
              <a:rPr lang="zh-CN" altLang="en-US" sz="2400" dirty="0"/>
              <a:t>。</a:t>
            </a:r>
            <a:endParaRPr lang="en-US" altLang="zh-CN" sz="2400" dirty="0"/>
          </a:p>
          <a:p>
            <a:r>
              <a:rPr lang="en-US" altLang="zh-CN" sz="2400" dirty="0"/>
              <a:t>(</a:t>
            </a:r>
            <a:r>
              <a:rPr lang="zh-CN" altLang="en-US" sz="2400" dirty="0"/>
              <a:t>请假功能的目的：员工提前一天请假，请假信息随第二天导入到系统导出，名单会有标注请假，进行财务工资计算的过程不影响工资扣除）</a:t>
            </a:r>
            <a:endParaRPr lang="en-US" altLang="zh-CN" sz="2400" dirty="0"/>
          </a:p>
        </p:txBody>
      </p:sp>
    </p:spTree>
    <p:extLst>
      <p:ext uri="{BB962C8B-B14F-4D97-AF65-F5344CB8AC3E}">
        <p14:creationId xmlns:p14="http://schemas.microsoft.com/office/powerpoint/2010/main" val="94809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01"/>
                                        </p:tgtEl>
                                        <p:attrNameLst>
                                          <p:attrName>style.visibility</p:attrName>
                                        </p:attrNameLst>
                                      </p:cBhvr>
                                      <p:to>
                                        <p:strVal val="visible"/>
                                      </p:to>
                                    </p:set>
                                    <p:anim calcmode="lin" valueType="num">
                                      <p:cBhvr>
                                        <p:cTn id="27" dur="150" fill="hold"/>
                                        <p:tgtEl>
                                          <p:spTgt spid="101"/>
                                        </p:tgtEl>
                                        <p:attrNameLst>
                                          <p:attrName>ppt_w</p:attrName>
                                        </p:attrNameLst>
                                      </p:cBhvr>
                                      <p:tavLst>
                                        <p:tav tm="0">
                                          <p:val>
                                            <p:fltVal val="0"/>
                                          </p:val>
                                        </p:tav>
                                        <p:tav tm="100000">
                                          <p:val>
                                            <p:strVal val="#ppt_w"/>
                                          </p:val>
                                        </p:tav>
                                      </p:tavLst>
                                    </p:anim>
                                    <p:anim calcmode="lin" valueType="num">
                                      <p:cBhvr>
                                        <p:cTn id="28" dur="150" fill="hold"/>
                                        <p:tgtEl>
                                          <p:spTgt spid="1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5" y="683904"/>
            <a:ext cx="4369787"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6.2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请假模块相关类实现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aphicFrame>
        <p:nvGraphicFramePr>
          <p:cNvPr id="3" name="表格 2">
            <a:extLst>
              <a:ext uri="{FF2B5EF4-FFF2-40B4-BE49-F238E27FC236}">
                <a16:creationId xmlns:a16="http://schemas.microsoft.com/office/drawing/2014/main" id="{296C5937-F0D3-4A83-A5E0-DFA6974752EB}"/>
              </a:ext>
            </a:extLst>
          </p:cNvPr>
          <p:cNvGraphicFramePr>
            <a:graphicFrameLocks noGrp="1"/>
          </p:cNvGraphicFramePr>
          <p:nvPr>
            <p:extLst>
              <p:ext uri="{D42A27DB-BD31-4B8C-83A1-F6EECF244321}">
                <p14:modId xmlns:p14="http://schemas.microsoft.com/office/powerpoint/2010/main" val="1001309760"/>
              </p:ext>
            </p:extLst>
          </p:nvPr>
        </p:nvGraphicFramePr>
        <p:xfrm>
          <a:off x="759954" y="2022031"/>
          <a:ext cx="9826175" cy="3321204"/>
        </p:xfrm>
        <a:graphic>
          <a:graphicData uri="http://schemas.openxmlformats.org/drawingml/2006/table">
            <a:tbl>
              <a:tblPr firstRow="1" firstCol="1" bandRow="1">
                <a:tableStyleId>{5C22544A-7EE6-4342-B048-85BDC9FD1C3A}</a:tableStyleId>
              </a:tblPr>
              <a:tblGrid>
                <a:gridCol w="1964998">
                  <a:extLst>
                    <a:ext uri="{9D8B030D-6E8A-4147-A177-3AD203B41FA5}">
                      <a16:colId xmlns:a16="http://schemas.microsoft.com/office/drawing/2014/main" val="927668814"/>
                    </a:ext>
                  </a:extLst>
                </a:gridCol>
                <a:gridCol w="2141688">
                  <a:extLst>
                    <a:ext uri="{9D8B030D-6E8A-4147-A177-3AD203B41FA5}">
                      <a16:colId xmlns:a16="http://schemas.microsoft.com/office/drawing/2014/main" val="2162571553"/>
                    </a:ext>
                  </a:extLst>
                </a:gridCol>
                <a:gridCol w="1788308">
                  <a:extLst>
                    <a:ext uri="{9D8B030D-6E8A-4147-A177-3AD203B41FA5}">
                      <a16:colId xmlns:a16="http://schemas.microsoft.com/office/drawing/2014/main" val="877512002"/>
                    </a:ext>
                  </a:extLst>
                </a:gridCol>
                <a:gridCol w="2387452">
                  <a:extLst>
                    <a:ext uri="{9D8B030D-6E8A-4147-A177-3AD203B41FA5}">
                      <a16:colId xmlns:a16="http://schemas.microsoft.com/office/drawing/2014/main" val="2896047032"/>
                    </a:ext>
                  </a:extLst>
                </a:gridCol>
                <a:gridCol w="1543729">
                  <a:extLst>
                    <a:ext uri="{9D8B030D-6E8A-4147-A177-3AD203B41FA5}">
                      <a16:colId xmlns:a16="http://schemas.microsoft.com/office/drawing/2014/main" val="3601164743"/>
                    </a:ext>
                  </a:extLst>
                </a:gridCol>
              </a:tblGrid>
              <a:tr h="298481">
                <a:tc>
                  <a:txBody>
                    <a:bodyPr/>
                    <a:lstStyle/>
                    <a:p>
                      <a:pPr algn="l">
                        <a:spcAft>
                          <a:spcPts val="0"/>
                        </a:spcAft>
                      </a:pPr>
                      <a:r>
                        <a:rPr lang="zh-CN" sz="2000" kern="100">
                          <a:effectLst/>
                        </a:rPr>
                        <a:t>类名</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a:effectLst/>
                        </a:rPr>
                        <a:t>类中属性</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dirty="0">
                          <a:effectLst/>
                        </a:rPr>
                        <a:t>说明</a:t>
                      </a:r>
                      <a:endParaRPr lang="zh-CN" sz="2000" kern="100" dirty="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a:effectLst/>
                        </a:rPr>
                        <a:t>类中方法</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a:effectLst/>
                        </a:rPr>
                        <a:t>说明</a:t>
                      </a:r>
                      <a:endParaRPr lang="zh-CN" sz="2000" kern="100">
                        <a:effectLst/>
                        <a:latin typeface="Times New Roman" panose="02020603050405020304" pitchFamily="18" charset="0"/>
                        <a:ea typeface="宋体" panose="02010600030101010101" pitchFamily="2" charset="-122"/>
                      </a:endParaRPr>
                    </a:p>
                  </a:txBody>
                  <a:tcPr marL="127920" marR="127920" marT="0" marB="0"/>
                </a:tc>
                <a:extLst>
                  <a:ext uri="{0D108BD9-81ED-4DB2-BD59-A6C34878D82A}">
                    <a16:rowId xmlns:a16="http://schemas.microsoft.com/office/drawing/2014/main" val="600432560"/>
                  </a:ext>
                </a:extLst>
              </a:tr>
              <a:tr h="1492404">
                <a:tc>
                  <a:txBody>
                    <a:bodyPr/>
                    <a:lstStyle/>
                    <a:p>
                      <a:pPr algn="l">
                        <a:spcAft>
                          <a:spcPts val="0"/>
                        </a:spcAft>
                      </a:pPr>
                      <a:r>
                        <a:rPr lang="en-US" sz="2000" kern="100">
                          <a:effectLst/>
                        </a:rPr>
                        <a:t>EmployeeSystem</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en-US" sz="2000" kern="100" dirty="0">
                          <a:effectLst/>
                        </a:rPr>
                        <a:t>scanner</a:t>
                      </a:r>
                      <a:endParaRPr lang="zh-CN" sz="2000" kern="100" dirty="0">
                        <a:effectLst/>
                      </a:endParaRPr>
                    </a:p>
                    <a:p>
                      <a:pPr algn="l">
                        <a:spcAft>
                          <a:spcPts val="0"/>
                        </a:spcAft>
                      </a:pPr>
                      <a:r>
                        <a:rPr lang="en-US" sz="2000" kern="100" dirty="0">
                          <a:effectLst/>
                        </a:rPr>
                        <a:t>company</a:t>
                      </a:r>
                      <a:endParaRPr lang="zh-CN" sz="2000" kern="100" dirty="0">
                        <a:effectLst/>
                      </a:endParaRPr>
                    </a:p>
                    <a:p>
                      <a:pPr algn="l">
                        <a:spcAft>
                          <a:spcPts val="0"/>
                        </a:spcAft>
                      </a:pPr>
                      <a:r>
                        <a:rPr lang="en-US" sz="2000" kern="100" dirty="0" err="1">
                          <a:effectLst/>
                        </a:rPr>
                        <a:t>calender</a:t>
                      </a:r>
                      <a:endParaRPr lang="zh-CN" sz="2000" kern="100" dirty="0">
                        <a:effectLst/>
                      </a:endParaRPr>
                    </a:p>
                    <a:p>
                      <a:pPr algn="l">
                        <a:spcAft>
                          <a:spcPts val="0"/>
                        </a:spcAft>
                      </a:pPr>
                      <a:r>
                        <a:rPr lang="en-US" sz="2000" kern="100" dirty="0" err="1">
                          <a:effectLst/>
                        </a:rPr>
                        <a:t>landingEmployee</a:t>
                      </a:r>
                      <a:endParaRPr lang="zh-CN" sz="2000" kern="100" dirty="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dirty="0">
                          <a:effectLst/>
                        </a:rPr>
                        <a:t>输入输出</a:t>
                      </a:r>
                    </a:p>
                    <a:p>
                      <a:pPr algn="l">
                        <a:spcAft>
                          <a:spcPts val="0"/>
                        </a:spcAft>
                      </a:pPr>
                      <a:r>
                        <a:rPr lang="zh-CN" sz="2000" kern="100" dirty="0">
                          <a:effectLst/>
                        </a:rPr>
                        <a:t>关系</a:t>
                      </a:r>
                    </a:p>
                    <a:p>
                      <a:pPr algn="l">
                        <a:spcAft>
                          <a:spcPts val="0"/>
                        </a:spcAft>
                      </a:pPr>
                      <a:r>
                        <a:rPr lang="zh-CN" sz="2000" kern="100" dirty="0">
                          <a:effectLst/>
                        </a:rPr>
                        <a:t>系统时间控制</a:t>
                      </a:r>
                    </a:p>
                    <a:p>
                      <a:pPr algn="l">
                        <a:spcAft>
                          <a:spcPts val="0"/>
                        </a:spcAft>
                      </a:pPr>
                      <a:r>
                        <a:rPr lang="zh-CN" sz="2000" kern="100" dirty="0">
                          <a:effectLst/>
                        </a:rPr>
                        <a:t>当前登录对象</a:t>
                      </a:r>
                      <a:endParaRPr lang="zh-CN" sz="2000" kern="100" dirty="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en-US" sz="2000" kern="100">
                          <a:effectLst/>
                        </a:rPr>
                        <a:t>main()</a:t>
                      </a:r>
                      <a:endParaRPr lang="zh-CN" sz="2000" kern="100">
                        <a:effectLst/>
                      </a:endParaRPr>
                    </a:p>
                    <a:p>
                      <a:pPr algn="l">
                        <a:spcAft>
                          <a:spcPts val="0"/>
                        </a:spcAft>
                      </a:pPr>
                      <a:r>
                        <a:rPr lang="en-US" sz="2000" kern="100">
                          <a:effectLst/>
                        </a:rPr>
                        <a:t>askforleave()</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2000" kern="100">
                          <a:effectLst/>
                        </a:rPr>
                        <a:t>主函数</a:t>
                      </a:r>
                    </a:p>
                    <a:p>
                      <a:pPr algn="l">
                        <a:spcAft>
                          <a:spcPts val="0"/>
                        </a:spcAft>
                      </a:pPr>
                      <a:r>
                        <a:rPr lang="zh-CN" sz="2000" kern="100">
                          <a:effectLst/>
                        </a:rPr>
                        <a:t>申请请假</a:t>
                      </a:r>
                      <a:endParaRPr lang="zh-CN" sz="2000" kern="100">
                        <a:effectLst/>
                        <a:latin typeface="Times New Roman" panose="02020603050405020304" pitchFamily="18" charset="0"/>
                        <a:ea typeface="宋体" panose="02010600030101010101" pitchFamily="2" charset="-122"/>
                      </a:endParaRPr>
                    </a:p>
                  </a:txBody>
                  <a:tcPr marL="127920" marR="127920" marT="0" marB="0"/>
                </a:tc>
                <a:extLst>
                  <a:ext uri="{0D108BD9-81ED-4DB2-BD59-A6C34878D82A}">
                    <a16:rowId xmlns:a16="http://schemas.microsoft.com/office/drawing/2014/main" val="674300206"/>
                  </a:ext>
                </a:extLst>
              </a:tr>
              <a:tr h="1492404">
                <a:tc>
                  <a:txBody>
                    <a:bodyPr/>
                    <a:lstStyle/>
                    <a:p>
                      <a:pPr algn="l">
                        <a:spcAft>
                          <a:spcPts val="0"/>
                        </a:spcAft>
                      </a:pPr>
                      <a:r>
                        <a:rPr lang="en-US" sz="2000" kern="100">
                          <a:effectLst/>
                        </a:rPr>
                        <a:t>IOcontroller</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en-US" sz="2000" kern="100" dirty="0" err="1">
                          <a:effectLst/>
                        </a:rPr>
                        <a:t>leavingLeaveapplication</a:t>
                      </a:r>
                      <a:r>
                        <a:rPr lang="en-US" sz="2000" kern="100" dirty="0">
                          <a:effectLst/>
                        </a:rPr>
                        <a:t>()</a:t>
                      </a:r>
                      <a:endParaRPr lang="zh-CN" sz="2000" kern="100" dirty="0">
                        <a:effectLst/>
                      </a:endParaRPr>
                    </a:p>
                    <a:p>
                      <a:pPr algn="l">
                        <a:spcAft>
                          <a:spcPts val="0"/>
                        </a:spcAft>
                      </a:pPr>
                      <a:r>
                        <a:rPr lang="en-US" sz="2000" kern="100" dirty="0" err="1">
                          <a:effectLst/>
                        </a:rPr>
                        <a:t>readLeaveapplication</a:t>
                      </a:r>
                      <a:r>
                        <a:rPr lang="en-US" sz="2000" kern="100" dirty="0">
                          <a:effectLst/>
                        </a:rPr>
                        <a:t>()</a:t>
                      </a:r>
                      <a:endParaRPr lang="zh-CN" sz="2000" kern="100" dirty="0">
                        <a:effectLst/>
                      </a:endParaRPr>
                    </a:p>
                    <a:p>
                      <a:pPr algn="l">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127920" marR="127920" marT="0" marB="0"/>
                </a:tc>
                <a:tc>
                  <a:txBody>
                    <a:bodyPr/>
                    <a:lstStyle/>
                    <a:p>
                      <a:pPr algn="l">
                        <a:spcAft>
                          <a:spcPts val="0"/>
                        </a:spcAft>
                      </a:pPr>
                      <a:r>
                        <a:rPr lang="zh-CN" sz="1700" kern="100" dirty="0">
                          <a:effectLst/>
                        </a:rPr>
                        <a:t>申请请假</a:t>
                      </a:r>
                      <a:endParaRPr lang="zh-CN" sz="2000" kern="100" dirty="0">
                        <a:effectLst/>
                      </a:endParaRPr>
                    </a:p>
                    <a:p>
                      <a:pPr algn="l">
                        <a:spcAft>
                          <a:spcPts val="0"/>
                        </a:spcAft>
                      </a:pPr>
                      <a:endParaRPr lang="en-US" altLang="zh-CN" sz="1700" kern="100" dirty="0">
                        <a:effectLst/>
                      </a:endParaRPr>
                    </a:p>
                    <a:p>
                      <a:pPr algn="l">
                        <a:spcAft>
                          <a:spcPts val="0"/>
                        </a:spcAft>
                      </a:pPr>
                      <a:endParaRPr lang="en-US" altLang="zh-CN" sz="1700" kern="100" dirty="0">
                        <a:effectLst/>
                      </a:endParaRPr>
                    </a:p>
                    <a:p>
                      <a:pPr algn="l">
                        <a:spcAft>
                          <a:spcPts val="0"/>
                        </a:spcAft>
                      </a:pPr>
                      <a:r>
                        <a:rPr lang="zh-CN" sz="1700" kern="100" dirty="0">
                          <a:effectLst/>
                        </a:rPr>
                        <a:t>读取请假</a:t>
                      </a:r>
                      <a:endParaRPr lang="zh-CN" sz="2000" kern="100" dirty="0">
                        <a:effectLst/>
                        <a:latin typeface="Times New Roman" panose="02020603050405020304" pitchFamily="18" charset="0"/>
                        <a:ea typeface="宋体" panose="02010600030101010101" pitchFamily="2" charset="-122"/>
                      </a:endParaRPr>
                    </a:p>
                  </a:txBody>
                  <a:tcPr marL="127920" marR="127920" marT="0" marB="0"/>
                </a:tc>
                <a:extLst>
                  <a:ext uri="{0D108BD9-81ED-4DB2-BD59-A6C34878D82A}">
                    <a16:rowId xmlns:a16="http://schemas.microsoft.com/office/drawing/2014/main" val="53726521"/>
                  </a:ext>
                </a:extLst>
              </a:tr>
            </a:tbl>
          </a:graphicData>
        </a:graphic>
      </p:graphicFrame>
    </p:spTree>
    <p:extLst>
      <p:ext uri="{BB962C8B-B14F-4D97-AF65-F5344CB8AC3E}">
        <p14:creationId xmlns:p14="http://schemas.microsoft.com/office/powerpoint/2010/main" val="171141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nodeType="withEffect">
                                  <p:stCondLst>
                                    <p:cond delay="0"/>
                                  </p:stCondLst>
                                  <p:iterate type="lt">
                                    <p:tmPct val="10000"/>
                                  </p:iterate>
                                  <p:childTnLst>
                                    <p:set>
                                      <p:cBhvr>
                                        <p:cTn id="26" dur="1" fill="hold">
                                          <p:stCondLst>
                                            <p:cond delay="0"/>
                                          </p:stCondLst>
                                        </p:cTn>
                                        <p:tgtEl>
                                          <p:spTgt spid="3"/>
                                        </p:tgtEl>
                                        <p:attrNameLst>
                                          <p:attrName>style.visibility</p:attrName>
                                        </p:attrNameLst>
                                      </p:cBhvr>
                                      <p:to>
                                        <p:strVal val="visible"/>
                                      </p:to>
                                    </p:set>
                                    <p:anim calcmode="lin" valueType="num">
                                      <p:cBhvr>
                                        <p:cTn id="27" dur="250" fill="hold"/>
                                        <p:tgtEl>
                                          <p:spTgt spid="3"/>
                                        </p:tgtEl>
                                        <p:attrNameLst>
                                          <p:attrName>ppt_w</p:attrName>
                                        </p:attrNameLst>
                                      </p:cBhvr>
                                      <p:tavLst>
                                        <p:tav tm="0">
                                          <p:val>
                                            <p:fltVal val="0"/>
                                          </p:val>
                                        </p:tav>
                                        <p:tav tm="100000">
                                          <p:val>
                                            <p:strVal val="#ppt_w"/>
                                          </p:val>
                                        </p:tav>
                                      </p:tavLst>
                                    </p:anim>
                                    <p:anim calcmode="lin" valueType="num">
                                      <p:cBhvr>
                                        <p:cTn id="28" dur="25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flipH="1">
            <a:off x="0" y="0"/>
            <a:ext cx="12192000" cy="6858000"/>
          </a:xfrm>
          <a:prstGeom prst="rect">
            <a:avLst/>
          </a:prstGeom>
          <a:blipFill dpi="0" rotWithShape="1">
            <a:blip r:embed="rId2" cstate="email">
              <a:alphaModFix amt="69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52027" y="678653"/>
            <a:ext cx="1741182"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人员分配</a:t>
            </a:r>
          </a:p>
        </p:txBody>
      </p:sp>
      <p:cxnSp>
        <p:nvCxnSpPr>
          <p:cNvPr id="11" name="直接连接符 10"/>
          <p:cNvCxnSpPr/>
          <p:nvPr/>
        </p:nvCxnSpPr>
        <p:spPr>
          <a:xfrm>
            <a:off x="500282" y="323286"/>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508409" y="347953"/>
            <a:ext cx="2381" cy="1139268"/>
            <a:chOff x="1984580" y="1638048"/>
            <a:chExt cx="2381" cy="1139268"/>
          </a:xfrm>
        </p:grpSpPr>
        <p:cxnSp>
          <p:nvCxnSpPr>
            <p:cNvPr id="7" name="直接连接符 6"/>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502664" y="320635"/>
            <a:ext cx="1008000" cy="1166586"/>
            <a:chOff x="978835" y="1610730"/>
            <a:chExt cx="1008000" cy="1166586"/>
          </a:xfrm>
        </p:grpSpPr>
        <p:cxnSp>
          <p:nvCxnSpPr>
            <p:cNvPr id="9" name="直接连接符 8"/>
            <p:cNvCxnSpPr/>
            <p:nvPr/>
          </p:nvCxnSpPr>
          <p:spPr>
            <a:xfrm flipH="1">
              <a:off x="978835" y="1610730"/>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978835" y="2777316"/>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2" name="平行四边形 21"/>
          <p:cNvSpPr/>
          <p:nvPr/>
        </p:nvSpPr>
        <p:spPr>
          <a:xfrm flipH="1">
            <a:off x="8687082" y="3996797"/>
            <a:ext cx="3596707" cy="2873994"/>
          </a:xfrm>
          <a:prstGeom prst="parallelogram">
            <a:avLst>
              <a:gd name="adj" fmla="val 67955"/>
            </a:avLst>
          </a:prstGeom>
          <a:gradFill>
            <a:gsLst>
              <a:gs pos="100000">
                <a:srgbClr val="0863B5"/>
              </a:gs>
              <a:gs pos="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p:nvSpPr>
        <p:spPr>
          <a:xfrm flipH="1">
            <a:off x="3217544" y="0"/>
            <a:ext cx="5280737" cy="6875064"/>
          </a:xfrm>
          <a:prstGeom prst="parallelogram">
            <a:avLst>
              <a:gd name="adj" fmla="val 70371"/>
            </a:avLst>
          </a:prstGeom>
          <a:gradFill>
            <a:gsLst>
              <a:gs pos="100000">
                <a:srgbClr val="0863B5"/>
              </a:gs>
              <a:gs pos="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6940627" y="3996797"/>
            <a:ext cx="3403656" cy="2861203"/>
          </a:xfrm>
          <a:prstGeom prst="parallelogram">
            <a:avLst>
              <a:gd name="adj" fmla="val 58051"/>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6352865" y="622351"/>
            <a:ext cx="3847528" cy="579871"/>
            <a:chOff x="6317678" y="604367"/>
            <a:chExt cx="3847528" cy="579871"/>
          </a:xfrm>
        </p:grpSpPr>
        <p:sp>
          <p:nvSpPr>
            <p:cNvPr id="28" name="文本框 27"/>
            <p:cNvSpPr txBox="1"/>
            <p:nvPr/>
          </p:nvSpPr>
          <p:spPr>
            <a:xfrm>
              <a:off x="6317678" y="604367"/>
              <a:ext cx="3847528" cy="461665"/>
            </a:xfrm>
            <a:prstGeom prst="rect">
              <a:avLst/>
            </a:prstGeom>
            <a:noFill/>
          </p:spPr>
          <p:txBody>
            <a:bodyPr wrap="none" rtlCol="0">
              <a:spAutoFit/>
            </a:bodyPr>
            <a:lstStyle/>
            <a:p>
              <a:r>
                <a:rPr lang="zh-CN" altLang="en-US" sz="2400" b="1" spc="300" dirty="0">
                  <a:solidFill>
                    <a:srgbClr val="089CEF"/>
                  </a:solidFill>
                  <a:latin typeface="方正正中黑简体" panose="02000000000000000000" pitchFamily="2" charset="-122"/>
                  <a:ea typeface="方正正中黑简体" panose="02000000000000000000" pitchFamily="2" charset="-122"/>
                </a:rPr>
                <a:t>准时</a:t>
              </a:r>
              <a:r>
                <a:rPr lang="en-US" altLang="zh-CN" sz="2400" b="1" spc="300" dirty="0">
                  <a:solidFill>
                    <a:srgbClr val="089CEF"/>
                  </a:solidFill>
                  <a:latin typeface="方正正中黑简体" panose="02000000000000000000" pitchFamily="2" charset="-122"/>
                  <a:ea typeface="方正正中黑简体" panose="02000000000000000000" pitchFamily="2" charset="-122"/>
                </a:rPr>
                <a:t>Ding</a:t>
              </a:r>
              <a:r>
                <a:rPr lang="zh-CN" altLang="en-US" sz="2400" b="1" spc="300" dirty="0">
                  <a:solidFill>
                    <a:srgbClr val="089CEF"/>
                  </a:solidFill>
                  <a:latin typeface="方正正中黑简体" panose="02000000000000000000" pitchFamily="2" charset="-122"/>
                  <a:ea typeface="方正正中黑简体" panose="02000000000000000000" pitchFamily="2" charset="-122"/>
                </a:rPr>
                <a:t>系统实现小组</a:t>
              </a:r>
              <a:endParaRPr lang="zh-CN" altLang="en-US" sz="2400" b="1" spc="300" baseline="30000" dirty="0">
                <a:solidFill>
                  <a:srgbClr val="089CEF"/>
                </a:solidFill>
                <a:latin typeface="方正正中黑简体" panose="02000000000000000000" pitchFamily="2" charset="-122"/>
                <a:ea typeface="方正正中黑简体" panose="02000000000000000000" pitchFamily="2" charset="-122"/>
              </a:endParaRPr>
            </a:p>
          </p:txBody>
        </p:sp>
        <p:sp>
          <p:nvSpPr>
            <p:cNvPr id="29" name="文本框 28"/>
            <p:cNvSpPr txBox="1"/>
            <p:nvPr/>
          </p:nvSpPr>
          <p:spPr>
            <a:xfrm>
              <a:off x="6317678" y="907239"/>
              <a:ext cx="184731" cy="276999"/>
            </a:xfrm>
            <a:prstGeom prst="rect">
              <a:avLst/>
            </a:prstGeom>
            <a:noFill/>
          </p:spPr>
          <p:txBody>
            <a:bodyPr wrap="none" rtlCol="0">
              <a:spAutoFit/>
            </a:bodyPr>
            <a:lstStyle/>
            <a:p>
              <a:endParaRPr lang="zh-CN" altLang="en-US" sz="1200" dirty="0">
                <a:solidFill>
                  <a:srgbClr val="089CEF"/>
                </a:solidFill>
                <a:latin typeface="方正正中黑简体" panose="02000000000000000000" pitchFamily="2" charset="-122"/>
                <a:ea typeface="方正正中黑简体" panose="02000000000000000000" pitchFamily="2" charset="-122"/>
              </a:endParaRPr>
            </a:p>
          </p:txBody>
        </p:sp>
      </p:grpSp>
      <p:sp>
        <p:nvSpPr>
          <p:cNvPr id="30" name="文本框 29"/>
          <p:cNvSpPr txBox="1"/>
          <p:nvPr/>
        </p:nvSpPr>
        <p:spPr>
          <a:xfrm>
            <a:off x="6991978" y="1582115"/>
            <a:ext cx="4040135" cy="1815882"/>
          </a:xfrm>
          <a:prstGeom prst="rect">
            <a:avLst/>
          </a:prstGeom>
          <a:noFill/>
        </p:spPr>
        <p:txBody>
          <a:bodyPr wrap="square" rtlCol="0">
            <a:spAutoFit/>
          </a:bodyPr>
          <a:lstStyle/>
          <a:p>
            <a:pPr lvl="0"/>
            <a:r>
              <a:rPr lang="zh-CN" altLang="en-US" sz="2800" dirty="0"/>
              <a:t>组长：孙世卓</a:t>
            </a:r>
            <a:endParaRPr lang="en-US" altLang="zh-CN" sz="2800" dirty="0"/>
          </a:p>
          <a:p>
            <a:pPr lvl="0"/>
            <a:r>
              <a:rPr lang="zh-CN" altLang="en-US" sz="2800" dirty="0"/>
              <a:t>组员：赵恒、潘智超</a:t>
            </a:r>
            <a:endParaRPr lang="en-US" altLang="zh-CN" sz="2800" dirty="0"/>
          </a:p>
          <a:p>
            <a:pPr lvl="0"/>
            <a:r>
              <a:rPr lang="en-US" altLang="zh-CN" sz="2800" dirty="0"/>
              <a:t>           </a:t>
            </a:r>
            <a:r>
              <a:rPr lang="zh-CN" altLang="en-US" sz="2800" dirty="0"/>
              <a:t>吴嘉林、李红甫</a:t>
            </a:r>
            <a:endParaRPr lang="en-US" altLang="zh-CN" sz="2800" dirty="0"/>
          </a:p>
          <a:p>
            <a:pPr lvl="0"/>
            <a:endParaRPr lang="zh-CN" altLang="zh-CN" sz="2800" dirty="0"/>
          </a:p>
        </p:txBody>
      </p:sp>
      <p:sp>
        <p:nvSpPr>
          <p:cNvPr id="31" name="文本框 30"/>
          <p:cNvSpPr txBox="1"/>
          <p:nvPr/>
        </p:nvSpPr>
        <p:spPr>
          <a:xfrm>
            <a:off x="5537287" y="558935"/>
            <a:ext cx="579005" cy="1015663"/>
          </a:xfrm>
          <a:prstGeom prst="rect">
            <a:avLst/>
          </a:prstGeom>
          <a:noFill/>
        </p:spPr>
        <p:txBody>
          <a:bodyPr wrap="none" rtlCol="0">
            <a:spAutoFit/>
          </a:bodyPr>
          <a:lstStyle/>
          <a:p>
            <a:r>
              <a:rPr lang="en-US" altLang="zh-CN" sz="6000" i="1" dirty="0">
                <a:solidFill>
                  <a:srgbClr val="089CEF"/>
                </a:solidFill>
                <a:latin typeface="方正正中黑简体" panose="02000000000000000000" pitchFamily="2" charset="-122"/>
                <a:ea typeface="方正正中黑简体" panose="02000000000000000000" pitchFamily="2" charset="-122"/>
              </a:rPr>
              <a:t>1</a:t>
            </a:r>
            <a:endParaRPr lang="zh-CN" altLang="en-US" sz="6000" i="1" dirty="0">
              <a:solidFill>
                <a:srgbClr val="089CEF"/>
              </a:solidFill>
              <a:latin typeface="方正正中黑简体" panose="02000000000000000000" pitchFamily="2" charset="-122"/>
              <a:ea typeface="方正正中黑简体" panose="02000000000000000000" pitchFamily="2" charset="-122"/>
            </a:endParaRPr>
          </a:p>
        </p:txBody>
      </p:sp>
      <p:grpSp>
        <p:nvGrpSpPr>
          <p:cNvPr id="10" name="组合 9"/>
          <p:cNvGrpSpPr/>
          <p:nvPr/>
        </p:nvGrpSpPr>
        <p:grpSpPr>
          <a:xfrm>
            <a:off x="1138094" y="2493627"/>
            <a:ext cx="3843553" cy="1010737"/>
            <a:chOff x="7084667" y="1728831"/>
            <a:chExt cx="3843553" cy="1010737"/>
          </a:xfrm>
        </p:grpSpPr>
        <p:sp>
          <p:nvSpPr>
            <p:cNvPr id="34" name="文本框 33"/>
            <p:cNvSpPr txBox="1"/>
            <p:nvPr/>
          </p:nvSpPr>
          <p:spPr>
            <a:xfrm>
              <a:off x="7773189" y="1728831"/>
              <a:ext cx="3155031" cy="461665"/>
            </a:xfrm>
            <a:prstGeom prst="rect">
              <a:avLst/>
            </a:prstGeom>
            <a:noFill/>
          </p:spPr>
          <p:txBody>
            <a:bodyPr wrap="none" rtlCol="0">
              <a:spAutoFit/>
            </a:bodyPr>
            <a:lstStyle/>
            <a:p>
              <a:r>
                <a:rPr lang="zh-CN" altLang="en-US" sz="2400" b="1" spc="300" dirty="0">
                  <a:solidFill>
                    <a:srgbClr val="089CEF"/>
                  </a:solidFill>
                  <a:latin typeface="方正正中黑简体" panose="02000000000000000000" pitchFamily="2" charset="-122"/>
                  <a:ea typeface="方正正中黑简体" panose="02000000000000000000" pitchFamily="2" charset="-122"/>
                </a:rPr>
                <a:t>准时</a:t>
              </a:r>
              <a:r>
                <a:rPr lang="en-US" altLang="zh-CN" sz="2400" b="1" spc="300" dirty="0">
                  <a:solidFill>
                    <a:srgbClr val="089CEF"/>
                  </a:solidFill>
                  <a:latin typeface="方正正中黑简体" panose="02000000000000000000" pitchFamily="2" charset="-122"/>
                  <a:ea typeface="方正正中黑简体" panose="02000000000000000000" pitchFamily="2" charset="-122"/>
                </a:rPr>
                <a:t>Ding</a:t>
              </a:r>
              <a:r>
                <a:rPr lang="zh-CN" altLang="en-US" sz="2400" b="1" spc="300" dirty="0">
                  <a:solidFill>
                    <a:srgbClr val="089CEF"/>
                  </a:solidFill>
                  <a:latin typeface="方正正中黑简体" panose="02000000000000000000" pitchFamily="2" charset="-122"/>
                  <a:ea typeface="方正正中黑简体" panose="02000000000000000000" pitchFamily="2" charset="-122"/>
                </a:rPr>
                <a:t>测试小组</a:t>
              </a:r>
              <a:endParaRPr lang="zh-CN" altLang="en-US" sz="2400" b="1" spc="300" baseline="30000" dirty="0">
                <a:solidFill>
                  <a:srgbClr val="089CEF"/>
                </a:solidFill>
                <a:latin typeface="方正正中黑简体" panose="02000000000000000000" pitchFamily="2" charset="-122"/>
                <a:ea typeface="方正正中黑简体" panose="02000000000000000000" pitchFamily="2" charset="-122"/>
              </a:endParaRPr>
            </a:p>
          </p:txBody>
        </p:sp>
        <p:sp>
          <p:nvSpPr>
            <p:cNvPr id="35" name="文本框 34"/>
            <p:cNvSpPr txBox="1"/>
            <p:nvPr/>
          </p:nvSpPr>
          <p:spPr>
            <a:xfrm>
              <a:off x="7084667" y="2462569"/>
              <a:ext cx="184731" cy="276999"/>
            </a:xfrm>
            <a:prstGeom prst="rect">
              <a:avLst/>
            </a:prstGeom>
            <a:noFill/>
          </p:spPr>
          <p:txBody>
            <a:bodyPr wrap="none" rtlCol="0">
              <a:spAutoFit/>
            </a:bodyPr>
            <a:lstStyle/>
            <a:p>
              <a:endParaRPr lang="zh-CN" altLang="en-US" sz="1200" dirty="0">
                <a:solidFill>
                  <a:srgbClr val="089CEF"/>
                </a:solidFill>
                <a:latin typeface="方正正中黑简体" panose="02000000000000000000" pitchFamily="2" charset="-122"/>
                <a:ea typeface="方正正中黑简体" panose="02000000000000000000" pitchFamily="2" charset="-122"/>
              </a:endParaRPr>
            </a:p>
          </p:txBody>
        </p:sp>
      </p:grpSp>
      <p:sp>
        <p:nvSpPr>
          <p:cNvPr id="36" name="文本框 35"/>
          <p:cNvSpPr txBox="1"/>
          <p:nvPr/>
        </p:nvSpPr>
        <p:spPr>
          <a:xfrm>
            <a:off x="1005536" y="3763911"/>
            <a:ext cx="4135142" cy="1815882"/>
          </a:xfrm>
          <a:prstGeom prst="rect">
            <a:avLst/>
          </a:prstGeom>
          <a:noFill/>
        </p:spPr>
        <p:txBody>
          <a:bodyPr wrap="square" rtlCol="0">
            <a:spAutoFit/>
          </a:bodyPr>
          <a:lstStyle/>
          <a:p>
            <a:pPr lvl="0"/>
            <a:r>
              <a:rPr lang="zh-CN" altLang="en-US" sz="2800" dirty="0"/>
              <a:t>组长：赵恒</a:t>
            </a:r>
            <a:endParaRPr lang="en-US" altLang="zh-CN" sz="2800" dirty="0"/>
          </a:p>
          <a:p>
            <a:pPr lvl="0"/>
            <a:r>
              <a:rPr lang="zh-CN" altLang="en-US" sz="2800" dirty="0"/>
              <a:t>组员：孙世卓、潘智超</a:t>
            </a:r>
            <a:endParaRPr lang="en-US" altLang="zh-CN" sz="2800" dirty="0"/>
          </a:p>
          <a:p>
            <a:pPr lvl="0"/>
            <a:r>
              <a:rPr lang="en-US" altLang="zh-CN" sz="2800" dirty="0"/>
              <a:t>           </a:t>
            </a:r>
            <a:r>
              <a:rPr lang="zh-CN" altLang="en-US" sz="2800" dirty="0"/>
              <a:t>吴嘉林、李红甫</a:t>
            </a:r>
            <a:endParaRPr lang="en-US" altLang="zh-CN" sz="2800" dirty="0"/>
          </a:p>
          <a:p>
            <a:pPr lvl="0"/>
            <a:endParaRPr lang="zh-CN" altLang="zh-CN" sz="2800" dirty="0"/>
          </a:p>
        </p:txBody>
      </p:sp>
      <p:sp>
        <p:nvSpPr>
          <p:cNvPr id="37" name="文本框 36"/>
          <p:cNvSpPr txBox="1"/>
          <p:nvPr/>
        </p:nvSpPr>
        <p:spPr>
          <a:xfrm>
            <a:off x="962349" y="2491165"/>
            <a:ext cx="728084" cy="1015663"/>
          </a:xfrm>
          <a:prstGeom prst="rect">
            <a:avLst/>
          </a:prstGeom>
          <a:noFill/>
        </p:spPr>
        <p:txBody>
          <a:bodyPr wrap="none" rtlCol="0">
            <a:spAutoFit/>
          </a:bodyPr>
          <a:lstStyle/>
          <a:p>
            <a:r>
              <a:rPr lang="en-US" altLang="zh-CN" sz="6000" i="1" dirty="0">
                <a:solidFill>
                  <a:srgbClr val="089CEF"/>
                </a:solidFill>
                <a:latin typeface="方正正中黑简体" panose="02000000000000000000" pitchFamily="2" charset="-122"/>
                <a:ea typeface="方正正中黑简体" panose="02000000000000000000" pitchFamily="2" charset="-122"/>
              </a:rPr>
              <a:t>2</a:t>
            </a:r>
            <a:endParaRPr lang="zh-CN" altLang="en-US" sz="6000" i="1" dirty="0">
              <a:solidFill>
                <a:srgbClr val="089CEF"/>
              </a:solidFill>
              <a:latin typeface="方正正中黑简体" panose="02000000000000000000" pitchFamily="2" charset="-122"/>
              <a:ea typeface="方正正中黑简体" panose="02000000000000000000" pitchFamily="2" charset="-122"/>
            </a:endParaRPr>
          </a:p>
        </p:txBody>
      </p:sp>
    </p:spTree>
    <p:extLst>
      <p:ext uri="{BB962C8B-B14F-4D97-AF65-F5344CB8AC3E}">
        <p14:creationId xmlns:p14="http://schemas.microsoft.com/office/powerpoint/2010/main" val="118062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250"/>
                                        <p:tgtEl>
                                          <p:spTgt spid="2"/>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250"/>
                                        <p:tgtEl>
                                          <p:spTgt spid="3"/>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Horizontal)">
                                      <p:cBhvr>
                                        <p:cTn id="15" dur="25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250"/>
                                        <p:tgtEl>
                                          <p:spTgt spid="41"/>
                                        </p:tgtEl>
                                      </p:cBhvr>
                                    </p:animEffect>
                                  </p:childTnLst>
                                </p:cTn>
                              </p:par>
                            </p:childTnLst>
                          </p:cTn>
                        </p:par>
                        <p:par>
                          <p:cTn id="19" fill="hold">
                            <p:stCondLst>
                              <p:cond delay="750"/>
                            </p:stCondLst>
                            <p:childTnLst>
                              <p:par>
                                <p:cTn id="20" presetID="22" presetClass="entr" presetSubtype="1"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250"/>
                                        <p:tgtEl>
                                          <p:spTgt spid="24"/>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down)">
                                      <p:cBhvr>
                                        <p:cTn id="26" dur="250"/>
                                        <p:tgtEl>
                                          <p:spTgt spid="27"/>
                                        </p:tgtEl>
                                      </p:cBhvr>
                                    </p:animEffect>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250"/>
                                        <p:tgtEl>
                                          <p:spTgt spid="22"/>
                                        </p:tgtEl>
                                      </p:cBhvr>
                                    </p:animEffect>
                                  </p:childTnLst>
                                </p:cTn>
                              </p:par>
                            </p:childTnLst>
                          </p:cTn>
                        </p:par>
                        <p:par>
                          <p:cTn id="31" fill="hold">
                            <p:stCondLst>
                              <p:cond delay="1500"/>
                            </p:stCondLst>
                            <p:childTnLst>
                              <p:par>
                                <p:cTn id="32" presetID="2" presetClass="entr" presetSubtype="2" decel="10000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1+#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par>
                                <p:cTn id="36" presetID="12" presetClass="entr" presetSubtype="4"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p:tgtEl>
                                          <p:spTgt spid="8"/>
                                        </p:tgtEl>
                                        <p:attrNameLst>
                                          <p:attrName>ppt_y</p:attrName>
                                        </p:attrNameLst>
                                      </p:cBhvr>
                                      <p:tavLst>
                                        <p:tav tm="0">
                                          <p:val>
                                            <p:strVal val="#ppt_y+#ppt_h*1.125000"/>
                                          </p:val>
                                        </p:tav>
                                        <p:tav tm="100000">
                                          <p:val>
                                            <p:strVal val="#ppt_y"/>
                                          </p:val>
                                        </p:tav>
                                      </p:tavLst>
                                    </p:anim>
                                    <p:animEffect transition="in" filter="wipe(up)">
                                      <p:cBhvr>
                                        <p:cTn id="39" dur="500"/>
                                        <p:tgtEl>
                                          <p:spTgt spid="8"/>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750"/>
                                        <p:tgtEl>
                                          <p:spTgt spid="30"/>
                                        </p:tgtEl>
                                      </p:cBhvr>
                                    </p:animEffect>
                                  </p:childTnLst>
                                </p:cTn>
                              </p:par>
                            </p:childTnLst>
                          </p:cTn>
                        </p:par>
                        <p:par>
                          <p:cTn id="43" fill="hold">
                            <p:stCondLst>
                              <p:cond delay="2250"/>
                            </p:stCondLst>
                            <p:childTnLst>
                              <p:par>
                                <p:cTn id="44" presetID="2" presetClass="entr" presetSubtype="2" decel="10000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1+#ppt_w/2"/>
                                          </p:val>
                                        </p:tav>
                                        <p:tav tm="100000">
                                          <p:val>
                                            <p:strVal val="#ppt_x"/>
                                          </p:val>
                                        </p:tav>
                                      </p:tavLst>
                                    </p:anim>
                                    <p:anim calcmode="lin" valueType="num">
                                      <p:cBhvr additive="base">
                                        <p:cTn id="47" dur="500" fill="hold"/>
                                        <p:tgtEl>
                                          <p:spTgt spid="37"/>
                                        </p:tgtEl>
                                        <p:attrNameLst>
                                          <p:attrName>ppt_y</p:attrName>
                                        </p:attrNameLst>
                                      </p:cBhvr>
                                      <p:tavLst>
                                        <p:tav tm="0">
                                          <p:val>
                                            <p:strVal val="#ppt_y"/>
                                          </p:val>
                                        </p:tav>
                                        <p:tav tm="100000">
                                          <p:val>
                                            <p:strVal val="#ppt_y"/>
                                          </p:val>
                                        </p:tav>
                                      </p:tavLst>
                                    </p:anim>
                                  </p:childTnLst>
                                </p:cTn>
                              </p:par>
                              <p:par>
                                <p:cTn id="48" presetID="12" presetClass="entr" presetSubtype="4"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p:tgtEl>
                                          <p:spTgt spid="10"/>
                                        </p:tgtEl>
                                        <p:attrNameLst>
                                          <p:attrName>ppt_y</p:attrName>
                                        </p:attrNameLst>
                                      </p:cBhvr>
                                      <p:tavLst>
                                        <p:tav tm="0">
                                          <p:val>
                                            <p:strVal val="#ppt_y+#ppt_h*1.125000"/>
                                          </p:val>
                                        </p:tav>
                                        <p:tav tm="100000">
                                          <p:val>
                                            <p:strVal val="#ppt_y"/>
                                          </p:val>
                                        </p:tav>
                                      </p:tavLst>
                                    </p:anim>
                                    <p:animEffect transition="in" filter="wipe(up)">
                                      <p:cBhvr>
                                        <p:cTn id="51" dur="500"/>
                                        <p:tgtEl>
                                          <p:spTgt spid="10"/>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up)">
                                      <p:cBhvr>
                                        <p:cTn id="5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2" grpId="0" animBg="1"/>
      <p:bldP spid="24" grpId="0" animBg="1"/>
      <p:bldP spid="27" grpId="0" animBg="1"/>
      <p:bldP spid="30" grpId="0"/>
      <p:bldP spid="31" grpId="0"/>
      <p:bldP spid="36" grpId="0"/>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6.3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管理员模块文件及跳转关系</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01" name="矩形 100">
            <a:extLst>
              <a:ext uri="{FF2B5EF4-FFF2-40B4-BE49-F238E27FC236}">
                <a16:creationId xmlns:a16="http://schemas.microsoft.com/office/drawing/2014/main" id="{5A0D58FC-10A3-4ED3-859E-3E02A6E9FB94}"/>
              </a:ext>
            </a:extLst>
          </p:cNvPr>
          <p:cNvSpPr/>
          <p:nvPr/>
        </p:nvSpPr>
        <p:spPr>
          <a:xfrm>
            <a:off x="7729267" y="5107603"/>
            <a:ext cx="3222717" cy="369332"/>
          </a:xfrm>
          <a:prstGeom prst="rect">
            <a:avLst/>
          </a:prstGeom>
        </p:spPr>
        <p:txBody>
          <a:bodyPr wrap="square">
            <a:spAutoFit/>
          </a:bodyPr>
          <a:lstStyle/>
          <a:p>
            <a:r>
              <a:rPr lang="zh-CN" altLang="en-US" dirty="0"/>
              <a:t>请假</a:t>
            </a:r>
            <a:r>
              <a:rPr lang="zh-CN" altLang="zh-CN" dirty="0"/>
              <a:t>模块涉及页面跳转关系图</a:t>
            </a:r>
          </a:p>
        </p:txBody>
      </p:sp>
      <p:sp>
        <p:nvSpPr>
          <p:cNvPr id="18" name="矩形 17">
            <a:extLst>
              <a:ext uri="{FF2B5EF4-FFF2-40B4-BE49-F238E27FC236}">
                <a16:creationId xmlns:a16="http://schemas.microsoft.com/office/drawing/2014/main" id="{0AC13896-C35A-4F60-BF7D-28DF4F302A24}"/>
              </a:ext>
            </a:extLst>
          </p:cNvPr>
          <p:cNvSpPr/>
          <p:nvPr/>
        </p:nvSpPr>
        <p:spPr>
          <a:xfrm>
            <a:off x="1385183" y="5116129"/>
            <a:ext cx="3297544" cy="369332"/>
          </a:xfrm>
          <a:prstGeom prst="rect">
            <a:avLst/>
          </a:prstGeom>
        </p:spPr>
        <p:txBody>
          <a:bodyPr wrap="square">
            <a:spAutoFit/>
          </a:bodyPr>
          <a:lstStyle/>
          <a:p>
            <a:r>
              <a:rPr lang="zh-CN" altLang="en-US" dirty="0"/>
              <a:t>请假</a:t>
            </a:r>
            <a:r>
              <a:rPr lang="zh-CN" altLang="zh-CN" dirty="0"/>
              <a:t>模块涉及代码文件列表</a:t>
            </a:r>
          </a:p>
        </p:txBody>
      </p:sp>
      <p:graphicFrame>
        <p:nvGraphicFramePr>
          <p:cNvPr id="3" name="表格 2">
            <a:extLst>
              <a:ext uri="{FF2B5EF4-FFF2-40B4-BE49-F238E27FC236}">
                <a16:creationId xmlns:a16="http://schemas.microsoft.com/office/drawing/2014/main" id="{8FD2A613-DD5C-4D81-8CA4-4B08C41FFE23}"/>
              </a:ext>
            </a:extLst>
          </p:cNvPr>
          <p:cNvGraphicFramePr>
            <a:graphicFrameLocks noGrp="1"/>
          </p:cNvGraphicFramePr>
          <p:nvPr>
            <p:extLst>
              <p:ext uri="{D42A27DB-BD31-4B8C-83A1-F6EECF244321}">
                <p14:modId xmlns:p14="http://schemas.microsoft.com/office/powerpoint/2010/main" val="437761261"/>
              </p:ext>
            </p:extLst>
          </p:nvPr>
        </p:nvGraphicFramePr>
        <p:xfrm>
          <a:off x="200907" y="2279024"/>
          <a:ext cx="5934357" cy="2265685"/>
        </p:xfrm>
        <a:graphic>
          <a:graphicData uri="http://schemas.openxmlformats.org/drawingml/2006/table">
            <a:tbl>
              <a:tblPr firstRow="1" firstCol="1" lastRow="1" lastCol="1" bandRow="1" bandCol="1">
                <a:tableStyleId>{5C22544A-7EE6-4342-B048-85BDC9FD1C3A}</a:tableStyleId>
              </a:tblPr>
              <a:tblGrid>
                <a:gridCol w="1401767">
                  <a:extLst>
                    <a:ext uri="{9D8B030D-6E8A-4147-A177-3AD203B41FA5}">
                      <a16:colId xmlns:a16="http://schemas.microsoft.com/office/drawing/2014/main" val="2662437416"/>
                    </a:ext>
                  </a:extLst>
                </a:gridCol>
                <a:gridCol w="2256198">
                  <a:extLst>
                    <a:ext uri="{9D8B030D-6E8A-4147-A177-3AD203B41FA5}">
                      <a16:colId xmlns:a16="http://schemas.microsoft.com/office/drawing/2014/main" val="1140102590"/>
                    </a:ext>
                  </a:extLst>
                </a:gridCol>
                <a:gridCol w="2276392">
                  <a:extLst>
                    <a:ext uri="{9D8B030D-6E8A-4147-A177-3AD203B41FA5}">
                      <a16:colId xmlns:a16="http://schemas.microsoft.com/office/drawing/2014/main" val="2117455772"/>
                    </a:ext>
                  </a:extLst>
                </a:gridCol>
              </a:tblGrid>
              <a:tr h="320972">
                <a:tc>
                  <a:txBody>
                    <a:bodyPr/>
                    <a:lstStyle/>
                    <a:p>
                      <a:pPr algn="ctr">
                        <a:spcAft>
                          <a:spcPts val="0"/>
                        </a:spcAft>
                      </a:pPr>
                      <a:r>
                        <a:rPr lang="zh-CN" sz="1700" kern="0">
                          <a:effectLst/>
                        </a:rPr>
                        <a:t>文件名</a:t>
                      </a:r>
                      <a:endParaRPr lang="zh-CN" sz="1700" kern="100">
                        <a:effectLst/>
                        <a:latin typeface="Times New Roman" panose="02020603050405020304" pitchFamily="18" charset="0"/>
                        <a:ea typeface="宋体" panose="02010600030101010101" pitchFamily="2" charset="-122"/>
                      </a:endParaRPr>
                    </a:p>
                  </a:txBody>
                  <a:tcPr marL="109497" marR="109497" marT="0" marB="0" anchor="ctr"/>
                </a:tc>
                <a:tc>
                  <a:txBody>
                    <a:bodyPr/>
                    <a:lstStyle/>
                    <a:p>
                      <a:pPr algn="ctr">
                        <a:spcAft>
                          <a:spcPts val="0"/>
                        </a:spcAft>
                      </a:pPr>
                      <a:r>
                        <a:rPr lang="zh-CN" sz="1700" kern="0" dirty="0">
                          <a:effectLst/>
                        </a:rPr>
                        <a:t>文件路径</a:t>
                      </a:r>
                      <a:endParaRPr lang="zh-CN" sz="1700" kern="100" dirty="0">
                        <a:effectLst/>
                        <a:latin typeface="Times New Roman" panose="02020603050405020304" pitchFamily="18" charset="0"/>
                        <a:ea typeface="宋体" panose="02010600030101010101" pitchFamily="2" charset="-122"/>
                      </a:endParaRPr>
                    </a:p>
                  </a:txBody>
                  <a:tcPr marL="109497" marR="109497" marT="0" marB="0"/>
                </a:tc>
                <a:tc>
                  <a:txBody>
                    <a:bodyPr/>
                    <a:lstStyle/>
                    <a:p>
                      <a:pPr algn="ctr">
                        <a:spcAft>
                          <a:spcPts val="0"/>
                        </a:spcAft>
                      </a:pPr>
                      <a:r>
                        <a:rPr lang="zh-CN" sz="1700" kern="0">
                          <a:effectLst/>
                        </a:rPr>
                        <a:t>文件说明</a:t>
                      </a:r>
                      <a:endParaRPr lang="zh-CN" sz="1700" kern="100">
                        <a:effectLst/>
                        <a:latin typeface="Times New Roman" panose="02020603050405020304" pitchFamily="18" charset="0"/>
                        <a:ea typeface="宋体" panose="02010600030101010101" pitchFamily="2" charset="-122"/>
                      </a:endParaRPr>
                    </a:p>
                  </a:txBody>
                  <a:tcPr marL="109497" marR="109497" marT="0" marB="0" anchor="ctr"/>
                </a:tc>
                <a:extLst>
                  <a:ext uri="{0D108BD9-81ED-4DB2-BD59-A6C34878D82A}">
                    <a16:rowId xmlns:a16="http://schemas.microsoft.com/office/drawing/2014/main" val="3346551775"/>
                  </a:ext>
                </a:extLst>
              </a:tr>
              <a:tr h="1172964">
                <a:tc>
                  <a:txBody>
                    <a:bodyPr/>
                    <a:lstStyle/>
                    <a:p>
                      <a:pPr algn="ctr">
                        <a:spcAft>
                          <a:spcPts val="0"/>
                        </a:spcAft>
                      </a:pPr>
                      <a:r>
                        <a:rPr lang="en-US" sz="1700" kern="0">
                          <a:effectLst/>
                        </a:rPr>
                        <a:t>IOcontroller.java</a:t>
                      </a:r>
                      <a:endParaRPr lang="zh-CN" sz="1700" kern="100">
                        <a:effectLst/>
                        <a:latin typeface="Times New Roman" panose="02020603050405020304" pitchFamily="18" charset="0"/>
                        <a:ea typeface="宋体" panose="02010600030101010101" pitchFamily="2" charset="-122"/>
                      </a:endParaRPr>
                    </a:p>
                  </a:txBody>
                  <a:tcPr marL="109497" marR="109497" marT="0" marB="0" anchor="ctr"/>
                </a:tc>
                <a:tc>
                  <a:txBody>
                    <a:bodyPr/>
                    <a:lstStyle/>
                    <a:p>
                      <a:pPr algn="ctr">
                        <a:lnSpc>
                          <a:spcPct val="125000"/>
                        </a:lnSpc>
                        <a:spcAft>
                          <a:spcPts val="0"/>
                        </a:spcAft>
                      </a:pPr>
                      <a:r>
                        <a:rPr lang="en-US" sz="1700" kern="100">
                          <a:effectLst/>
                        </a:rPr>
                        <a:t>Staff\src\com.neu.staff\operater</a:t>
                      </a:r>
                      <a:endParaRPr lang="zh-CN" sz="1700" kern="100">
                        <a:effectLst/>
                        <a:latin typeface="Times New Roman" panose="02020603050405020304" pitchFamily="18" charset="0"/>
                        <a:ea typeface="宋体" panose="02010600030101010101" pitchFamily="2" charset="-122"/>
                      </a:endParaRPr>
                    </a:p>
                  </a:txBody>
                  <a:tcPr marL="109497" marR="109497" marT="0" marB="0"/>
                </a:tc>
                <a:tc>
                  <a:txBody>
                    <a:bodyPr/>
                    <a:lstStyle/>
                    <a:p>
                      <a:pPr algn="just">
                        <a:lnSpc>
                          <a:spcPct val="125000"/>
                        </a:lnSpc>
                        <a:spcAft>
                          <a:spcPts val="0"/>
                        </a:spcAft>
                      </a:pPr>
                      <a:r>
                        <a:rPr lang="zh-CN" sz="1700" kern="100" dirty="0">
                          <a:effectLst/>
                        </a:rPr>
                        <a:t>后台</a:t>
                      </a:r>
                      <a:r>
                        <a:rPr lang="en-US" sz="1700" kern="100" dirty="0">
                          <a:effectLst/>
                        </a:rPr>
                        <a:t>java</a:t>
                      </a:r>
                      <a:r>
                        <a:rPr lang="zh-CN" sz="1700" kern="100" dirty="0">
                          <a:effectLst/>
                        </a:rPr>
                        <a:t>代码文件，实现读写请假信息文件</a:t>
                      </a:r>
                      <a:endParaRPr lang="zh-CN" sz="1700" kern="100" dirty="0">
                        <a:effectLst/>
                        <a:latin typeface="Times New Roman" panose="02020603050405020304" pitchFamily="18" charset="0"/>
                        <a:ea typeface="宋体" panose="02010600030101010101" pitchFamily="2" charset="-122"/>
                      </a:endParaRPr>
                    </a:p>
                  </a:txBody>
                  <a:tcPr marL="109497" marR="109497" marT="0" marB="0" anchor="ctr"/>
                </a:tc>
                <a:extLst>
                  <a:ext uri="{0D108BD9-81ED-4DB2-BD59-A6C34878D82A}">
                    <a16:rowId xmlns:a16="http://schemas.microsoft.com/office/drawing/2014/main" val="1812766403"/>
                  </a:ext>
                </a:extLst>
              </a:tr>
              <a:tr h="771749">
                <a:tc>
                  <a:txBody>
                    <a:bodyPr/>
                    <a:lstStyle/>
                    <a:p>
                      <a:pPr algn="ctr">
                        <a:spcAft>
                          <a:spcPts val="0"/>
                        </a:spcAft>
                      </a:pPr>
                      <a:r>
                        <a:rPr lang="en-US" sz="1700" kern="0">
                          <a:effectLst/>
                        </a:rPr>
                        <a:t>EmployeeSystem.java</a:t>
                      </a:r>
                      <a:endParaRPr lang="zh-CN" sz="1700" kern="100">
                        <a:effectLst/>
                        <a:latin typeface="Times New Roman" panose="02020603050405020304" pitchFamily="18" charset="0"/>
                        <a:ea typeface="宋体" panose="02010600030101010101" pitchFamily="2" charset="-122"/>
                      </a:endParaRPr>
                    </a:p>
                  </a:txBody>
                  <a:tcPr marL="109497" marR="109497" marT="0" marB="0" anchor="ctr"/>
                </a:tc>
                <a:tc>
                  <a:txBody>
                    <a:bodyPr/>
                    <a:lstStyle/>
                    <a:p>
                      <a:pPr algn="ctr">
                        <a:lnSpc>
                          <a:spcPct val="125000"/>
                        </a:lnSpc>
                        <a:spcAft>
                          <a:spcPts val="0"/>
                        </a:spcAft>
                      </a:pPr>
                      <a:r>
                        <a:rPr lang="en-US" sz="1700" kern="100">
                          <a:effectLst/>
                        </a:rPr>
                        <a:t>Staff\src\com.neu.staff\operater</a:t>
                      </a:r>
                      <a:endParaRPr lang="zh-CN" sz="1700" kern="100">
                        <a:effectLst/>
                        <a:latin typeface="Times New Roman" panose="02020603050405020304" pitchFamily="18" charset="0"/>
                        <a:ea typeface="宋体" panose="02010600030101010101" pitchFamily="2" charset="-122"/>
                      </a:endParaRPr>
                    </a:p>
                  </a:txBody>
                  <a:tcPr marL="109497" marR="109497" marT="0" marB="0"/>
                </a:tc>
                <a:tc>
                  <a:txBody>
                    <a:bodyPr/>
                    <a:lstStyle/>
                    <a:p>
                      <a:pPr algn="just">
                        <a:lnSpc>
                          <a:spcPct val="125000"/>
                        </a:lnSpc>
                        <a:spcAft>
                          <a:spcPts val="0"/>
                        </a:spcAft>
                      </a:pPr>
                      <a:r>
                        <a:rPr lang="zh-CN" sz="1700" kern="100" dirty="0">
                          <a:effectLst/>
                        </a:rPr>
                        <a:t>后台</a:t>
                      </a:r>
                      <a:r>
                        <a:rPr lang="en-US" sz="1700" kern="100" dirty="0">
                          <a:effectLst/>
                        </a:rPr>
                        <a:t>java</a:t>
                      </a:r>
                      <a:r>
                        <a:rPr lang="zh-CN" sz="1700" kern="100" dirty="0">
                          <a:effectLst/>
                        </a:rPr>
                        <a:t>代码文件，实现员工需要的功能</a:t>
                      </a:r>
                      <a:endParaRPr lang="zh-CN" sz="1700" kern="100" dirty="0">
                        <a:effectLst/>
                        <a:latin typeface="Times New Roman" panose="02020603050405020304" pitchFamily="18" charset="0"/>
                        <a:ea typeface="宋体" panose="02010600030101010101" pitchFamily="2" charset="-122"/>
                      </a:endParaRPr>
                    </a:p>
                  </a:txBody>
                  <a:tcPr marL="109497" marR="109497" marT="0" marB="0" anchor="ctr"/>
                </a:tc>
                <a:extLst>
                  <a:ext uri="{0D108BD9-81ED-4DB2-BD59-A6C34878D82A}">
                    <a16:rowId xmlns:a16="http://schemas.microsoft.com/office/drawing/2014/main" val="3010427673"/>
                  </a:ext>
                </a:extLst>
              </a:tr>
            </a:tbl>
          </a:graphicData>
        </a:graphic>
      </p:graphicFrame>
      <p:pic>
        <p:nvPicPr>
          <p:cNvPr id="20" name="图片 19">
            <a:extLst>
              <a:ext uri="{FF2B5EF4-FFF2-40B4-BE49-F238E27FC236}">
                <a16:creationId xmlns:a16="http://schemas.microsoft.com/office/drawing/2014/main" id="{CECE48ED-5759-4DFF-8A6E-66EBCDE87ED2}"/>
              </a:ext>
            </a:extLst>
          </p:cNvPr>
          <p:cNvPicPr/>
          <p:nvPr/>
        </p:nvPicPr>
        <p:blipFill>
          <a:blip r:embed="rId2">
            <a:extLst>
              <a:ext uri="{28A0092B-C50C-407E-A947-70E740481C1C}">
                <a14:useLocalDpi xmlns:a14="http://schemas.microsoft.com/office/drawing/2010/main" val="0"/>
              </a:ext>
            </a:extLst>
          </a:blip>
          <a:stretch>
            <a:fillRect/>
          </a:stretch>
        </p:blipFill>
        <p:spPr>
          <a:xfrm>
            <a:off x="6830787" y="2114550"/>
            <a:ext cx="5019675" cy="2628900"/>
          </a:xfrm>
          <a:prstGeom prst="rect">
            <a:avLst/>
          </a:prstGeom>
        </p:spPr>
      </p:pic>
    </p:spTree>
    <p:extLst>
      <p:ext uri="{BB962C8B-B14F-4D97-AF65-F5344CB8AC3E}">
        <p14:creationId xmlns:p14="http://schemas.microsoft.com/office/powerpoint/2010/main" val="22343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3" presetClass="entr" presetSubtype="16" fill="hold" grpId="0" nodeType="withEffect">
                                  <p:stCondLst>
                                    <p:cond delay="0"/>
                                  </p:stCondLst>
                                  <p:iterate type="lt">
                                    <p:tmPct val="10000"/>
                                  </p:iterate>
                                  <p:childTnLst>
                                    <p:set>
                                      <p:cBhvr>
                                        <p:cTn id="20" dur="1" fill="hold">
                                          <p:stCondLst>
                                            <p:cond delay="0"/>
                                          </p:stCondLst>
                                        </p:cTn>
                                        <p:tgtEl>
                                          <p:spTgt spid="101"/>
                                        </p:tgtEl>
                                        <p:attrNameLst>
                                          <p:attrName>style.visibility</p:attrName>
                                        </p:attrNameLst>
                                      </p:cBhvr>
                                      <p:to>
                                        <p:strVal val="visible"/>
                                      </p:to>
                                    </p:set>
                                    <p:anim calcmode="lin" valueType="num">
                                      <p:cBhvr>
                                        <p:cTn id="21" dur="150" fill="hold"/>
                                        <p:tgtEl>
                                          <p:spTgt spid="101"/>
                                        </p:tgtEl>
                                        <p:attrNameLst>
                                          <p:attrName>ppt_w</p:attrName>
                                        </p:attrNameLst>
                                      </p:cBhvr>
                                      <p:tavLst>
                                        <p:tav tm="0">
                                          <p:val>
                                            <p:fltVal val="0"/>
                                          </p:val>
                                        </p:tav>
                                        <p:tav tm="100000">
                                          <p:val>
                                            <p:strVal val="#ppt_w"/>
                                          </p:val>
                                        </p:tav>
                                      </p:tavLst>
                                    </p:anim>
                                    <p:anim calcmode="lin" valueType="num">
                                      <p:cBhvr>
                                        <p:cTn id="22" dur="150" fill="hold"/>
                                        <p:tgtEl>
                                          <p:spTgt spid="101"/>
                                        </p:tgtEl>
                                        <p:attrNameLst>
                                          <p:attrName>ppt_h</p:attrName>
                                        </p:attrNameLst>
                                      </p:cBhvr>
                                      <p:tavLst>
                                        <p:tav tm="0">
                                          <p:val>
                                            <p:fltVal val="0"/>
                                          </p:val>
                                        </p:tav>
                                        <p:tav tm="100000">
                                          <p:val>
                                            <p:strVal val="#ppt_h"/>
                                          </p:val>
                                        </p:tav>
                                      </p:tavLst>
                                    </p:anim>
                                  </p:childTnLst>
                                </p:cTn>
                              </p:par>
                              <p:par>
                                <p:cTn id="23" presetID="22" presetClass="entr" presetSubtype="4" fill="hold" grpId="0" nodeType="withEffect">
                                  <p:stCondLst>
                                    <p:cond delay="0"/>
                                  </p:stCondLst>
                                  <p:childTnLst>
                                    <p:set>
                                      <p:cBhvr>
                                        <p:cTn id="24" dur="1" fill="hold">
                                          <p:stCondLst>
                                            <p:cond delay="0"/>
                                          </p:stCondLst>
                                        </p:cTn>
                                        <p:tgtEl>
                                          <p:spTgt spid="509"/>
                                        </p:tgtEl>
                                        <p:attrNameLst>
                                          <p:attrName>style.visibility</p:attrName>
                                        </p:attrNameLst>
                                      </p:cBhvr>
                                      <p:to>
                                        <p:strVal val="visible"/>
                                      </p:to>
                                    </p:set>
                                    <p:animEffect transition="in" filter="wipe(down)">
                                      <p:cBhvr>
                                        <p:cTn id="25" dur="500"/>
                                        <p:tgtEl>
                                          <p:spTgt spid="50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08"/>
                                        </p:tgtEl>
                                        <p:attrNameLst>
                                          <p:attrName>style.visibility</p:attrName>
                                        </p:attrNameLst>
                                      </p:cBhvr>
                                      <p:to>
                                        <p:strVal val="visible"/>
                                      </p:to>
                                    </p:set>
                                    <p:animEffect transition="in" filter="wipe(down)">
                                      <p:cBhvr>
                                        <p:cTn id="28" dur="500"/>
                                        <p:tgtEl>
                                          <p:spTgt spid="508"/>
                                        </p:tgtEl>
                                      </p:cBhvr>
                                    </p:animEffect>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calcmode="lin" valueType="num">
                                      <p:cBhvr>
                                        <p:cTn id="31" dur="150" fill="hold"/>
                                        <p:tgtEl>
                                          <p:spTgt spid="18"/>
                                        </p:tgtEl>
                                        <p:attrNameLst>
                                          <p:attrName>ppt_w</p:attrName>
                                        </p:attrNameLst>
                                      </p:cBhvr>
                                      <p:tavLst>
                                        <p:tav tm="0">
                                          <p:val>
                                            <p:fltVal val="0"/>
                                          </p:val>
                                        </p:tav>
                                        <p:tav tm="100000">
                                          <p:val>
                                            <p:strVal val="#ppt_w"/>
                                          </p:val>
                                        </p:tav>
                                      </p:tavLst>
                                    </p:anim>
                                    <p:anim calcmode="lin" valueType="num">
                                      <p:cBhvr>
                                        <p:cTn id="32" dur="150" fill="hold"/>
                                        <p:tgtEl>
                                          <p:spTgt spid="18"/>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3"/>
                                        </p:tgtEl>
                                        <p:attrNameLst>
                                          <p:attrName>style.visibility</p:attrName>
                                        </p:attrNameLst>
                                      </p:cBhvr>
                                      <p:to>
                                        <p:strVal val="visible"/>
                                      </p:to>
                                    </p:set>
                                    <p:anim calcmode="lin" valueType="num">
                                      <p:cBhvr>
                                        <p:cTn id="35" dur="250" fill="hold"/>
                                        <p:tgtEl>
                                          <p:spTgt spid="3"/>
                                        </p:tgtEl>
                                        <p:attrNameLst>
                                          <p:attrName>ppt_w</p:attrName>
                                        </p:attrNameLst>
                                      </p:cBhvr>
                                      <p:tavLst>
                                        <p:tav tm="0">
                                          <p:val>
                                            <p:fltVal val="0"/>
                                          </p:val>
                                        </p:tav>
                                        <p:tav tm="100000">
                                          <p:val>
                                            <p:strVal val="#ppt_w"/>
                                          </p:val>
                                        </p:tav>
                                      </p:tavLst>
                                    </p:anim>
                                    <p:anim calcmode="lin" valueType="num">
                                      <p:cBhvr>
                                        <p:cTn id="36" dur="250" fill="hold"/>
                                        <p:tgtEl>
                                          <p:spTgt spid="3"/>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250" fill="hold"/>
                                        <p:tgtEl>
                                          <p:spTgt spid="20"/>
                                        </p:tgtEl>
                                        <p:attrNameLst>
                                          <p:attrName>ppt_w</p:attrName>
                                        </p:attrNameLst>
                                      </p:cBhvr>
                                      <p:tavLst>
                                        <p:tav tm="0">
                                          <p:val>
                                            <p:fltVal val="0"/>
                                          </p:val>
                                        </p:tav>
                                        <p:tav tm="100000">
                                          <p:val>
                                            <p:strVal val="#ppt_w"/>
                                          </p:val>
                                        </p:tav>
                                      </p:tavLst>
                                    </p:anim>
                                    <p:anim calcmode="lin" valueType="num">
                                      <p:cBhvr>
                                        <p:cTn id="40" dur="25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01"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6.4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请假模块程序流程</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431736" y="2775357"/>
            <a:ext cx="5504239" cy="1569660"/>
          </a:xfrm>
          <a:prstGeom prst="rect">
            <a:avLst/>
          </a:prstGeom>
        </p:spPr>
        <p:txBody>
          <a:bodyPr wrap="square">
            <a:spAutoFit/>
          </a:bodyPr>
          <a:lstStyle/>
          <a:p>
            <a:r>
              <a:rPr lang="zh-CN" altLang="en-US" sz="2400" dirty="0"/>
              <a:t>员工</a:t>
            </a:r>
            <a:r>
              <a:rPr lang="zh-CN" altLang="zh-CN" sz="2400" dirty="0"/>
              <a:t>进入</a:t>
            </a:r>
            <a:r>
              <a:rPr lang="zh-CN" altLang="en-US" sz="2400" dirty="0"/>
              <a:t>员工主页面</a:t>
            </a:r>
            <a:r>
              <a:rPr lang="zh-CN" altLang="zh-CN" sz="2400" dirty="0"/>
              <a:t>后，输入</a:t>
            </a:r>
            <a:r>
              <a:rPr lang="zh-CN" altLang="en-US" sz="2400" dirty="0"/>
              <a:t>填写请假时间及其理由进行提交，内容将保存到文件中</a:t>
            </a:r>
            <a:r>
              <a:rPr lang="zh-CN" altLang="zh-CN" sz="2400" dirty="0"/>
              <a:t>。</a:t>
            </a:r>
            <a:r>
              <a:rPr lang="zh-CN" altLang="en-US" sz="2400" dirty="0"/>
              <a:t>管理员在其主页面可以看到请假的请求，可以点进去进行查看与审核</a:t>
            </a:r>
            <a:r>
              <a:rPr lang="zh-CN" altLang="zh-CN" sz="2400" dirty="0"/>
              <a:t>。</a:t>
            </a:r>
          </a:p>
        </p:txBody>
      </p:sp>
      <p:pic>
        <p:nvPicPr>
          <p:cNvPr id="16" name="图片 15">
            <a:extLst>
              <a:ext uri="{FF2B5EF4-FFF2-40B4-BE49-F238E27FC236}">
                <a16:creationId xmlns:a16="http://schemas.microsoft.com/office/drawing/2014/main" id="{A851D41D-8F39-4C32-A8D4-C539260B10B1}"/>
              </a:ext>
            </a:extLst>
          </p:cNvPr>
          <p:cNvPicPr/>
          <p:nvPr/>
        </p:nvPicPr>
        <p:blipFill>
          <a:blip r:embed="rId2">
            <a:extLst>
              <a:ext uri="{28A0092B-C50C-407E-A947-70E740481C1C}">
                <a14:useLocalDpi xmlns:a14="http://schemas.microsoft.com/office/drawing/2010/main" val="0"/>
              </a:ext>
            </a:extLst>
          </a:blip>
          <a:stretch>
            <a:fillRect/>
          </a:stretch>
        </p:blipFill>
        <p:spPr>
          <a:xfrm>
            <a:off x="6596762" y="571741"/>
            <a:ext cx="4835619" cy="5685785"/>
          </a:xfrm>
          <a:prstGeom prst="rect">
            <a:avLst/>
          </a:prstGeom>
        </p:spPr>
      </p:pic>
    </p:spTree>
    <p:extLst>
      <p:ext uri="{BB962C8B-B14F-4D97-AF65-F5344CB8AC3E}">
        <p14:creationId xmlns:p14="http://schemas.microsoft.com/office/powerpoint/2010/main" val="268317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iterate type="lt">
                                    <p:tmPct val="10000"/>
                                  </p:iterate>
                                  <p:childTnLst>
                                    <p:set>
                                      <p:cBhvr>
                                        <p:cTn id="30" dur="1" fill="hold">
                                          <p:stCondLst>
                                            <p:cond delay="0"/>
                                          </p:stCondLst>
                                        </p:cTn>
                                        <p:tgtEl>
                                          <p:spTgt spid="16"/>
                                        </p:tgtEl>
                                        <p:attrNameLst>
                                          <p:attrName>style.visibility</p:attrName>
                                        </p:attrNameLst>
                                      </p:cBhvr>
                                      <p:to>
                                        <p:strVal val="visible"/>
                                      </p:to>
                                    </p:set>
                                    <p:anim calcmode="lin" valueType="num">
                                      <p:cBhvr>
                                        <p:cTn id="31" dur="250" fill="hold"/>
                                        <p:tgtEl>
                                          <p:spTgt spid="16"/>
                                        </p:tgtEl>
                                        <p:attrNameLst>
                                          <p:attrName>ppt_w</p:attrName>
                                        </p:attrNameLst>
                                      </p:cBhvr>
                                      <p:tavLst>
                                        <p:tav tm="0">
                                          <p:val>
                                            <p:fltVal val="0"/>
                                          </p:val>
                                        </p:tav>
                                        <p:tav tm="100000">
                                          <p:val>
                                            <p:strVal val="#ppt_w"/>
                                          </p:val>
                                        </p:tav>
                                      </p:tavLst>
                                    </p:anim>
                                    <p:anim calcmode="lin" valueType="num">
                                      <p:cBhvr>
                                        <p:cTn id="32" dur="25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请假实现界面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1595101" y="1655101"/>
            <a:ext cx="1156390" cy="400110"/>
          </a:xfrm>
          <a:prstGeom prst="rect">
            <a:avLst/>
          </a:prstGeom>
        </p:spPr>
        <p:txBody>
          <a:bodyPr wrap="square">
            <a:spAutoFit/>
          </a:bodyPr>
          <a:lstStyle/>
          <a:p>
            <a:r>
              <a:rPr lang="zh-CN" altLang="en-US" sz="2000" b="1" dirty="0"/>
              <a:t>主页面</a:t>
            </a:r>
            <a:endParaRPr lang="zh-CN" altLang="zh-CN" sz="2000" b="1" dirty="0"/>
          </a:p>
        </p:txBody>
      </p:sp>
      <p:sp>
        <p:nvSpPr>
          <p:cNvPr id="21" name="矩形 20">
            <a:extLst>
              <a:ext uri="{FF2B5EF4-FFF2-40B4-BE49-F238E27FC236}">
                <a16:creationId xmlns:a16="http://schemas.microsoft.com/office/drawing/2014/main" id="{671A800B-3DB4-4747-8DA1-82CC63F626A9}"/>
              </a:ext>
            </a:extLst>
          </p:cNvPr>
          <p:cNvSpPr/>
          <p:nvPr/>
        </p:nvSpPr>
        <p:spPr>
          <a:xfrm>
            <a:off x="4770496" y="1669352"/>
            <a:ext cx="3057522" cy="400110"/>
          </a:xfrm>
          <a:prstGeom prst="rect">
            <a:avLst/>
          </a:prstGeom>
        </p:spPr>
        <p:txBody>
          <a:bodyPr wrap="square">
            <a:spAutoFit/>
          </a:bodyPr>
          <a:lstStyle/>
          <a:p>
            <a:r>
              <a:rPr lang="zh-CN" altLang="en-US" sz="2000" b="1" dirty="0"/>
              <a:t>填写内容并提交请假请求</a:t>
            </a:r>
            <a:endParaRPr lang="zh-CN" altLang="zh-CN" sz="2000" b="1" dirty="0"/>
          </a:p>
        </p:txBody>
      </p:sp>
      <p:pic>
        <p:nvPicPr>
          <p:cNvPr id="19" name="图片 18" descr="staff menu">
            <a:extLst>
              <a:ext uri="{FF2B5EF4-FFF2-40B4-BE49-F238E27FC236}">
                <a16:creationId xmlns:a16="http://schemas.microsoft.com/office/drawing/2014/main" id="{58FB6C9E-3230-4E9C-90F7-E472667D74D7}"/>
              </a:ext>
            </a:extLst>
          </p:cNvPr>
          <p:cNvPicPr/>
          <p:nvPr/>
        </p:nvPicPr>
        <p:blipFill rotWithShape="1">
          <a:blip r:embed="rId2">
            <a:extLst>
              <a:ext uri="{28A0092B-C50C-407E-A947-70E740481C1C}">
                <a14:useLocalDpi xmlns:a14="http://schemas.microsoft.com/office/drawing/2010/main" val="0"/>
              </a:ext>
            </a:extLst>
          </a:blip>
          <a:srcRect t="6724"/>
          <a:stretch/>
        </p:blipFill>
        <p:spPr>
          <a:xfrm>
            <a:off x="644536" y="2035559"/>
            <a:ext cx="3057521" cy="4387343"/>
          </a:xfrm>
          <a:prstGeom prst="rect">
            <a:avLst/>
          </a:prstGeom>
        </p:spPr>
      </p:pic>
      <p:pic>
        <p:nvPicPr>
          <p:cNvPr id="20" name="图片 19" descr="leave application">
            <a:extLst>
              <a:ext uri="{FF2B5EF4-FFF2-40B4-BE49-F238E27FC236}">
                <a16:creationId xmlns:a16="http://schemas.microsoft.com/office/drawing/2014/main" id="{B69757EC-AEEC-405A-B4CD-70BF53E03A0C}"/>
              </a:ext>
            </a:extLst>
          </p:cNvPr>
          <p:cNvPicPr/>
          <p:nvPr/>
        </p:nvPicPr>
        <p:blipFill rotWithShape="1">
          <a:blip r:embed="rId3">
            <a:extLst>
              <a:ext uri="{28A0092B-C50C-407E-A947-70E740481C1C}">
                <a14:useLocalDpi xmlns:a14="http://schemas.microsoft.com/office/drawing/2010/main" val="0"/>
              </a:ext>
            </a:extLst>
          </a:blip>
          <a:srcRect t="5159"/>
          <a:stretch/>
        </p:blipFill>
        <p:spPr>
          <a:xfrm>
            <a:off x="4392337" y="2055211"/>
            <a:ext cx="3700775" cy="4387343"/>
          </a:xfrm>
          <a:prstGeom prst="rect">
            <a:avLst/>
          </a:prstGeom>
        </p:spPr>
      </p:pic>
      <p:pic>
        <p:nvPicPr>
          <p:cNvPr id="22" name="图片 21" descr="successful">
            <a:extLst>
              <a:ext uri="{FF2B5EF4-FFF2-40B4-BE49-F238E27FC236}">
                <a16:creationId xmlns:a16="http://schemas.microsoft.com/office/drawing/2014/main" id="{9493D119-8DD7-422B-8E15-D154BFCCF74D}"/>
              </a:ext>
            </a:extLst>
          </p:cNvPr>
          <p:cNvPicPr/>
          <p:nvPr/>
        </p:nvPicPr>
        <p:blipFill>
          <a:blip r:embed="rId4">
            <a:extLst>
              <a:ext uri="{28A0092B-C50C-407E-A947-70E740481C1C}">
                <a14:useLocalDpi xmlns:a14="http://schemas.microsoft.com/office/drawing/2010/main" val="0"/>
              </a:ext>
            </a:extLst>
          </a:blip>
          <a:stretch>
            <a:fillRect/>
          </a:stretch>
        </p:blipFill>
        <p:spPr>
          <a:xfrm>
            <a:off x="8697739" y="1690896"/>
            <a:ext cx="2849725" cy="1425475"/>
          </a:xfrm>
          <a:prstGeom prst="rect">
            <a:avLst/>
          </a:prstGeom>
        </p:spPr>
      </p:pic>
      <p:sp>
        <p:nvSpPr>
          <p:cNvPr id="23" name="矩形 22">
            <a:extLst>
              <a:ext uri="{FF2B5EF4-FFF2-40B4-BE49-F238E27FC236}">
                <a16:creationId xmlns:a16="http://schemas.microsoft.com/office/drawing/2014/main" id="{BF96941B-35A6-4C8E-8D24-9832183E3CF5}"/>
              </a:ext>
            </a:extLst>
          </p:cNvPr>
          <p:cNvSpPr/>
          <p:nvPr/>
        </p:nvSpPr>
        <p:spPr>
          <a:xfrm>
            <a:off x="8593840" y="1625033"/>
            <a:ext cx="3057522" cy="400110"/>
          </a:xfrm>
          <a:prstGeom prst="rect">
            <a:avLst/>
          </a:prstGeom>
        </p:spPr>
        <p:txBody>
          <a:bodyPr wrap="square">
            <a:spAutoFit/>
          </a:bodyPr>
          <a:lstStyle/>
          <a:p>
            <a:pPr algn="ctr"/>
            <a:r>
              <a:rPr lang="zh-CN" altLang="en-US" sz="2000" b="1" dirty="0"/>
              <a:t>提交成功</a:t>
            </a:r>
            <a:endParaRPr lang="zh-CN" altLang="zh-CN" sz="2000" b="1" dirty="0"/>
          </a:p>
        </p:txBody>
      </p:sp>
    </p:spTree>
    <p:extLst>
      <p:ext uri="{BB962C8B-B14F-4D97-AF65-F5344CB8AC3E}">
        <p14:creationId xmlns:p14="http://schemas.microsoft.com/office/powerpoint/2010/main" val="380776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21"/>
                                        </p:tgtEl>
                                        <p:attrNameLst>
                                          <p:attrName>style.visibility</p:attrName>
                                        </p:attrNameLst>
                                      </p:cBhvr>
                                      <p:to>
                                        <p:strVal val="visible"/>
                                      </p:to>
                                    </p:set>
                                    <p:anim calcmode="lin" valueType="num">
                                      <p:cBhvr>
                                        <p:cTn id="31" dur="150" fill="hold"/>
                                        <p:tgtEl>
                                          <p:spTgt spid="21"/>
                                        </p:tgtEl>
                                        <p:attrNameLst>
                                          <p:attrName>ppt_w</p:attrName>
                                        </p:attrNameLst>
                                      </p:cBhvr>
                                      <p:tavLst>
                                        <p:tav tm="0">
                                          <p:val>
                                            <p:fltVal val="0"/>
                                          </p:val>
                                        </p:tav>
                                        <p:tav tm="100000">
                                          <p:val>
                                            <p:strVal val="#ppt_w"/>
                                          </p:val>
                                        </p:tav>
                                      </p:tavLst>
                                    </p:anim>
                                    <p:anim calcmode="lin" valueType="num">
                                      <p:cBhvr>
                                        <p:cTn id="32" dur="150" fill="hold"/>
                                        <p:tgtEl>
                                          <p:spTgt spid="21"/>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calcmode="lin" valueType="num">
                                      <p:cBhvr>
                                        <p:cTn id="35" dur="250" fill="hold"/>
                                        <p:tgtEl>
                                          <p:spTgt spid="19"/>
                                        </p:tgtEl>
                                        <p:attrNameLst>
                                          <p:attrName>ppt_w</p:attrName>
                                        </p:attrNameLst>
                                      </p:cBhvr>
                                      <p:tavLst>
                                        <p:tav tm="0">
                                          <p:val>
                                            <p:fltVal val="0"/>
                                          </p:val>
                                        </p:tav>
                                        <p:tav tm="100000">
                                          <p:val>
                                            <p:strVal val="#ppt_w"/>
                                          </p:val>
                                        </p:tav>
                                      </p:tavLst>
                                    </p:anim>
                                    <p:anim calcmode="lin" valueType="num">
                                      <p:cBhvr>
                                        <p:cTn id="36" dur="250" fill="hold"/>
                                        <p:tgtEl>
                                          <p:spTgt spid="19"/>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23"/>
                                        </p:tgtEl>
                                        <p:attrNameLst>
                                          <p:attrName>style.visibility</p:attrName>
                                        </p:attrNameLst>
                                      </p:cBhvr>
                                      <p:to>
                                        <p:strVal val="visible"/>
                                      </p:to>
                                    </p:set>
                                    <p:anim calcmode="lin" valueType="num">
                                      <p:cBhvr>
                                        <p:cTn id="39" dur="150" fill="hold"/>
                                        <p:tgtEl>
                                          <p:spTgt spid="23"/>
                                        </p:tgtEl>
                                        <p:attrNameLst>
                                          <p:attrName>ppt_w</p:attrName>
                                        </p:attrNameLst>
                                      </p:cBhvr>
                                      <p:tavLst>
                                        <p:tav tm="0">
                                          <p:val>
                                            <p:fltVal val="0"/>
                                          </p:val>
                                        </p:tav>
                                        <p:tav tm="100000">
                                          <p:val>
                                            <p:strVal val="#ppt_w"/>
                                          </p:val>
                                        </p:tav>
                                      </p:tavLst>
                                    </p:anim>
                                    <p:anim calcmode="lin" valueType="num">
                                      <p:cBhvr>
                                        <p:cTn id="40" dur="150" fill="hold"/>
                                        <p:tgtEl>
                                          <p:spTgt spid="2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20"/>
                                        </p:tgtEl>
                                        <p:attrNameLst>
                                          <p:attrName>style.visibility</p:attrName>
                                        </p:attrNameLst>
                                      </p:cBhvr>
                                      <p:to>
                                        <p:strVal val="visible"/>
                                      </p:to>
                                    </p:set>
                                    <p:anim calcmode="lin" valueType="num">
                                      <p:cBhvr>
                                        <p:cTn id="43" dur="250" fill="hold"/>
                                        <p:tgtEl>
                                          <p:spTgt spid="20"/>
                                        </p:tgtEl>
                                        <p:attrNameLst>
                                          <p:attrName>ppt_w</p:attrName>
                                        </p:attrNameLst>
                                      </p:cBhvr>
                                      <p:tavLst>
                                        <p:tav tm="0">
                                          <p:val>
                                            <p:fltVal val="0"/>
                                          </p:val>
                                        </p:tav>
                                        <p:tav tm="100000">
                                          <p:val>
                                            <p:strVal val="#ppt_w"/>
                                          </p:val>
                                        </p:tav>
                                      </p:tavLst>
                                    </p:anim>
                                    <p:anim calcmode="lin" valueType="num">
                                      <p:cBhvr>
                                        <p:cTn id="44" dur="250" fill="hold"/>
                                        <p:tgtEl>
                                          <p:spTgt spid="20"/>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iterate type="lt">
                                    <p:tmPct val="10000"/>
                                  </p:iterate>
                                  <p:childTnLst>
                                    <p:set>
                                      <p:cBhvr>
                                        <p:cTn id="46" dur="1" fill="hold">
                                          <p:stCondLst>
                                            <p:cond delay="0"/>
                                          </p:stCondLst>
                                        </p:cTn>
                                        <p:tgtEl>
                                          <p:spTgt spid="22"/>
                                        </p:tgtEl>
                                        <p:attrNameLst>
                                          <p:attrName>style.visibility</p:attrName>
                                        </p:attrNameLst>
                                      </p:cBhvr>
                                      <p:to>
                                        <p:strVal val="visible"/>
                                      </p:to>
                                    </p:set>
                                    <p:anim calcmode="lin" valueType="num">
                                      <p:cBhvr>
                                        <p:cTn id="47" dur="250" fill="hold"/>
                                        <p:tgtEl>
                                          <p:spTgt spid="22"/>
                                        </p:tgtEl>
                                        <p:attrNameLst>
                                          <p:attrName>ppt_w</p:attrName>
                                        </p:attrNameLst>
                                      </p:cBhvr>
                                      <p:tavLst>
                                        <p:tav tm="0">
                                          <p:val>
                                            <p:fltVal val="0"/>
                                          </p:val>
                                        </p:tav>
                                        <p:tav tm="100000">
                                          <p:val>
                                            <p:strVal val="#ppt_w"/>
                                          </p:val>
                                        </p:tav>
                                      </p:tavLst>
                                    </p:anim>
                                    <p:anim calcmode="lin" valueType="num">
                                      <p:cBhvr>
                                        <p:cTn id="48" dur="25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1" grpId="0"/>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文本框 80"/>
          <p:cNvSpPr txBox="1"/>
          <p:nvPr/>
        </p:nvSpPr>
        <p:spPr>
          <a:xfrm>
            <a:off x="644536" y="653424"/>
            <a:ext cx="5522584" cy="461665"/>
          </a:xfrm>
          <a:prstGeom prst="rect">
            <a:avLst/>
          </a:prstGeom>
          <a:noFill/>
        </p:spPr>
        <p:txBody>
          <a:bodyPr wrap="square" rtlCol="0">
            <a:spAutoFit/>
          </a:bodyPr>
          <a:lstStyle/>
          <a:p>
            <a:pPr lvl="0">
              <a:defRPr/>
            </a:pPr>
            <a:r>
              <a:rPr lang="en-US" altLang="zh-CN" sz="2400" b="1" spc="300" dirty="0">
                <a:solidFill>
                  <a:srgbClr val="0863B5"/>
                </a:solidFill>
                <a:latin typeface="方正正中黑简体" panose="02000000000000000000" pitchFamily="2" charset="-122"/>
                <a:ea typeface="方正正中黑简体" panose="02000000000000000000" pitchFamily="2" charset="-122"/>
              </a:rPr>
              <a:t>6.5 </a:t>
            </a:r>
            <a:r>
              <a:rPr lang="zh-CN" altLang="en-US" sz="2400" b="1" spc="300" dirty="0">
                <a:solidFill>
                  <a:srgbClr val="0863B5"/>
                </a:solidFill>
                <a:latin typeface="方正正中黑简体" panose="02000000000000000000" pitchFamily="2" charset="-122"/>
                <a:ea typeface="方正正中黑简体" panose="02000000000000000000" pitchFamily="2" charset="-122"/>
              </a:rPr>
              <a:t>请假实现界面</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18" name="矩形 17">
            <a:extLst>
              <a:ext uri="{FF2B5EF4-FFF2-40B4-BE49-F238E27FC236}">
                <a16:creationId xmlns:a16="http://schemas.microsoft.com/office/drawing/2014/main" id="{0AC13896-C35A-4F60-BF7D-28DF4F302A24}"/>
              </a:ext>
            </a:extLst>
          </p:cNvPr>
          <p:cNvSpPr/>
          <p:nvPr/>
        </p:nvSpPr>
        <p:spPr>
          <a:xfrm>
            <a:off x="1878270" y="1869407"/>
            <a:ext cx="2106956" cy="400110"/>
          </a:xfrm>
          <a:prstGeom prst="rect">
            <a:avLst/>
          </a:prstGeom>
        </p:spPr>
        <p:txBody>
          <a:bodyPr wrap="square">
            <a:spAutoFit/>
          </a:bodyPr>
          <a:lstStyle/>
          <a:p>
            <a:pPr algn="ctr"/>
            <a:r>
              <a:rPr lang="zh-CN" altLang="en-US" sz="2000" b="1" dirty="0"/>
              <a:t>管理员主页面</a:t>
            </a:r>
            <a:endParaRPr lang="zh-CN" altLang="zh-CN" sz="2000" b="1" dirty="0"/>
          </a:p>
        </p:txBody>
      </p:sp>
      <p:sp>
        <p:nvSpPr>
          <p:cNvPr id="23" name="矩形 22">
            <a:extLst>
              <a:ext uri="{FF2B5EF4-FFF2-40B4-BE49-F238E27FC236}">
                <a16:creationId xmlns:a16="http://schemas.microsoft.com/office/drawing/2014/main" id="{BF96941B-35A6-4C8E-8D24-9832183E3CF5}"/>
              </a:ext>
            </a:extLst>
          </p:cNvPr>
          <p:cNvSpPr/>
          <p:nvPr/>
        </p:nvSpPr>
        <p:spPr>
          <a:xfrm>
            <a:off x="7120640" y="1416844"/>
            <a:ext cx="3057522" cy="400110"/>
          </a:xfrm>
          <a:prstGeom prst="rect">
            <a:avLst/>
          </a:prstGeom>
        </p:spPr>
        <p:txBody>
          <a:bodyPr wrap="square">
            <a:spAutoFit/>
          </a:bodyPr>
          <a:lstStyle/>
          <a:p>
            <a:pPr algn="ctr"/>
            <a:r>
              <a:rPr lang="zh-CN" altLang="en-US" sz="2000" b="1" dirty="0"/>
              <a:t>保存的请假文本内容</a:t>
            </a:r>
            <a:endParaRPr lang="zh-CN" altLang="zh-CN" sz="2000" b="1" dirty="0"/>
          </a:p>
        </p:txBody>
      </p:sp>
      <p:pic>
        <p:nvPicPr>
          <p:cNvPr id="24" name="图片 23" descr="manager menu">
            <a:extLst>
              <a:ext uri="{FF2B5EF4-FFF2-40B4-BE49-F238E27FC236}">
                <a16:creationId xmlns:a16="http://schemas.microsoft.com/office/drawing/2014/main" id="{378BC4C9-3818-4E2F-8B9D-AEA7BB57412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80337" y="2231617"/>
            <a:ext cx="4902823" cy="3381842"/>
          </a:xfrm>
          <a:prstGeom prst="rect">
            <a:avLst/>
          </a:prstGeom>
        </p:spPr>
      </p:pic>
      <p:pic>
        <p:nvPicPr>
          <p:cNvPr id="25" name="图片 24" descr="Leave applications">
            <a:extLst>
              <a:ext uri="{FF2B5EF4-FFF2-40B4-BE49-F238E27FC236}">
                <a16:creationId xmlns:a16="http://schemas.microsoft.com/office/drawing/2014/main" id="{93A6889F-3D2B-45FD-AC21-A08156194DF6}"/>
              </a:ext>
            </a:extLst>
          </p:cNvPr>
          <p:cNvPicPr/>
          <p:nvPr/>
        </p:nvPicPr>
        <p:blipFill rotWithShape="1">
          <a:blip r:embed="rId3">
            <a:extLst>
              <a:ext uri="{28A0092B-C50C-407E-A947-70E740481C1C}">
                <a14:useLocalDpi xmlns:a14="http://schemas.microsoft.com/office/drawing/2010/main" val="0"/>
              </a:ext>
            </a:extLst>
          </a:blip>
          <a:srcRect t="3975" b="23069"/>
          <a:stretch/>
        </p:blipFill>
        <p:spPr>
          <a:xfrm>
            <a:off x="6479917" y="1894030"/>
            <a:ext cx="4845001" cy="4240923"/>
          </a:xfrm>
          <a:prstGeom prst="rect">
            <a:avLst/>
          </a:prstGeom>
        </p:spPr>
      </p:pic>
    </p:spTree>
    <p:extLst>
      <p:ext uri="{BB962C8B-B14F-4D97-AF65-F5344CB8AC3E}">
        <p14:creationId xmlns:p14="http://schemas.microsoft.com/office/powerpoint/2010/main" val="386702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arn(outHorizontal)">
                                      <p:cBhvr>
                                        <p:cTn id="7" dur="250"/>
                                        <p:tgtEl>
                                          <p:spTgt spid="84"/>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right)">
                                      <p:cBhvr>
                                        <p:cTn id="11" dur="250"/>
                                        <p:tgtEl>
                                          <p:spTgt spid="87"/>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barn(inHorizontal)">
                                      <p:cBhvr>
                                        <p:cTn id="15" dur="250"/>
                                        <p:tgtEl>
                                          <p:spTgt spid="8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0"/>
                                        </p:tgtEl>
                                        <p:attrNameLst>
                                          <p:attrName>style.visibility</p:attrName>
                                        </p:attrNameLst>
                                      </p:cBhvr>
                                      <p:to>
                                        <p:strVal val="visible"/>
                                      </p:to>
                                    </p:set>
                                    <p:animEffect transition="in" filter="wipe(down)">
                                      <p:cBhvr>
                                        <p:cTn id="18" dur="500"/>
                                        <p:tgtEl>
                                          <p:spTgt spid="5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09"/>
                                        </p:tgtEl>
                                        <p:attrNameLst>
                                          <p:attrName>style.visibility</p:attrName>
                                        </p:attrNameLst>
                                      </p:cBhvr>
                                      <p:to>
                                        <p:strVal val="visible"/>
                                      </p:to>
                                    </p:set>
                                    <p:animEffect transition="in" filter="wipe(down)">
                                      <p:cBhvr>
                                        <p:cTn id="21" dur="500"/>
                                        <p:tgtEl>
                                          <p:spTgt spid="50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08"/>
                                        </p:tgtEl>
                                        <p:attrNameLst>
                                          <p:attrName>style.visibility</p:attrName>
                                        </p:attrNameLst>
                                      </p:cBhvr>
                                      <p:to>
                                        <p:strVal val="visible"/>
                                      </p:to>
                                    </p:set>
                                    <p:animEffect transition="in" filter="wipe(down)">
                                      <p:cBhvr>
                                        <p:cTn id="24" dur="500"/>
                                        <p:tgtEl>
                                          <p:spTgt spid="508"/>
                                        </p:tgtEl>
                                      </p:cBhvr>
                                    </p:animEffect>
                                  </p:childTnLst>
                                </p:cTn>
                              </p:par>
                              <p:par>
                                <p:cTn id="25" presetID="23" presetClass="entr" presetSubtype="16" fill="hold" grpId="0" nodeType="withEffect">
                                  <p:stCondLst>
                                    <p:cond delay="0"/>
                                  </p:stCondLst>
                                  <p:iterate type="lt">
                                    <p:tmPct val="10000"/>
                                  </p:iterate>
                                  <p:childTnLst>
                                    <p:set>
                                      <p:cBhvr>
                                        <p:cTn id="26" dur="1" fill="hold">
                                          <p:stCondLst>
                                            <p:cond delay="0"/>
                                          </p:stCondLst>
                                        </p:cTn>
                                        <p:tgtEl>
                                          <p:spTgt spid="18"/>
                                        </p:tgtEl>
                                        <p:attrNameLst>
                                          <p:attrName>style.visibility</p:attrName>
                                        </p:attrNameLst>
                                      </p:cBhvr>
                                      <p:to>
                                        <p:strVal val="visible"/>
                                      </p:to>
                                    </p:set>
                                    <p:anim calcmode="lin" valueType="num">
                                      <p:cBhvr>
                                        <p:cTn id="27" dur="150" fill="hold"/>
                                        <p:tgtEl>
                                          <p:spTgt spid="18"/>
                                        </p:tgtEl>
                                        <p:attrNameLst>
                                          <p:attrName>ppt_w</p:attrName>
                                        </p:attrNameLst>
                                      </p:cBhvr>
                                      <p:tavLst>
                                        <p:tav tm="0">
                                          <p:val>
                                            <p:fltVal val="0"/>
                                          </p:val>
                                        </p:tav>
                                        <p:tav tm="100000">
                                          <p:val>
                                            <p:strVal val="#ppt_w"/>
                                          </p:val>
                                        </p:tav>
                                      </p:tavLst>
                                    </p:anim>
                                    <p:anim calcmode="lin" valueType="num">
                                      <p:cBhvr>
                                        <p:cTn id="28" dur="150" fill="hold"/>
                                        <p:tgtEl>
                                          <p:spTgt spid="18"/>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iterate type="lt">
                                    <p:tmPct val="10000"/>
                                  </p:iterate>
                                  <p:childTnLst>
                                    <p:set>
                                      <p:cBhvr>
                                        <p:cTn id="30" dur="1" fill="hold">
                                          <p:stCondLst>
                                            <p:cond delay="0"/>
                                          </p:stCondLst>
                                        </p:cTn>
                                        <p:tgtEl>
                                          <p:spTgt spid="23"/>
                                        </p:tgtEl>
                                        <p:attrNameLst>
                                          <p:attrName>style.visibility</p:attrName>
                                        </p:attrNameLst>
                                      </p:cBhvr>
                                      <p:to>
                                        <p:strVal val="visible"/>
                                      </p:to>
                                    </p:set>
                                    <p:anim calcmode="lin" valueType="num">
                                      <p:cBhvr>
                                        <p:cTn id="31" dur="150" fill="hold"/>
                                        <p:tgtEl>
                                          <p:spTgt spid="23"/>
                                        </p:tgtEl>
                                        <p:attrNameLst>
                                          <p:attrName>ppt_w</p:attrName>
                                        </p:attrNameLst>
                                      </p:cBhvr>
                                      <p:tavLst>
                                        <p:tav tm="0">
                                          <p:val>
                                            <p:fltVal val="0"/>
                                          </p:val>
                                        </p:tav>
                                        <p:tav tm="100000">
                                          <p:val>
                                            <p:strVal val="#ppt_w"/>
                                          </p:val>
                                        </p:tav>
                                      </p:tavLst>
                                    </p:anim>
                                    <p:anim calcmode="lin" valueType="num">
                                      <p:cBhvr>
                                        <p:cTn id="32" dur="150" fill="hold"/>
                                        <p:tgtEl>
                                          <p:spTgt spid="23"/>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iterate type="lt">
                                    <p:tmPct val="10000"/>
                                  </p:iterate>
                                  <p:childTnLst>
                                    <p:set>
                                      <p:cBhvr>
                                        <p:cTn id="34" dur="1" fill="hold">
                                          <p:stCondLst>
                                            <p:cond delay="0"/>
                                          </p:stCondLst>
                                        </p:cTn>
                                        <p:tgtEl>
                                          <p:spTgt spid="24"/>
                                        </p:tgtEl>
                                        <p:attrNameLst>
                                          <p:attrName>style.visibility</p:attrName>
                                        </p:attrNameLst>
                                      </p:cBhvr>
                                      <p:to>
                                        <p:strVal val="visible"/>
                                      </p:to>
                                    </p:set>
                                    <p:anim calcmode="lin" valueType="num">
                                      <p:cBhvr>
                                        <p:cTn id="35" dur="250" fill="hold"/>
                                        <p:tgtEl>
                                          <p:spTgt spid="24"/>
                                        </p:tgtEl>
                                        <p:attrNameLst>
                                          <p:attrName>ppt_w</p:attrName>
                                        </p:attrNameLst>
                                      </p:cBhvr>
                                      <p:tavLst>
                                        <p:tav tm="0">
                                          <p:val>
                                            <p:fltVal val="0"/>
                                          </p:val>
                                        </p:tav>
                                        <p:tav tm="100000">
                                          <p:val>
                                            <p:strVal val="#ppt_w"/>
                                          </p:val>
                                        </p:tav>
                                      </p:tavLst>
                                    </p:anim>
                                    <p:anim calcmode="lin" valueType="num">
                                      <p:cBhvr>
                                        <p:cTn id="36" dur="25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18" grpId="0"/>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2380111"/>
            <a:ext cx="5564887" cy="646331"/>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7.</a:t>
            </a:r>
            <a:r>
              <a:rPr lang="zh-CN" altLang="en-US" sz="3600" b="1" spc="100" dirty="0">
                <a:solidFill>
                  <a:schemeClr val="bg1"/>
                </a:solidFill>
                <a:latin typeface="方正正中黑简体" panose="02000000000000000000" pitchFamily="2" charset="-122"/>
                <a:ea typeface="方正正中黑简体" panose="02000000000000000000" pitchFamily="2" charset="-122"/>
              </a:rPr>
              <a:t>集成测试</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小结</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8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44536" y="648375"/>
            <a:ext cx="1741182"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集成测试</a:t>
            </a: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r>
              <a:rPr lang="en-US" altLang="zh-CN" dirty="0">
                <a:solidFill>
                  <a:schemeClr val="bg1">
                    <a:alpha val="16000"/>
                  </a:schemeClr>
                </a:solidFill>
                <a:latin typeface="方正正中黑简体" panose="02000000000000000000" pitchFamily="2" charset="-122"/>
                <a:ea typeface="方正正中黑简体" panose="02000000000000000000" pitchFamily="2" charset="-122"/>
              </a:rPr>
              <a:t>CONCISE</a:t>
            </a:r>
            <a:endParaRPr lang="zh-CN" altLang="en-US"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INNOVATION</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HIGH TECH</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26" name="文本框 25">
            <a:extLst>
              <a:ext uri="{FF2B5EF4-FFF2-40B4-BE49-F238E27FC236}">
                <a16:creationId xmlns:a16="http://schemas.microsoft.com/office/drawing/2014/main" id="{005E38E0-F37A-44FF-BB4F-353329C8DE4C}"/>
              </a:ext>
            </a:extLst>
          </p:cNvPr>
          <p:cNvSpPr txBox="1"/>
          <p:nvPr/>
        </p:nvSpPr>
        <p:spPr>
          <a:xfrm>
            <a:off x="1163005" y="1602483"/>
            <a:ext cx="6564154" cy="3416320"/>
          </a:xfrm>
          <a:prstGeom prst="rect">
            <a:avLst/>
          </a:prstGeom>
          <a:noFill/>
        </p:spPr>
        <p:txBody>
          <a:bodyPr wrap="square" rtlCol="0">
            <a:spAutoFit/>
          </a:bodyPr>
          <a:lstStyle/>
          <a:p>
            <a:r>
              <a:rPr lang="zh-CN" altLang="zh-CN" sz="2400" dirty="0"/>
              <a:t>本系统采用</a:t>
            </a:r>
            <a:r>
              <a:rPr lang="zh-CN" altLang="zh-CN" sz="2400" dirty="0">
                <a:solidFill>
                  <a:srgbClr val="FF0000"/>
                </a:solidFill>
              </a:rPr>
              <a:t>自顶向下集成测试</a:t>
            </a:r>
            <a:r>
              <a:rPr lang="zh-CN" altLang="zh-CN" sz="2400" dirty="0"/>
              <a:t>。</a:t>
            </a:r>
            <a:endParaRPr lang="en-US" altLang="zh-CN" sz="2400" dirty="0"/>
          </a:p>
          <a:p>
            <a:r>
              <a:rPr lang="zh-CN" altLang="zh-CN" sz="2400" dirty="0"/>
              <a:t>首先，后台部分作为主控模块作为测试的驱动程序，从主控模块开始沿控制层向下移动，把模块一一组合起来。需组合的模块包括经理模块、员工模块、留言模块、请假模块。</a:t>
            </a:r>
            <a:endParaRPr lang="en-US" altLang="zh-CN" sz="2400" dirty="0"/>
          </a:p>
          <a:p>
            <a:r>
              <a:rPr lang="zh-CN" altLang="zh-CN" sz="2400" dirty="0"/>
              <a:t>我们采用</a:t>
            </a:r>
            <a:r>
              <a:rPr lang="zh-CN" altLang="zh-CN" sz="2400" dirty="0">
                <a:solidFill>
                  <a:srgbClr val="FF0000"/>
                </a:solidFill>
              </a:rPr>
              <a:t>深度优先，按照结构</a:t>
            </a:r>
            <a:r>
              <a:rPr lang="zh-CN" altLang="zh-CN" sz="2400" dirty="0"/>
              <a:t>，用一条主控制路径将所有模块组合起来。然后在完成每组测试后，完成一组测试后再用一个实际模块代替另一个承接模块，最后进行了回归测试。</a:t>
            </a:r>
          </a:p>
        </p:txBody>
      </p:sp>
    </p:spTree>
    <p:extLst>
      <p:ext uri="{BB962C8B-B14F-4D97-AF65-F5344CB8AC3E}">
        <p14:creationId xmlns:p14="http://schemas.microsoft.com/office/powerpoint/2010/main" val="133693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arn(inVertical)">
                                      <p:cBhvr>
                                        <p:cTn id="16" dur="500"/>
                                        <p:tgtEl>
                                          <p:spTgt spid="26"/>
                                        </p:tgtEl>
                                      </p:cBhvr>
                                    </p:animEffect>
                                  </p:childTnLst>
                                </p:cTn>
                              </p:par>
                              <p:par>
                                <p:cTn id="17" presetID="16" presetClass="entr" presetSubtype="26"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Horizontal)">
                                      <p:cBhvr>
                                        <p:cTn id="19" dur="250"/>
                                        <p:tgtEl>
                                          <p:spTgt spid="8"/>
                                        </p:tgtEl>
                                      </p:cBhvr>
                                    </p:animEffect>
                                  </p:childTnLst>
                                </p:cTn>
                              </p:par>
                            </p:childTnLst>
                          </p:cTn>
                        </p:par>
                        <p:par>
                          <p:cTn id="20" fill="hold">
                            <p:stCondLst>
                              <p:cond delay="500"/>
                            </p:stCondLst>
                            <p:childTnLst>
                              <p:par>
                                <p:cTn id="21" presetID="2" presetClass="entr" presetSubtype="4" decel="10000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wipe(right)">
                                      <p:cBhvr>
                                        <p:cTn id="35" dur="500"/>
                                        <p:tgtEl>
                                          <p:spTgt spid="77"/>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wipe(right)">
                                      <p:cBhvr>
                                        <p:cTn id="38" dur="500"/>
                                        <p:tgtEl>
                                          <p:spTgt spid="79"/>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wipe(right)">
                                      <p:cBhvr>
                                        <p:cTn id="41" dur="500"/>
                                        <p:tgtEl>
                                          <p:spTgt spid="78"/>
                                        </p:tgtEl>
                                      </p:cBhvr>
                                    </p:animEffect>
                                  </p:childTnLst>
                                </p:cTn>
                              </p:par>
                              <p:par>
                                <p:cTn id="42" presetID="42" presetClass="entr" presetSubtype="0" fill="hold"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anim calcmode="lin" valueType="num">
                                      <p:cBhvr>
                                        <p:cTn id="45" dur="500" fill="hold"/>
                                        <p:tgtEl>
                                          <p:spTgt spid="3"/>
                                        </p:tgtEl>
                                        <p:attrNameLst>
                                          <p:attrName>ppt_x</p:attrName>
                                        </p:attrNameLst>
                                      </p:cBhvr>
                                      <p:tavLst>
                                        <p:tav tm="0">
                                          <p:val>
                                            <p:strVal val="#ppt_x"/>
                                          </p:val>
                                        </p:tav>
                                        <p:tav tm="100000">
                                          <p:val>
                                            <p:strVal val="#ppt_x"/>
                                          </p:val>
                                        </p:tav>
                                      </p:tavLst>
                                    </p:anim>
                                    <p:anim calcmode="lin" valueType="num">
                                      <p:cBhvr>
                                        <p:cTn id="4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44535" y="648375"/>
            <a:ext cx="2339821"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集成测试小结</a:t>
            </a: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r>
              <a:rPr lang="en-US" altLang="zh-CN" dirty="0">
                <a:solidFill>
                  <a:schemeClr val="bg1">
                    <a:alpha val="16000"/>
                  </a:schemeClr>
                </a:solidFill>
                <a:latin typeface="方正正中黑简体" panose="02000000000000000000" pitchFamily="2" charset="-122"/>
                <a:ea typeface="方正正中黑简体" panose="02000000000000000000" pitchFamily="2" charset="-122"/>
              </a:rPr>
              <a:t>CONCISE</a:t>
            </a:r>
            <a:endParaRPr lang="zh-CN" altLang="en-US"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INNOVATION</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HIGH TECH</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26" name="文本框 25">
            <a:extLst>
              <a:ext uri="{FF2B5EF4-FFF2-40B4-BE49-F238E27FC236}">
                <a16:creationId xmlns:a16="http://schemas.microsoft.com/office/drawing/2014/main" id="{005E38E0-F37A-44FF-BB4F-353329C8DE4C}"/>
              </a:ext>
            </a:extLst>
          </p:cNvPr>
          <p:cNvSpPr txBox="1"/>
          <p:nvPr/>
        </p:nvSpPr>
        <p:spPr>
          <a:xfrm>
            <a:off x="575437" y="2124394"/>
            <a:ext cx="7410286" cy="2677656"/>
          </a:xfrm>
          <a:prstGeom prst="rect">
            <a:avLst/>
          </a:prstGeom>
          <a:noFill/>
        </p:spPr>
        <p:txBody>
          <a:bodyPr wrap="square" rtlCol="0">
            <a:spAutoFit/>
          </a:bodyPr>
          <a:lstStyle/>
          <a:p>
            <a:r>
              <a:rPr lang="zh-CN" altLang="en-US" sz="2400" dirty="0"/>
              <a:t>本项目组成员对我们的“准时</a:t>
            </a:r>
            <a:r>
              <a:rPr lang="en-US" altLang="zh-CN" sz="2400" dirty="0"/>
              <a:t>DING”</a:t>
            </a:r>
            <a:r>
              <a:rPr lang="zh-CN" altLang="en-US" sz="2400" dirty="0"/>
              <a:t>考勤系统在用户环境进行</a:t>
            </a:r>
            <a:r>
              <a:rPr lang="zh-CN" altLang="en-US" sz="2400" dirty="0">
                <a:solidFill>
                  <a:srgbClr val="FF0000"/>
                </a:solidFill>
              </a:rPr>
              <a:t>功能、可靠性、安全性、兼容性、可使用性、系统封闭性</a:t>
            </a:r>
            <a:r>
              <a:rPr lang="zh-CN" altLang="en-US" sz="2400" dirty="0"/>
              <a:t>六个方面进行了全面、严格、规范的测试，对每一个模块</a:t>
            </a:r>
            <a:r>
              <a:rPr lang="en-US" altLang="zh-CN" sz="2400" dirty="0"/>
              <a:t>(</a:t>
            </a:r>
            <a:r>
              <a:rPr lang="zh-CN" altLang="en-US" sz="2400" dirty="0">
                <a:solidFill>
                  <a:srgbClr val="FF0000"/>
                </a:solidFill>
              </a:rPr>
              <a:t>经理模块、员工模块、留言模块、请假模块</a:t>
            </a:r>
            <a:r>
              <a:rPr lang="en-US" altLang="zh-CN" sz="2400" dirty="0"/>
              <a:t>)</a:t>
            </a:r>
            <a:r>
              <a:rPr lang="zh-CN" altLang="en-US" sz="2400" dirty="0"/>
              <a:t>进行多轮调试与完善，测试结果表明“准时</a:t>
            </a:r>
            <a:r>
              <a:rPr lang="en-US" altLang="zh-CN" sz="2400" dirty="0"/>
              <a:t>DING”</a:t>
            </a:r>
            <a:r>
              <a:rPr lang="zh-CN" altLang="en-US" sz="2400" dirty="0"/>
              <a:t>考勤系统已达到我们需求文档中的要求，具有</a:t>
            </a:r>
            <a:r>
              <a:rPr lang="zh-CN" altLang="en-US" sz="2400" dirty="0">
                <a:solidFill>
                  <a:srgbClr val="FF0000"/>
                </a:solidFill>
              </a:rPr>
              <a:t>系统架构先进、功能较为全面、安全性较好</a:t>
            </a:r>
            <a:r>
              <a:rPr lang="zh-CN" altLang="en-US" sz="2400" dirty="0"/>
              <a:t>的优点。</a:t>
            </a:r>
            <a:endParaRPr lang="zh-CN" altLang="zh-CN" sz="2400" dirty="0"/>
          </a:p>
        </p:txBody>
      </p:sp>
    </p:spTree>
    <p:extLst>
      <p:ext uri="{BB962C8B-B14F-4D97-AF65-F5344CB8AC3E}">
        <p14:creationId xmlns:p14="http://schemas.microsoft.com/office/powerpoint/2010/main" val="163512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barn(inVertical)">
                                      <p:cBhvr>
                                        <p:cTn id="14" dur="500"/>
                                        <p:tgtEl>
                                          <p:spTgt spid="26"/>
                                        </p:tgtEl>
                                      </p:cBhvr>
                                    </p:animEffect>
                                  </p:childTnLst>
                                </p:cTn>
                              </p:par>
                              <p:par>
                                <p:cTn id="15" presetID="16" presetClass="entr" presetSubtype="2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Horizontal)">
                                      <p:cBhvr>
                                        <p:cTn id="17" dur="250"/>
                                        <p:tgtEl>
                                          <p:spTgt spid="8"/>
                                        </p:tgtEl>
                                      </p:cBhvr>
                                    </p:animEffect>
                                  </p:childTnLst>
                                </p:cTn>
                              </p:par>
                            </p:childTnLst>
                          </p:cTn>
                        </p:par>
                        <p:par>
                          <p:cTn id="18" fill="hold">
                            <p:stCondLst>
                              <p:cond delay="750"/>
                            </p:stCondLst>
                            <p:childTnLst>
                              <p:par>
                                <p:cTn id="19" presetID="2" presetClass="entr" presetSubtype="4" decel="10000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1" decel="10000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right)">
                                      <p:cBhvr>
                                        <p:cTn id="33" dur="500"/>
                                        <p:tgtEl>
                                          <p:spTgt spid="77"/>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right)">
                                      <p:cBhvr>
                                        <p:cTn id="36" dur="500"/>
                                        <p:tgtEl>
                                          <p:spTgt spid="79"/>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right)">
                                      <p:cBhvr>
                                        <p:cTn id="39" dur="500"/>
                                        <p:tgtEl>
                                          <p:spTgt spid="78"/>
                                        </p:tgtEl>
                                      </p:cBhvr>
                                    </p:animEffect>
                                  </p:childTnLst>
                                </p:cTn>
                              </p:par>
                              <p:par>
                                <p:cTn id="40" presetID="42"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8.</a:t>
            </a:r>
            <a:r>
              <a:rPr lang="zh-CN" altLang="en-US" sz="3600" b="1" spc="100" dirty="0">
                <a:solidFill>
                  <a:schemeClr val="bg1"/>
                </a:solidFill>
                <a:latin typeface="方正正中黑简体" panose="02000000000000000000" pitchFamily="2" charset="-122"/>
                <a:ea typeface="方正正中黑简体" panose="02000000000000000000" pitchFamily="2" charset="-122"/>
              </a:rPr>
              <a:t>需求和设计</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变动情况说明</a:t>
            </a: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78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44535" y="648375"/>
            <a:ext cx="3683623" cy="477054"/>
          </a:xfrm>
          <a:prstGeom prst="rect">
            <a:avLst/>
          </a:prstGeom>
          <a:noFill/>
        </p:spPr>
        <p:txBody>
          <a:bodyPr wrap="square" rtlCol="0">
            <a:spAutoFit/>
          </a:bodyPr>
          <a:lstStyle/>
          <a:p>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需求和设计变动情况说明</a:t>
            </a: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r>
              <a:rPr lang="en-US" altLang="zh-CN" dirty="0">
                <a:solidFill>
                  <a:schemeClr val="bg1">
                    <a:alpha val="16000"/>
                  </a:schemeClr>
                </a:solidFill>
                <a:latin typeface="方正正中黑简体" panose="02000000000000000000" pitchFamily="2" charset="-122"/>
                <a:ea typeface="方正正中黑简体" panose="02000000000000000000" pitchFamily="2" charset="-122"/>
              </a:rPr>
              <a:t>CONCISE</a:t>
            </a:r>
            <a:endParaRPr lang="zh-CN" altLang="en-US"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INNOVATION</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r>
              <a:rPr lang="en-US" altLang="zh-CN" sz="1600" dirty="0">
                <a:solidFill>
                  <a:schemeClr val="bg1">
                    <a:alpha val="16000"/>
                  </a:schemeClr>
                </a:solidFill>
                <a:latin typeface="方正正中黑简体" panose="02000000000000000000" pitchFamily="2" charset="-122"/>
                <a:ea typeface="方正正中黑简体" panose="02000000000000000000" pitchFamily="2" charset="-122"/>
              </a:rPr>
              <a:t>HIGH TECH</a:t>
            </a:r>
            <a:endParaRPr lang="zh-CN" altLang="en-US" sz="1600" dirty="0">
              <a:solidFill>
                <a:schemeClr val="bg1">
                  <a:alpha val="16000"/>
                </a:schemeClr>
              </a:solidFill>
              <a:latin typeface="方正正中黑简体" panose="02000000000000000000" pitchFamily="2" charset="-122"/>
              <a:ea typeface="方正正中黑简体" panose="02000000000000000000" pitchFamily="2" charset="-122"/>
            </a:endParaRPr>
          </a:p>
        </p:txBody>
      </p:sp>
      <p:sp>
        <p:nvSpPr>
          <p:cNvPr id="26" name="文本框 25">
            <a:extLst>
              <a:ext uri="{FF2B5EF4-FFF2-40B4-BE49-F238E27FC236}">
                <a16:creationId xmlns:a16="http://schemas.microsoft.com/office/drawing/2014/main" id="{005E38E0-F37A-44FF-BB4F-353329C8DE4C}"/>
              </a:ext>
            </a:extLst>
          </p:cNvPr>
          <p:cNvSpPr txBox="1"/>
          <p:nvPr/>
        </p:nvSpPr>
        <p:spPr>
          <a:xfrm>
            <a:off x="843060" y="1602483"/>
            <a:ext cx="9377639" cy="4708981"/>
          </a:xfrm>
          <a:prstGeom prst="rect">
            <a:avLst/>
          </a:prstGeom>
          <a:noFill/>
        </p:spPr>
        <p:txBody>
          <a:bodyPr wrap="square" rtlCol="0">
            <a:spAutoFit/>
          </a:bodyPr>
          <a:lstStyle/>
          <a:p>
            <a:r>
              <a:rPr lang="en-US" altLang="zh-CN" sz="2000" dirty="0"/>
              <a:t>       </a:t>
            </a:r>
            <a:r>
              <a:rPr lang="zh-CN" altLang="en-US" sz="2000" dirty="0"/>
              <a:t>在设计过程中对</a:t>
            </a:r>
            <a:r>
              <a:rPr lang="zh-CN" altLang="en-US" sz="2000" dirty="0">
                <a:solidFill>
                  <a:srgbClr val="FF0000"/>
                </a:solidFill>
              </a:rPr>
              <a:t>刚开始的业务逻辑</a:t>
            </a:r>
            <a:r>
              <a:rPr lang="zh-CN" altLang="en-US" sz="2000" dirty="0"/>
              <a:t>进行了调整。原先只是统计员工没打开的情况并导出名单，在进行设计的过程中</a:t>
            </a:r>
            <a:r>
              <a:rPr lang="zh-CN" altLang="en-US" sz="2000" dirty="0">
                <a:solidFill>
                  <a:srgbClr val="FF0000"/>
                </a:solidFill>
              </a:rPr>
              <a:t>业务逻辑存在缺陷</a:t>
            </a:r>
            <a:r>
              <a:rPr lang="zh-CN" altLang="en-US" sz="2000" dirty="0"/>
              <a:t>，考虑到</a:t>
            </a:r>
            <a:r>
              <a:rPr lang="zh-CN" altLang="en-US" sz="2000" dirty="0">
                <a:solidFill>
                  <a:srgbClr val="FF0000"/>
                </a:solidFill>
              </a:rPr>
              <a:t>请假和迟到</a:t>
            </a:r>
            <a:r>
              <a:rPr lang="zh-CN" altLang="en-US" sz="2000" dirty="0"/>
              <a:t>的现象，</a:t>
            </a:r>
            <a:r>
              <a:rPr lang="zh-CN" altLang="en-US" sz="2000" dirty="0">
                <a:solidFill>
                  <a:srgbClr val="FF0000"/>
                </a:solidFill>
              </a:rPr>
              <a:t>增加了请假功能</a:t>
            </a:r>
            <a:r>
              <a:rPr lang="zh-CN" altLang="en-US" sz="2000" dirty="0"/>
              <a:t>，员工可以提前一天进行请假，请假信息随第二天导入到系统导出，名单会有标注请假，进行财务工资计算的过程不影响工资扣除。</a:t>
            </a:r>
            <a:r>
              <a:rPr lang="zh-CN" altLang="en-US" sz="2000" dirty="0">
                <a:solidFill>
                  <a:srgbClr val="FF0000"/>
                </a:solidFill>
              </a:rPr>
              <a:t>留言版的设计</a:t>
            </a:r>
            <a:r>
              <a:rPr lang="zh-CN" altLang="en-US" sz="2000" dirty="0"/>
              <a:t>也有变动，原先显示在整个系统未登录之前，但是后面根据业务调整，进行登录后才能查看留言板的内容。</a:t>
            </a:r>
            <a:endParaRPr lang="en-US" altLang="zh-CN" sz="2000" dirty="0"/>
          </a:p>
          <a:p>
            <a:r>
              <a:rPr lang="en-US" altLang="zh-CN" sz="2000" dirty="0"/>
              <a:t>       </a:t>
            </a:r>
            <a:r>
              <a:rPr lang="zh-CN" altLang="en-US" sz="2000" dirty="0"/>
              <a:t>我们的系统是</a:t>
            </a:r>
            <a:r>
              <a:rPr lang="zh-CN" altLang="en-US" sz="2000" dirty="0">
                <a:solidFill>
                  <a:srgbClr val="FF0000"/>
                </a:solidFill>
              </a:rPr>
              <a:t>员工打卡平台，隶属于整个信息管理系统</a:t>
            </a:r>
            <a:r>
              <a:rPr lang="zh-CN" altLang="en-US" sz="2000" dirty="0"/>
              <a:t>，员工打卡系统的数据库和相同层级下的信息系统和财务系统相连，可进行数据的交换和传输，且对数据库具有不同的操作权限。起初设计数据库只考虑了所有权限，后期通过需求再分析和变动，对数据库权限的获取进行了调整。</a:t>
            </a:r>
          </a:p>
          <a:p>
            <a:r>
              <a:rPr lang="zh-CN" altLang="en-US" sz="2000" dirty="0"/>
              <a:t>        在设计过程中，原计划分三个模块进行设计，但是分为员工，经理，登录三个模块设计接口众多，不易继承，后来经过</a:t>
            </a:r>
            <a:r>
              <a:rPr lang="en-US" altLang="zh-CN" sz="2000" dirty="0"/>
              <a:t>scrum</a:t>
            </a:r>
            <a:r>
              <a:rPr lang="zh-CN" altLang="en-US" sz="2000" dirty="0"/>
              <a:t>多次会议调整为</a:t>
            </a:r>
            <a:r>
              <a:rPr lang="zh-CN" altLang="en-US" sz="2000" dirty="0">
                <a:solidFill>
                  <a:srgbClr val="FF0000"/>
                </a:solidFill>
              </a:rPr>
              <a:t>数据库类，接口类，员工自身操作，管理员自身特有操作和请假类的设计，经理类可继承员工类</a:t>
            </a:r>
            <a:r>
              <a:rPr lang="zh-CN" altLang="en-US" sz="2000" dirty="0"/>
              <a:t>的方法，增加独有的方法，简化了开发过程的任务量。同时登录类和日志类采用通用类，加快了开发的进度。</a:t>
            </a:r>
          </a:p>
        </p:txBody>
      </p:sp>
    </p:spTree>
    <p:extLst>
      <p:ext uri="{BB962C8B-B14F-4D97-AF65-F5344CB8AC3E}">
        <p14:creationId xmlns:p14="http://schemas.microsoft.com/office/powerpoint/2010/main" val="178671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barn(inVertical)">
                                      <p:cBhvr>
                                        <p:cTn id="14" dur="500"/>
                                        <p:tgtEl>
                                          <p:spTgt spid="26"/>
                                        </p:tgtEl>
                                      </p:cBhvr>
                                    </p:animEffect>
                                  </p:childTnLst>
                                </p:cTn>
                              </p:par>
                              <p:par>
                                <p:cTn id="15" presetID="16" presetClass="entr" presetSubtype="2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Horizontal)">
                                      <p:cBhvr>
                                        <p:cTn id="17" dur="250"/>
                                        <p:tgtEl>
                                          <p:spTgt spid="8"/>
                                        </p:tgtEl>
                                      </p:cBhvr>
                                    </p:animEffect>
                                  </p:childTnLst>
                                </p:cTn>
                              </p:par>
                            </p:childTnLst>
                          </p:cTn>
                        </p:par>
                        <p:par>
                          <p:cTn id="18" fill="hold">
                            <p:stCondLst>
                              <p:cond delay="750"/>
                            </p:stCondLst>
                            <p:childTnLst>
                              <p:par>
                                <p:cTn id="19" presetID="2" presetClass="entr" presetSubtype="4" decel="10000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1" decel="10000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500"/>
                                        <p:tgtEl>
                                          <p:spTgt spid="24"/>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right)">
                                      <p:cBhvr>
                                        <p:cTn id="33" dur="500"/>
                                        <p:tgtEl>
                                          <p:spTgt spid="77"/>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wipe(right)">
                                      <p:cBhvr>
                                        <p:cTn id="36" dur="500"/>
                                        <p:tgtEl>
                                          <p:spTgt spid="79"/>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wipe(right)">
                                      <p:cBhvr>
                                        <p:cTn id="39" dur="500"/>
                                        <p:tgtEl>
                                          <p:spTgt spid="78"/>
                                        </p:tgtEl>
                                      </p:cBhvr>
                                    </p:animEffect>
                                  </p:childTnLst>
                                </p:cTn>
                              </p:par>
                              <p:par>
                                <p:cTn id="40" presetID="42"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2388958"/>
            <a:ext cx="5564887" cy="1200329"/>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9.</a:t>
            </a:r>
            <a:r>
              <a:rPr lang="zh-CN" altLang="en-US" sz="3600" b="1" spc="100" dirty="0">
                <a:solidFill>
                  <a:schemeClr val="bg1"/>
                </a:solidFill>
                <a:latin typeface="方正正中黑简体" panose="02000000000000000000" pitchFamily="2" charset="-122"/>
                <a:ea typeface="方正正中黑简体" panose="02000000000000000000" pitchFamily="2" charset="-122"/>
              </a:rPr>
              <a:t>实验小结</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心得体会</a:t>
            </a:r>
          </a:p>
          <a:p>
            <a:pPr algn="ctr"/>
            <a:endParaRPr lang="zh-CN" altLang="en-US" sz="3600" b="1" spc="100" dirty="0">
              <a:solidFill>
                <a:schemeClr val="bg1"/>
              </a:solidFill>
              <a:latin typeface="方正正中黑简体" panose="02000000000000000000" pitchFamily="2" charset="-122"/>
              <a:ea typeface="方正正中黑简体" panose="02000000000000000000" pitchFamily="2" charset="-122"/>
            </a:endParaRP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41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50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25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0" y="0"/>
            <a:ext cx="12192000" cy="6858000"/>
          </a:xfrm>
          <a:prstGeom prst="rect">
            <a:avLst/>
          </a:prstGeom>
          <a:noFill/>
          <a:ln>
            <a:noFill/>
          </a:ln>
        </p:spPr>
      </p:pic>
      <p:sp>
        <p:nvSpPr>
          <p:cNvPr id="6" name="矩形 5"/>
          <p:cNvSpPr/>
          <p:nvPr/>
        </p:nvSpPr>
        <p:spPr>
          <a:xfrm>
            <a:off x="0" y="0"/>
            <a:ext cx="12192000" cy="685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rot="19514313" flipH="1">
            <a:off x="-2086671" y="4115387"/>
            <a:ext cx="7603412" cy="2966166"/>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712687" y="4122057"/>
                </a:lnTo>
                <a:lnTo>
                  <a:pt x="0" y="1756228"/>
                </a:lnTo>
                <a:lnTo>
                  <a:pt x="1712687" y="0"/>
                </a:lnTo>
                <a:close/>
              </a:path>
            </a:pathLst>
          </a:custGeom>
          <a:solidFill>
            <a:srgbClr val="089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514313" flipH="1">
            <a:off x="-4327386" y="3064019"/>
            <a:ext cx="10566401" cy="3506839"/>
          </a:xfrm>
          <a:custGeom>
            <a:avLst/>
            <a:gdLst>
              <a:gd name="connsiteX0" fmla="*/ 0 w 8853714"/>
              <a:gd name="connsiteY0" fmla="*/ 0 h 4122057"/>
              <a:gd name="connsiteX1" fmla="*/ 8853714 w 8853714"/>
              <a:gd name="connsiteY1" fmla="*/ 0 h 4122057"/>
              <a:gd name="connsiteX2" fmla="*/ 8853714 w 8853714"/>
              <a:gd name="connsiteY2" fmla="*/ 4122057 h 4122057"/>
              <a:gd name="connsiteX3" fmla="*/ 0 w 8853714"/>
              <a:gd name="connsiteY3" fmla="*/ 4122057 h 4122057"/>
              <a:gd name="connsiteX4" fmla="*/ 0 w 8853714"/>
              <a:gd name="connsiteY4" fmla="*/ 0 h 4122057"/>
              <a:gd name="connsiteX0" fmla="*/ 14515 w 8868229"/>
              <a:gd name="connsiteY0" fmla="*/ 0 h 4122057"/>
              <a:gd name="connsiteX1" fmla="*/ 8868229 w 8868229"/>
              <a:gd name="connsiteY1" fmla="*/ 0 h 4122057"/>
              <a:gd name="connsiteX2" fmla="*/ 8868229 w 8868229"/>
              <a:gd name="connsiteY2" fmla="*/ 4122057 h 4122057"/>
              <a:gd name="connsiteX3" fmla="*/ 14515 w 8868229"/>
              <a:gd name="connsiteY3" fmla="*/ 4122057 h 4122057"/>
              <a:gd name="connsiteX4" fmla="*/ 0 w 8868229"/>
              <a:gd name="connsiteY4" fmla="*/ 2119085 h 4122057"/>
              <a:gd name="connsiteX5" fmla="*/ 14515 w 8868229"/>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7391 w 10481105"/>
              <a:gd name="connsiteY0" fmla="*/ 0 h 4122057"/>
              <a:gd name="connsiteX1" fmla="*/ 10481105 w 10481105"/>
              <a:gd name="connsiteY1" fmla="*/ 0 h 4122057"/>
              <a:gd name="connsiteX2" fmla="*/ 10481105 w 10481105"/>
              <a:gd name="connsiteY2" fmla="*/ 4122057 h 4122057"/>
              <a:gd name="connsiteX3" fmla="*/ 1627391 w 10481105"/>
              <a:gd name="connsiteY3" fmla="*/ 4122057 h 4122057"/>
              <a:gd name="connsiteX4" fmla="*/ 1790 w 10481105"/>
              <a:gd name="connsiteY4" fmla="*/ 2148114 h 4122057"/>
              <a:gd name="connsiteX5" fmla="*/ 1627391 w 1048110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625601 w 10479315"/>
              <a:gd name="connsiteY0" fmla="*/ 0 h 4122057"/>
              <a:gd name="connsiteX1" fmla="*/ 10479315 w 10479315"/>
              <a:gd name="connsiteY1" fmla="*/ 0 h 4122057"/>
              <a:gd name="connsiteX2" fmla="*/ 10479315 w 10479315"/>
              <a:gd name="connsiteY2" fmla="*/ 4122057 h 4122057"/>
              <a:gd name="connsiteX3" fmla="*/ 1625601 w 10479315"/>
              <a:gd name="connsiteY3" fmla="*/ 4122057 h 4122057"/>
              <a:gd name="connsiteX4" fmla="*/ 0 w 10479315"/>
              <a:gd name="connsiteY4" fmla="*/ 2148114 h 4122057"/>
              <a:gd name="connsiteX5" fmla="*/ 1625601 w 10479315"/>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712687 w 10566401"/>
              <a:gd name="connsiteY3" fmla="*/ 4122057 h 4122057"/>
              <a:gd name="connsiteX4" fmla="*/ 0 w 10566401"/>
              <a:gd name="connsiteY4" fmla="*/ 1756228 h 4122057"/>
              <a:gd name="connsiteX5" fmla="*/ 1712687 w 10566401"/>
              <a:gd name="connsiteY5" fmla="*/ 0 h 4122057"/>
              <a:gd name="connsiteX0" fmla="*/ 1712687 w 10566401"/>
              <a:gd name="connsiteY0" fmla="*/ 0 h 4122057"/>
              <a:gd name="connsiteX1" fmla="*/ 10566401 w 10566401"/>
              <a:gd name="connsiteY1" fmla="*/ 0 h 4122057"/>
              <a:gd name="connsiteX2" fmla="*/ 10566401 w 10566401"/>
              <a:gd name="connsiteY2" fmla="*/ 4122057 h 4122057"/>
              <a:gd name="connsiteX3" fmla="*/ 1347865 w 10566401"/>
              <a:gd name="connsiteY3" fmla="*/ 4082806 h 4122057"/>
              <a:gd name="connsiteX4" fmla="*/ 0 w 10566401"/>
              <a:gd name="connsiteY4" fmla="*/ 1756228 h 4122057"/>
              <a:gd name="connsiteX5" fmla="*/ 1712687 w 10566401"/>
              <a:gd name="connsiteY5" fmla="*/ 0 h 4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66401" h="4122057">
                <a:moveTo>
                  <a:pt x="1712687" y="0"/>
                </a:moveTo>
                <a:lnTo>
                  <a:pt x="10566401" y="0"/>
                </a:lnTo>
                <a:lnTo>
                  <a:pt x="10566401" y="4122057"/>
                </a:lnTo>
                <a:lnTo>
                  <a:pt x="1347865" y="4082806"/>
                </a:lnTo>
                <a:lnTo>
                  <a:pt x="0" y="1756228"/>
                </a:lnTo>
                <a:lnTo>
                  <a:pt x="1712687" y="0"/>
                </a:lnTo>
                <a:close/>
              </a:path>
            </a:pathLst>
          </a:custGeom>
          <a:gradFill>
            <a:gsLst>
              <a:gs pos="0">
                <a:srgbClr val="0863B5"/>
              </a:gs>
              <a:gs pos="97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51595" y="1926734"/>
            <a:ext cx="5564887" cy="1754326"/>
          </a:xfrm>
          <a:prstGeom prst="rect">
            <a:avLst/>
          </a:prstGeom>
          <a:noFill/>
        </p:spPr>
        <p:txBody>
          <a:bodyPr wrap="square" rtlCol="0">
            <a:spAutoFit/>
          </a:bodyPr>
          <a:lstStyle/>
          <a:p>
            <a:pPr algn="ctr"/>
            <a:r>
              <a:rPr lang="en-US" altLang="zh-CN" sz="3600" b="1" spc="100" dirty="0">
                <a:solidFill>
                  <a:schemeClr val="bg1"/>
                </a:solidFill>
                <a:latin typeface="方正正中黑简体" panose="02000000000000000000" pitchFamily="2" charset="-122"/>
                <a:ea typeface="方正正中黑简体" panose="02000000000000000000" pitchFamily="2" charset="-122"/>
              </a:rPr>
              <a:t>2.</a:t>
            </a:r>
            <a:r>
              <a:rPr lang="zh-CN" altLang="en-US" sz="3600" b="1" spc="100" dirty="0">
                <a:solidFill>
                  <a:schemeClr val="bg1"/>
                </a:solidFill>
                <a:latin typeface="方正正中黑简体" panose="02000000000000000000" pitchFamily="2" charset="-122"/>
                <a:ea typeface="方正正中黑简体" panose="02000000000000000000" pitchFamily="2" charset="-122"/>
              </a:rPr>
              <a:t>系统通用类</a:t>
            </a:r>
            <a:endParaRPr lang="en-US" altLang="zh-CN" sz="3600" b="1" spc="100" dirty="0">
              <a:solidFill>
                <a:schemeClr val="bg1"/>
              </a:solidFill>
              <a:latin typeface="方正正中黑简体" panose="02000000000000000000" pitchFamily="2" charset="-122"/>
              <a:ea typeface="方正正中黑简体" panose="02000000000000000000" pitchFamily="2" charset="-122"/>
            </a:endParaRPr>
          </a:p>
          <a:p>
            <a:pPr algn="ctr"/>
            <a:r>
              <a:rPr lang="zh-CN" altLang="en-US" sz="3600" b="1" spc="100" dirty="0">
                <a:solidFill>
                  <a:schemeClr val="bg1"/>
                </a:solidFill>
                <a:latin typeface="方正正中黑简体" panose="02000000000000000000" pitchFamily="2" charset="-122"/>
                <a:ea typeface="方正正中黑简体" panose="02000000000000000000" pitchFamily="2" charset="-122"/>
              </a:rPr>
              <a:t> 实现</a:t>
            </a:r>
            <a:r>
              <a:rPr lang="en-US" altLang="zh-CN" sz="3600" b="1" spc="100" dirty="0">
                <a:solidFill>
                  <a:schemeClr val="bg1"/>
                </a:solidFill>
                <a:latin typeface="方正正中黑简体" panose="02000000000000000000" pitchFamily="2" charset="-122"/>
                <a:ea typeface="方正正中黑简体" panose="02000000000000000000" pitchFamily="2" charset="-122"/>
              </a:rPr>
              <a:t>&amp;</a:t>
            </a:r>
            <a:r>
              <a:rPr lang="zh-CN" altLang="en-US" sz="3600" b="1" spc="100" dirty="0">
                <a:solidFill>
                  <a:schemeClr val="bg1"/>
                </a:solidFill>
                <a:latin typeface="方正正中黑简体" panose="02000000000000000000" pitchFamily="2" charset="-122"/>
                <a:ea typeface="方正正中黑简体" panose="02000000000000000000" pitchFamily="2" charset="-122"/>
              </a:rPr>
              <a:t>测试</a:t>
            </a:r>
          </a:p>
          <a:p>
            <a:pPr algn="ctr"/>
            <a:endParaRPr lang="zh-CN" altLang="en-US" sz="3600" b="1" spc="100" dirty="0">
              <a:solidFill>
                <a:schemeClr val="bg1"/>
              </a:solidFill>
              <a:latin typeface="方正正中黑简体" panose="02000000000000000000" pitchFamily="2" charset="-122"/>
              <a:ea typeface="方正正中黑简体" panose="02000000000000000000" pitchFamily="2" charset="-122"/>
            </a:endParaRPr>
          </a:p>
        </p:txBody>
      </p:sp>
      <p:cxnSp>
        <p:nvCxnSpPr>
          <p:cNvPr id="13" name="直接连接符 12"/>
          <p:cNvCxnSpPr>
            <a:cxnSpLocks/>
          </p:cNvCxnSpPr>
          <p:nvPr/>
        </p:nvCxnSpPr>
        <p:spPr>
          <a:xfrm>
            <a:off x="2414016" y="3194068"/>
            <a:ext cx="2240046" cy="0"/>
          </a:xfrm>
          <a:prstGeom prst="line">
            <a:avLst/>
          </a:prstGeom>
          <a:ln w="603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90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600" fill="hold"/>
                                        <p:tgtEl>
                                          <p:spTgt spid="5"/>
                                        </p:tgtEl>
                                        <p:attrNameLst>
                                          <p:attrName>ppt_x</p:attrName>
                                        </p:attrNameLst>
                                      </p:cBhvr>
                                      <p:tavLst>
                                        <p:tav tm="0">
                                          <p:val>
                                            <p:strVal val="0-#ppt_w/2"/>
                                          </p:val>
                                        </p:tav>
                                        <p:tav tm="100000">
                                          <p:val>
                                            <p:strVal val="#ppt_x"/>
                                          </p:val>
                                        </p:tav>
                                      </p:tavLst>
                                    </p:anim>
                                    <p:anim calcmode="lin" valueType="num">
                                      <p:cBhvr additive="base">
                                        <p:cTn id="8" dur="6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600" fill="hold"/>
                                        <p:tgtEl>
                                          <p:spTgt spid="7"/>
                                        </p:tgtEl>
                                        <p:attrNameLst>
                                          <p:attrName>ppt_x</p:attrName>
                                        </p:attrNameLst>
                                      </p:cBhvr>
                                      <p:tavLst>
                                        <p:tav tm="0">
                                          <p:val>
                                            <p:strVal val="0-#ppt_w/2"/>
                                          </p:val>
                                        </p:tav>
                                        <p:tav tm="100000">
                                          <p:val>
                                            <p:strVal val="#ppt_x"/>
                                          </p:val>
                                        </p:tav>
                                      </p:tavLst>
                                    </p:anim>
                                    <p:anim calcmode="lin" valueType="num">
                                      <p:cBhvr additive="base">
                                        <p:cTn id="12" dur="600" fill="hold"/>
                                        <p:tgtEl>
                                          <p:spTgt spid="7"/>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250"/>
                                  </p:stCondLst>
                                  <p:iterate type="lt">
                                    <p:tmPct val="25000"/>
                                  </p:iterate>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ppt_x</p:attrName>
                                        </p:attrNameLst>
                                      </p:cBhvr>
                                      <p:tavLst>
                                        <p:tav tm="0">
                                          <p:val>
                                            <p:strVal val="#ppt_x-#ppt_w*1.125000"/>
                                          </p:val>
                                        </p:tav>
                                        <p:tav tm="100000">
                                          <p:val>
                                            <p:strVal val="#ppt_x"/>
                                          </p:val>
                                        </p:tav>
                                      </p:tavLst>
                                    </p:anim>
                                    <p:animEffect transition="in" filter="wipe(right)">
                                      <p:cBhvr>
                                        <p:cTn id="16" dur="500"/>
                                        <p:tgtEl>
                                          <p:spTgt spid="9"/>
                                        </p:tgtEl>
                                      </p:cBhvr>
                                    </p:animEffect>
                                  </p:childTnLst>
                                </p:cTn>
                              </p:par>
                            </p:childTnLst>
                          </p:cTn>
                        </p:par>
                        <p:par>
                          <p:cTn id="17" fill="hold">
                            <p:stCondLst>
                              <p:cond delay="2125"/>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实验小结</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487293" y="1605221"/>
            <a:ext cx="9958454" cy="4893647"/>
          </a:xfrm>
          <a:prstGeom prst="rect">
            <a:avLst/>
          </a:prstGeom>
          <a:noFill/>
        </p:spPr>
        <p:txBody>
          <a:bodyPr wrap="square" rtlCol="0">
            <a:spAutoFit/>
          </a:bodyPr>
          <a:lstStyle/>
          <a:p>
            <a:r>
              <a:rPr lang="zh-CN" altLang="en-US" sz="2400" dirty="0"/>
              <a:t>本项目组成员</a:t>
            </a:r>
            <a:r>
              <a:rPr lang="zh-CN" altLang="en-US" sz="2400" dirty="0">
                <a:solidFill>
                  <a:srgbClr val="FF0000"/>
                </a:solidFill>
              </a:rPr>
              <a:t>分工明确，积极讨论</a:t>
            </a:r>
            <a:r>
              <a:rPr lang="zh-CN" altLang="en-US" sz="2400" dirty="0"/>
              <a:t>，在系统代码编写中讨论交流，互相提高了对</a:t>
            </a:r>
            <a:r>
              <a:rPr lang="en-US" altLang="zh-CN" sz="2400" dirty="0"/>
              <a:t>Java</a:t>
            </a:r>
            <a:r>
              <a:rPr lang="zh-CN" altLang="en-US" sz="2400" dirty="0"/>
              <a:t>语言的进一步了解。在实验中进行了</a:t>
            </a:r>
            <a:r>
              <a:rPr lang="zh-CN" altLang="en-US" sz="2400" dirty="0">
                <a:solidFill>
                  <a:srgbClr val="FF0000"/>
                </a:solidFill>
              </a:rPr>
              <a:t>多轮测试</a:t>
            </a:r>
            <a:r>
              <a:rPr lang="zh-CN" altLang="en-US" sz="2400" dirty="0"/>
              <a:t>，在不断测试中找出程序的问题所在并加以调试，最终实现一个完整的考勤系统。在编写过程中，我们在最为复杂的</a:t>
            </a:r>
            <a:r>
              <a:rPr lang="zh-CN" altLang="en-US" sz="2400" dirty="0">
                <a:solidFill>
                  <a:srgbClr val="FF0000"/>
                </a:solidFill>
              </a:rPr>
              <a:t>管理员模块与留言模块中的权限的判断以及各模块的继承与调用</a:t>
            </a:r>
            <a:r>
              <a:rPr lang="zh-CN" altLang="en-US" sz="2400" dirty="0"/>
              <a:t>中产生了不同想法，在进行讨论后一同解决了此问题，最终形成了</a:t>
            </a:r>
            <a:r>
              <a:rPr lang="zh-CN" altLang="en-US" sz="2400" dirty="0">
                <a:solidFill>
                  <a:srgbClr val="FF0000"/>
                </a:solidFill>
              </a:rPr>
              <a:t>以通用类为基础，管理员模块、员工模块、留言模块为核心的考勤系统</a:t>
            </a:r>
            <a:r>
              <a:rPr lang="zh-CN" altLang="en-US" sz="2400" dirty="0"/>
              <a:t>，主要的功能有：</a:t>
            </a:r>
            <a:r>
              <a:rPr lang="zh-CN" altLang="en-US" sz="2400" dirty="0">
                <a:solidFill>
                  <a:srgbClr val="FF0000"/>
                </a:solidFill>
              </a:rPr>
              <a:t>管理员可以进行查询员工信息、增添员工信息</a:t>
            </a:r>
            <a:r>
              <a:rPr lang="en-US" altLang="zh-CN" sz="2400" dirty="0">
                <a:solidFill>
                  <a:srgbClr val="FF0000"/>
                </a:solidFill>
              </a:rPr>
              <a:t>(</a:t>
            </a:r>
            <a:r>
              <a:rPr lang="zh-CN" altLang="en-US" sz="2400" dirty="0">
                <a:solidFill>
                  <a:srgbClr val="FF0000"/>
                </a:solidFill>
              </a:rPr>
              <a:t>工号、姓名</a:t>
            </a:r>
            <a:r>
              <a:rPr lang="en-US" altLang="zh-CN" sz="2400" dirty="0">
                <a:solidFill>
                  <a:srgbClr val="FF0000"/>
                </a:solidFill>
              </a:rPr>
              <a:t>)</a:t>
            </a:r>
            <a:r>
              <a:rPr lang="zh-CN" altLang="en-US" sz="2400" dirty="0">
                <a:solidFill>
                  <a:srgbClr val="FF0000"/>
                </a:solidFill>
              </a:rPr>
              <a:t>、修改密码、发布和修改留言信息，员工可以登陆打卡、查看留言板内容，待完成的有财务管理系统</a:t>
            </a:r>
            <a:r>
              <a:rPr lang="en-US" altLang="zh-CN" sz="2400" dirty="0">
                <a:solidFill>
                  <a:srgbClr val="FF0000"/>
                </a:solidFill>
              </a:rPr>
              <a:t>(</a:t>
            </a:r>
            <a:r>
              <a:rPr lang="zh-CN" altLang="en-US" sz="2400" dirty="0">
                <a:solidFill>
                  <a:srgbClr val="FF0000"/>
                </a:solidFill>
              </a:rPr>
              <a:t>将打卡与员工薪资挂钩</a:t>
            </a:r>
            <a:r>
              <a:rPr lang="en-US" altLang="zh-CN" sz="2400" dirty="0">
                <a:solidFill>
                  <a:srgbClr val="FF0000"/>
                </a:solidFill>
              </a:rPr>
              <a:t>)</a:t>
            </a:r>
            <a:r>
              <a:rPr lang="zh-CN" altLang="en-US" sz="2400" dirty="0">
                <a:solidFill>
                  <a:srgbClr val="FF0000"/>
                </a:solidFill>
              </a:rPr>
              <a:t>、信息管理系统</a:t>
            </a:r>
            <a:r>
              <a:rPr lang="en-US" altLang="zh-CN" sz="2400" dirty="0">
                <a:solidFill>
                  <a:srgbClr val="FF0000"/>
                </a:solidFill>
              </a:rPr>
              <a:t>(</a:t>
            </a:r>
            <a:r>
              <a:rPr lang="zh-CN" altLang="en-US" sz="2400" dirty="0">
                <a:solidFill>
                  <a:srgbClr val="FF0000"/>
                </a:solidFill>
              </a:rPr>
              <a:t>完善员工与经理的信息填充</a:t>
            </a:r>
            <a:r>
              <a:rPr lang="en-US" altLang="zh-CN" sz="2400" dirty="0">
                <a:solidFill>
                  <a:srgbClr val="FF0000"/>
                </a:solidFill>
              </a:rPr>
              <a:t>)</a:t>
            </a:r>
            <a:r>
              <a:rPr lang="zh-CN" altLang="en-US" sz="2400" dirty="0"/>
              <a:t>。项目组成员在整个过程中进一步的加深了对软件工程流程的掌握与认知，加强了程序编写能力与纠错调试能力，收获颇丰。在成员的积极努力、共同奋战下，我们的考勤系统的实现及测试工作取得了优秀成果。</a:t>
            </a:r>
            <a:endParaRPr lang="zh-CN" altLang="zh-CN" sz="2400" dirty="0"/>
          </a:p>
        </p:txBody>
      </p:sp>
    </p:spTree>
    <p:extLst>
      <p:ext uri="{BB962C8B-B14F-4D97-AF65-F5344CB8AC3E}">
        <p14:creationId xmlns:p14="http://schemas.microsoft.com/office/powerpoint/2010/main" val="425726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心得体会</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1116773" y="2165943"/>
            <a:ext cx="9958454" cy="3139321"/>
          </a:xfrm>
          <a:prstGeom prst="rect">
            <a:avLst/>
          </a:prstGeom>
          <a:noFill/>
        </p:spPr>
        <p:txBody>
          <a:bodyPr wrap="square" rtlCol="0">
            <a:spAutoFit/>
          </a:bodyPr>
          <a:lstStyle/>
          <a:p>
            <a:r>
              <a:rPr lang="en-US" altLang="zh-CN" dirty="0"/>
              <a:t>        </a:t>
            </a:r>
            <a:r>
              <a:rPr lang="zh-CN" altLang="zh-CN" dirty="0"/>
              <a:t>本次团队作业我们的灵感来自于疫情期间的每日健康打卡，联想到应该现在对于每一个企业来说，员工打卡考勤系统是必不可少的。因此我们基于公司的信息管理系统，抽出其中的子系统员工打卡系统作为我们整个项目的主线。这次大作业是对软件工程这门课的一次实践与检验，因为刚开始学了解不够，我们采用的</a:t>
            </a:r>
            <a:r>
              <a:rPr lang="en-US" altLang="zh-CN" dirty="0"/>
              <a:t>scrum</a:t>
            </a:r>
            <a:r>
              <a:rPr lang="zh-CN" altLang="zh-CN" dirty="0"/>
              <a:t>模型并没有很好地执行下去，但是在进行需求分析的时候，我们通过多次讨论确定了基本要实现的功能。因为团队人员较少，大家都做了相当一部分工作，从设计</a:t>
            </a:r>
            <a:r>
              <a:rPr lang="en-US" altLang="zh-CN" dirty="0"/>
              <a:t>UML</a:t>
            </a:r>
            <a:r>
              <a:rPr lang="zh-CN" altLang="zh-CN" dirty="0"/>
              <a:t>图到编写文档，从系统设计刚开始的基本框架到不断地往里填充，因为时间比较紧，所以还有一部分功能并没有完全实现，因此对于我们按照</a:t>
            </a:r>
            <a:r>
              <a:rPr lang="en-US" altLang="zh-CN" dirty="0"/>
              <a:t>scrum</a:t>
            </a:r>
            <a:r>
              <a:rPr lang="zh-CN" altLang="zh-CN" dirty="0"/>
              <a:t>模型开发来说还会经过多轮的迭代和测试才能得到比较完善的系统。因为团队合作过比较多的项目，并且</a:t>
            </a:r>
            <a:r>
              <a:rPr lang="en-US" altLang="zh-CN" dirty="0"/>
              <a:t>JAVA</a:t>
            </a:r>
            <a:r>
              <a:rPr lang="zh-CN" altLang="zh-CN" dirty="0"/>
              <a:t>对于我们来说也是比较喜欢的语言，因此开发过程大家互相帮助，还是将框架大致搭建了出来，当然系统还会有很多地瑕疵，还需要改进。本次团队最大的收获就是学会将课上学的知识立刻运用到实际开发的过程中，也为将来工作时进行项目开发打下了坚实的基础。</a:t>
            </a:r>
          </a:p>
        </p:txBody>
      </p:sp>
      <p:sp>
        <p:nvSpPr>
          <p:cNvPr id="21" name="文本框 20">
            <a:extLst>
              <a:ext uri="{FF2B5EF4-FFF2-40B4-BE49-F238E27FC236}">
                <a16:creationId xmlns:a16="http://schemas.microsoft.com/office/drawing/2014/main" id="{ED282431-891B-4056-B878-ABDAEFBD064A}"/>
              </a:ext>
            </a:extLst>
          </p:cNvPr>
          <p:cNvSpPr txBox="1"/>
          <p:nvPr/>
        </p:nvSpPr>
        <p:spPr>
          <a:xfrm>
            <a:off x="507000" y="1679532"/>
            <a:ext cx="9958454" cy="461665"/>
          </a:xfrm>
          <a:prstGeom prst="rect">
            <a:avLst/>
          </a:prstGeom>
          <a:noFill/>
        </p:spPr>
        <p:txBody>
          <a:bodyPr wrap="square" rtlCol="0">
            <a:spAutoFit/>
          </a:bodyPr>
          <a:lstStyle/>
          <a:p>
            <a:r>
              <a:rPr lang="zh-CN" altLang="en-US" sz="2400" b="1" dirty="0"/>
              <a:t>孙世卓：</a:t>
            </a:r>
            <a:endParaRPr lang="zh-CN" altLang="zh-CN" sz="2400" b="1" dirty="0"/>
          </a:p>
        </p:txBody>
      </p:sp>
    </p:spTree>
    <p:extLst>
      <p:ext uri="{BB962C8B-B14F-4D97-AF65-F5344CB8AC3E}">
        <p14:creationId xmlns:p14="http://schemas.microsoft.com/office/powerpoint/2010/main" val="369255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P spid="2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心得体会</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1116773" y="2165943"/>
            <a:ext cx="9958454" cy="3139321"/>
          </a:xfrm>
          <a:prstGeom prst="rect">
            <a:avLst/>
          </a:prstGeom>
          <a:noFill/>
        </p:spPr>
        <p:txBody>
          <a:bodyPr wrap="square" rtlCol="0">
            <a:spAutoFit/>
          </a:bodyPr>
          <a:lstStyle/>
          <a:p>
            <a:r>
              <a:rPr lang="en-US" altLang="zh-CN" dirty="0"/>
              <a:t>        </a:t>
            </a:r>
            <a:r>
              <a:rPr lang="zh-CN" altLang="zh-CN" dirty="0"/>
              <a:t>经过两个月的时间，软工大作业经历了从需求分析，到系统设计，最后到系统实现和系统测试的过程。在需求分析中，我掌握了需求分析的各种方法，如用例分析、对象关系建模和动态行为建模等，通过画需求分析图，了解系统需要实现的功能，为后面设计系统提供了便利。在系统设计中，对系统中的各个功能进行设计，设计的逻辑情况决定了后边实施时能否成功，所以我们在设计时经过了多次的讨论，在讨论过程中，我从其他成员那里学到了许多的设计技巧，设计能力提高了很多。最困难的过程就是系统实施了，要编写代码实现系统的各个功能，在编写过程中遇到了很多困难，如在界面设计时界面之间的跳转对于按钮点击的触发，对数据库实现，接口对接时出现问题等。通过团队成员间的互相合作，虽然还存在着一小部分有待改善的地方，但解决了大部分的关键的问题。软工作业完成的整个过程，走的磕磕绊绊，但这是一个不断提高的过程，分析问题能力、设计能力、编程能力等提高了很多，非常高兴能有这么一个机会来提高自己，今后也会把从中学到的知识活学活用。</a:t>
            </a:r>
          </a:p>
        </p:txBody>
      </p:sp>
      <p:sp>
        <p:nvSpPr>
          <p:cNvPr id="21" name="文本框 20">
            <a:extLst>
              <a:ext uri="{FF2B5EF4-FFF2-40B4-BE49-F238E27FC236}">
                <a16:creationId xmlns:a16="http://schemas.microsoft.com/office/drawing/2014/main" id="{ED282431-891B-4056-B878-ABDAEFBD064A}"/>
              </a:ext>
            </a:extLst>
          </p:cNvPr>
          <p:cNvSpPr txBox="1"/>
          <p:nvPr/>
        </p:nvSpPr>
        <p:spPr>
          <a:xfrm>
            <a:off x="507000" y="1679532"/>
            <a:ext cx="9958454" cy="461665"/>
          </a:xfrm>
          <a:prstGeom prst="rect">
            <a:avLst/>
          </a:prstGeom>
          <a:noFill/>
        </p:spPr>
        <p:txBody>
          <a:bodyPr wrap="square" rtlCol="0">
            <a:spAutoFit/>
          </a:bodyPr>
          <a:lstStyle/>
          <a:p>
            <a:r>
              <a:rPr lang="zh-CN" altLang="en-US" sz="2400" b="1" dirty="0"/>
              <a:t>赵恒：</a:t>
            </a:r>
            <a:endParaRPr lang="zh-CN" altLang="zh-CN" sz="2400" b="1" dirty="0"/>
          </a:p>
        </p:txBody>
      </p:sp>
    </p:spTree>
    <p:extLst>
      <p:ext uri="{BB962C8B-B14F-4D97-AF65-F5344CB8AC3E}">
        <p14:creationId xmlns:p14="http://schemas.microsoft.com/office/powerpoint/2010/main" val="422593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P spid="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心得体会</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1535850" y="2539999"/>
            <a:ext cx="7458267" cy="2031325"/>
          </a:xfrm>
          <a:prstGeom prst="rect">
            <a:avLst/>
          </a:prstGeom>
          <a:noFill/>
        </p:spPr>
        <p:txBody>
          <a:bodyPr wrap="square" rtlCol="0">
            <a:spAutoFit/>
          </a:bodyPr>
          <a:lstStyle/>
          <a:p>
            <a:r>
              <a:rPr lang="en-US" altLang="zh-CN" dirty="0"/>
              <a:t>       </a:t>
            </a:r>
            <a:r>
              <a:rPr lang="zh-CN" altLang="zh-CN" dirty="0"/>
              <a:t>在本项目组成员的共同奋战下，我们的员工考勤系统的编码实现及测试工作成功完成。在这次系统的编码实现中，我们学到了很多新知识，例如</a:t>
            </a:r>
            <a:r>
              <a:rPr lang="en-US" altLang="zh-CN" dirty="0"/>
              <a:t>java</a:t>
            </a:r>
            <a:r>
              <a:rPr lang="zh-CN" altLang="zh-CN" dirty="0"/>
              <a:t>编程语言进一步了解、数据库方面的知识、软件工程的设计实现过程等。项目组成员在软件开发这段的时间里，从设计到实现付出了很大的努力，但也同时学到了课堂上学不到的知识，感到非常充实，并且最终完成了我们的实现文档。在本项目组成员的共同奋战下，我们的考勤系统的实现及测试工作成功完成。</a:t>
            </a:r>
          </a:p>
        </p:txBody>
      </p:sp>
      <p:sp>
        <p:nvSpPr>
          <p:cNvPr id="21" name="文本框 20">
            <a:extLst>
              <a:ext uri="{FF2B5EF4-FFF2-40B4-BE49-F238E27FC236}">
                <a16:creationId xmlns:a16="http://schemas.microsoft.com/office/drawing/2014/main" id="{ED282431-891B-4056-B878-ABDAEFBD064A}"/>
              </a:ext>
            </a:extLst>
          </p:cNvPr>
          <p:cNvSpPr txBox="1"/>
          <p:nvPr/>
        </p:nvSpPr>
        <p:spPr>
          <a:xfrm>
            <a:off x="507000" y="1679532"/>
            <a:ext cx="9958454" cy="461665"/>
          </a:xfrm>
          <a:prstGeom prst="rect">
            <a:avLst/>
          </a:prstGeom>
          <a:noFill/>
        </p:spPr>
        <p:txBody>
          <a:bodyPr wrap="square" rtlCol="0">
            <a:spAutoFit/>
          </a:bodyPr>
          <a:lstStyle/>
          <a:p>
            <a:r>
              <a:rPr lang="zh-CN" altLang="en-US" sz="2400" b="1" dirty="0"/>
              <a:t>潘智超：</a:t>
            </a:r>
            <a:endParaRPr lang="zh-CN" altLang="zh-CN" sz="2400" b="1" dirty="0"/>
          </a:p>
        </p:txBody>
      </p:sp>
    </p:spTree>
    <p:extLst>
      <p:ext uri="{BB962C8B-B14F-4D97-AF65-F5344CB8AC3E}">
        <p14:creationId xmlns:p14="http://schemas.microsoft.com/office/powerpoint/2010/main" val="61502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P spid="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心得体会</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1163468" y="2331172"/>
            <a:ext cx="8451006" cy="2308324"/>
          </a:xfrm>
          <a:prstGeom prst="rect">
            <a:avLst/>
          </a:prstGeom>
          <a:noFill/>
        </p:spPr>
        <p:txBody>
          <a:bodyPr wrap="square" rtlCol="0">
            <a:spAutoFit/>
          </a:bodyPr>
          <a:lstStyle/>
          <a:p>
            <a:r>
              <a:rPr lang="en-US" altLang="zh-CN" dirty="0"/>
              <a:t>       </a:t>
            </a:r>
            <a:r>
              <a:rPr lang="zh-CN" altLang="zh-CN" dirty="0"/>
              <a:t>通过本次实验，让我熟悉了软件工程的全过程。从最开始的软件开发计划的制订到最终的系统实现及其测试，每一步都加深了我对软件工程是实践性非常强的理解，并在其中把自己看视频学习的软件工程的相关知识能更好地将灵活运用到实际开发中，不仅仅停留在理解层面。在这次系统的编码实现中，虽说是完全线上开展，但我们却在其中交流甚多，从中互相学习与进步，更加懂得了交流与及时反馈的重要性。不仅如此，在这次系统的实现中，我们进一步的掌握了</a:t>
            </a:r>
            <a:r>
              <a:rPr lang="en-US" altLang="zh-CN" dirty="0"/>
              <a:t>JAVA</a:t>
            </a:r>
            <a:r>
              <a:rPr lang="zh-CN" altLang="zh-CN" dirty="0"/>
              <a:t>编程语言，并尝试与数据库的结合，提高了代码调试能力，学到了很多新知识。最终，通过我们的不断交流，共同奋斗，圆满完成了“准时</a:t>
            </a:r>
            <a:r>
              <a:rPr lang="en-US" altLang="zh-CN" dirty="0"/>
              <a:t>DING</a:t>
            </a:r>
            <a:r>
              <a:rPr lang="zh-CN" altLang="zh-CN" dirty="0"/>
              <a:t>”考勤系统的实现与测试工作</a:t>
            </a:r>
            <a:r>
              <a:rPr lang="zh-CN" altLang="en-US" dirty="0"/>
              <a:t>。</a:t>
            </a:r>
            <a:endParaRPr lang="zh-CN" altLang="zh-CN" dirty="0"/>
          </a:p>
        </p:txBody>
      </p:sp>
      <p:sp>
        <p:nvSpPr>
          <p:cNvPr id="21" name="文本框 20">
            <a:extLst>
              <a:ext uri="{FF2B5EF4-FFF2-40B4-BE49-F238E27FC236}">
                <a16:creationId xmlns:a16="http://schemas.microsoft.com/office/drawing/2014/main" id="{ED282431-891B-4056-B878-ABDAEFBD064A}"/>
              </a:ext>
            </a:extLst>
          </p:cNvPr>
          <p:cNvSpPr txBox="1"/>
          <p:nvPr/>
        </p:nvSpPr>
        <p:spPr>
          <a:xfrm>
            <a:off x="507000" y="1679532"/>
            <a:ext cx="9958454" cy="461665"/>
          </a:xfrm>
          <a:prstGeom prst="rect">
            <a:avLst/>
          </a:prstGeom>
          <a:noFill/>
        </p:spPr>
        <p:txBody>
          <a:bodyPr wrap="square" rtlCol="0">
            <a:spAutoFit/>
          </a:bodyPr>
          <a:lstStyle/>
          <a:p>
            <a:r>
              <a:rPr lang="zh-CN" altLang="en-US" sz="2400" b="1" dirty="0"/>
              <a:t>吴嘉林：</a:t>
            </a:r>
            <a:endParaRPr lang="zh-CN" altLang="zh-CN" sz="2400" b="1" dirty="0"/>
          </a:p>
        </p:txBody>
      </p:sp>
    </p:spTree>
    <p:extLst>
      <p:ext uri="{BB962C8B-B14F-4D97-AF65-F5344CB8AC3E}">
        <p14:creationId xmlns:p14="http://schemas.microsoft.com/office/powerpoint/2010/main" val="9510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P spid="2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09700" y="1654201"/>
            <a:ext cx="14325599" cy="6741159"/>
            <a:chOff x="-1409700" y="1654201"/>
            <a:chExt cx="14325599" cy="6741159"/>
          </a:xfrm>
        </p:grpSpPr>
        <p:sp>
          <p:nvSpPr>
            <p:cNvPr id="81" name="矩形 80"/>
            <p:cNvSpPr/>
            <p:nvPr/>
          </p:nvSpPr>
          <p:spPr>
            <a:xfrm>
              <a:off x="-1192824" y="1654201"/>
              <a:ext cx="13723426" cy="5100743"/>
            </a:xfrm>
            <a:prstGeom prst="rect">
              <a:avLst/>
            </a:prstGeom>
            <a:blipFill dpi="0" rotWithShape="1">
              <a:blip r:embed="rId2" cstate="email">
                <a:alphaModFix amt="17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33" name="图片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1409700" y="4219314"/>
              <a:ext cx="14325599" cy="4176046"/>
            </a:xfrm>
            <a:custGeom>
              <a:avLst/>
              <a:gdLst>
                <a:gd name="connsiteX0" fmla="*/ 4704034 w 14762434"/>
                <a:gd name="connsiteY0" fmla="*/ 0 h 4476750"/>
                <a:gd name="connsiteX1" fmla="*/ 5542234 w 14762434"/>
                <a:gd name="connsiteY1" fmla="*/ 742950 h 4476750"/>
                <a:gd name="connsiteX2" fmla="*/ 5656534 w 14762434"/>
                <a:gd name="connsiteY2" fmla="*/ 590550 h 4476750"/>
                <a:gd name="connsiteX3" fmla="*/ 5999434 w 14762434"/>
                <a:gd name="connsiteY3" fmla="*/ 400050 h 4476750"/>
                <a:gd name="connsiteX4" fmla="*/ 6589984 w 14762434"/>
                <a:gd name="connsiteY4" fmla="*/ 400050 h 4476750"/>
                <a:gd name="connsiteX5" fmla="*/ 7085284 w 14762434"/>
                <a:gd name="connsiteY5" fmla="*/ 704850 h 4476750"/>
                <a:gd name="connsiteX6" fmla="*/ 7771084 w 14762434"/>
                <a:gd name="connsiteY6" fmla="*/ 381000 h 4476750"/>
                <a:gd name="connsiteX7" fmla="*/ 8952184 w 14762434"/>
                <a:gd name="connsiteY7" fmla="*/ 1162050 h 4476750"/>
                <a:gd name="connsiteX8" fmla="*/ 9980884 w 14762434"/>
                <a:gd name="connsiteY8" fmla="*/ 1257300 h 4476750"/>
                <a:gd name="connsiteX9" fmla="*/ 11257234 w 14762434"/>
                <a:gd name="connsiteY9" fmla="*/ 876300 h 4476750"/>
                <a:gd name="connsiteX10" fmla="*/ 12209734 w 14762434"/>
                <a:gd name="connsiteY10" fmla="*/ 1447800 h 4476750"/>
                <a:gd name="connsiteX11" fmla="*/ 12533584 w 14762434"/>
                <a:gd name="connsiteY11" fmla="*/ 1333500 h 4476750"/>
                <a:gd name="connsiteX12" fmla="*/ 14190934 w 14762434"/>
                <a:gd name="connsiteY12" fmla="*/ 1943100 h 4476750"/>
                <a:gd name="connsiteX13" fmla="*/ 14762434 w 14762434"/>
                <a:gd name="connsiteY13" fmla="*/ 1885950 h 4476750"/>
                <a:gd name="connsiteX14" fmla="*/ 14762434 w 14762434"/>
                <a:gd name="connsiteY14" fmla="*/ 4476750 h 4476750"/>
                <a:gd name="connsiteX15" fmla="*/ 0 w 14762434"/>
                <a:gd name="connsiteY15" fmla="*/ 4476750 h 4476750"/>
                <a:gd name="connsiteX16" fmla="*/ 0 w 14762434"/>
                <a:gd name="connsiteY16" fmla="*/ 4475763 h 4476750"/>
                <a:gd name="connsiteX17" fmla="*/ 379684 w 14762434"/>
                <a:gd name="connsiteY17" fmla="*/ 4191000 h 4476750"/>
                <a:gd name="connsiteX18" fmla="*/ 265384 w 14762434"/>
                <a:gd name="connsiteY18" fmla="*/ 209550 h 4476750"/>
                <a:gd name="connsiteX19" fmla="*/ 1046434 w 14762434"/>
                <a:gd name="connsiteY19" fmla="*/ 438150 h 4476750"/>
                <a:gd name="connsiteX20" fmla="*/ 1484584 w 14762434"/>
                <a:gd name="connsiteY20" fmla="*/ 723900 h 4476750"/>
                <a:gd name="connsiteX21" fmla="*/ 1732234 w 14762434"/>
                <a:gd name="connsiteY21" fmla="*/ 323850 h 4476750"/>
                <a:gd name="connsiteX22" fmla="*/ 2513284 w 14762434"/>
                <a:gd name="connsiteY22" fmla="*/ 857250 h 4476750"/>
                <a:gd name="connsiteX23" fmla="*/ 3961084 w 14762434"/>
                <a:gd name="connsiteY23" fmla="*/ 95250 h 4476750"/>
                <a:gd name="connsiteX24" fmla="*/ 4704034 w 14762434"/>
                <a:gd name="connsiteY24" fmla="*/ 0 h 447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762434" h="4476750">
                  <a:moveTo>
                    <a:pt x="4704034" y="0"/>
                  </a:moveTo>
                  <a:lnTo>
                    <a:pt x="5542234" y="742950"/>
                  </a:lnTo>
                  <a:lnTo>
                    <a:pt x="5656534" y="590550"/>
                  </a:lnTo>
                  <a:lnTo>
                    <a:pt x="5999434" y="400050"/>
                  </a:lnTo>
                  <a:lnTo>
                    <a:pt x="6589984" y="400050"/>
                  </a:lnTo>
                  <a:lnTo>
                    <a:pt x="7085284" y="704850"/>
                  </a:lnTo>
                  <a:lnTo>
                    <a:pt x="7771084" y="381000"/>
                  </a:lnTo>
                  <a:lnTo>
                    <a:pt x="8952184" y="1162050"/>
                  </a:lnTo>
                  <a:lnTo>
                    <a:pt x="9980884" y="1257300"/>
                  </a:lnTo>
                  <a:lnTo>
                    <a:pt x="11257234" y="876300"/>
                  </a:lnTo>
                  <a:lnTo>
                    <a:pt x="12209734" y="1447800"/>
                  </a:lnTo>
                  <a:lnTo>
                    <a:pt x="12533584" y="1333500"/>
                  </a:lnTo>
                  <a:lnTo>
                    <a:pt x="14190934" y="1943100"/>
                  </a:lnTo>
                  <a:lnTo>
                    <a:pt x="14762434" y="1885950"/>
                  </a:lnTo>
                  <a:lnTo>
                    <a:pt x="14762434" y="4476750"/>
                  </a:lnTo>
                  <a:lnTo>
                    <a:pt x="0" y="4476750"/>
                  </a:lnTo>
                  <a:lnTo>
                    <a:pt x="0" y="4475763"/>
                  </a:lnTo>
                  <a:lnTo>
                    <a:pt x="379684" y="4191000"/>
                  </a:lnTo>
                  <a:lnTo>
                    <a:pt x="265384" y="209550"/>
                  </a:lnTo>
                  <a:lnTo>
                    <a:pt x="1046434" y="438150"/>
                  </a:lnTo>
                  <a:lnTo>
                    <a:pt x="1484584" y="723900"/>
                  </a:lnTo>
                  <a:lnTo>
                    <a:pt x="1732234" y="323850"/>
                  </a:lnTo>
                  <a:lnTo>
                    <a:pt x="2513284" y="857250"/>
                  </a:lnTo>
                  <a:lnTo>
                    <a:pt x="3961084" y="95250"/>
                  </a:lnTo>
                  <a:lnTo>
                    <a:pt x="4704034" y="0"/>
                  </a:lnTo>
                  <a:close/>
                </a:path>
              </a:pathLst>
            </a:custGeom>
            <a:effectLst>
              <a:softEdge rad="558800"/>
            </a:effectLst>
          </p:spPr>
        </p:pic>
      </p:grpSp>
      <p:sp>
        <p:nvSpPr>
          <p:cNvPr id="5" name="直角三角形 4"/>
          <p:cNvSpPr/>
          <p:nvPr/>
        </p:nvSpPr>
        <p:spPr>
          <a:xfrm flipH="1">
            <a:off x="10431588" y="2603500"/>
            <a:ext cx="1760412" cy="4254500"/>
          </a:xfrm>
          <a:prstGeom prst="rtTriangle">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直角三角形 3"/>
          <p:cNvSpPr/>
          <p:nvPr/>
        </p:nvSpPr>
        <p:spPr>
          <a:xfrm rot="10800000">
            <a:off x="9953076" y="0"/>
            <a:ext cx="2238924" cy="5080000"/>
          </a:xfrm>
          <a:prstGeom prst="rtTriangle">
            <a:avLst/>
          </a:prstGeom>
          <a:gradFill>
            <a:gsLst>
              <a:gs pos="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515127" y="331731"/>
            <a:ext cx="2381" cy="1139268"/>
            <a:chOff x="1984580" y="1638048"/>
            <a:chExt cx="2381" cy="1139268"/>
          </a:xfrm>
        </p:grpSpPr>
        <p:cxnSp>
          <p:nvCxnSpPr>
            <p:cNvPr id="13" name="直接连接符 12"/>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9382" y="304413"/>
            <a:ext cx="1008000" cy="1166586"/>
            <a:chOff x="509382" y="304413"/>
            <a:chExt cx="1008000" cy="1166586"/>
          </a:xfrm>
        </p:grpSpPr>
        <p:cxnSp>
          <p:nvCxnSpPr>
            <p:cNvPr id="11" name="直接连接符 10"/>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24" name="Freeform 9"/>
          <p:cNvSpPr>
            <a:spLocks noEditPoints="1"/>
          </p:cNvSpPr>
          <p:nvPr/>
        </p:nvSpPr>
        <p:spPr bwMode="auto">
          <a:xfrm rot="21165470">
            <a:off x="9205793" y="22131"/>
            <a:ext cx="1229035" cy="1649413"/>
          </a:xfrm>
          <a:custGeom>
            <a:avLst/>
            <a:gdLst>
              <a:gd name="T0" fmla="*/ 5 w 537"/>
              <a:gd name="T1" fmla="*/ 423 h 722"/>
              <a:gd name="T2" fmla="*/ 143 w 537"/>
              <a:gd name="T3" fmla="*/ 542 h 722"/>
              <a:gd name="T4" fmla="*/ 332 w 537"/>
              <a:gd name="T5" fmla="*/ 589 h 722"/>
              <a:gd name="T6" fmla="*/ 437 w 537"/>
              <a:gd name="T7" fmla="*/ 693 h 722"/>
              <a:gd name="T8" fmla="*/ 508 w 537"/>
              <a:gd name="T9" fmla="*/ 675 h 722"/>
              <a:gd name="T10" fmla="*/ 509 w 537"/>
              <a:gd name="T11" fmla="*/ 635 h 722"/>
              <a:gd name="T12" fmla="*/ 370 w 537"/>
              <a:gd name="T13" fmla="*/ 554 h 722"/>
              <a:gd name="T14" fmla="*/ 233 w 537"/>
              <a:gd name="T15" fmla="*/ 475 h 722"/>
              <a:gd name="T16" fmla="*/ 223 w 537"/>
              <a:gd name="T17" fmla="*/ 465 h 722"/>
              <a:gd name="T18" fmla="*/ 191 w 537"/>
              <a:gd name="T19" fmla="*/ 416 h 722"/>
              <a:gd name="T20" fmla="*/ 222 w 537"/>
              <a:gd name="T21" fmla="*/ 356 h 722"/>
              <a:gd name="T22" fmla="*/ 334 w 537"/>
              <a:gd name="T23" fmla="*/ 435 h 722"/>
              <a:gd name="T24" fmla="*/ 380 w 537"/>
              <a:gd name="T25" fmla="*/ 456 h 722"/>
              <a:gd name="T26" fmla="*/ 410 w 537"/>
              <a:gd name="T27" fmla="*/ 409 h 722"/>
              <a:gd name="T28" fmla="*/ 347 w 537"/>
              <a:gd name="T29" fmla="*/ 385 h 722"/>
              <a:gd name="T30" fmla="*/ 315 w 537"/>
              <a:gd name="T31" fmla="*/ 302 h 722"/>
              <a:gd name="T32" fmla="*/ 360 w 537"/>
              <a:gd name="T33" fmla="*/ 235 h 722"/>
              <a:gd name="T34" fmla="*/ 304 w 537"/>
              <a:gd name="T35" fmla="*/ 274 h 722"/>
              <a:gd name="T36" fmla="*/ 173 w 537"/>
              <a:gd name="T37" fmla="*/ 263 h 722"/>
              <a:gd name="T38" fmla="*/ 156 w 537"/>
              <a:gd name="T39" fmla="*/ 234 h 722"/>
              <a:gd name="T40" fmla="*/ 179 w 537"/>
              <a:gd name="T41" fmla="*/ 222 h 722"/>
              <a:gd name="T42" fmla="*/ 196 w 537"/>
              <a:gd name="T43" fmla="*/ 206 h 722"/>
              <a:gd name="T44" fmla="*/ 273 w 537"/>
              <a:gd name="T45" fmla="*/ 143 h 722"/>
              <a:gd name="T46" fmla="*/ 379 w 537"/>
              <a:gd name="T47" fmla="*/ 47 h 722"/>
              <a:gd name="T48" fmla="*/ 301 w 537"/>
              <a:gd name="T49" fmla="*/ 68 h 722"/>
              <a:gd name="T50" fmla="*/ 196 w 537"/>
              <a:gd name="T51" fmla="*/ 125 h 722"/>
              <a:gd name="T52" fmla="*/ 82 w 537"/>
              <a:gd name="T53" fmla="*/ 165 h 722"/>
              <a:gd name="T54" fmla="*/ 7 w 537"/>
              <a:gd name="T55" fmla="*/ 296 h 722"/>
              <a:gd name="T56" fmla="*/ 3 w 537"/>
              <a:gd name="T57" fmla="*/ 368 h 722"/>
              <a:gd name="T58" fmla="*/ 246 w 537"/>
              <a:gd name="T59" fmla="*/ 303 h 722"/>
              <a:gd name="T60" fmla="*/ 246 w 537"/>
              <a:gd name="T61" fmla="*/ 297 h 722"/>
              <a:gd name="T62" fmla="*/ 205 w 537"/>
              <a:gd name="T63" fmla="*/ 439 h 722"/>
              <a:gd name="T64" fmla="*/ 167 w 537"/>
              <a:gd name="T65" fmla="*/ 454 h 722"/>
              <a:gd name="T66" fmla="*/ 199 w 537"/>
              <a:gd name="T67" fmla="*/ 460 h 722"/>
              <a:gd name="T68" fmla="*/ 167 w 537"/>
              <a:gd name="T69" fmla="*/ 454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7" h="722">
                <a:moveTo>
                  <a:pt x="3" y="368"/>
                </a:moveTo>
                <a:cubicBezTo>
                  <a:pt x="6" y="383"/>
                  <a:pt x="5" y="423"/>
                  <a:pt x="5" y="423"/>
                </a:cubicBezTo>
                <a:cubicBezTo>
                  <a:pt x="5" y="423"/>
                  <a:pt x="46" y="526"/>
                  <a:pt x="84" y="536"/>
                </a:cubicBezTo>
                <a:cubicBezTo>
                  <a:pt x="123" y="545"/>
                  <a:pt x="125" y="539"/>
                  <a:pt x="143" y="542"/>
                </a:cubicBezTo>
                <a:cubicBezTo>
                  <a:pt x="160" y="545"/>
                  <a:pt x="251" y="541"/>
                  <a:pt x="275" y="552"/>
                </a:cubicBezTo>
                <a:cubicBezTo>
                  <a:pt x="299" y="563"/>
                  <a:pt x="329" y="573"/>
                  <a:pt x="332" y="589"/>
                </a:cubicBezTo>
                <a:cubicBezTo>
                  <a:pt x="335" y="606"/>
                  <a:pt x="352" y="629"/>
                  <a:pt x="379" y="647"/>
                </a:cubicBezTo>
                <a:cubicBezTo>
                  <a:pt x="405" y="664"/>
                  <a:pt x="433" y="684"/>
                  <a:pt x="437" y="693"/>
                </a:cubicBezTo>
                <a:cubicBezTo>
                  <a:pt x="441" y="702"/>
                  <a:pt x="470" y="722"/>
                  <a:pt x="482" y="713"/>
                </a:cubicBezTo>
                <a:cubicBezTo>
                  <a:pt x="494" y="703"/>
                  <a:pt x="501" y="678"/>
                  <a:pt x="508" y="675"/>
                </a:cubicBezTo>
                <a:cubicBezTo>
                  <a:pt x="514" y="673"/>
                  <a:pt x="537" y="650"/>
                  <a:pt x="530" y="635"/>
                </a:cubicBezTo>
                <a:cubicBezTo>
                  <a:pt x="530" y="635"/>
                  <a:pt x="524" y="620"/>
                  <a:pt x="509" y="635"/>
                </a:cubicBezTo>
                <a:cubicBezTo>
                  <a:pt x="493" y="650"/>
                  <a:pt x="454" y="669"/>
                  <a:pt x="430" y="645"/>
                </a:cubicBezTo>
                <a:cubicBezTo>
                  <a:pt x="405" y="621"/>
                  <a:pt x="379" y="571"/>
                  <a:pt x="370" y="554"/>
                </a:cubicBezTo>
                <a:cubicBezTo>
                  <a:pt x="362" y="538"/>
                  <a:pt x="358" y="499"/>
                  <a:pt x="317" y="493"/>
                </a:cubicBezTo>
                <a:cubicBezTo>
                  <a:pt x="276" y="487"/>
                  <a:pt x="247" y="477"/>
                  <a:pt x="233" y="475"/>
                </a:cubicBezTo>
                <a:cubicBezTo>
                  <a:pt x="226" y="472"/>
                  <a:pt x="226" y="472"/>
                  <a:pt x="226" y="472"/>
                </a:cubicBezTo>
                <a:cubicBezTo>
                  <a:pt x="223" y="465"/>
                  <a:pt x="223" y="465"/>
                  <a:pt x="223" y="465"/>
                </a:cubicBezTo>
                <a:cubicBezTo>
                  <a:pt x="223" y="465"/>
                  <a:pt x="233" y="446"/>
                  <a:pt x="216" y="438"/>
                </a:cubicBezTo>
                <a:cubicBezTo>
                  <a:pt x="216" y="438"/>
                  <a:pt x="200" y="416"/>
                  <a:pt x="191" y="416"/>
                </a:cubicBezTo>
                <a:cubicBezTo>
                  <a:pt x="182" y="416"/>
                  <a:pt x="190" y="412"/>
                  <a:pt x="190" y="412"/>
                </a:cubicBezTo>
                <a:cubicBezTo>
                  <a:pt x="190" y="412"/>
                  <a:pt x="222" y="375"/>
                  <a:pt x="222" y="356"/>
                </a:cubicBezTo>
                <a:cubicBezTo>
                  <a:pt x="222" y="356"/>
                  <a:pt x="257" y="366"/>
                  <a:pt x="267" y="344"/>
                </a:cubicBezTo>
                <a:cubicBezTo>
                  <a:pt x="267" y="344"/>
                  <a:pt x="335" y="424"/>
                  <a:pt x="334" y="435"/>
                </a:cubicBezTo>
                <a:cubicBezTo>
                  <a:pt x="333" y="445"/>
                  <a:pt x="339" y="482"/>
                  <a:pt x="356" y="478"/>
                </a:cubicBezTo>
                <a:cubicBezTo>
                  <a:pt x="374" y="474"/>
                  <a:pt x="377" y="465"/>
                  <a:pt x="380" y="456"/>
                </a:cubicBezTo>
                <a:cubicBezTo>
                  <a:pt x="384" y="447"/>
                  <a:pt x="392" y="444"/>
                  <a:pt x="398" y="442"/>
                </a:cubicBezTo>
                <a:cubicBezTo>
                  <a:pt x="403" y="440"/>
                  <a:pt x="426" y="427"/>
                  <a:pt x="410" y="409"/>
                </a:cubicBezTo>
                <a:cubicBezTo>
                  <a:pt x="410" y="409"/>
                  <a:pt x="393" y="403"/>
                  <a:pt x="382" y="403"/>
                </a:cubicBezTo>
                <a:cubicBezTo>
                  <a:pt x="371" y="403"/>
                  <a:pt x="354" y="397"/>
                  <a:pt x="347" y="385"/>
                </a:cubicBezTo>
                <a:cubicBezTo>
                  <a:pt x="341" y="374"/>
                  <a:pt x="333" y="353"/>
                  <a:pt x="329" y="343"/>
                </a:cubicBezTo>
                <a:cubicBezTo>
                  <a:pt x="325" y="334"/>
                  <a:pt x="311" y="311"/>
                  <a:pt x="315" y="302"/>
                </a:cubicBezTo>
                <a:cubicBezTo>
                  <a:pt x="319" y="293"/>
                  <a:pt x="343" y="285"/>
                  <a:pt x="352" y="267"/>
                </a:cubicBezTo>
                <a:cubicBezTo>
                  <a:pt x="361" y="250"/>
                  <a:pt x="368" y="237"/>
                  <a:pt x="360" y="235"/>
                </a:cubicBezTo>
                <a:cubicBezTo>
                  <a:pt x="352" y="234"/>
                  <a:pt x="338" y="234"/>
                  <a:pt x="333" y="243"/>
                </a:cubicBezTo>
                <a:cubicBezTo>
                  <a:pt x="328" y="251"/>
                  <a:pt x="307" y="278"/>
                  <a:pt x="304" y="274"/>
                </a:cubicBezTo>
                <a:cubicBezTo>
                  <a:pt x="304" y="274"/>
                  <a:pt x="280" y="196"/>
                  <a:pt x="241" y="206"/>
                </a:cubicBezTo>
                <a:cubicBezTo>
                  <a:pt x="241" y="206"/>
                  <a:pt x="196" y="215"/>
                  <a:pt x="173" y="263"/>
                </a:cubicBezTo>
                <a:cubicBezTo>
                  <a:pt x="173" y="263"/>
                  <a:pt x="161" y="273"/>
                  <a:pt x="158" y="265"/>
                </a:cubicBezTo>
                <a:cubicBezTo>
                  <a:pt x="156" y="256"/>
                  <a:pt x="148" y="236"/>
                  <a:pt x="156" y="234"/>
                </a:cubicBezTo>
                <a:cubicBezTo>
                  <a:pt x="163" y="233"/>
                  <a:pt x="174" y="240"/>
                  <a:pt x="176" y="233"/>
                </a:cubicBezTo>
                <a:cubicBezTo>
                  <a:pt x="178" y="225"/>
                  <a:pt x="176" y="224"/>
                  <a:pt x="179" y="222"/>
                </a:cubicBezTo>
                <a:cubicBezTo>
                  <a:pt x="182" y="220"/>
                  <a:pt x="180" y="222"/>
                  <a:pt x="187" y="217"/>
                </a:cubicBezTo>
                <a:cubicBezTo>
                  <a:pt x="194" y="212"/>
                  <a:pt x="195" y="211"/>
                  <a:pt x="196" y="206"/>
                </a:cubicBezTo>
                <a:cubicBezTo>
                  <a:pt x="198" y="201"/>
                  <a:pt x="222" y="192"/>
                  <a:pt x="211" y="177"/>
                </a:cubicBezTo>
                <a:cubicBezTo>
                  <a:pt x="211" y="177"/>
                  <a:pt x="257" y="155"/>
                  <a:pt x="273" y="143"/>
                </a:cubicBezTo>
                <a:cubicBezTo>
                  <a:pt x="290" y="132"/>
                  <a:pt x="313" y="105"/>
                  <a:pt x="321" y="99"/>
                </a:cubicBezTo>
                <a:cubicBezTo>
                  <a:pt x="328" y="93"/>
                  <a:pt x="363" y="59"/>
                  <a:pt x="379" y="47"/>
                </a:cubicBezTo>
                <a:cubicBezTo>
                  <a:pt x="394" y="35"/>
                  <a:pt x="386" y="0"/>
                  <a:pt x="374" y="3"/>
                </a:cubicBezTo>
                <a:cubicBezTo>
                  <a:pt x="361" y="6"/>
                  <a:pt x="310" y="61"/>
                  <a:pt x="301" y="68"/>
                </a:cubicBezTo>
                <a:cubicBezTo>
                  <a:pt x="291" y="76"/>
                  <a:pt x="261" y="87"/>
                  <a:pt x="255" y="94"/>
                </a:cubicBezTo>
                <a:cubicBezTo>
                  <a:pt x="248" y="101"/>
                  <a:pt x="200" y="125"/>
                  <a:pt x="196" y="125"/>
                </a:cubicBezTo>
                <a:cubicBezTo>
                  <a:pt x="192" y="125"/>
                  <a:pt x="177" y="75"/>
                  <a:pt x="124" y="96"/>
                </a:cubicBezTo>
                <a:cubicBezTo>
                  <a:pt x="124" y="96"/>
                  <a:pt x="75" y="115"/>
                  <a:pt x="82" y="165"/>
                </a:cubicBezTo>
                <a:cubicBezTo>
                  <a:pt x="82" y="165"/>
                  <a:pt x="26" y="230"/>
                  <a:pt x="18" y="258"/>
                </a:cubicBezTo>
                <a:cubicBezTo>
                  <a:pt x="9" y="287"/>
                  <a:pt x="5" y="286"/>
                  <a:pt x="7" y="296"/>
                </a:cubicBezTo>
                <a:cubicBezTo>
                  <a:pt x="9" y="305"/>
                  <a:pt x="13" y="333"/>
                  <a:pt x="11" y="339"/>
                </a:cubicBezTo>
                <a:cubicBezTo>
                  <a:pt x="8" y="344"/>
                  <a:pt x="0" y="354"/>
                  <a:pt x="3" y="368"/>
                </a:cubicBezTo>
                <a:close/>
                <a:moveTo>
                  <a:pt x="246" y="297"/>
                </a:moveTo>
                <a:cubicBezTo>
                  <a:pt x="246" y="297"/>
                  <a:pt x="250" y="299"/>
                  <a:pt x="246" y="303"/>
                </a:cubicBezTo>
                <a:cubicBezTo>
                  <a:pt x="243" y="308"/>
                  <a:pt x="234" y="317"/>
                  <a:pt x="233" y="308"/>
                </a:cubicBezTo>
                <a:cubicBezTo>
                  <a:pt x="232" y="300"/>
                  <a:pt x="240" y="292"/>
                  <a:pt x="246" y="297"/>
                </a:cubicBezTo>
                <a:close/>
                <a:moveTo>
                  <a:pt x="202" y="433"/>
                </a:moveTo>
                <a:cubicBezTo>
                  <a:pt x="202" y="433"/>
                  <a:pt x="211" y="437"/>
                  <a:pt x="205" y="439"/>
                </a:cubicBezTo>
                <a:cubicBezTo>
                  <a:pt x="200" y="442"/>
                  <a:pt x="200" y="432"/>
                  <a:pt x="202" y="433"/>
                </a:cubicBezTo>
                <a:close/>
                <a:moveTo>
                  <a:pt x="167" y="454"/>
                </a:moveTo>
                <a:cubicBezTo>
                  <a:pt x="167" y="448"/>
                  <a:pt x="177" y="446"/>
                  <a:pt x="184" y="446"/>
                </a:cubicBezTo>
                <a:cubicBezTo>
                  <a:pt x="192" y="446"/>
                  <a:pt x="190" y="454"/>
                  <a:pt x="199" y="460"/>
                </a:cubicBezTo>
                <a:cubicBezTo>
                  <a:pt x="207" y="466"/>
                  <a:pt x="199" y="466"/>
                  <a:pt x="193" y="466"/>
                </a:cubicBezTo>
                <a:cubicBezTo>
                  <a:pt x="187" y="465"/>
                  <a:pt x="167" y="454"/>
                  <a:pt x="167" y="45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片 30"/>
          <p:cNvPicPr>
            <a:picLocks noChangeAspect="1"/>
          </p:cNvPicPr>
          <p:nvPr/>
        </p:nvPicPr>
        <p:blipFill>
          <a:blip r:embed="rId4"/>
          <a:srcRect/>
          <a:stretch/>
        </p:blipFill>
        <p:spPr>
          <a:xfrm>
            <a:off x="3157693" y="2456333"/>
            <a:ext cx="1316" cy="987"/>
          </a:xfrm>
          <a:custGeom>
            <a:avLst/>
            <a:gdLst>
              <a:gd name="connsiteX0" fmla="*/ 1316 w 1316"/>
              <a:gd name="connsiteY0" fmla="*/ 0 h 987"/>
              <a:gd name="connsiteX1" fmla="*/ 1316 w 1316"/>
              <a:gd name="connsiteY1" fmla="*/ 987 h 987"/>
              <a:gd name="connsiteX2" fmla="*/ 0 w 1316"/>
              <a:gd name="connsiteY2" fmla="*/ 987 h 987"/>
              <a:gd name="connsiteX3" fmla="*/ 1316 w 1316"/>
              <a:gd name="connsiteY3" fmla="*/ 0 h 987"/>
            </a:gdLst>
            <a:ahLst/>
            <a:cxnLst>
              <a:cxn ang="0">
                <a:pos x="connsiteX0" y="connsiteY0"/>
              </a:cxn>
              <a:cxn ang="0">
                <a:pos x="connsiteX1" y="connsiteY1"/>
              </a:cxn>
              <a:cxn ang="0">
                <a:pos x="connsiteX2" y="connsiteY2"/>
              </a:cxn>
              <a:cxn ang="0">
                <a:pos x="connsiteX3" y="connsiteY3"/>
              </a:cxn>
            </a:cxnLst>
            <a:rect l="l" t="t" r="r" b="b"/>
            <a:pathLst>
              <a:path w="1316" h="987">
                <a:moveTo>
                  <a:pt x="1316" y="0"/>
                </a:moveTo>
                <a:lnTo>
                  <a:pt x="1316" y="987"/>
                </a:lnTo>
                <a:lnTo>
                  <a:pt x="0" y="987"/>
                </a:lnTo>
                <a:lnTo>
                  <a:pt x="1316" y="0"/>
                </a:lnTo>
                <a:close/>
              </a:path>
            </a:pathLst>
          </a:custGeom>
        </p:spPr>
      </p:pic>
      <p:sp>
        <p:nvSpPr>
          <p:cNvPr id="77" name="文本框 76"/>
          <p:cNvSpPr txBox="1"/>
          <p:nvPr/>
        </p:nvSpPr>
        <p:spPr>
          <a:xfrm>
            <a:off x="11739448" y="187311"/>
            <a:ext cx="430887" cy="1175963"/>
          </a:xfrm>
          <a:prstGeom prst="rect">
            <a:avLst/>
          </a:prstGeom>
          <a:noFill/>
        </p:spPr>
        <p:txBody>
          <a:bodyPr vert="eaVert" wrap="none" rtlCol="0">
            <a:spAutoFit/>
          </a:bodyPr>
          <a:lstStyle>
            <a:defPPr>
              <a:defRPr lang="zh-CN"/>
            </a:defPPr>
            <a:lvl1pPr>
              <a:defRPr sz="1600">
                <a:solidFill>
                  <a:srgbClr val="0863B5">
                    <a:alpha val="22000"/>
                  </a:srgbClr>
                </a:solidFill>
                <a:latin typeface="方正正大黑简体" panose="02000000000000000000" pitchFamily="2" charset="-122"/>
                <a:ea typeface="方正正大黑简体" panose="02000000000000000000"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CONCISE</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8" name="文本框 77"/>
          <p:cNvSpPr txBox="1"/>
          <p:nvPr/>
        </p:nvSpPr>
        <p:spPr>
          <a:xfrm>
            <a:off x="11067330" y="813294"/>
            <a:ext cx="430887" cy="1621598"/>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INNOVATION</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79" name="文本框 78"/>
          <p:cNvSpPr txBox="1"/>
          <p:nvPr/>
        </p:nvSpPr>
        <p:spPr>
          <a:xfrm>
            <a:off x="11403389" y="509111"/>
            <a:ext cx="430887" cy="1413207"/>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rPr>
              <a:t>HIGH TECH</a:t>
            </a:r>
            <a:endParaRPr kumimoji="0" lang="zh-CN" altLang="en-US" sz="1600" b="0" i="0" u="none" strike="noStrike" kern="1200" cap="none" spc="0" normalizeH="0" baseline="0" noProof="0" dirty="0">
              <a:ln>
                <a:noFill/>
              </a:ln>
              <a:solidFill>
                <a:prstClr val="white">
                  <a:alpha val="16000"/>
                </a:prstClr>
              </a:solidFill>
              <a:effectLst/>
              <a:uLnTx/>
              <a:uFillTx/>
              <a:latin typeface="方正正中黑简体" panose="02000000000000000000" pitchFamily="2" charset="-122"/>
              <a:ea typeface="方正正中黑简体" panose="02000000000000000000" pitchFamily="2" charset="-122"/>
              <a:cs typeface="+mn-cs"/>
            </a:endParaRPr>
          </a:p>
        </p:txBody>
      </p:sp>
      <p:sp>
        <p:nvSpPr>
          <p:cNvPr id="26" name="文本框 25">
            <a:extLst>
              <a:ext uri="{FF2B5EF4-FFF2-40B4-BE49-F238E27FC236}">
                <a16:creationId xmlns:a16="http://schemas.microsoft.com/office/drawing/2014/main" id="{D1A0397C-44A9-40F1-8E17-02CBF98E690F}"/>
              </a:ext>
            </a:extLst>
          </p:cNvPr>
          <p:cNvSpPr txBox="1"/>
          <p:nvPr/>
        </p:nvSpPr>
        <p:spPr>
          <a:xfrm>
            <a:off x="787518" y="680452"/>
            <a:ext cx="1741182" cy="523220"/>
          </a:xfrm>
          <a:prstGeom prst="rect">
            <a:avLst/>
          </a:prstGeom>
          <a:noFill/>
        </p:spPr>
        <p:txBody>
          <a:bodyPr wrap="square" rtlCol="0">
            <a:spAutoFit/>
          </a:bodyPr>
          <a:lstStyle/>
          <a:p>
            <a:pPr algn="dist"/>
            <a:r>
              <a:rPr lang="zh-CN" altLang="en-US" sz="2800" b="1" dirty="0">
                <a:solidFill>
                  <a:srgbClr val="0863B5"/>
                </a:solidFill>
                <a:latin typeface="等线" panose="020F0502020204030204"/>
                <a:ea typeface="等线" panose="02010600030101010101" pitchFamily="2" charset="-122"/>
              </a:rPr>
              <a:t>心得体会</a:t>
            </a:r>
          </a:p>
        </p:txBody>
      </p:sp>
      <p:sp>
        <p:nvSpPr>
          <p:cNvPr id="27" name="文本框 26">
            <a:extLst>
              <a:ext uri="{FF2B5EF4-FFF2-40B4-BE49-F238E27FC236}">
                <a16:creationId xmlns:a16="http://schemas.microsoft.com/office/drawing/2014/main" id="{66F347D1-DDFE-461F-83F4-B8DF80B04046}"/>
              </a:ext>
            </a:extLst>
          </p:cNvPr>
          <p:cNvSpPr txBox="1"/>
          <p:nvPr/>
        </p:nvSpPr>
        <p:spPr>
          <a:xfrm>
            <a:off x="1333589" y="2550997"/>
            <a:ext cx="8112404" cy="1754326"/>
          </a:xfrm>
          <a:prstGeom prst="rect">
            <a:avLst/>
          </a:prstGeom>
          <a:noFill/>
        </p:spPr>
        <p:txBody>
          <a:bodyPr wrap="square" rtlCol="0">
            <a:spAutoFit/>
          </a:bodyPr>
          <a:lstStyle/>
          <a:p>
            <a:r>
              <a:rPr lang="zh-CN" altLang="en-US" dirty="0"/>
              <a:t>        本次大作业感受到最大的就是软件开发模型带来的更好的磨合，更高的效率。利用</a:t>
            </a:r>
            <a:r>
              <a:rPr lang="en-US" altLang="zh-CN" dirty="0"/>
              <a:t>Scrum</a:t>
            </a:r>
            <a:r>
              <a:rPr lang="zh-CN" altLang="en-US" dirty="0"/>
              <a:t>模型，我们的开发变得更好更有效了。软件工程系统地让我学习到规范的软件开发过程，并且真正让我体会到了有没有模型对于开发的效率是怎样的不同。小学期选修的</a:t>
            </a:r>
            <a:r>
              <a:rPr lang="en-US" altLang="zh-CN" dirty="0"/>
              <a:t>Java</a:t>
            </a:r>
            <a:r>
              <a:rPr lang="zh-CN" altLang="en-US" dirty="0"/>
              <a:t>课程也没有做过这么大的实战训练，这次的课设同时让我的</a:t>
            </a:r>
            <a:r>
              <a:rPr lang="en-US" altLang="zh-CN" dirty="0"/>
              <a:t>Java</a:t>
            </a:r>
            <a:r>
              <a:rPr lang="zh-CN" altLang="en-US" dirty="0"/>
              <a:t>编码水平、图形界面的应用得到了提高，学会了</a:t>
            </a:r>
            <a:r>
              <a:rPr lang="en-US" altLang="zh-CN" dirty="0"/>
              <a:t>UML</a:t>
            </a:r>
            <a:r>
              <a:rPr lang="zh-CN" altLang="en-US" dirty="0"/>
              <a:t>图的制作，从图中更能直接穿出整个程序需求的线，软件开发目标一目了然。</a:t>
            </a:r>
            <a:endParaRPr lang="zh-CN" altLang="zh-CN" dirty="0"/>
          </a:p>
        </p:txBody>
      </p:sp>
      <p:sp>
        <p:nvSpPr>
          <p:cNvPr id="21" name="文本框 20">
            <a:extLst>
              <a:ext uri="{FF2B5EF4-FFF2-40B4-BE49-F238E27FC236}">
                <a16:creationId xmlns:a16="http://schemas.microsoft.com/office/drawing/2014/main" id="{ED282431-891B-4056-B878-ABDAEFBD064A}"/>
              </a:ext>
            </a:extLst>
          </p:cNvPr>
          <p:cNvSpPr txBox="1"/>
          <p:nvPr/>
        </p:nvSpPr>
        <p:spPr>
          <a:xfrm>
            <a:off x="507000" y="1679532"/>
            <a:ext cx="9958454" cy="461665"/>
          </a:xfrm>
          <a:prstGeom prst="rect">
            <a:avLst/>
          </a:prstGeom>
          <a:noFill/>
        </p:spPr>
        <p:txBody>
          <a:bodyPr wrap="square" rtlCol="0">
            <a:spAutoFit/>
          </a:bodyPr>
          <a:lstStyle/>
          <a:p>
            <a:r>
              <a:rPr lang="zh-CN" altLang="en-US" sz="2400" b="1" dirty="0"/>
              <a:t>李红甫：</a:t>
            </a:r>
            <a:endParaRPr lang="zh-CN" altLang="zh-CN" sz="2400" b="1" dirty="0"/>
          </a:p>
        </p:txBody>
      </p:sp>
    </p:spTree>
    <p:extLst>
      <p:ext uri="{BB962C8B-B14F-4D97-AF65-F5344CB8AC3E}">
        <p14:creationId xmlns:p14="http://schemas.microsoft.com/office/powerpoint/2010/main" val="249404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250"/>
                                        <p:tgtEl>
                                          <p:spTgt spid="9"/>
                                        </p:tgtEl>
                                      </p:cBhvr>
                                    </p:animEffect>
                                  </p:childTnLst>
                                </p:cTn>
                              </p:par>
                            </p:childTnLst>
                          </p:cTn>
                        </p:par>
                        <p:par>
                          <p:cTn id="8" fill="hold">
                            <p:stCondLst>
                              <p:cond delay="250"/>
                            </p:stCondLst>
                            <p:childTnLst>
                              <p:par>
                                <p:cTn id="9" presetID="2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50"/>
                                        <p:tgtEl>
                                          <p:spTgt spid="2"/>
                                        </p:tgtEl>
                                      </p:cBhvr>
                                    </p:animEffect>
                                  </p:childTnLst>
                                </p:cTn>
                              </p:par>
                            </p:childTnLst>
                          </p:cTn>
                        </p:par>
                        <p:par>
                          <p:cTn id="12" fill="hold">
                            <p:stCondLst>
                              <p:cond delay="500"/>
                            </p:stCondLst>
                            <p:childTnLst>
                              <p:par>
                                <p:cTn id="13" presetID="16" presetClass="entr" presetSubtype="2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Horizontal)">
                                      <p:cBhvr>
                                        <p:cTn id="15" dur="250"/>
                                        <p:tgtEl>
                                          <p:spTgt spid="8"/>
                                        </p:tgtEl>
                                      </p:cBhvr>
                                    </p:animEffect>
                                  </p:childTnLst>
                                </p:cTn>
                              </p:par>
                            </p:childTnLst>
                          </p:cTn>
                        </p:par>
                        <p:par>
                          <p:cTn id="16" fill="hold">
                            <p:stCondLst>
                              <p:cond delay="750"/>
                            </p:stCondLst>
                            <p:childTnLst>
                              <p:par>
                                <p:cTn id="17" presetID="2" presetClass="entr" presetSubtype="4"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1250"/>
                            </p:stCondLst>
                            <p:childTnLst>
                              <p:par>
                                <p:cTn id="26" presetID="22" presetClass="entr" presetSubtype="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right)">
                                      <p:cBhvr>
                                        <p:cTn id="31" dur="500"/>
                                        <p:tgtEl>
                                          <p:spTgt spid="77"/>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right)">
                                      <p:cBhvr>
                                        <p:cTn id="34" dur="500"/>
                                        <p:tgtEl>
                                          <p:spTgt spid="79"/>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right)">
                                      <p:cBhvr>
                                        <p:cTn id="37" dur="500"/>
                                        <p:tgtEl>
                                          <p:spTgt spid="78"/>
                                        </p:tgtEl>
                                      </p:cBhvr>
                                    </p:animEffect>
                                  </p:childTnLst>
                                </p:cTn>
                              </p:par>
                              <p:par>
                                <p:cTn id="38" presetID="42"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1000"/>
                                        <p:tgtEl>
                                          <p:spTgt spid="3"/>
                                        </p:tgtEl>
                                      </p:cBhvr>
                                    </p:animEffect>
                                    <p:anim calcmode="lin" valueType="num">
                                      <p:cBhvr>
                                        <p:cTn id="41" dur="1000" fill="hold"/>
                                        <p:tgtEl>
                                          <p:spTgt spid="3"/>
                                        </p:tgtEl>
                                        <p:attrNameLst>
                                          <p:attrName>ppt_x</p:attrName>
                                        </p:attrNameLst>
                                      </p:cBhvr>
                                      <p:tavLst>
                                        <p:tav tm="0">
                                          <p:val>
                                            <p:strVal val="#ppt_x"/>
                                          </p:val>
                                        </p:tav>
                                        <p:tav tm="100000">
                                          <p:val>
                                            <p:strVal val="#ppt_x"/>
                                          </p:val>
                                        </p:tav>
                                      </p:tavLst>
                                    </p:anim>
                                    <p:anim calcmode="lin" valueType="num">
                                      <p:cBhvr>
                                        <p:cTn id="42" dur="1000" fill="hold"/>
                                        <p:tgtEl>
                                          <p:spTgt spid="3"/>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24" grpId="0" animBg="1"/>
      <p:bldP spid="77" grpId="0"/>
      <p:bldP spid="78" grpId="0"/>
      <p:bldP spid="79" grpId="0"/>
      <p:bldP spid="27"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flipH="1">
            <a:off x="0" y="0"/>
            <a:ext cx="12192000" cy="6858000"/>
          </a:xfrm>
          <a:prstGeom prst="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平行四边形 1"/>
          <p:cNvSpPr/>
          <p:nvPr/>
        </p:nvSpPr>
        <p:spPr>
          <a:xfrm>
            <a:off x="0" y="2989943"/>
            <a:ext cx="7280255" cy="3868057"/>
          </a:xfrm>
          <a:prstGeom prst="parallelogram">
            <a:avLst>
              <a:gd name="adj" fmla="val 107441"/>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平行四边形 2"/>
          <p:cNvSpPr/>
          <p:nvPr/>
        </p:nvSpPr>
        <p:spPr>
          <a:xfrm flipH="1">
            <a:off x="4911745" y="2989943"/>
            <a:ext cx="7280255" cy="3868057"/>
          </a:xfrm>
          <a:prstGeom prst="parallelogram">
            <a:avLst>
              <a:gd name="adj" fmla="val 107441"/>
            </a:avLst>
          </a:prstGeom>
          <a:gradFill>
            <a:gsLst>
              <a:gs pos="15000">
                <a:srgbClr val="0863B5"/>
              </a:gs>
              <a:gs pos="100000">
                <a:srgbClr val="004A7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文本框 9"/>
          <p:cNvSpPr txBox="1"/>
          <p:nvPr/>
        </p:nvSpPr>
        <p:spPr>
          <a:xfrm>
            <a:off x="3947887" y="1750203"/>
            <a:ext cx="4296228" cy="11079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1000" normalizeH="0" baseline="0" noProof="0" dirty="0">
                <a:ln>
                  <a:noFill/>
                </a:ln>
                <a:solidFill>
                  <a:prstClr val="black">
                    <a:lumMod val="75000"/>
                    <a:lumOff val="25000"/>
                  </a:prstClr>
                </a:solidFill>
                <a:effectLst/>
                <a:uLnTx/>
                <a:uFillTx/>
                <a:latin typeface="方正正中黑简体" panose="02000000000000000000" pitchFamily="2" charset="-122"/>
                <a:ea typeface="方正正中黑简体" panose="02000000000000000000" pitchFamily="2" charset="-122"/>
                <a:cs typeface="+mn-cs"/>
              </a:rPr>
              <a:t>谢谢观赏</a:t>
            </a:r>
          </a:p>
        </p:txBody>
      </p:sp>
      <p:sp>
        <p:nvSpPr>
          <p:cNvPr id="6" name="矩形 5"/>
          <p:cNvSpPr>
            <a:spLocks noChangeArrowheads="1"/>
          </p:cNvSpPr>
          <p:nvPr/>
        </p:nvSpPr>
        <p:spPr bwMode="auto">
          <a:xfrm>
            <a:off x="4819323" y="6167271"/>
            <a:ext cx="2553355" cy="52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2020</a:t>
            </a:r>
            <a:r>
              <a:rPr kumimoji="0" lang="zh-CN" altLang="en-US"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年</a:t>
            </a:r>
            <a:r>
              <a:rPr kumimoji="0" lang="en-US" altLang="zh-CN"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5</a:t>
            </a:r>
            <a:r>
              <a:rPr kumimoji="0" lang="zh-CN" altLang="en-US"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月</a:t>
            </a:r>
            <a:r>
              <a:rPr kumimoji="0" lang="en-US" altLang="zh-CN"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8</a:t>
            </a:r>
            <a:r>
              <a:rPr kumimoji="0" lang="zh-CN" altLang="en-US"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rPr>
              <a:t>日</a:t>
            </a:r>
            <a:endParaRPr kumimoji="0" lang="en-US" altLang="zh-CN" sz="2400" b="0" i="0" u="none" strike="noStrike" kern="1200" cap="none" spc="0" normalizeH="0" baseline="0" noProof="0" dirty="0">
              <a:ln>
                <a:noFill/>
              </a:ln>
              <a:solidFill>
                <a:srgbClr val="2676BB"/>
              </a:solidFill>
              <a:effectLst/>
              <a:uLnTx/>
              <a:uFillTx/>
              <a:latin typeface="明黑" panose="020B0300000000000000" pitchFamily="34" charset="-122"/>
              <a:ea typeface="明黑" panose="020B0300000000000000" pitchFamily="34" charset="-122"/>
              <a:cs typeface="+mn-cs"/>
            </a:endParaRPr>
          </a:p>
        </p:txBody>
      </p:sp>
    </p:spTree>
    <p:extLst>
      <p:ext uri="{BB962C8B-B14F-4D97-AF65-F5344CB8AC3E}">
        <p14:creationId xmlns:p14="http://schemas.microsoft.com/office/powerpoint/2010/main" val="318043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3" presetClass="entr" presetSubtype="36" fill="hold" grpId="0" nodeType="after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strVal val="(6*min(max(#ppt_w*#ppt_h,.3),1)-7.4)/-.7*#ppt_w"/>
                                          </p:val>
                                        </p:tav>
                                        <p:tav tm="100000">
                                          <p:val>
                                            <p:strVal val="#ppt_w"/>
                                          </p:val>
                                        </p:tav>
                                      </p:tavLst>
                                    </p:anim>
                                    <p:anim calcmode="lin" valueType="num">
                                      <p:cBhvr>
                                        <p:cTn id="16" dur="500" fill="hold"/>
                                        <p:tgtEl>
                                          <p:spTgt spid="5"/>
                                        </p:tgtEl>
                                        <p:attrNameLst>
                                          <p:attrName>ppt_h</p:attrName>
                                        </p:attrNameLst>
                                      </p:cBhvr>
                                      <p:tavLst>
                                        <p:tav tm="0">
                                          <p:val>
                                            <p:strVal val="(6*min(max(#ppt_w*#ppt_h,.3),1)-7.4)/-.7*#ppt_h"/>
                                          </p:val>
                                        </p:tav>
                                        <p:tav tm="100000">
                                          <p:val>
                                            <p:strVal val="#ppt_h"/>
                                          </p:val>
                                        </p:tav>
                                      </p:tavLst>
                                    </p:anim>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strVal val="1+(6*min(max(#ppt_w*#ppt_h,.3),1)-7.4)/-.7*#ppt_h/2"/>
                                          </p:val>
                                        </p:tav>
                                        <p:tav tm="100000">
                                          <p:val>
                                            <p:strVal val="#ppt_y"/>
                                          </p:val>
                                        </p:tav>
                                      </p:tavLst>
                                    </p:anim>
                                  </p:childTnLst>
                                </p:cTn>
                              </p:par>
                            </p:childTnLst>
                          </p:cTn>
                        </p:par>
                        <p:par>
                          <p:cTn id="19" fill="hold">
                            <p:stCondLst>
                              <p:cond delay="1650"/>
                            </p:stCondLst>
                            <p:childTnLst>
                              <p:par>
                                <p:cTn id="20" presetID="42"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3358491" cy="461665"/>
          </a:xfrm>
          <a:prstGeom prst="rect">
            <a:avLst/>
          </a:prstGeom>
        </p:spPr>
        <p:txBody>
          <a:bodyPr wrap="square">
            <a:spAutoFit/>
          </a:bodyPr>
          <a:lstStyle/>
          <a:p>
            <a:pPr algn="dist"/>
            <a:r>
              <a:rPr lang="zh-CN" altLang="en-US" sz="2400" b="1" spc="300" dirty="0">
                <a:solidFill>
                  <a:srgbClr val="0863B5"/>
                </a:solidFill>
                <a:latin typeface="方正正中黑简体" panose="02000000000000000000" pitchFamily="2" charset="-122"/>
                <a:ea typeface="方正正中黑简体" panose="02000000000000000000" pitchFamily="2" charset="-122"/>
              </a:rPr>
              <a:t>数据库通用类实现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360835"/>
            <a:ext cx="6065589" cy="2400657"/>
          </a:xfrm>
          <a:prstGeom prst="rect">
            <a:avLst/>
          </a:prstGeom>
        </p:spPr>
        <p:txBody>
          <a:bodyPr wrap="square">
            <a:spAutoFit/>
          </a:bodyPr>
          <a:lstStyle/>
          <a:p>
            <a:pPr lvl="0">
              <a:defRPr/>
            </a:pPr>
            <a:r>
              <a:rPr lang="zh-CN" altLang="zh-CN" dirty="0"/>
              <a:t>数据库通用类由</a:t>
            </a:r>
            <a:r>
              <a:rPr lang="en-US" altLang="zh-CN" dirty="0">
                <a:solidFill>
                  <a:srgbClr val="FF0000"/>
                </a:solidFill>
              </a:rPr>
              <a:t>Constant</a:t>
            </a:r>
            <a:r>
              <a:rPr lang="zh-CN" altLang="zh-CN" dirty="0"/>
              <a:t>类实现</a:t>
            </a:r>
            <a:endParaRPr lang="en-US" altLang="zh-CN" dirty="0"/>
          </a:p>
          <a:p>
            <a:r>
              <a:rPr lang="zh-CN" altLang="zh-CN" dirty="0"/>
              <a:t>该类主要</a:t>
            </a:r>
            <a:r>
              <a:rPr lang="zh-CN" altLang="zh-CN" dirty="0">
                <a:solidFill>
                  <a:srgbClr val="FF0000"/>
                </a:solidFill>
              </a:rPr>
              <a:t>封装了创建访问数据库</a:t>
            </a:r>
            <a:r>
              <a:rPr lang="zh-CN" altLang="zh-CN" dirty="0"/>
              <a:t>的一些对象和方法</a:t>
            </a:r>
            <a:endParaRPr lang="en-US" altLang="zh-CN" dirty="0"/>
          </a:p>
          <a:p>
            <a:r>
              <a:rPr lang="zh-CN" altLang="zh-CN" dirty="0"/>
              <a:t>采用</a:t>
            </a:r>
            <a:r>
              <a:rPr lang="en-US" altLang="zh-CN" dirty="0"/>
              <a:t>postgre12.2</a:t>
            </a:r>
            <a:r>
              <a:rPr lang="zh-CN" altLang="zh-CN" dirty="0"/>
              <a:t>进行时间，建立数据库表和数据之后通过</a:t>
            </a:r>
            <a:r>
              <a:rPr lang="en-US" altLang="zh-CN" dirty="0"/>
              <a:t>constant</a:t>
            </a:r>
            <a:r>
              <a:rPr lang="zh-CN" altLang="zh-CN" dirty="0"/>
              <a:t>类进行连接和执行。</a:t>
            </a:r>
            <a:endParaRPr lang="en-US" altLang="zh-CN" dirty="0"/>
          </a:p>
          <a:p>
            <a:endParaRPr lang="en-US" altLang="zh-CN" dirty="0"/>
          </a:p>
          <a:p>
            <a:r>
              <a:rPr lang="en-US" altLang="zh-CN" dirty="0"/>
              <a:t>(</a:t>
            </a:r>
            <a:r>
              <a:rPr lang="zh-CN" altLang="zh-CN" dirty="0"/>
              <a:t>目前是将数据库中的数据导入到</a:t>
            </a:r>
            <a:r>
              <a:rPr lang="en-US" altLang="zh-CN" dirty="0"/>
              <a:t>txt</a:t>
            </a:r>
            <a:r>
              <a:rPr lang="zh-CN" altLang="zh-CN" dirty="0"/>
              <a:t>文件中执行，后期将完善</a:t>
            </a:r>
            <a:r>
              <a:rPr lang="en-US" altLang="zh-CN" dirty="0"/>
              <a:t>JDBC</a:t>
            </a:r>
            <a:r>
              <a:rPr lang="zh-CN" altLang="zh-CN" dirty="0"/>
              <a:t>驱动，链接数据库，通过</a:t>
            </a:r>
            <a:r>
              <a:rPr lang="en-US" altLang="zh-CN" dirty="0" err="1"/>
              <a:t>sql</a:t>
            </a:r>
            <a:r>
              <a:rPr lang="zh-CN" altLang="zh-CN" dirty="0"/>
              <a:t>语句执行数据库操作</a:t>
            </a:r>
            <a:r>
              <a:rPr lang="en-US" altLang="zh-CN" dirty="0"/>
              <a:t>)</a:t>
            </a:r>
            <a:endParaRPr lang="zh-CN" altLang="zh-CN" dirty="0"/>
          </a:p>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300" normalizeH="0" baseline="0" noProof="0" dirty="0">
              <a:ln>
                <a:noFill/>
              </a:ln>
              <a:solidFill>
                <a:srgbClr val="0863B5"/>
              </a:solidFill>
              <a:effectLst/>
              <a:uLnTx/>
              <a:uFillTx/>
              <a:latin typeface="方正正中黑简体" panose="02000000000000000000" pitchFamily="2" charset="-122"/>
              <a:ea typeface="方正正中黑简体" panose="02000000000000000000" pitchFamily="2" charset="-122"/>
              <a:cs typeface="+mn-cs"/>
            </a:endParaRPr>
          </a:p>
        </p:txBody>
      </p:sp>
      <p:pic>
        <p:nvPicPr>
          <p:cNvPr id="103" name="图片 102">
            <a:extLst>
              <a:ext uri="{FF2B5EF4-FFF2-40B4-BE49-F238E27FC236}">
                <a16:creationId xmlns:a16="http://schemas.microsoft.com/office/drawing/2014/main" id="{116426C0-BE47-4D98-83DE-CB228275B0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75269" y="1500189"/>
            <a:ext cx="3607873" cy="2408608"/>
          </a:xfrm>
          <a:prstGeom prst="rect">
            <a:avLst/>
          </a:prstGeom>
          <a:noFill/>
          <a:ln>
            <a:noFill/>
          </a:ln>
        </p:spPr>
      </p:pic>
      <p:sp>
        <p:nvSpPr>
          <p:cNvPr id="3" name="矩形 2">
            <a:extLst>
              <a:ext uri="{FF2B5EF4-FFF2-40B4-BE49-F238E27FC236}">
                <a16:creationId xmlns:a16="http://schemas.microsoft.com/office/drawing/2014/main" id="{27465F46-16F0-465C-9A0C-C175C8FE19F0}"/>
              </a:ext>
            </a:extLst>
          </p:cNvPr>
          <p:cNvSpPr/>
          <p:nvPr/>
        </p:nvSpPr>
        <p:spPr>
          <a:xfrm>
            <a:off x="8809747" y="3919063"/>
            <a:ext cx="1625792" cy="505267"/>
          </a:xfrm>
          <a:prstGeom prst="rect">
            <a:avLst/>
          </a:prstGeom>
        </p:spPr>
        <p:txBody>
          <a:bodyPr wrap="square">
            <a:spAutoFit/>
          </a:bodyPr>
          <a:lstStyle/>
          <a:p>
            <a:pPr indent="304800" algn="just">
              <a:lnSpc>
                <a:spcPct val="150000"/>
              </a:lnSpc>
              <a:spcAft>
                <a:spcPts val="0"/>
              </a:spcAft>
            </a:pPr>
            <a:r>
              <a:rPr lang="zh-CN" altLang="zh-CN" sz="2000" b="1" dirty="0"/>
              <a:t>数据库类</a:t>
            </a:r>
            <a:endParaRPr lang="zh-CN" altLang="zh-CN" sz="2000" b="1"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0321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iterate type="lt">
                                    <p:tmPct val="10000"/>
                                  </p:iterate>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iterate type="lt">
                                    <p:tmPct val="10000"/>
                                  </p:iterate>
                                  <p:childTnLst>
                                    <p:set>
                                      <p:cBhvr>
                                        <p:cTn id="42" dur="1" fill="hold">
                                          <p:stCondLst>
                                            <p:cond delay="0"/>
                                          </p:stCondLst>
                                        </p:cTn>
                                        <p:tgtEl>
                                          <p:spTgt spid="103"/>
                                        </p:tgtEl>
                                        <p:attrNameLst>
                                          <p:attrName>style.visibility</p:attrName>
                                        </p:attrNameLst>
                                      </p:cBhvr>
                                      <p:to>
                                        <p:strVal val="visible"/>
                                      </p:to>
                                    </p:set>
                                    <p:anim calcmode="lin" valueType="num">
                                      <p:cBhvr>
                                        <p:cTn id="43" dur="500" fill="hold"/>
                                        <p:tgtEl>
                                          <p:spTgt spid="103"/>
                                        </p:tgtEl>
                                        <p:attrNameLst>
                                          <p:attrName>ppt_w</p:attrName>
                                        </p:attrNameLst>
                                      </p:cBhvr>
                                      <p:tavLst>
                                        <p:tav tm="0">
                                          <p:val>
                                            <p:fltVal val="0"/>
                                          </p:val>
                                        </p:tav>
                                        <p:tav tm="100000">
                                          <p:val>
                                            <p:strVal val="#ppt_w"/>
                                          </p:val>
                                        </p:tav>
                                      </p:tavLst>
                                    </p:anim>
                                    <p:anim calcmode="lin" valueType="num">
                                      <p:cBhvr>
                                        <p:cTn id="44" dur="500" fill="hold"/>
                                        <p:tgtEl>
                                          <p:spTgt spid="1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3358491" cy="461665"/>
          </a:xfrm>
          <a:prstGeom prst="rect">
            <a:avLst/>
          </a:prstGeom>
        </p:spPr>
        <p:txBody>
          <a:bodyPr wrap="square">
            <a:spAutoFit/>
          </a:bodyPr>
          <a:lstStyle/>
          <a:p>
            <a:pPr algn="dist"/>
            <a:r>
              <a:rPr lang="zh-CN" altLang="en-US" sz="2400" b="1" spc="300" dirty="0">
                <a:solidFill>
                  <a:srgbClr val="0863B5"/>
                </a:solidFill>
                <a:latin typeface="方正正中黑简体" panose="02000000000000000000" pitchFamily="2" charset="-122"/>
                <a:ea typeface="方正正中黑简体" panose="02000000000000000000" pitchFamily="2" charset="-122"/>
              </a:rPr>
              <a:t>其它通用类实现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360835"/>
            <a:ext cx="7061269" cy="1292662"/>
          </a:xfrm>
          <a:prstGeom prst="rect">
            <a:avLst/>
          </a:prstGeom>
        </p:spPr>
        <p:txBody>
          <a:bodyPr wrap="square">
            <a:spAutoFit/>
          </a:bodyPr>
          <a:lstStyle/>
          <a:p>
            <a:pPr marL="342900" lvl="0" indent="-342900">
              <a:buAutoNum type="arabicParenBoth"/>
              <a:defRPr/>
            </a:pPr>
            <a:r>
              <a:rPr lang="en-US" altLang="zh-CN" dirty="0">
                <a:solidFill>
                  <a:srgbClr val="FF0000"/>
                </a:solidFill>
              </a:rPr>
              <a:t>User</a:t>
            </a:r>
            <a:r>
              <a:rPr lang="zh-CN" altLang="zh-CN" dirty="0">
                <a:solidFill>
                  <a:srgbClr val="FF0000"/>
                </a:solidFill>
              </a:rPr>
              <a:t>类</a:t>
            </a:r>
            <a:r>
              <a:rPr lang="zh-CN" altLang="zh-CN" dirty="0"/>
              <a:t>主要包含了</a:t>
            </a:r>
            <a:r>
              <a:rPr lang="zh-CN" altLang="zh-CN" dirty="0">
                <a:solidFill>
                  <a:srgbClr val="FF0000"/>
                </a:solidFill>
              </a:rPr>
              <a:t>员工和管理员进行登录系统所需要的操作</a:t>
            </a:r>
            <a:r>
              <a:rPr lang="zh-CN" altLang="zh-CN" dirty="0"/>
              <a:t>，</a:t>
            </a:r>
            <a:endParaRPr lang="en-US" altLang="zh-CN" dirty="0"/>
          </a:p>
          <a:p>
            <a:pPr lvl="0">
              <a:defRPr/>
            </a:pPr>
            <a:r>
              <a:rPr lang="en-US" altLang="zh-CN" dirty="0"/>
              <a:t>     </a:t>
            </a:r>
            <a:r>
              <a:rPr lang="zh-CN" altLang="zh-CN" dirty="0"/>
              <a:t>包含</a:t>
            </a:r>
            <a:r>
              <a:rPr lang="zh-CN" altLang="zh-CN" dirty="0">
                <a:solidFill>
                  <a:srgbClr val="FF0000"/>
                </a:solidFill>
              </a:rPr>
              <a:t>公司类，员工类和经理类</a:t>
            </a:r>
            <a:r>
              <a:rPr lang="zh-CN" altLang="zh-CN" dirty="0"/>
              <a:t>里面集成需要的功能。此外公司</a:t>
            </a:r>
            <a:r>
              <a:rPr lang="zh-CN" altLang="en-US" dirty="0"/>
              <a:t>类   </a:t>
            </a:r>
            <a:endParaRPr lang="en-US" altLang="zh-CN" dirty="0"/>
          </a:p>
          <a:p>
            <a:pPr lvl="0">
              <a:defRPr/>
            </a:pPr>
            <a:r>
              <a:rPr lang="en-US" altLang="zh-CN" dirty="0"/>
              <a:t>     </a:t>
            </a:r>
            <a:r>
              <a:rPr lang="zh-CN" altLang="en-US" dirty="0"/>
              <a:t> </a:t>
            </a:r>
            <a:r>
              <a:rPr lang="en-US" altLang="zh-CN" dirty="0"/>
              <a:t>(company)</a:t>
            </a:r>
            <a:r>
              <a:rPr lang="zh-CN" altLang="zh-CN" dirty="0"/>
              <a:t>包含了员工和经理之间的关系，可以直接复用</a:t>
            </a:r>
            <a:r>
              <a:rPr lang="zh-CN" altLang="en-US" dirty="0"/>
              <a:t>。                                                         </a:t>
            </a:r>
            <a:endParaRPr lang="en-US" altLang="zh-CN" dirty="0"/>
          </a:p>
          <a:p>
            <a:pPr lvl="0">
              <a:defRPr/>
            </a:pPr>
            <a:endParaRPr lang="en-US" altLang="zh-CN" sz="2400" b="1" spc="300" dirty="0">
              <a:solidFill>
                <a:srgbClr val="0863B5"/>
              </a:solidFill>
              <a:ea typeface="方正正中黑简体" panose="02000000000000000000" pitchFamily="2" charset="-122"/>
            </a:endParaRPr>
          </a:p>
        </p:txBody>
      </p:sp>
      <p:sp>
        <p:nvSpPr>
          <p:cNvPr id="3" name="矩形 2">
            <a:extLst>
              <a:ext uri="{FF2B5EF4-FFF2-40B4-BE49-F238E27FC236}">
                <a16:creationId xmlns:a16="http://schemas.microsoft.com/office/drawing/2014/main" id="{27465F46-16F0-465C-9A0C-C175C8FE19F0}"/>
              </a:ext>
            </a:extLst>
          </p:cNvPr>
          <p:cNvSpPr/>
          <p:nvPr/>
        </p:nvSpPr>
        <p:spPr>
          <a:xfrm>
            <a:off x="8621234" y="4681994"/>
            <a:ext cx="1996019" cy="505267"/>
          </a:xfrm>
          <a:prstGeom prst="rect">
            <a:avLst/>
          </a:prstGeom>
        </p:spPr>
        <p:txBody>
          <a:bodyPr wrap="square">
            <a:spAutoFit/>
          </a:bodyPr>
          <a:lstStyle/>
          <a:p>
            <a:pPr indent="304800" algn="just">
              <a:lnSpc>
                <a:spcPct val="150000"/>
              </a:lnSpc>
              <a:spcAft>
                <a:spcPts val="0"/>
              </a:spcAft>
            </a:pPr>
            <a:r>
              <a:rPr lang="en-US" altLang="zh-CN" sz="2000" b="1" dirty="0"/>
              <a:t>Operator</a:t>
            </a:r>
            <a:r>
              <a:rPr lang="zh-CN" altLang="zh-CN" sz="2000" b="1" dirty="0"/>
              <a:t>类</a:t>
            </a:r>
            <a:endParaRPr lang="zh-CN" altLang="zh-CN" sz="2000" b="1" kern="100" dirty="0">
              <a:effectLst/>
              <a:latin typeface="Times New Roman" panose="02020603050405020304" pitchFamily="18" charset="0"/>
              <a:ea typeface="宋体" panose="02010600030101010101" pitchFamily="2" charset="-122"/>
            </a:endParaRPr>
          </a:p>
        </p:txBody>
      </p:sp>
      <p:pic>
        <p:nvPicPr>
          <p:cNvPr id="17" name="图片 16">
            <a:extLst>
              <a:ext uri="{FF2B5EF4-FFF2-40B4-BE49-F238E27FC236}">
                <a16:creationId xmlns:a16="http://schemas.microsoft.com/office/drawing/2014/main" id="{3F7187D4-8587-4A08-A3D1-4722018627ED}"/>
              </a:ext>
            </a:extLst>
          </p:cNvPr>
          <p:cNvPicPr/>
          <p:nvPr/>
        </p:nvPicPr>
        <p:blipFill rotWithShape="1">
          <a:blip r:embed="rId2">
            <a:extLst>
              <a:ext uri="{28A0092B-C50C-407E-A947-70E740481C1C}">
                <a14:useLocalDpi xmlns:a14="http://schemas.microsoft.com/office/drawing/2010/main" val="0"/>
              </a:ext>
            </a:extLst>
          </a:blip>
          <a:srcRect l="8149" t="12359" r="28382" b="9705"/>
          <a:stretch/>
        </p:blipFill>
        <p:spPr bwMode="auto">
          <a:xfrm>
            <a:off x="8535523" y="1864668"/>
            <a:ext cx="2174240" cy="1155142"/>
          </a:xfrm>
          <a:prstGeom prst="rect">
            <a:avLst/>
          </a:prstGeom>
          <a:noFill/>
          <a:ln>
            <a:noFill/>
          </a:ln>
        </p:spPr>
      </p:pic>
      <p:sp>
        <p:nvSpPr>
          <p:cNvPr id="18" name="矩形 17">
            <a:extLst>
              <a:ext uri="{FF2B5EF4-FFF2-40B4-BE49-F238E27FC236}">
                <a16:creationId xmlns:a16="http://schemas.microsoft.com/office/drawing/2014/main" id="{E722850E-4EE3-47E6-92E4-535619EBB990}"/>
              </a:ext>
            </a:extLst>
          </p:cNvPr>
          <p:cNvSpPr/>
          <p:nvPr/>
        </p:nvSpPr>
        <p:spPr>
          <a:xfrm>
            <a:off x="8748286" y="2942397"/>
            <a:ext cx="1625792" cy="505267"/>
          </a:xfrm>
          <a:prstGeom prst="rect">
            <a:avLst/>
          </a:prstGeom>
        </p:spPr>
        <p:txBody>
          <a:bodyPr wrap="square">
            <a:spAutoFit/>
          </a:bodyPr>
          <a:lstStyle/>
          <a:p>
            <a:pPr indent="304800" algn="just">
              <a:lnSpc>
                <a:spcPct val="150000"/>
              </a:lnSpc>
              <a:spcAft>
                <a:spcPts val="0"/>
              </a:spcAft>
            </a:pPr>
            <a:r>
              <a:rPr lang="en-US" altLang="zh-CN" sz="2000" b="1" dirty="0"/>
              <a:t> User</a:t>
            </a:r>
            <a:r>
              <a:rPr lang="zh-CN" altLang="zh-CN" sz="2000" b="1" dirty="0"/>
              <a:t>类</a:t>
            </a:r>
            <a:endParaRPr lang="zh-CN" altLang="zh-CN" sz="2000" b="1" kern="100" dirty="0">
              <a:effectLst/>
              <a:latin typeface="Times New Roman" panose="02020603050405020304" pitchFamily="18" charset="0"/>
              <a:ea typeface="宋体" panose="02010600030101010101" pitchFamily="2" charset="-122"/>
            </a:endParaRPr>
          </a:p>
        </p:txBody>
      </p:sp>
      <p:pic>
        <p:nvPicPr>
          <p:cNvPr id="19" name="图片 18">
            <a:extLst>
              <a:ext uri="{FF2B5EF4-FFF2-40B4-BE49-F238E27FC236}">
                <a16:creationId xmlns:a16="http://schemas.microsoft.com/office/drawing/2014/main" id="{E63BD237-89FD-405B-A5E2-E3E6FFBFA447}"/>
              </a:ext>
            </a:extLst>
          </p:cNvPr>
          <p:cNvPicPr/>
          <p:nvPr/>
        </p:nvPicPr>
        <p:blipFill rotWithShape="1">
          <a:blip r:embed="rId3">
            <a:extLst>
              <a:ext uri="{28A0092B-C50C-407E-A947-70E740481C1C}">
                <a14:useLocalDpi xmlns:a14="http://schemas.microsoft.com/office/drawing/2010/main" val="0"/>
              </a:ext>
            </a:extLst>
          </a:blip>
          <a:srcRect l="8255" t="8275" r="25968"/>
          <a:stretch/>
        </p:blipFill>
        <p:spPr bwMode="auto">
          <a:xfrm>
            <a:off x="8542657" y="3584290"/>
            <a:ext cx="2174240" cy="1155142"/>
          </a:xfrm>
          <a:prstGeom prst="rect">
            <a:avLst/>
          </a:prstGeom>
          <a:noFill/>
          <a:ln>
            <a:noFill/>
          </a:ln>
        </p:spPr>
      </p:pic>
      <p:sp>
        <p:nvSpPr>
          <p:cNvPr id="20" name="矩形 19">
            <a:extLst>
              <a:ext uri="{FF2B5EF4-FFF2-40B4-BE49-F238E27FC236}">
                <a16:creationId xmlns:a16="http://schemas.microsoft.com/office/drawing/2014/main" id="{698B2ADC-7970-4655-8280-C569A8A900A8}"/>
              </a:ext>
            </a:extLst>
          </p:cNvPr>
          <p:cNvSpPr/>
          <p:nvPr/>
        </p:nvSpPr>
        <p:spPr>
          <a:xfrm>
            <a:off x="416490" y="3545026"/>
            <a:ext cx="6928118" cy="1477328"/>
          </a:xfrm>
          <a:prstGeom prst="rect">
            <a:avLst/>
          </a:prstGeom>
        </p:spPr>
        <p:txBody>
          <a:bodyPr wrap="square">
            <a:spAutoFit/>
          </a:bodyPr>
          <a:lstStyle/>
          <a:p>
            <a:pPr lvl="0">
              <a:defRPr/>
            </a:pPr>
            <a:r>
              <a:rPr lang="en-US" altLang="zh-CN" dirty="0">
                <a:solidFill>
                  <a:srgbClr val="FF0000"/>
                </a:solidFill>
              </a:rPr>
              <a:t>(2) Operator</a:t>
            </a:r>
            <a:r>
              <a:rPr lang="zh-CN" altLang="zh-CN" dirty="0">
                <a:solidFill>
                  <a:srgbClr val="FF0000"/>
                </a:solidFill>
              </a:rPr>
              <a:t>类</a:t>
            </a:r>
            <a:r>
              <a:rPr lang="zh-CN" altLang="zh-CN" dirty="0"/>
              <a:t>主要包含了</a:t>
            </a:r>
            <a:r>
              <a:rPr lang="zh-CN" altLang="zh-CN" dirty="0">
                <a:solidFill>
                  <a:srgbClr val="FF0000"/>
                </a:solidFill>
              </a:rPr>
              <a:t>对文件的读写操作，界面操作和日期间</a:t>
            </a:r>
            <a:endParaRPr lang="en-US" altLang="zh-CN" dirty="0">
              <a:solidFill>
                <a:srgbClr val="FF0000"/>
              </a:solidFill>
            </a:endParaRPr>
          </a:p>
          <a:p>
            <a:pPr lvl="0">
              <a:defRPr/>
            </a:pPr>
            <a:r>
              <a:rPr lang="en-US" altLang="zh-CN" dirty="0">
                <a:solidFill>
                  <a:srgbClr val="FF0000"/>
                </a:solidFill>
              </a:rPr>
              <a:t>     </a:t>
            </a:r>
            <a:r>
              <a:rPr lang="zh-CN" altLang="zh-CN" dirty="0">
                <a:solidFill>
                  <a:srgbClr val="FF0000"/>
                </a:solidFill>
              </a:rPr>
              <a:t>的设置，主要用来和外部进行通信和管理的类</a:t>
            </a:r>
            <a:r>
              <a:rPr lang="zh-CN" altLang="zh-CN" dirty="0"/>
              <a:t>。</a:t>
            </a:r>
            <a:endParaRPr lang="en-US" altLang="zh-CN" dirty="0"/>
          </a:p>
          <a:p>
            <a:pPr lvl="0">
              <a:defRPr/>
            </a:pPr>
            <a:r>
              <a:rPr lang="en-US" altLang="zh-CN" dirty="0"/>
              <a:t>     Constant</a:t>
            </a:r>
            <a:r>
              <a:rPr lang="zh-CN" altLang="zh-CN" dirty="0"/>
              <a:t>类描述了数据库和文件的类型，</a:t>
            </a:r>
            <a:r>
              <a:rPr lang="en-US" altLang="zh-CN" dirty="0" err="1"/>
              <a:t>IOContorller</a:t>
            </a:r>
            <a:r>
              <a:rPr lang="zh-CN" altLang="zh-CN" dirty="0"/>
              <a:t>实现了</a:t>
            </a:r>
            <a:r>
              <a:rPr lang="en-US" altLang="zh-CN" dirty="0"/>
              <a:t>       </a:t>
            </a:r>
          </a:p>
          <a:p>
            <a:pPr lvl="0">
              <a:defRPr/>
            </a:pPr>
            <a:r>
              <a:rPr lang="en-US" altLang="zh-CN" dirty="0"/>
              <a:t>     user</a:t>
            </a:r>
            <a:r>
              <a:rPr lang="zh-CN" altLang="zh-CN" dirty="0"/>
              <a:t>类定义的方法和内容，</a:t>
            </a:r>
            <a:r>
              <a:rPr lang="en-US" altLang="zh-CN" dirty="0" err="1"/>
              <a:t>EmployeeSystem</a:t>
            </a:r>
            <a:r>
              <a:rPr lang="zh-CN" altLang="zh-CN" dirty="0"/>
              <a:t>类集成了界面类</a:t>
            </a:r>
            <a:endParaRPr lang="en-US" altLang="zh-CN" dirty="0"/>
          </a:p>
          <a:p>
            <a:pPr lvl="0">
              <a:defRPr/>
            </a:pPr>
            <a:r>
              <a:rPr lang="en-US" altLang="zh-CN" dirty="0"/>
              <a:t>     </a:t>
            </a:r>
            <a:r>
              <a:rPr lang="zh-CN" altLang="zh-CN" dirty="0"/>
              <a:t>和其他类进行集成实现。</a:t>
            </a:r>
            <a:endParaRPr lang="en-US" altLang="zh-CN" dirty="0"/>
          </a:p>
        </p:txBody>
      </p:sp>
    </p:spTree>
    <p:extLst>
      <p:ext uri="{BB962C8B-B14F-4D97-AF65-F5344CB8AC3E}">
        <p14:creationId xmlns:p14="http://schemas.microsoft.com/office/powerpoint/2010/main" val="93964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25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250" fill="hold"/>
                                        <p:tgtEl>
                                          <p:spTgt spid="20"/>
                                        </p:tgtEl>
                                        <p:attrNameLst>
                                          <p:attrName>ppt_w</p:attrName>
                                        </p:attrNameLst>
                                      </p:cBhvr>
                                      <p:tavLst>
                                        <p:tav tm="0">
                                          <p:val>
                                            <p:fltVal val="0"/>
                                          </p:val>
                                        </p:tav>
                                        <p:tav tm="100000">
                                          <p:val>
                                            <p:strVal val="#ppt_w"/>
                                          </p:val>
                                        </p:tav>
                                      </p:tavLst>
                                    </p:anim>
                                    <p:anim calcmode="lin" valueType="num">
                                      <p:cBhvr>
                                        <p:cTn id="40" dur="250" fill="hold"/>
                                        <p:tgtEl>
                                          <p:spTgt spid="2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iterate type="lt">
                                    <p:tmPct val="10000"/>
                                  </p:iterate>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
                                          </p:val>
                                        </p:tav>
                                        <p:tav tm="100000">
                                          <p:val>
                                            <p:strVal val="#ppt_w"/>
                                          </p:val>
                                        </p:tav>
                                      </p:tavLst>
                                    </p:anim>
                                    <p:anim calcmode="lin" valueType="num">
                                      <p:cBhvr>
                                        <p:cTn id="44" dur="500" fill="hold"/>
                                        <p:tgtEl>
                                          <p:spTgt spid="3"/>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iterate type="lt">
                                    <p:tmPct val="10000"/>
                                  </p:iterate>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iterate type="lt">
                                    <p:tmPct val="10000"/>
                                  </p:iterate>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0"/>
                                  </p:stCondLst>
                                  <p:iterate type="lt">
                                    <p:tmPct val="10000"/>
                                  </p:iterate>
                                  <p:childTnLst>
                                    <p:set>
                                      <p:cBhvr>
                                        <p:cTn id="54" dur="1" fill="hold">
                                          <p:stCondLst>
                                            <p:cond delay="0"/>
                                          </p:stCondLst>
                                        </p:cTn>
                                        <p:tgtEl>
                                          <p:spTgt spid="19"/>
                                        </p:tgtEl>
                                        <p:attrNameLst>
                                          <p:attrName>style.visibility</p:attrName>
                                        </p:attrNameLst>
                                      </p:cBhvr>
                                      <p:to>
                                        <p:strVal val="visible"/>
                                      </p:to>
                                    </p:set>
                                    <p:anim calcmode="lin" valueType="num">
                                      <p:cBhvr>
                                        <p:cTn id="55" dur="500" fill="hold"/>
                                        <p:tgtEl>
                                          <p:spTgt spid="19"/>
                                        </p:tgtEl>
                                        <p:attrNameLst>
                                          <p:attrName>ppt_w</p:attrName>
                                        </p:attrNameLst>
                                      </p:cBhvr>
                                      <p:tavLst>
                                        <p:tav tm="0">
                                          <p:val>
                                            <p:fltVal val="0"/>
                                          </p:val>
                                        </p:tav>
                                        <p:tav tm="100000">
                                          <p:val>
                                            <p:strVal val="#ppt_w"/>
                                          </p:val>
                                        </p:tav>
                                      </p:tavLst>
                                    </p:anim>
                                    <p:anim calcmode="lin" valueType="num">
                                      <p:cBhvr>
                                        <p:cTn id="5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3" grpId="0"/>
      <p:bldP spid="18"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3358491" cy="461665"/>
          </a:xfrm>
          <a:prstGeom prst="rect">
            <a:avLst/>
          </a:prstGeom>
        </p:spPr>
        <p:txBody>
          <a:bodyPr wrap="square">
            <a:spAutoFit/>
          </a:bodyPr>
          <a:lstStyle/>
          <a:p>
            <a:pPr algn="dist"/>
            <a:r>
              <a:rPr lang="zh-CN" altLang="en-US" sz="2400" b="1" spc="300" dirty="0">
                <a:solidFill>
                  <a:srgbClr val="0863B5"/>
                </a:solidFill>
                <a:latin typeface="方正正中黑简体" panose="02000000000000000000" pitchFamily="2" charset="-122"/>
                <a:ea typeface="方正正中黑简体" panose="02000000000000000000" pitchFamily="2" charset="-122"/>
              </a:rPr>
              <a:t>其它通用类实现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360835"/>
            <a:ext cx="7254309" cy="1569660"/>
          </a:xfrm>
          <a:prstGeom prst="rect">
            <a:avLst/>
          </a:prstGeom>
        </p:spPr>
        <p:txBody>
          <a:bodyPr wrap="square">
            <a:spAutoFit/>
          </a:bodyPr>
          <a:lstStyle/>
          <a:p>
            <a:r>
              <a:rPr lang="en-US" altLang="zh-CN" dirty="0"/>
              <a:t>(3) </a:t>
            </a:r>
            <a:r>
              <a:rPr lang="en-US" altLang="zh-CN" dirty="0">
                <a:solidFill>
                  <a:srgbClr val="FF0000"/>
                </a:solidFill>
              </a:rPr>
              <a:t>Login</a:t>
            </a:r>
            <a:r>
              <a:rPr lang="zh-CN" altLang="zh-CN" dirty="0">
                <a:solidFill>
                  <a:srgbClr val="FF0000"/>
                </a:solidFill>
              </a:rPr>
              <a:t>类</a:t>
            </a:r>
            <a:r>
              <a:rPr lang="en-US" altLang="zh-CN" dirty="0"/>
              <a:t>(</a:t>
            </a:r>
            <a:r>
              <a:rPr lang="zh-CN" altLang="en-US" dirty="0">
                <a:solidFill>
                  <a:schemeClr val="tx1">
                    <a:lumMod val="65000"/>
                    <a:lumOff val="35000"/>
                  </a:schemeClr>
                </a:solidFill>
              </a:rPr>
              <a:t>待实现</a:t>
            </a:r>
            <a:r>
              <a:rPr lang="en-US" altLang="zh-CN" dirty="0"/>
              <a:t>)</a:t>
            </a:r>
            <a:r>
              <a:rPr lang="zh-CN" altLang="zh-CN" dirty="0"/>
              <a:t>主要用来是实现用户的登录，包括登录界面的使用，</a:t>
            </a:r>
            <a:endParaRPr lang="en-US" altLang="zh-CN" dirty="0"/>
          </a:p>
          <a:p>
            <a:r>
              <a:rPr lang="en-US" altLang="zh-CN" dirty="0"/>
              <a:t>     </a:t>
            </a:r>
            <a:r>
              <a:rPr lang="zh-CN" altLang="zh-CN" dirty="0"/>
              <a:t>登录密码的验证，忘记密码发送验证码。登录类包含了登录所需</a:t>
            </a:r>
            <a:endParaRPr lang="en-US" altLang="zh-CN" dirty="0"/>
          </a:p>
          <a:p>
            <a:r>
              <a:rPr lang="en-US" altLang="zh-CN" dirty="0"/>
              <a:t>     </a:t>
            </a:r>
            <a:r>
              <a:rPr lang="zh-CN" altLang="zh-CN" dirty="0"/>
              <a:t>要的验证操作，同时经理进入登陆类还拥有注册员工的功能，实现</a:t>
            </a:r>
            <a:endParaRPr lang="en-US" altLang="zh-CN" dirty="0"/>
          </a:p>
          <a:p>
            <a:r>
              <a:rPr lang="en-US" altLang="zh-CN" dirty="0"/>
              <a:t>     </a:t>
            </a:r>
            <a:r>
              <a:rPr lang="zh-CN" altLang="zh-CN" dirty="0"/>
              <a:t>登录和注册的通用类的构建。</a:t>
            </a:r>
          </a:p>
          <a:p>
            <a:pPr lvl="0">
              <a:defRPr/>
            </a:pPr>
            <a:endParaRPr lang="en-US" altLang="zh-CN" sz="2400" b="1" spc="300" dirty="0">
              <a:solidFill>
                <a:srgbClr val="0863B5"/>
              </a:solidFill>
              <a:ea typeface="方正正中黑简体" panose="02000000000000000000" pitchFamily="2" charset="-122"/>
            </a:endParaRPr>
          </a:p>
        </p:txBody>
      </p:sp>
      <p:sp>
        <p:nvSpPr>
          <p:cNvPr id="20" name="矩形 19">
            <a:extLst>
              <a:ext uri="{FF2B5EF4-FFF2-40B4-BE49-F238E27FC236}">
                <a16:creationId xmlns:a16="http://schemas.microsoft.com/office/drawing/2014/main" id="{698B2ADC-7970-4655-8280-C569A8A900A8}"/>
              </a:ext>
            </a:extLst>
          </p:cNvPr>
          <p:cNvSpPr/>
          <p:nvPr/>
        </p:nvSpPr>
        <p:spPr>
          <a:xfrm>
            <a:off x="416490" y="3545026"/>
            <a:ext cx="7620070" cy="923330"/>
          </a:xfrm>
          <a:prstGeom prst="rect">
            <a:avLst/>
          </a:prstGeom>
        </p:spPr>
        <p:txBody>
          <a:bodyPr wrap="square">
            <a:spAutoFit/>
          </a:bodyPr>
          <a:lstStyle/>
          <a:p>
            <a:pPr lvl="0">
              <a:defRPr/>
            </a:pPr>
            <a:r>
              <a:rPr lang="en-US" altLang="zh-CN" dirty="0"/>
              <a:t>(4) </a:t>
            </a:r>
            <a:r>
              <a:rPr lang="zh-CN" altLang="zh-CN" dirty="0">
                <a:solidFill>
                  <a:srgbClr val="FF0000"/>
                </a:solidFill>
              </a:rPr>
              <a:t>字符串操作类</a:t>
            </a:r>
            <a:r>
              <a:rPr lang="en-US" altLang="zh-CN" dirty="0">
                <a:solidFill>
                  <a:srgbClr val="FF0000"/>
                </a:solidFill>
              </a:rPr>
              <a:t>Functions</a:t>
            </a:r>
            <a:r>
              <a:rPr lang="zh-CN" altLang="zh-CN" dirty="0"/>
              <a:t>：把对字符串的操作封装在</a:t>
            </a:r>
            <a:r>
              <a:rPr lang="en-US" altLang="zh-CN" dirty="0"/>
              <a:t>Functions</a:t>
            </a:r>
            <a:r>
              <a:rPr lang="zh-CN" altLang="zh-CN" dirty="0"/>
              <a:t>类里面。</a:t>
            </a:r>
            <a:endParaRPr lang="en-US" altLang="zh-CN" dirty="0"/>
          </a:p>
          <a:p>
            <a:pPr lvl="0">
              <a:defRPr/>
            </a:pPr>
            <a:r>
              <a:rPr lang="en-US" altLang="zh-CN" dirty="0"/>
              <a:t>     Functions</a:t>
            </a:r>
            <a:r>
              <a:rPr lang="zh-CN" altLang="zh-CN" dirty="0"/>
              <a:t>类的主要功能是</a:t>
            </a:r>
            <a:r>
              <a:rPr lang="zh-CN" altLang="zh-CN" dirty="0">
                <a:solidFill>
                  <a:srgbClr val="FF0000"/>
                </a:solidFill>
              </a:rPr>
              <a:t>替换特殊字符串、对输入的密码加密和解密、</a:t>
            </a:r>
            <a:endParaRPr lang="en-US" altLang="zh-CN" dirty="0">
              <a:solidFill>
                <a:srgbClr val="FF0000"/>
              </a:solidFill>
            </a:endParaRPr>
          </a:p>
          <a:p>
            <a:pPr lvl="0">
              <a:defRPr/>
            </a:pPr>
            <a:r>
              <a:rPr lang="en-US" altLang="zh-CN" dirty="0">
                <a:solidFill>
                  <a:srgbClr val="FF0000"/>
                </a:solidFill>
              </a:rPr>
              <a:t>     </a:t>
            </a:r>
            <a:r>
              <a:rPr lang="zh-CN" altLang="zh-CN" dirty="0">
                <a:solidFill>
                  <a:srgbClr val="FF0000"/>
                </a:solidFill>
              </a:rPr>
              <a:t>移除字符串的特殊位</a:t>
            </a:r>
            <a:r>
              <a:rPr lang="zh-CN" altLang="zh-CN" dirty="0"/>
              <a:t>等操作</a:t>
            </a:r>
            <a:endParaRPr lang="en-US" altLang="zh-CN" dirty="0"/>
          </a:p>
        </p:txBody>
      </p:sp>
      <p:sp>
        <p:nvSpPr>
          <p:cNvPr id="21" name="矩形 20">
            <a:extLst>
              <a:ext uri="{FF2B5EF4-FFF2-40B4-BE49-F238E27FC236}">
                <a16:creationId xmlns:a16="http://schemas.microsoft.com/office/drawing/2014/main" id="{CFF75FFA-2FCE-4C20-BF3D-0BF207D0C7F7}"/>
              </a:ext>
            </a:extLst>
          </p:cNvPr>
          <p:cNvSpPr/>
          <p:nvPr/>
        </p:nvSpPr>
        <p:spPr>
          <a:xfrm>
            <a:off x="416490" y="4699187"/>
            <a:ext cx="7620070" cy="923330"/>
          </a:xfrm>
          <a:prstGeom prst="rect">
            <a:avLst/>
          </a:prstGeom>
        </p:spPr>
        <p:txBody>
          <a:bodyPr wrap="square">
            <a:spAutoFit/>
          </a:bodyPr>
          <a:lstStyle/>
          <a:p>
            <a:pPr lvl="0">
              <a:defRPr/>
            </a:pPr>
            <a:r>
              <a:rPr lang="en-US" altLang="zh-CN" dirty="0"/>
              <a:t>(4) </a:t>
            </a:r>
            <a:r>
              <a:rPr lang="zh-CN" altLang="zh-CN" dirty="0">
                <a:solidFill>
                  <a:srgbClr val="FF0000"/>
                </a:solidFill>
              </a:rPr>
              <a:t>员工类</a:t>
            </a:r>
            <a:r>
              <a:rPr lang="en-US" altLang="zh-CN" dirty="0">
                <a:solidFill>
                  <a:srgbClr val="FF0000"/>
                </a:solidFill>
              </a:rPr>
              <a:t>Employee</a:t>
            </a:r>
            <a:r>
              <a:rPr lang="en-US" altLang="zh-CN" dirty="0"/>
              <a:t>:</a:t>
            </a:r>
            <a:r>
              <a:rPr lang="zh-CN" altLang="zh-CN" dirty="0"/>
              <a:t>把对员工的操作封装在</a:t>
            </a:r>
            <a:r>
              <a:rPr lang="en-US" altLang="zh-CN" dirty="0"/>
              <a:t>Employee</a:t>
            </a:r>
            <a:r>
              <a:rPr lang="zh-CN" altLang="zh-CN" dirty="0"/>
              <a:t>类里面。</a:t>
            </a:r>
            <a:r>
              <a:rPr lang="en-US" altLang="zh-CN" dirty="0"/>
              <a:t>Employee</a:t>
            </a:r>
            <a:r>
              <a:rPr lang="zh-CN" altLang="zh-CN" dirty="0"/>
              <a:t>类</a:t>
            </a:r>
            <a:endParaRPr lang="en-US" altLang="zh-CN" dirty="0"/>
          </a:p>
          <a:p>
            <a:pPr lvl="0">
              <a:defRPr/>
            </a:pPr>
            <a:r>
              <a:rPr lang="en-US" altLang="zh-CN" dirty="0"/>
              <a:t>     </a:t>
            </a:r>
            <a:r>
              <a:rPr lang="zh-CN" altLang="zh-CN" dirty="0"/>
              <a:t>主要功能是</a:t>
            </a:r>
            <a:r>
              <a:rPr lang="zh-CN" altLang="zh-CN" dirty="0">
                <a:solidFill>
                  <a:srgbClr val="FF0000"/>
                </a:solidFill>
              </a:rPr>
              <a:t>实现设置员工的名字，管理员属性</a:t>
            </a:r>
            <a:r>
              <a:rPr lang="en-US" altLang="zh-CN" dirty="0">
                <a:solidFill>
                  <a:srgbClr val="FF0000"/>
                </a:solidFill>
              </a:rPr>
              <a:t>(bool)</a:t>
            </a:r>
            <a:r>
              <a:rPr lang="zh-CN" altLang="zh-CN" dirty="0">
                <a:solidFill>
                  <a:srgbClr val="FF0000"/>
                </a:solidFill>
              </a:rPr>
              <a:t>，打卡时间，</a:t>
            </a:r>
            <a:r>
              <a:rPr lang="en-US" altLang="zh-CN" dirty="0">
                <a:solidFill>
                  <a:srgbClr val="FF0000"/>
                </a:solidFill>
              </a:rPr>
              <a:t>ID</a:t>
            </a:r>
            <a:r>
              <a:rPr lang="zh-CN" altLang="zh-CN" dirty="0">
                <a:solidFill>
                  <a:srgbClr val="FF0000"/>
                </a:solidFill>
              </a:rPr>
              <a:t>号，</a:t>
            </a:r>
            <a:endParaRPr lang="en-US" altLang="zh-CN" dirty="0">
              <a:solidFill>
                <a:srgbClr val="FF0000"/>
              </a:solidFill>
            </a:endParaRPr>
          </a:p>
          <a:p>
            <a:pPr lvl="0">
              <a:defRPr/>
            </a:pPr>
            <a:r>
              <a:rPr lang="en-US" altLang="zh-CN" dirty="0">
                <a:solidFill>
                  <a:srgbClr val="FF0000"/>
                </a:solidFill>
              </a:rPr>
              <a:t>     </a:t>
            </a:r>
            <a:r>
              <a:rPr lang="zh-CN" altLang="zh-CN" dirty="0">
                <a:solidFill>
                  <a:srgbClr val="FF0000"/>
                </a:solidFill>
              </a:rPr>
              <a:t>采用序列化</a:t>
            </a:r>
            <a:r>
              <a:rPr lang="en-US" altLang="zh-CN" b="1" dirty="0">
                <a:solidFill>
                  <a:srgbClr val="FF0000"/>
                </a:solidFill>
              </a:rPr>
              <a:t>(Serializable)</a:t>
            </a:r>
            <a:r>
              <a:rPr lang="zh-CN" altLang="zh-CN" dirty="0"/>
              <a:t>接口，对操作进行</a:t>
            </a:r>
            <a:r>
              <a:rPr lang="en-US" altLang="zh-CN" dirty="0"/>
              <a:t>JAVA</a:t>
            </a:r>
            <a:r>
              <a:rPr lang="zh-CN" altLang="zh-CN" dirty="0"/>
              <a:t>对象的形式进行保存。</a:t>
            </a:r>
            <a:endParaRPr lang="en-US" altLang="zh-CN" dirty="0"/>
          </a:p>
        </p:txBody>
      </p:sp>
    </p:spTree>
    <p:extLst>
      <p:ext uri="{BB962C8B-B14F-4D97-AF65-F5344CB8AC3E}">
        <p14:creationId xmlns:p14="http://schemas.microsoft.com/office/powerpoint/2010/main" val="86787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25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250" fill="hold"/>
                                        <p:tgtEl>
                                          <p:spTgt spid="20"/>
                                        </p:tgtEl>
                                        <p:attrNameLst>
                                          <p:attrName>ppt_w</p:attrName>
                                        </p:attrNameLst>
                                      </p:cBhvr>
                                      <p:tavLst>
                                        <p:tav tm="0">
                                          <p:val>
                                            <p:fltVal val="0"/>
                                          </p:val>
                                        </p:tav>
                                        <p:tav tm="100000">
                                          <p:val>
                                            <p:strVal val="#ppt_w"/>
                                          </p:val>
                                        </p:tav>
                                      </p:tavLst>
                                    </p:anim>
                                    <p:anim calcmode="lin" valueType="num">
                                      <p:cBhvr>
                                        <p:cTn id="40" dur="250" fill="hold"/>
                                        <p:tgtEl>
                                          <p:spTgt spid="2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250"/>
                                  </p:stCondLst>
                                  <p:iterate type="lt">
                                    <p:tmPct val="10000"/>
                                  </p:iterate>
                                  <p:childTnLst>
                                    <p:set>
                                      <p:cBhvr>
                                        <p:cTn id="42" dur="1" fill="hold">
                                          <p:stCondLst>
                                            <p:cond delay="0"/>
                                          </p:stCondLst>
                                        </p:cTn>
                                        <p:tgtEl>
                                          <p:spTgt spid="21"/>
                                        </p:tgtEl>
                                        <p:attrNameLst>
                                          <p:attrName>style.visibility</p:attrName>
                                        </p:attrNameLst>
                                      </p:cBhvr>
                                      <p:to>
                                        <p:strVal val="visible"/>
                                      </p:to>
                                    </p:set>
                                    <p:anim calcmode="lin" valueType="num">
                                      <p:cBhvr>
                                        <p:cTn id="43" dur="250" fill="hold"/>
                                        <p:tgtEl>
                                          <p:spTgt spid="21"/>
                                        </p:tgtEl>
                                        <p:attrNameLst>
                                          <p:attrName>ppt_w</p:attrName>
                                        </p:attrNameLst>
                                      </p:cBhvr>
                                      <p:tavLst>
                                        <p:tav tm="0">
                                          <p:val>
                                            <p:fltVal val="0"/>
                                          </p:val>
                                        </p:tav>
                                        <p:tav tm="100000">
                                          <p:val>
                                            <p:strVal val="#ppt_w"/>
                                          </p:val>
                                        </p:tav>
                                      </p:tavLst>
                                    </p:anim>
                                    <p:anim calcmode="lin" valueType="num">
                                      <p:cBhvr>
                                        <p:cTn id="44" dur="25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平行四边形 507"/>
          <p:cNvSpPr/>
          <p:nvPr/>
        </p:nvSpPr>
        <p:spPr>
          <a:xfrm>
            <a:off x="9340626" y="5390232"/>
            <a:ext cx="2752542" cy="1791320"/>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平行四边形 508"/>
          <p:cNvSpPr/>
          <p:nvPr/>
        </p:nvSpPr>
        <p:spPr>
          <a:xfrm>
            <a:off x="9897860" y="4835969"/>
            <a:ext cx="1996019" cy="1298984"/>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平行四边形 509"/>
          <p:cNvSpPr/>
          <p:nvPr/>
        </p:nvSpPr>
        <p:spPr>
          <a:xfrm>
            <a:off x="9014572" y="5785306"/>
            <a:ext cx="1011940" cy="500586"/>
          </a:xfrm>
          <a:prstGeom prst="parallelogram">
            <a:avLst>
              <a:gd name="adj" fmla="val 97345"/>
            </a:avLst>
          </a:prstGeom>
          <a:gradFill>
            <a:gsLst>
              <a:gs pos="45000">
                <a:srgbClr val="0863B5">
                  <a:alpha val="82000"/>
                </a:srgbClr>
              </a:gs>
              <a:gs pos="100000">
                <a:srgbClr val="004A7B">
                  <a:alpha val="7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44535" y="653424"/>
            <a:ext cx="3358497" cy="477054"/>
          </a:xfrm>
          <a:prstGeom prst="rect">
            <a:avLst/>
          </a:prstGeom>
          <a:noFill/>
        </p:spPr>
        <p:txBody>
          <a:bodyPr wrap="square" rtlCol="0">
            <a:spAutoFit/>
          </a:bodyPr>
          <a:lstStyle/>
          <a:p>
            <a:pPr algn="dist"/>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系统通用类实现</a:t>
            </a:r>
            <a:r>
              <a:rPr lang="en-US" altLang="zh-CN"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&amp;</a:t>
            </a:r>
            <a:r>
              <a:rPr lang="zh-CN" altLang="en-US" sz="2500" b="1" dirty="0">
                <a:solidFill>
                  <a:schemeClr val="tx1">
                    <a:lumMod val="75000"/>
                    <a:lumOff val="25000"/>
                  </a:schemeClr>
                </a:solidFill>
                <a:latin typeface="方正正中黑简体" panose="02000000000000000000" pitchFamily="2" charset="-122"/>
                <a:ea typeface="方正正中黑简体" panose="02000000000000000000" pitchFamily="2" charset="-122"/>
              </a:rPr>
              <a:t>测试</a:t>
            </a:r>
          </a:p>
        </p:txBody>
      </p:sp>
      <p:cxnSp>
        <p:nvCxnSpPr>
          <p:cNvPr id="83" name="直接连接符 82"/>
          <p:cNvCxnSpPr/>
          <p:nvPr/>
        </p:nvCxnSpPr>
        <p:spPr>
          <a:xfrm>
            <a:off x="507000" y="307064"/>
            <a:ext cx="0" cy="1163935"/>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p:nvGrpSpPr>
        <p:grpSpPr>
          <a:xfrm>
            <a:off x="1515127" y="331731"/>
            <a:ext cx="2381" cy="1139268"/>
            <a:chOff x="1984580" y="1638048"/>
            <a:chExt cx="2381" cy="1139268"/>
          </a:xfrm>
        </p:grpSpPr>
        <p:cxnSp>
          <p:nvCxnSpPr>
            <p:cNvPr id="85" name="直接连接符 84"/>
            <p:cNvCxnSpPr/>
            <p:nvPr/>
          </p:nvCxnSpPr>
          <p:spPr>
            <a:xfrm flipV="1">
              <a:off x="1986961" y="1638048"/>
              <a:ext cx="0" cy="24001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84580" y="2563230"/>
              <a:ext cx="0" cy="214086"/>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09382" y="304413"/>
            <a:ext cx="1008000" cy="1166586"/>
            <a:chOff x="509382" y="304413"/>
            <a:chExt cx="1008000" cy="1166586"/>
          </a:xfrm>
        </p:grpSpPr>
        <p:cxnSp>
          <p:nvCxnSpPr>
            <p:cNvPr id="88" name="直接连接符 87"/>
            <p:cNvCxnSpPr/>
            <p:nvPr/>
          </p:nvCxnSpPr>
          <p:spPr>
            <a:xfrm flipH="1">
              <a:off x="509382" y="304413"/>
              <a:ext cx="1008000"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509382" y="1470999"/>
              <a:ext cx="1005745" cy="0"/>
            </a:xfrm>
            <a:prstGeom prst="line">
              <a:avLst/>
            </a:prstGeom>
            <a:ln w="34925" cap="sq">
              <a:solidFill>
                <a:srgbClr val="004A7B"/>
              </a:solidFill>
            </a:ln>
          </p:spPr>
          <p:style>
            <a:lnRef idx="1">
              <a:schemeClr val="accent1"/>
            </a:lnRef>
            <a:fillRef idx="0">
              <a:schemeClr val="accent1"/>
            </a:fillRef>
            <a:effectRef idx="0">
              <a:schemeClr val="accent1"/>
            </a:effectRef>
            <a:fontRef idx="minor">
              <a:schemeClr val="tx1"/>
            </a:fontRef>
          </p:style>
        </p:cxnSp>
      </p:grpSp>
      <p:sp>
        <p:nvSpPr>
          <p:cNvPr id="79" name="矩形 78">
            <a:extLst>
              <a:ext uri="{FF2B5EF4-FFF2-40B4-BE49-F238E27FC236}">
                <a16:creationId xmlns:a16="http://schemas.microsoft.com/office/drawing/2014/main" id="{F9121C1A-81B6-4FD3-9303-DB672D2F98A0}"/>
              </a:ext>
            </a:extLst>
          </p:cNvPr>
          <p:cNvSpPr/>
          <p:nvPr/>
        </p:nvSpPr>
        <p:spPr>
          <a:xfrm>
            <a:off x="416491" y="1685085"/>
            <a:ext cx="3358491" cy="461665"/>
          </a:xfrm>
          <a:prstGeom prst="rect">
            <a:avLst/>
          </a:prstGeom>
        </p:spPr>
        <p:txBody>
          <a:bodyPr wrap="square">
            <a:spAutoFit/>
          </a:bodyPr>
          <a:lstStyle/>
          <a:p>
            <a:pPr algn="dist"/>
            <a:r>
              <a:rPr lang="zh-CN" altLang="en-US" sz="2400" b="1" spc="300" dirty="0">
                <a:solidFill>
                  <a:srgbClr val="0863B5"/>
                </a:solidFill>
                <a:latin typeface="方正正中黑简体" panose="02000000000000000000" pitchFamily="2" charset="-122"/>
                <a:ea typeface="方正正中黑简体" panose="02000000000000000000" pitchFamily="2" charset="-122"/>
              </a:rPr>
              <a:t>其它通用类实现</a:t>
            </a:r>
            <a:endParaRPr lang="en-US" altLang="zh-CN" sz="2400" b="1" spc="300" dirty="0">
              <a:solidFill>
                <a:srgbClr val="0863B5"/>
              </a:solidFill>
              <a:latin typeface="方正正中黑简体" panose="02000000000000000000" pitchFamily="2" charset="-122"/>
              <a:ea typeface="方正正中黑简体" panose="02000000000000000000" pitchFamily="2" charset="-122"/>
            </a:endParaRPr>
          </a:p>
        </p:txBody>
      </p:sp>
      <p:sp>
        <p:nvSpPr>
          <p:cNvPr id="102" name="矩形 101">
            <a:extLst>
              <a:ext uri="{FF2B5EF4-FFF2-40B4-BE49-F238E27FC236}">
                <a16:creationId xmlns:a16="http://schemas.microsoft.com/office/drawing/2014/main" id="{7BC99889-1A77-4994-AAE4-C3475337C4B5}"/>
              </a:ext>
            </a:extLst>
          </p:cNvPr>
          <p:cNvSpPr/>
          <p:nvPr/>
        </p:nvSpPr>
        <p:spPr>
          <a:xfrm>
            <a:off x="416491" y="2360835"/>
            <a:ext cx="7620069" cy="1200329"/>
          </a:xfrm>
          <a:prstGeom prst="rect">
            <a:avLst/>
          </a:prstGeom>
        </p:spPr>
        <p:txBody>
          <a:bodyPr wrap="square">
            <a:spAutoFit/>
          </a:bodyPr>
          <a:lstStyle/>
          <a:p>
            <a:r>
              <a:rPr lang="en-US" altLang="zh-CN" dirty="0"/>
              <a:t>(6) </a:t>
            </a:r>
            <a:r>
              <a:rPr lang="zh-CN" altLang="zh-CN" dirty="0">
                <a:solidFill>
                  <a:srgbClr val="FF0000"/>
                </a:solidFill>
              </a:rPr>
              <a:t>经理类</a:t>
            </a:r>
            <a:r>
              <a:rPr lang="en-US" altLang="zh-CN" dirty="0">
                <a:solidFill>
                  <a:srgbClr val="FF0000"/>
                </a:solidFill>
              </a:rPr>
              <a:t>Manager</a:t>
            </a:r>
            <a:r>
              <a:rPr lang="en-US" altLang="zh-CN" dirty="0"/>
              <a:t>:</a:t>
            </a:r>
            <a:r>
              <a:rPr lang="zh-CN" altLang="zh-CN" dirty="0"/>
              <a:t>把对经理的操作封装在</a:t>
            </a:r>
            <a:r>
              <a:rPr lang="en-US" altLang="zh-CN" dirty="0"/>
              <a:t>Manager</a:t>
            </a:r>
            <a:r>
              <a:rPr lang="zh-CN" altLang="zh-CN" dirty="0"/>
              <a:t>类里面。</a:t>
            </a:r>
            <a:r>
              <a:rPr lang="en-US" altLang="zh-CN" dirty="0"/>
              <a:t>Manager</a:t>
            </a:r>
            <a:r>
              <a:rPr lang="zh-CN" altLang="zh-CN" dirty="0"/>
              <a:t>类</a:t>
            </a:r>
            <a:endParaRPr lang="en-US" altLang="zh-CN" dirty="0"/>
          </a:p>
          <a:p>
            <a:r>
              <a:rPr lang="en-US" altLang="zh-CN" dirty="0"/>
              <a:t>     </a:t>
            </a:r>
            <a:r>
              <a:rPr lang="zh-CN" altLang="zh-CN" dirty="0"/>
              <a:t>主要功能是</a:t>
            </a:r>
            <a:r>
              <a:rPr lang="zh-CN" altLang="zh-CN" dirty="0">
                <a:solidFill>
                  <a:srgbClr val="FF0000"/>
                </a:solidFill>
              </a:rPr>
              <a:t>设置对员工的操作，其他的操作继承员工的方法即可</a:t>
            </a:r>
            <a:r>
              <a:rPr lang="en-US" altLang="zh-CN" dirty="0">
                <a:solidFill>
                  <a:srgbClr val="FF0000"/>
                </a:solidFill>
              </a:rPr>
              <a:t>(</a:t>
            </a:r>
            <a:r>
              <a:rPr lang="zh-CN" altLang="zh-CN" dirty="0">
                <a:solidFill>
                  <a:srgbClr val="FF0000"/>
                </a:solidFill>
              </a:rPr>
              <a:t>进行</a:t>
            </a:r>
            <a:endParaRPr lang="en-US" altLang="zh-CN" dirty="0">
              <a:solidFill>
                <a:srgbClr val="FF0000"/>
              </a:solidFill>
            </a:endParaRPr>
          </a:p>
          <a:p>
            <a:r>
              <a:rPr lang="en-US" altLang="zh-CN" dirty="0">
                <a:solidFill>
                  <a:srgbClr val="FF0000"/>
                </a:solidFill>
              </a:rPr>
              <a:t>     </a:t>
            </a:r>
            <a:r>
              <a:rPr lang="zh-CN" altLang="zh-CN" dirty="0">
                <a:solidFill>
                  <a:srgbClr val="FF0000"/>
                </a:solidFill>
              </a:rPr>
              <a:t>的一部分操作相同</a:t>
            </a:r>
            <a:r>
              <a:rPr lang="en-US" altLang="zh-CN" dirty="0">
                <a:solidFill>
                  <a:srgbClr val="FF0000"/>
                </a:solidFill>
              </a:rPr>
              <a:t>)</a:t>
            </a:r>
            <a:r>
              <a:rPr lang="zh-CN" altLang="zh-CN" dirty="0">
                <a:solidFill>
                  <a:srgbClr val="FF0000"/>
                </a:solidFill>
              </a:rPr>
              <a:t>。同样地采用序列化</a:t>
            </a:r>
            <a:r>
              <a:rPr lang="en-US" altLang="zh-CN" b="1" dirty="0">
                <a:solidFill>
                  <a:srgbClr val="FF0000"/>
                </a:solidFill>
              </a:rPr>
              <a:t>(Serializable)</a:t>
            </a:r>
            <a:r>
              <a:rPr lang="zh-CN" altLang="zh-CN" dirty="0">
                <a:solidFill>
                  <a:srgbClr val="FF0000"/>
                </a:solidFill>
              </a:rPr>
              <a:t>接口，对操作进行</a:t>
            </a:r>
            <a:endParaRPr lang="en-US" altLang="zh-CN" dirty="0">
              <a:solidFill>
                <a:srgbClr val="FF0000"/>
              </a:solidFill>
            </a:endParaRPr>
          </a:p>
          <a:p>
            <a:r>
              <a:rPr lang="en-US" altLang="zh-CN" dirty="0">
                <a:solidFill>
                  <a:srgbClr val="FF0000"/>
                </a:solidFill>
              </a:rPr>
              <a:t>     JAVA</a:t>
            </a:r>
            <a:r>
              <a:rPr lang="zh-CN" altLang="zh-CN" dirty="0">
                <a:solidFill>
                  <a:srgbClr val="FF0000"/>
                </a:solidFill>
              </a:rPr>
              <a:t>对象的形式进行保存。</a:t>
            </a:r>
            <a:endParaRPr lang="en-US" altLang="zh-CN" sz="2400" b="1" spc="300" dirty="0">
              <a:solidFill>
                <a:srgbClr val="FF0000"/>
              </a:solidFill>
              <a:ea typeface="方正正中黑简体" panose="02000000000000000000" pitchFamily="2" charset="-122"/>
            </a:endParaRPr>
          </a:p>
        </p:txBody>
      </p:sp>
      <p:sp>
        <p:nvSpPr>
          <p:cNvPr id="20" name="矩形 19">
            <a:extLst>
              <a:ext uri="{FF2B5EF4-FFF2-40B4-BE49-F238E27FC236}">
                <a16:creationId xmlns:a16="http://schemas.microsoft.com/office/drawing/2014/main" id="{698B2ADC-7970-4655-8280-C569A8A900A8}"/>
              </a:ext>
            </a:extLst>
          </p:cNvPr>
          <p:cNvSpPr/>
          <p:nvPr/>
        </p:nvSpPr>
        <p:spPr>
          <a:xfrm>
            <a:off x="416490" y="3688079"/>
            <a:ext cx="7752150" cy="923330"/>
          </a:xfrm>
          <a:prstGeom prst="rect">
            <a:avLst/>
          </a:prstGeom>
        </p:spPr>
        <p:txBody>
          <a:bodyPr wrap="square">
            <a:spAutoFit/>
          </a:bodyPr>
          <a:lstStyle/>
          <a:p>
            <a:pPr lvl="0">
              <a:defRPr/>
            </a:pPr>
            <a:r>
              <a:rPr lang="en-US" altLang="zh-CN" dirty="0"/>
              <a:t>(7) </a:t>
            </a:r>
            <a:r>
              <a:rPr lang="zh-CN" altLang="zh-CN" dirty="0">
                <a:solidFill>
                  <a:srgbClr val="FF0000"/>
                </a:solidFill>
              </a:rPr>
              <a:t>备份类</a:t>
            </a:r>
            <a:r>
              <a:rPr lang="en-US" altLang="zh-CN" dirty="0">
                <a:solidFill>
                  <a:srgbClr val="FF0000"/>
                </a:solidFill>
              </a:rPr>
              <a:t>Copy</a:t>
            </a:r>
            <a:r>
              <a:rPr lang="en-US" altLang="zh-CN" dirty="0"/>
              <a:t>:</a:t>
            </a:r>
            <a:r>
              <a:rPr lang="zh-CN" altLang="zh-CN" dirty="0"/>
              <a:t>主要用于对</a:t>
            </a:r>
            <a:r>
              <a:rPr lang="zh-CN" altLang="zh-CN" dirty="0">
                <a:solidFill>
                  <a:srgbClr val="FF0000"/>
                </a:solidFill>
              </a:rPr>
              <a:t>数据库内容的备份操作和恢复操作</a:t>
            </a:r>
            <a:r>
              <a:rPr lang="en-US" altLang="zh-CN" dirty="0"/>
              <a:t>;</a:t>
            </a:r>
            <a:r>
              <a:rPr lang="zh-CN" altLang="zh-CN" dirty="0"/>
              <a:t>有时导出数据</a:t>
            </a:r>
            <a:endParaRPr lang="en-US" altLang="zh-CN" dirty="0"/>
          </a:p>
          <a:p>
            <a:pPr lvl="0">
              <a:defRPr/>
            </a:pPr>
            <a:r>
              <a:rPr lang="en-US" altLang="zh-CN" dirty="0"/>
              <a:t>    </a:t>
            </a:r>
            <a:r>
              <a:rPr lang="zh-CN" altLang="zh-CN" dirty="0"/>
              <a:t>库内容的时候可自动备份存为</a:t>
            </a:r>
            <a:r>
              <a:rPr lang="en-US" altLang="zh-CN" dirty="0"/>
              <a:t>txt</a:t>
            </a:r>
            <a:r>
              <a:rPr lang="zh-CN" altLang="zh-CN" dirty="0"/>
              <a:t>文件放入系统</a:t>
            </a:r>
            <a:r>
              <a:rPr lang="en-US" altLang="zh-CN" dirty="0"/>
              <a:t> , </a:t>
            </a:r>
            <a:r>
              <a:rPr lang="zh-CN" altLang="zh-CN" dirty="0"/>
              <a:t>进行除数据库本身操作外</a:t>
            </a:r>
            <a:endParaRPr lang="en-US" altLang="zh-CN" dirty="0"/>
          </a:p>
          <a:p>
            <a:pPr lvl="0">
              <a:defRPr/>
            </a:pPr>
            <a:r>
              <a:rPr lang="en-US" altLang="zh-CN" dirty="0"/>
              <a:t>    </a:t>
            </a:r>
            <a:r>
              <a:rPr lang="zh-CN" altLang="zh-CN" dirty="0"/>
              <a:t>的备份操作。</a:t>
            </a:r>
            <a:endParaRPr lang="en-US" altLang="zh-CN" dirty="0"/>
          </a:p>
        </p:txBody>
      </p:sp>
      <p:sp>
        <p:nvSpPr>
          <p:cNvPr id="21" name="矩形 20">
            <a:extLst>
              <a:ext uri="{FF2B5EF4-FFF2-40B4-BE49-F238E27FC236}">
                <a16:creationId xmlns:a16="http://schemas.microsoft.com/office/drawing/2014/main" id="{CFF75FFA-2FCE-4C20-BF3D-0BF207D0C7F7}"/>
              </a:ext>
            </a:extLst>
          </p:cNvPr>
          <p:cNvSpPr/>
          <p:nvPr/>
        </p:nvSpPr>
        <p:spPr>
          <a:xfrm>
            <a:off x="416490" y="4699187"/>
            <a:ext cx="7752150" cy="923330"/>
          </a:xfrm>
          <a:prstGeom prst="rect">
            <a:avLst/>
          </a:prstGeom>
        </p:spPr>
        <p:txBody>
          <a:bodyPr wrap="square">
            <a:spAutoFit/>
          </a:bodyPr>
          <a:lstStyle/>
          <a:p>
            <a:pPr lvl="0">
              <a:defRPr/>
            </a:pPr>
            <a:r>
              <a:rPr lang="en-US" altLang="zh-CN" dirty="0"/>
              <a:t>(8) </a:t>
            </a:r>
            <a:r>
              <a:rPr lang="zh-CN" altLang="zh-CN" dirty="0">
                <a:solidFill>
                  <a:srgbClr val="FF0000"/>
                </a:solidFill>
              </a:rPr>
              <a:t>日志类</a:t>
            </a:r>
            <a:r>
              <a:rPr lang="en-US" altLang="zh-CN" dirty="0">
                <a:solidFill>
                  <a:srgbClr val="FF0000"/>
                </a:solidFill>
              </a:rPr>
              <a:t>Log</a:t>
            </a:r>
            <a:r>
              <a:rPr lang="en-US" altLang="zh-CN" dirty="0">
                <a:solidFill>
                  <a:schemeClr val="tx1">
                    <a:lumMod val="50000"/>
                    <a:lumOff val="50000"/>
                  </a:schemeClr>
                </a:solidFill>
              </a:rPr>
              <a:t>(</a:t>
            </a:r>
            <a:r>
              <a:rPr lang="zh-CN" altLang="zh-CN" dirty="0">
                <a:solidFill>
                  <a:schemeClr val="tx1">
                    <a:lumMod val="50000"/>
                    <a:lumOff val="50000"/>
                  </a:schemeClr>
                </a:solidFill>
              </a:rPr>
              <a:t>待完成</a:t>
            </a:r>
            <a:r>
              <a:rPr lang="en-US" altLang="zh-CN" dirty="0">
                <a:solidFill>
                  <a:schemeClr val="tx1">
                    <a:lumMod val="50000"/>
                    <a:lumOff val="50000"/>
                  </a:schemeClr>
                </a:solidFill>
              </a:rPr>
              <a:t>):</a:t>
            </a:r>
            <a:r>
              <a:rPr lang="zh-CN" altLang="zh-CN" dirty="0"/>
              <a:t>主要进行操作的日志记录和操作人的</a:t>
            </a:r>
            <a:r>
              <a:rPr lang="en-US" altLang="zh-CN" dirty="0"/>
              <a:t>ID</a:t>
            </a:r>
            <a:r>
              <a:rPr lang="zh-CN" altLang="zh-CN" dirty="0"/>
              <a:t>，操作时间，</a:t>
            </a:r>
            <a:endParaRPr lang="en-US" altLang="zh-CN" dirty="0"/>
          </a:p>
          <a:p>
            <a:pPr lvl="0">
              <a:defRPr/>
            </a:pPr>
            <a:r>
              <a:rPr lang="en-US" altLang="zh-CN" dirty="0"/>
              <a:t>     </a:t>
            </a:r>
            <a:r>
              <a:rPr lang="zh-CN" altLang="zh-CN" dirty="0"/>
              <a:t>保证系统的安全性和实时性。</a:t>
            </a:r>
            <a:r>
              <a:rPr lang="en-US" altLang="zh-CN" dirty="0"/>
              <a:t>Log</a:t>
            </a:r>
            <a:r>
              <a:rPr lang="zh-CN" altLang="zh-CN" dirty="0"/>
              <a:t>类主要</a:t>
            </a:r>
            <a:r>
              <a:rPr lang="zh-CN" altLang="zh-CN" dirty="0">
                <a:solidFill>
                  <a:srgbClr val="FF0000"/>
                </a:solidFill>
              </a:rPr>
              <a:t>获取系统当前时间和和操作类型，</a:t>
            </a:r>
            <a:endParaRPr lang="en-US" altLang="zh-CN" dirty="0">
              <a:solidFill>
                <a:srgbClr val="FF0000"/>
              </a:solidFill>
            </a:endParaRPr>
          </a:p>
          <a:p>
            <a:pPr lvl="0">
              <a:defRPr/>
            </a:pPr>
            <a:r>
              <a:rPr lang="en-US" altLang="zh-CN" dirty="0">
                <a:solidFill>
                  <a:srgbClr val="FF0000"/>
                </a:solidFill>
              </a:rPr>
              <a:t>     </a:t>
            </a:r>
            <a:r>
              <a:rPr lang="zh-CN" altLang="zh-CN" dirty="0">
                <a:solidFill>
                  <a:srgbClr val="FF0000"/>
                </a:solidFill>
              </a:rPr>
              <a:t>未来将实现类似于（</a:t>
            </a:r>
            <a:r>
              <a:rPr lang="en-US" altLang="zh-CN" dirty="0">
                <a:solidFill>
                  <a:srgbClr val="FF0000"/>
                </a:solidFill>
              </a:rPr>
              <a:t>snap shot</a:t>
            </a:r>
            <a:r>
              <a:rPr lang="zh-CN" altLang="zh-CN" dirty="0">
                <a:solidFill>
                  <a:srgbClr val="FF0000"/>
                </a:solidFill>
              </a:rPr>
              <a:t>）</a:t>
            </a:r>
            <a:r>
              <a:rPr lang="zh-CN" altLang="zh-CN" dirty="0"/>
              <a:t>的功能</a:t>
            </a:r>
            <a:r>
              <a:rPr lang="zh-CN" altLang="en-US" dirty="0"/>
              <a:t>。</a:t>
            </a:r>
            <a:endParaRPr lang="en-US" altLang="zh-CN" dirty="0"/>
          </a:p>
        </p:txBody>
      </p:sp>
    </p:spTree>
    <p:extLst>
      <p:ext uri="{BB962C8B-B14F-4D97-AF65-F5344CB8AC3E}">
        <p14:creationId xmlns:p14="http://schemas.microsoft.com/office/powerpoint/2010/main" val="53717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250"/>
                                        <p:tgtEl>
                                          <p:spTgt spid="81"/>
                                        </p:tgtEl>
                                      </p:cBhvr>
                                    </p:animEffect>
                                  </p:childTnLst>
                                </p:cTn>
                              </p:par>
                            </p:childTnLst>
                          </p:cTn>
                        </p:par>
                        <p:par>
                          <p:cTn id="8" fill="hold">
                            <p:stCondLst>
                              <p:cond delay="250"/>
                            </p:stCondLst>
                            <p:childTnLst>
                              <p:par>
                                <p:cTn id="9" presetID="16" presetClass="entr" presetSubtype="42"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barn(outHorizontal)">
                                      <p:cBhvr>
                                        <p:cTn id="11" dur="250"/>
                                        <p:tgtEl>
                                          <p:spTgt spid="84"/>
                                        </p:tgtEl>
                                      </p:cBhvr>
                                    </p:animEffect>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right)">
                                      <p:cBhvr>
                                        <p:cTn id="15" dur="250"/>
                                        <p:tgtEl>
                                          <p:spTgt spid="87"/>
                                        </p:tgtEl>
                                      </p:cBhvr>
                                    </p:animEffect>
                                  </p:childTnLst>
                                </p:cTn>
                              </p:par>
                            </p:childTnLst>
                          </p:cTn>
                        </p:par>
                        <p:par>
                          <p:cTn id="16" fill="hold">
                            <p:stCondLst>
                              <p:cond delay="750"/>
                            </p:stCondLst>
                            <p:childTnLst>
                              <p:par>
                                <p:cTn id="17" presetID="23" presetClass="entr" presetSubtype="16" fill="hold" grpId="0" nodeType="afterEffect">
                                  <p:stCondLst>
                                    <p:cond delay="0"/>
                                  </p:stCondLst>
                                  <p:iterate type="lt">
                                    <p:tmPct val="10000"/>
                                  </p:iterate>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par>
                                <p:cTn id="21" presetID="16" presetClass="entr" presetSubtype="26"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barn(inHorizontal)">
                                      <p:cBhvr>
                                        <p:cTn id="23" dur="250"/>
                                        <p:tgtEl>
                                          <p:spTgt spid="8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10"/>
                                        </p:tgtEl>
                                        <p:attrNameLst>
                                          <p:attrName>style.visibility</p:attrName>
                                        </p:attrNameLst>
                                      </p:cBhvr>
                                      <p:to>
                                        <p:strVal val="visible"/>
                                      </p:to>
                                    </p:set>
                                    <p:animEffect transition="in" filter="wipe(down)">
                                      <p:cBhvr>
                                        <p:cTn id="26" dur="500"/>
                                        <p:tgtEl>
                                          <p:spTgt spid="5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09"/>
                                        </p:tgtEl>
                                        <p:attrNameLst>
                                          <p:attrName>style.visibility</p:attrName>
                                        </p:attrNameLst>
                                      </p:cBhvr>
                                      <p:to>
                                        <p:strVal val="visible"/>
                                      </p:to>
                                    </p:set>
                                    <p:animEffect transition="in" filter="wipe(down)">
                                      <p:cBhvr>
                                        <p:cTn id="29" dur="500"/>
                                        <p:tgtEl>
                                          <p:spTgt spid="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8"/>
                                        </p:tgtEl>
                                        <p:attrNameLst>
                                          <p:attrName>style.visibility</p:attrName>
                                        </p:attrNameLst>
                                      </p:cBhvr>
                                      <p:to>
                                        <p:strVal val="visible"/>
                                      </p:to>
                                    </p:set>
                                    <p:animEffect transition="in" filter="wipe(down)">
                                      <p:cBhvr>
                                        <p:cTn id="32" dur="500"/>
                                        <p:tgtEl>
                                          <p:spTgt spid="508"/>
                                        </p:tgtEl>
                                      </p:cBhvr>
                                    </p:animEffect>
                                  </p:childTnLst>
                                </p:cTn>
                              </p:par>
                              <p:par>
                                <p:cTn id="33" presetID="23" presetClass="entr" presetSubtype="16" fill="hold" grpId="0" nodeType="withEffect">
                                  <p:stCondLst>
                                    <p:cond delay="250"/>
                                  </p:stCondLst>
                                  <p:iterate type="lt">
                                    <p:tmPct val="10000"/>
                                  </p:iterate>
                                  <p:childTnLst>
                                    <p:set>
                                      <p:cBhvr>
                                        <p:cTn id="34" dur="1" fill="hold">
                                          <p:stCondLst>
                                            <p:cond delay="0"/>
                                          </p:stCondLst>
                                        </p:cTn>
                                        <p:tgtEl>
                                          <p:spTgt spid="102"/>
                                        </p:tgtEl>
                                        <p:attrNameLst>
                                          <p:attrName>style.visibility</p:attrName>
                                        </p:attrNameLst>
                                      </p:cBhvr>
                                      <p:to>
                                        <p:strVal val="visible"/>
                                      </p:to>
                                    </p:set>
                                    <p:anim calcmode="lin" valueType="num">
                                      <p:cBhvr>
                                        <p:cTn id="35" dur="250" fill="hold"/>
                                        <p:tgtEl>
                                          <p:spTgt spid="102"/>
                                        </p:tgtEl>
                                        <p:attrNameLst>
                                          <p:attrName>ppt_w</p:attrName>
                                        </p:attrNameLst>
                                      </p:cBhvr>
                                      <p:tavLst>
                                        <p:tav tm="0">
                                          <p:val>
                                            <p:fltVal val="0"/>
                                          </p:val>
                                        </p:tav>
                                        <p:tav tm="100000">
                                          <p:val>
                                            <p:strVal val="#ppt_w"/>
                                          </p:val>
                                        </p:tav>
                                      </p:tavLst>
                                    </p:anim>
                                    <p:anim calcmode="lin" valueType="num">
                                      <p:cBhvr>
                                        <p:cTn id="36" dur="250" fill="hold"/>
                                        <p:tgtEl>
                                          <p:spTgt spid="102"/>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250"/>
                                  </p:stCondLst>
                                  <p:iterate type="lt">
                                    <p:tmPct val="10000"/>
                                  </p:iterate>
                                  <p:childTnLst>
                                    <p:set>
                                      <p:cBhvr>
                                        <p:cTn id="38" dur="1" fill="hold">
                                          <p:stCondLst>
                                            <p:cond delay="0"/>
                                          </p:stCondLst>
                                        </p:cTn>
                                        <p:tgtEl>
                                          <p:spTgt spid="20"/>
                                        </p:tgtEl>
                                        <p:attrNameLst>
                                          <p:attrName>style.visibility</p:attrName>
                                        </p:attrNameLst>
                                      </p:cBhvr>
                                      <p:to>
                                        <p:strVal val="visible"/>
                                      </p:to>
                                    </p:set>
                                    <p:anim calcmode="lin" valueType="num">
                                      <p:cBhvr>
                                        <p:cTn id="39" dur="250" fill="hold"/>
                                        <p:tgtEl>
                                          <p:spTgt spid="20"/>
                                        </p:tgtEl>
                                        <p:attrNameLst>
                                          <p:attrName>ppt_w</p:attrName>
                                        </p:attrNameLst>
                                      </p:cBhvr>
                                      <p:tavLst>
                                        <p:tav tm="0">
                                          <p:val>
                                            <p:fltVal val="0"/>
                                          </p:val>
                                        </p:tav>
                                        <p:tav tm="100000">
                                          <p:val>
                                            <p:strVal val="#ppt_w"/>
                                          </p:val>
                                        </p:tav>
                                      </p:tavLst>
                                    </p:anim>
                                    <p:anim calcmode="lin" valueType="num">
                                      <p:cBhvr>
                                        <p:cTn id="40" dur="250" fill="hold"/>
                                        <p:tgtEl>
                                          <p:spTgt spid="2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250"/>
                                  </p:stCondLst>
                                  <p:iterate type="lt">
                                    <p:tmPct val="10000"/>
                                  </p:iterate>
                                  <p:childTnLst>
                                    <p:set>
                                      <p:cBhvr>
                                        <p:cTn id="42" dur="1" fill="hold">
                                          <p:stCondLst>
                                            <p:cond delay="0"/>
                                          </p:stCondLst>
                                        </p:cTn>
                                        <p:tgtEl>
                                          <p:spTgt spid="21"/>
                                        </p:tgtEl>
                                        <p:attrNameLst>
                                          <p:attrName>style.visibility</p:attrName>
                                        </p:attrNameLst>
                                      </p:cBhvr>
                                      <p:to>
                                        <p:strVal val="visible"/>
                                      </p:to>
                                    </p:set>
                                    <p:anim calcmode="lin" valueType="num">
                                      <p:cBhvr>
                                        <p:cTn id="43" dur="250" fill="hold"/>
                                        <p:tgtEl>
                                          <p:spTgt spid="21"/>
                                        </p:tgtEl>
                                        <p:attrNameLst>
                                          <p:attrName>ppt_w</p:attrName>
                                        </p:attrNameLst>
                                      </p:cBhvr>
                                      <p:tavLst>
                                        <p:tav tm="0">
                                          <p:val>
                                            <p:fltVal val="0"/>
                                          </p:val>
                                        </p:tav>
                                        <p:tav tm="100000">
                                          <p:val>
                                            <p:strVal val="#ppt_w"/>
                                          </p:val>
                                        </p:tav>
                                      </p:tavLst>
                                    </p:anim>
                                    <p:anim calcmode="lin" valueType="num">
                                      <p:cBhvr>
                                        <p:cTn id="44" dur="250" fill="hold"/>
                                        <p:tgtEl>
                                          <p:spTgt spid="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animBg="1"/>
      <p:bldP spid="509" grpId="0" animBg="1"/>
      <p:bldP spid="510" grpId="0" animBg="1"/>
      <p:bldP spid="81" grpId="0"/>
      <p:bldP spid="79" grpId="0"/>
      <p:bldP spid="102" grpId="0"/>
      <p:bldP spid="20" grpId="0"/>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5362</Words>
  <Application>Microsoft Office PowerPoint</Application>
  <PresentationFormat>宽屏</PresentationFormat>
  <Paragraphs>599</Paragraphs>
  <Slides>56</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56</vt:i4>
      </vt:variant>
    </vt:vector>
  </HeadingPairs>
  <TitlesOfParts>
    <vt:vector size="65" baseType="lpstr">
      <vt:lpstr>JetBrains Mono</vt:lpstr>
      <vt:lpstr>等线</vt:lpstr>
      <vt:lpstr>等线 Light</vt:lpstr>
      <vt:lpstr>方正正中黑简体</vt:lpstr>
      <vt:lpstr>明黑</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恒 赵</dc:creator>
  <cp:lastModifiedBy>20174518@stu.neu.edu.cn</cp:lastModifiedBy>
  <cp:revision>45</cp:revision>
  <dcterms:created xsi:type="dcterms:W3CDTF">2020-04-11T05:35:03Z</dcterms:created>
  <dcterms:modified xsi:type="dcterms:W3CDTF">2020-05-08T11:07:17Z</dcterms:modified>
</cp:coreProperties>
</file>