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85" r:id="rId5"/>
    <p:sldId id="284" r:id="rId6"/>
    <p:sldId id="264" r:id="rId7"/>
    <p:sldId id="286" r:id="rId8"/>
    <p:sldId id="287" r:id="rId9"/>
    <p:sldId id="282" r:id="rId10"/>
    <p:sldId id="271" r:id="rId11"/>
    <p:sldId id="283" r:id="rId12"/>
    <p:sldId id="288" r:id="rId13"/>
    <p:sldId id="281" r:id="rId14"/>
    <p:sldId id="274" r:id="rId15"/>
    <p:sldId id="276" r:id="rId16"/>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1646" y="17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7E9A6E9C-D849-44DF-8E89-47250F267F29}" type="datetimeFigureOut">
              <a:rPr lang="zh-CN" altLang="en-US" smtClean="0"/>
              <a:t>2019/11/21</a:t>
            </a:fld>
            <a:endParaRPr lang="zh-CN" altLang="en-US"/>
          </a:p>
        </p:txBody>
      </p:sp>
      <p:sp>
        <p:nvSpPr>
          <p:cNvPr id="4" name="幻灯片图像占位符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997E7625-C4EB-4B2B-9BA5-9FBB64B9DA8C}" type="slidenum">
              <a:rPr lang="zh-CN" altLang="en-US" smtClean="0"/>
              <a:t>‹#›</a:t>
            </a:fld>
            <a:endParaRPr lang="zh-CN" altLang="en-US"/>
          </a:p>
        </p:txBody>
      </p:sp>
    </p:spTree>
    <p:extLst>
      <p:ext uri="{BB962C8B-B14F-4D97-AF65-F5344CB8AC3E}">
        <p14:creationId xmlns:p14="http://schemas.microsoft.com/office/powerpoint/2010/main" val="2456335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7E7625-C4EB-4B2B-9BA5-9FBB64B9DA8C}" type="slidenum">
              <a:rPr lang="zh-CN" altLang="en-US" smtClean="0"/>
              <a:t>13</a:t>
            </a:fld>
            <a:endParaRPr lang="zh-CN" altLang="en-US"/>
          </a:p>
        </p:txBody>
      </p:sp>
    </p:spTree>
    <p:extLst>
      <p:ext uri="{BB962C8B-B14F-4D97-AF65-F5344CB8AC3E}">
        <p14:creationId xmlns:p14="http://schemas.microsoft.com/office/powerpoint/2010/main" val="152531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50668" y="326149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2971051" y="325753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3148853" y="325753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3308882" y="3271621"/>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3319374" y="3261347"/>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3329534" y="3251186"/>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3245713" y="32575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3609277" y="32638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bk object 24"/>
          <p:cNvSpPr/>
          <p:nvPr/>
        </p:nvSpPr>
        <p:spPr>
          <a:xfrm>
            <a:off x="3520376" y="32575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3596577" y="3251186"/>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3609277" y="3276587"/>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bk object 27"/>
          <p:cNvSpPr/>
          <p:nvPr/>
        </p:nvSpPr>
        <p:spPr>
          <a:xfrm>
            <a:off x="3596577" y="3289287"/>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3609277" y="3301987"/>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9" name="bk object 29"/>
          <p:cNvSpPr/>
          <p:nvPr/>
        </p:nvSpPr>
        <p:spPr>
          <a:xfrm>
            <a:off x="3871227" y="32511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3883927" y="32638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bk object 31"/>
          <p:cNvSpPr/>
          <p:nvPr/>
        </p:nvSpPr>
        <p:spPr>
          <a:xfrm>
            <a:off x="3883927" y="3276587"/>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bk object 32"/>
          <p:cNvSpPr/>
          <p:nvPr/>
        </p:nvSpPr>
        <p:spPr>
          <a:xfrm>
            <a:off x="3795026" y="32575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3871227" y="3289287"/>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3883927" y="3301987"/>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5" name="bk object 35"/>
          <p:cNvSpPr/>
          <p:nvPr/>
        </p:nvSpPr>
        <p:spPr>
          <a:xfrm>
            <a:off x="4095090" y="32511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4107790" y="32638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7" name="bk object 37"/>
          <p:cNvSpPr/>
          <p:nvPr/>
        </p:nvSpPr>
        <p:spPr>
          <a:xfrm>
            <a:off x="4107790" y="3276587"/>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8" name="bk object 38"/>
          <p:cNvSpPr/>
          <p:nvPr/>
        </p:nvSpPr>
        <p:spPr>
          <a:xfrm>
            <a:off x="4082389" y="3289287"/>
            <a:ext cx="50800" cy="0"/>
          </a:xfrm>
          <a:custGeom>
            <a:avLst/>
            <a:gdLst/>
            <a:ahLst/>
            <a:cxnLst/>
            <a:rect l="l" t="t" r="r" b="b"/>
            <a:pathLst>
              <a:path w="50800">
                <a:moveTo>
                  <a:pt x="0" y="0"/>
                </a:moveTo>
                <a:lnTo>
                  <a:pt x="50800" y="0"/>
                </a:lnTo>
              </a:path>
            </a:pathLst>
          </a:custGeom>
          <a:ln w="7591">
            <a:solidFill>
              <a:srgbClr val="ADADE0"/>
            </a:solidFill>
          </a:ln>
        </p:spPr>
        <p:txBody>
          <a:bodyPr wrap="square" lIns="0" tIns="0" rIns="0" bIns="0" rtlCol="0"/>
          <a:lstStyle/>
          <a:p>
            <a:endParaRPr/>
          </a:p>
        </p:txBody>
      </p:sp>
      <p:sp>
        <p:nvSpPr>
          <p:cNvPr id="39" name="bk object 39"/>
          <p:cNvSpPr/>
          <p:nvPr/>
        </p:nvSpPr>
        <p:spPr>
          <a:xfrm>
            <a:off x="4107790" y="3301987"/>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0" name="bk object 40"/>
          <p:cNvSpPr/>
          <p:nvPr/>
        </p:nvSpPr>
        <p:spPr>
          <a:xfrm>
            <a:off x="4196691" y="32638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1" name="bk object 41"/>
          <p:cNvSpPr/>
          <p:nvPr/>
        </p:nvSpPr>
        <p:spPr>
          <a:xfrm>
            <a:off x="4209391" y="3276587"/>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2" name="bk object 42"/>
          <p:cNvSpPr/>
          <p:nvPr/>
        </p:nvSpPr>
        <p:spPr>
          <a:xfrm>
            <a:off x="4209391" y="3289287"/>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3" name="bk object 43"/>
          <p:cNvSpPr/>
          <p:nvPr/>
        </p:nvSpPr>
        <p:spPr>
          <a:xfrm>
            <a:off x="4171290" y="3244837"/>
            <a:ext cx="0" cy="63500"/>
          </a:xfrm>
          <a:custGeom>
            <a:avLst/>
            <a:gdLst/>
            <a:ahLst/>
            <a:cxnLst/>
            <a:rect l="l" t="t" r="r" b="b"/>
            <a:pathLst>
              <a:path h="63500">
                <a:moveTo>
                  <a:pt x="0" y="63500"/>
                </a:moveTo>
                <a:lnTo>
                  <a:pt x="0" y="0"/>
                </a:lnTo>
              </a:path>
            </a:pathLst>
          </a:custGeom>
          <a:ln w="5060">
            <a:solidFill>
              <a:srgbClr val="D6D6EF"/>
            </a:solidFill>
          </a:ln>
        </p:spPr>
        <p:txBody>
          <a:bodyPr wrap="square" lIns="0" tIns="0" rIns="0" bIns="0" rtlCol="0"/>
          <a:lstStyle/>
          <a:p>
            <a:endParaRPr/>
          </a:p>
        </p:txBody>
      </p:sp>
      <p:sp>
        <p:nvSpPr>
          <p:cNvPr id="44" name="bk object 44"/>
          <p:cNvSpPr/>
          <p:nvPr/>
        </p:nvSpPr>
        <p:spPr>
          <a:xfrm>
            <a:off x="4451033" y="3281667"/>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45" name="bk object 45"/>
          <p:cNvSpPr/>
          <p:nvPr/>
        </p:nvSpPr>
        <p:spPr>
          <a:xfrm>
            <a:off x="4423969" y="3255172"/>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46" name="bk object 46"/>
          <p:cNvSpPr/>
          <p:nvPr/>
        </p:nvSpPr>
        <p:spPr>
          <a:xfrm>
            <a:off x="4344352" y="3251186"/>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7" name="bk object 47"/>
          <p:cNvSpPr/>
          <p:nvPr/>
        </p:nvSpPr>
        <p:spPr>
          <a:xfrm>
            <a:off x="4329112" y="3268967"/>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48" name="bk object 48"/>
          <p:cNvSpPr/>
          <p:nvPr/>
        </p:nvSpPr>
        <p:spPr>
          <a:xfrm>
            <a:off x="4496754" y="3251186"/>
            <a:ext cx="50800" cy="50800"/>
          </a:xfrm>
          <a:custGeom>
            <a:avLst/>
            <a:gdLst/>
            <a:ahLst/>
            <a:cxnLst/>
            <a:rect l="l" t="t" r="r" b="b"/>
            <a:pathLst>
              <a:path w="50800" h="50800">
                <a:moveTo>
                  <a:pt x="25400" y="50800"/>
                </a:moveTo>
                <a:lnTo>
                  <a:pt x="15537" y="48796"/>
                </a:lnTo>
                <a:lnTo>
                  <a:pt x="7461" y="43339"/>
                </a:lnTo>
                <a:lnTo>
                  <a:pt x="2004" y="35262"/>
                </a:lnTo>
                <a:lnTo>
                  <a:pt x="0" y="25400"/>
                </a:lnTo>
                <a:lnTo>
                  <a:pt x="2004" y="15537"/>
                </a:lnTo>
                <a:lnTo>
                  <a:pt x="7461" y="7461"/>
                </a:lnTo>
                <a:lnTo>
                  <a:pt x="15537" y="2004"/>
                </a:lnTo>
                <a:lnTo>
                  <a:pt x="25400" y="0"/>
                </a:lnTo>
                <a:lnTo>
                  <a:pt x="35262" y="2004"/>
                </a:lnTo>
                <a:lnTo>
                  <a:pt x="43339" y="7461"/>
                </a:lnTo>
                <a:lnTo>
                  <a:pt x="48796" y="15537"/>
                </a:lnTo>
                <a:lnTo>
                  <a:pt x="50800" y="25400"/>
                </a:lnTo>
              </a:path>
            </a:pathLst>
          </a:custGeom>
          <a:ln w="5060">
            <a:solidFill>
              <a:srgbClr val="ADADE0"/>
            </a:solidFill>
          </a:ln>
        </p:spPr>
        <p:txBody>
          <a:bodyPr wrap="square" lIns="0" tIns="0" rIns="0" bIns="0" rtlCol="0"/>
          <a:lstStyle/>
          <a:p>
            <a:endParaRPr/>
          </a:p>
        </p:txBody>
      </p:sp>
      <p:sp>
        <p:nvSpPr>
          <p:cNvPr id="49" name="bk object 49"/>
          <p:cNvSpPr/>
          <p:nvPr/>
        </p:nvSpPr>
        <p:spPr>
          <a:xfrm>
            <a:off x="4532315" y="3268967"/>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50" name="bk object 50"/>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endParaRPr/>
          </a:p>
        </p:txBody>
      </p:sp>
      <p:sp>
        <p:nvSpPr>
          <p:cNvPr id="2" name="Holder 2"/>
          <p:cNvSpPr>
            <a:spLocks noGrp="1"/>
          </p:cNvSpPr>
          <p:nvPr>
            <p:ph type="ctrTitle"/>
          </p:nvPr>
        </p:nvSpPr>
        <p:spPr>
          <a:xfrm>
            <a:off x="95300" y="61884"/>
            <a:ext cx="44194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lang="en-US" spc="55"/>
              <a:t>Your team number</a:t>
            </a:r>
            <a:endParaRPr spc="90" dirty="0"/>
          </a:p>
        </p:txBody>
      </p:sp>
      <p:sp>
        <p:nvSpPr>
          <p:cNvPr id="5" name="Holder 5"/>
          <p:cNvSpPr>
            <a:spLocks noGrp="1"/>
          </p:cNvSpPr>
          <p:nvPr>
            <p:ph type="dt" sz="half" idx="6"/>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lang="en-US" altLang="zh-CN" spc="45"/>
              <a:t>{Reporting time}</a:t>
            </a:r>
            <a:endParaRPr spc="45" dirty="0"/>
          </a:p>
        </p:txBody>
      </p:sp>
      <p:sp>
        <p:nvSpPr>
          <p:cNvPr id="6" name="Holder 6"/>
          <p:cNvSpPr>
            <a:spLocks noGrp="1"/>
          </p:cNvSpPr>
          <p:nvPr>
            <p:ph type="sldNum" sz="quarter" idx="7"/>
          </p:nvPr>
        </p:nvSpPr>
        <p:spPr/>
        <p:txBody>
          <a:bodyPr lIns="0" tIns="0" rIns="0" bIns="0"/>
          <a:lstStyle>
            <a:lvl1pPr>
              <a:defRPr sz="600" b="0" i="0">
                <a:solidFill>
                  <a:schemeClr val="bg1"/>
                </a:solidFill>
                <a:latin typeface="Calibri"/>
                <a:cs typeface="Calibri"/>
              </a:defRPr>
            </a:lvl1pPr>
          </a:lstStyle>
          <a:p>
            <a:pPr marL="25400">
              <a:lnSpc>
                <a:spcPct val="100000"/>
              </a:lnSpc>
              <a:spcBef>
                <a:spcPts val="60"/>
              </a:spcBef>
            </a:pPr>
            <a:fld id="{81D60167-4931-47E6-BA6A-407CBD079E47}" type="slidenum">
              <a:rPr spc="45" dirty="0"/>
              <a:t>‹#›</a:t>
            </a:fld>
            <a:r>
              <a:rPr spc="-55" dirty="0"/>
              <a:t> </a:t>
            </a:r>
            <a:r>
              <a:rPr spc="114" dirty="0"/>
              <a:t>/</a:t>
            </a:r>
            <a:r>
              <a:rPr spc="-50" dirty="0"/>
              <a:t> </a:t>
            </a:r>
            <a:r>
              <a:rPr spc="45" dirty="0"/>
              <a:t>20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700" b="0" i="0">
                <a:solidFill>
                  <a:schemeClr val="tx1"/>
                </a:solidFill>
                <a:latin typeface="Cambria Math"/>
                <a:cs typeface="Cambria Math"/>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lang="en-US" spc="55"/>
              <a:t>Your team number</a:t>
            </a:r>
            <a:endParaRPr spc="90" dirty="0"/>
          </a:p>
        </p:txBody>
      </p:sp>
      <p:sp>
        <p:nvSpPr>
          <p:cNvPr id="5" name="Holder 5"/>
          <p:cNvSpPr>
            <a:spLocks noGrp="1"/>
          </p:cNvSpPr>
          <p:nvPr>
            <p:ph type="dt" sz="half" idx="6"/>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lang="en-US" altLang="zh-CN" spc="45"/>
              <a:t>{Reporting time}</a:t>
            </a:r>
            <a:endParaRPr spc="4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lang="en-US" spc="55"/>
              <a:t>Your team number</a:t>
            </a:r>
            <a:endParaRPr spc="90" dirty="0"/>
          </a:p>
        </p:txBody>
      </p:sp>
      <p:sp>
        <p:nvSpPr>
          <p:cNvPr id="6" name="Holder 6"/>
          <p:cNvSpPr>
            <a:spLocks noGrp="1"/>
          </p:cNvSpPr>
          <p:nvPr>
            <p:ph type="dt" sz="half" idx="6"/>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lang="en-US" altLang="zh-CN" spc="45"/>
              <a:t>{Reporting time}</a:t>
            </a:r>
            <a:endParaRPr spc="45" dirty="0"/>
          </a:p>
        </p:txBody>
      </p:sp>
      <p:sp>
        <p:nvSpPr>
          <p:cNvPr id="7" name="Holder 7"/>
          <p:cNvSpPr>
            <a:spLocks noGrp="1"/>
          </p:cNvSpPr>
          <p:nvPr>
            <p:ph type="sldNum" sz="quarter" idx="7"/>
          </p:nvPr>
        </p:nvSpPr>
        <p:spPr/>
        <p:txBody>
          <a:bodyPr lIns="0" tIns="0" rIns="0" bIns="0"/>
          <a:lstStyle>
            <a:lvl1pPr>
              <a:defRPr sz="600" b="0" i="0">
                <a:solidFill>
                  <a:schemeClr val="bg1"/>
                </a:solidFill>
                <a:latin typeface="Calibri"/>
                <a:cs typeface="Calibri"/>
              </a:defRPr>
            </a:lvl1pPr>
          </a:lstStyle>
          <a:p>
            <a:pPr marL="25400">
              <a:lnSpc>
                <a:spcPct val="100000"/>
              </a:lnSpc>
              <a:spcBef>
                <a:spcPts val="60"/>
              </a:spcBef>
            </a:pPr>
            <a:fld id="{81D60167-4931-47E6-BA6A-407CBD079E47}" type="slidenum">
              <a:rPr spc="45" dirty="0"/>
              <a:t>‹#›</a:t>
            </a:fld>
            <a:r>
              <a:rPr spc="-55" dirty="0"/>
              <a:t> </a:t>
            </a:r>
            <a:r>
              <a:rPr spc="114" dirty="0"/>
              <a:t>/</a:t>
            </a:r>
            <a:r>
              <a:rPr spc="-50" dirty="0"/>
              <a:t> </a:t>
            </a:r>
            <a:r>
              <a:rPr spc="45" dirty="0"/>
              <a:t>20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50668" y="326149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2971051" y="325753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3148853" y="325753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3308882" y="3271621"/>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3319374" y="3261347"/>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3329534" y="3251186"/>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3245713" y="32575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3609277" y="32638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bk object 24"/>
          <p:cNvSpPr/>
          <p:nvPr/>
        </p:nvSpPr>
        <p:spPr>
          <a:xfrm>
            <a:off x="3520376" y="32575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3596577" y="3251186"/>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3609277" y="3276587"/>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bk object 27"/>
          <p:cNvSpPr/>
          <p:nvPr/>
        </p:nvSpPr>
        <p:spPr>
          <a:xfrm>
            <a:off x="3596577" y="3289287"/>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3609277" y="3301987"/>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9" name="bk object 29"/>
          <p:cNvSpPr/>
          <p:nvPr/>
        </p:nvSpPr>
        <p:spPr>
          <a:xfrm>
            <a:off x="3871227" y="32511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3883927" y="32638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bk object 31"/>
          <p:cNvSpPr/>
          <p:nvPr/>
        </p:nvSpPr>
        <p:spPr>
          <a:xfrm>
            <a:off x="3883927" y="3276587"/>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bk object 32"/>
          <p:cNvSpPr/>
          <p:nvPr/>
        </p:nvSpPr>
        <p:spPr>
          <a:xfrm>
            <a:off x="3795026" y="32575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3871227" y="3289287"/>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3883927" y="3301987"/>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5" name="bk object 35"/>
          <p:cNvSpPr/>
          <p:nvPr/>
        </p:nvSpPr>
        <p:spPr>
          <a:xfrm>
            <a:off x="4095090" y="32511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4107790" y="32638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7" name="bk object 37"/>
          <p:cNvSpPr/>
          <p:nvPr/>
        </p:nvSpPr>
        <p:spPr>
          <a:xfrm>
            <a:off x="4107790" y="3276587"/>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8" name="bk object 38"/>
          <p:cNvSpPr/>
          <p:nvPr/>
        </p:nvSpPr>
        <p:spPr>
          <a:xfrm>
            <a:off x="4082389" y="3289287"/>
            <a:ext cx="50800" cy="0"/>
          </a:xfrm>
          <a:custGeom>
            <a:avLst/>
            <a:gdLst/>
            <a:ahLst/>
            <a:cxnLst/>
            <a:rect l="l" t="t" r="r" b="b"/>
            <a:pathLst>
              <a:path w="50800">
                <a:moveTo>
                  <a:pt x="0" y="0"/>
                </a:moveTo>
                <a:lnTo>
                  <a:pt x="50800" y="0"/>
                </a:lnTo>
              </a:path>
            </a:pathLst>
          </a:custGeom>
          <a:ln w="7591">
            <a:solidFill>
              <a:srgbClr val="ADADE0"/>
            </a:solidFill>
          </a:ln>
        </p:spPr>
        <p:txBody>
          <a:bodyPr wrap="square" lIns="0" tIns="0" rIns="0" bIns="0" rtlCol="0"/>
          <a:lstStyle/>
          <a:p>
            <a:endParaRPr/>
          </a:p>
        </p:txBody>
      </p:sp>
      <p:sp>
        <p:nvSpPr>
          <p:cNvPr id="39" name="bk object 39"/>
          <p:cNvSpPr/>
          <p:nvPr/>
        </p:nvSpPr>
        <p:spPr>
          <a:xfrm>
            <a:off x="4107790" y="3301987"/>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0" name="bk object 40"/>
          <p:cNvSpPr/>
          <p:nvPr/>
        </p:nvSpPr>
        <p:spPr>
          <a:xfrm>
            <a:off x="4196691" y="32638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1" name="bk object 41"/>
          <p:cNvSpPr/>
          <p:nvPr/>
        </p:nvSpPr>
        <p:spPr>
          <a:xfrm>
            <a:off x="4209391" y="3276587"/>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2" name="bk object 42"/>
          <p:cNvSpPr/>
          <p:nvPr/>
        </p:nvSpPr>
        <p:spPr>
          <a:xfrm>
            <a:off x="4209391" y="3289287"/>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3" name="bk object 43"/>
          <p:cNvSpPr/>
          <p:nvPr/>
        </p:nvSpPr>
        <p:spPr>
          <a:xfrm>
            <a:off x="4171290" y="3244837"/>
            <a:ext cx="0" cy="63500"/>
          </a:xfrm>
          <a:custGeom>
            <a:avLst/>
            <a:gdLst/>
            <a:ahLst/>
            <a:cxnLst/>
            <a:rect l="l" t="t" r="r" b="b"/>
            <a:pathLst>
              <a:path h="63500">
                <a:moveTo>
                  <a:pt x="0" y="63500"/>
                </a:moveTo>
                <a:lnTo>
                  <a:pt x="0" y="0"/>
                </a:lnTo>
              </a:path>
            </a:pathLst>
          </a:custGeom>
          <a:ln w="5060">
            <a:solidFill>
              <a:srgbClr val="D6D6EF"/>
            </a:solidFill>
          </a:ln>
        </p:spPr>
        <p:txBody>
          <a:bodyPr wrap="square" lIns="0" tIns="0" rIns="0" bIns="0" rtlCol="0"/>
          <a:lstStyle/>
          <a:p>
            <a:endParaRPr/>
          </a:p>
        </p:txBody>
      </p:sp>
      <p:sp>
        <p:nvSpPr>
          <p:cNvPr id="44" name="bk object 44"/>
          <p:cNvSpPr/>
          <p:nvPr/>
        </p:nvSpPr>
        <p:spPr>
          <a:xfrm>
            <a:off x="4451033" y="3281667"/>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45" name="bk object 45"/>
          <p:cNvSpPr/>
          <p:nvPr/>
        </p:nvSpPr>
        <p:spPr>
          <a:xfrm>
            <a:off x="4423969" y="3255172"/>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46" name="bk object 46"/>
          <p:cNvSpPr/>
          <p:nvPr/>
        </p:nvSpPr>
        <p:spPr>
          <a:xfrm>
            <a:off x="4344352" y="3251186"/>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7" name="bk object 47"/>
          <p:cNvSpPr/>
          <p:nvPr/>
        </p:nvSpPr>
        <p:spPr>
          <a:xfrm>
            <a:off x="4329112" y="3268967"/>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48" name="bk object 48"/>
          <p:cNvSpPr/>
          <p:nvPr/>
        </p:nvSpPr>
        <p:spPr>
          <a:xfrm>
            <a:off x="4496754" y="3251186"/>
            <a:ext cx="50800" cy="50800"/>
          </a:xfrm>
          <a:custGeom>
            <a:avLst/>
            <a:gdLst/>
            <a:ahLst/>
            <a:cxnLst/>
            <a:rect l="l" t="t" r="r" b="b"/>
            <a:pathLst>
              <a:path w="50800" h="50800">
                <a:moveTo>
                  <a:pt x="25400" y="50800"/>
                </a:moveTo>
                <a:lnTo>
                  <a:pt x="15537" y="48796"/>
                </a:lnTo>
                <a:lnTo>
                  <a:pt x="7461" y="43339"/>
                </a:lnTo>
                <a:lnTo>
                  <a:pt x="2004" y="35262"/>
                </a:lnTo>
                <a:lnTo>
                  <a:pt x="0" y="25400"/>
                </a:lnTo>
                <a:lnTo>
                  <a:pt x="2004" y="15537"/>
                </a:lnTo>
                <a:lnTo>
                  <a:pt x="7461" y="7461"/>
                </a:lnTo>
                <a:lnTo>
                  <a:pt x="15537" y="2004"/>
                </a:lnTo>
                <a:lnTo>
                  <a:pt x="25400" y="0"/>
                </a:lnTo>
                <a:lnTo>
                  <a:pt x="35262" y="2004"/>
                </a:lnTo>
                <a:lnTo>
                  <a:pt x="43339" y="7461"/>
                </a:lnTo>
                <a:lnTo>
                  <a:pt x="48796" y="15537"/>
                </a:lnTo>
                <a:lnTo>
                  <a:pt x="50800" y="25400"/>
                </a:lnTo>
              </a:path>
            </a:pathLst>
          </a:custGeom>
          <a:ln w="5060">
            <a:solidFill>
              <a:srgbClr val="ADADE0"/>
            </a:solidFill>
          </a:ln>
        </p:spPr>
        <p:txBody>
          <a:bodyPr wrap="square" lIns="0" tIns="0" rIns="0" bIns="0" rtlCol="0"/>
          <a:lstStyle/>
          <a:p>
            <a:endParaRPr/>
          </a:p>
        </p:txBody>
      </p:sp>
      <p:sp>
        <p:nvSpPr>
          <p:cNvPr id="49" name="bk object 49"/>
          <p:cNvSpPr/>
          <p:nvPr/>
        </p:nvSpPr>
        <p:spPr>
          <a:xfrm>
            <a:off x="4532315" y="3268967"/>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50" name="bk object 50"/>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lang="en-US" spc="55"/>
              <a:t>Your team number</a:t>
            </a:r>
            <a:endParaRPr spc="90" dirty="0"/>
          </a:p>
        </p:txBody>
      </p:sp>
      <p:sp>
        <p:nvSpPr>
          <p:cNvPr id="4" name="Holder 4"/>
          <p:cNvSpPr>
            <a:spLocks noGrp="1"/>
          </p:cNvSpPr>
          <p:nvPr>
            <p:ph type="dt" sz="half" idx="6"/>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lang="en-US" altLang="zh-CN" spc="45"/>
              <a:t>{Reporting time}</a:t>
            </a:r>
            <a:endParaRPr spc="45" dirty="0"/>
          </a:p>
        </p:txBody>
      </p:sp>
      <p:sp>
        <p:nvSpPr>
          <p:cNvPr id="5" name="Holder 5"/>
          <p:cNvSpPr>
            <a:spLocks noGrp="1"/>
          </p:cNvSpPr>
          <p:nvPr>
            <p:ph type="sldNum" sz="quarter" idx="7"/>
          </p:nvPr>
        </p:nvSpPr>
        <p:spPr/>
        <p:txBody>
          <a:bodyPr lIns="0" tIns="0" rIns="0" bIns="0"/>
          <a:lstStyle>
            <a:lvl1pPr>
              <a:defRPr sz="600" b="0" i="0">
                <a:solidFill>
                  <a:schemeClr val="bg1"/>
                </a:solidFill>
                <a:latin typeface="Calibri"/>
                <a:cs typeface="Calibri"/>
              </a:defRPr>
            </a:lvl1pPr>
          </a:lstStyle>
          <a:p>
            <a:pPr marL="25400">
              <a:lnSpc>
                <a:spcPct val="100000"/>
              </a:lnSpc>
              <a:spcBef>
                <a:spcPts val="60"/>
              </a:spcBef>
            </a:pPr>
            <a:fld id="{81D60167-4931-47E6-BA6A-407CBD079E47}" type="slidenum">
              <a:rPr spc="45" dirty="0"/>
              <a:t>‹#›</a:t>
            </a:fld>
            <a:r>
              <a:rPr spc="-55" dirty="0"/>
              <a:t> </a:t>
            </a:r>
            <a:r>
              <a:rPr spc="114" dirty="0"/>
              <a:t>/</a:t>
            </a:r>
            <a:r>
              <a:rPr spc="-50" dirty="0"/>
              <a:t> </a:t>
            </a:r>
            <a:r>
              <a:rPr spc="45" dirty="0"/>
              <a:t>20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lang="en-US" spc="55"/>
              <a:t>Your team number</a:t>
            </a:r>
            <a:endParaRPr spc="90" dirty="0"/>
          </a:p>
        </p:txBody>
      </p:sp>
      <p:sp>
        <p:nvSpPr>
          <p:cNvPr id="3" name="Holder 3"/>
          <p:cNvSpPr>
            <a:spLocks noGrp="1"/>
          </p:cNvSpPr>
          <p:nvPr>
            <p:ph type="dt" sz="half" idx="6"/>
          </p:nvPr>
        </p:nvSpPr>
        <p:spPr/>
        <p:txBody>
          <a:bodyPr lIns="0" tIns="0" rIns="0" bIns="0"/>
          <a:lstStyle>
            <a:lvl1pPr>
              <a:defRPr sz="600" b="0" i="0">
                <a:solidFill>
                  <a:schemeClr val="bg1"/>
                </a:solidFill>
                <a:latin typeface="Calibri"/>
                <a:cs typeface="Calibri"/>
              </a:defRPr>
            </a:lvl1pPr>
          </a:lstStyle>
          <a:p>
            <a:pPr marL="12700">
              <a:lnSpc>
                <a:spcPct val="100000"/>
              </a:lnSpc>
              <a:spcBef>
                <a:spcPts val="60"/>
              </a:spcBef>
            </a:pPr>
            <a:r>
              <a:rPr lang="en-US" altLang="zh-CN" spc="45"/>
              <a:t>{Reporting time}</a:t>
            </a:r>
            <a:endParaRPr spc="45" dirty="0"/>
          </a:p>
        </p:txBody>
      </p:sp>
      <p:sp>
        <p:nvSpPr>
          <p:cNvPr id="4" name="Holder 4"/>
          <p:cNvSpPr>
            <a:spLocks noGrp="1"/>
          </p:cNvSpPr>
          <p:nvPr>
            <p:ph type="sldNum" sz="quarter" idx="7"/>
          </p:nvPr>
        </p:nvSpPr>
        <p:spPr/>
        <p:txBody>
          <a:bodyPr lIns="0" tIns="0" rIns="0" bIns="0"/>
          <a:lstStyle>
            <a:lvl1pPr>
              <a:defRPr sz="600" b="0" i="0">
                <a:solidFill>
                  <a:schemeClr val="bg1"/>
                </a:solidFill>
                <a:latin typeface="Calibri"/>
                <a:cs typeface="Calibri"/>
              </a:defRPr>
            </a:lvl1pPr>
          </a:lstStyle>
          <a:p>
            <a:pPr marL="25400">
              <a:lnSpc>
                <a:spcPct val="100000"/>
              </a:lnSpc>
              <a:spcBef>
                <a:spcPts val="60"/>
              </a:spcBef>
            </a:pPr>
            <a:fld id="{81D60167-4931-47E6-BA6A-407CBD079E47}" type="slidenum">
              <a:rPr spc="45" dirty="0"/>
              <a:t>‹#›</a:t>
            </a:fld>
            <a:r>
              <a:rPr spc="-55" dirty="0"/>
              <a:t> </a:t>
            </a:r>
            <a:r>
              <a:rPr spc="114" dirty="0"/>
              <a:t>/</a:t>
            </a:r>
            <a:r>
              <a:rPr spc="-50" dirty="0"/>
              <a:t> </a:t>
            </a:r>
            <a:r>
              <a:rPr spc="45" dirty="0"/>
              <a:t>20</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50668" y="326149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2971051" y="325753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3148853" y="325753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3308882" y="3271621"/>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3319374" y="3261347"/>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3329534" y="3251186"/>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3245713" y="32575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3609277" y="32638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bk object 24"/>
          <p:cNvSpPr/>
          <p:nvPr/>
        </p:nvSpPr>
        <p:spPr>
          <a:xfrm>
            <a:off x="3520376" y="32575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3596577" y="3251186"/>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3609277" y="3276587"/>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bk object 27"/>
          <p:cNvSpPr/>
          <p:nvPr/>
        </p:nvSpPr>
        <p:spPr>
          <a:xfrm>
            <a:off x="3596577" y="3289287"/>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3609277" y="3301987"/>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9" name="bk object 29"/>
          <p:cNvSpPr/>
          <p:nvPr/>
        </p:nvSpPr>
        <p:spPr>
          <a:xfrm>
            <a:off x="3871227" y="32511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3883927" y="32638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bk object 31"/>
          <p:cNvSpPr/>
          <p:nvPr/>
        </p:nvSpPr>
        <p:spPr>
          <a:xfrm>
            <a:off x="3883927" y="3276587"/>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bk object 32"/>
          <p:cNvSpPr/>
          <p:nvPr/>
        </p:nvSpPr>
        <p:spPr>
          <a:xfrm>
            <a:off x="3795026" y="32575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3871227" y="3289287"/>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3883927" y="3301987"/>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5" name="bk object 35"/>
          <p:cNvSpPr/>
          <p:nvPr/>
        </p:nvSpPr>
        <p:spPr>
          <a:xfrm>
            <a:off x="4095090" y="32511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4107790" y="32638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7" name="bk object 37"/>
          <p:cNvSpPr/>
          <p:nvPr/>
        </p:nvSpPr>
        <p:spPr>
          <a:xfrm>
            <a:off x="4107790" y="3276587"/>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8" name="bk object 38"/>
          <p:cNvSpPr/>
          <p:nvPr/>
        </p:nvSpPr>
        <p:spPr>
          <a:xfrm>
            <a:off x="4082389" y="3289287"/>
            <a:ext cx="50800" cy="0"/>
          </a:xfrm>
          <a:custGeom>
            <a:avLst/>
            <a:gdLst/>
            <a:ahLst/>
            <a:cxnLst/>
            <a:rect l="l" t="t" r="r" b="b"/>
            <a:pathLst>
              <a:path w="50800">
                <a:moveTo>
                  <a:pt x="0" y="0"/>
                </a:moveTo>
                <a:lnTo>
                  <a:pt x="50800" y="0"/>
                </a:lnTo>
              </a:path>
            </a:pathLst>
          </a:custGeom>
          <a:ln w="7591">
            <a:solidFill>
              <a:srgbClr val="ADADE0"/>
            </a:solidFill>
          </a:ln>
        </p:spPr>
        <p:txBody>
          <a:bodyPr wrap="square" lIns="0" tIns="0" rIns="0" bIns="0" rtlCol="0"/>
          <a:lstStyle/>
          <a:p>
            <a:endParaRPr/>
          </a:p>
        </p:txBody>
      </p:sp>
      <p:sp>
        <p:nvSpPr>
          <p:cNvPr id="39" name="bk object 39"/>
          <p:cNvSpPr/>
          <p:nvPr/>
        </p:nvSpPr>
        <p:spPr>
          <a:xfrm>
            <a:off x="4107790" y="3301987"/>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0" name="bk object 40"/>
          <p:cNvSpPr/>
          <p:nvPr/>
        </p:nvSpPr>
        <p:spPr>
          <a:xfrm>
            <a:off x="4196691" y="32638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1" name="bk object 41"/>
          <p:cNvSpPr/>
          <p:nvPr/>
        </p:nvSpPr>
        <p:spPr>
          <a:xfrm>
            <a:off x="4209391" y="3276587"/>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2" name="bk object 42"/>
          <p:cNvSpPr/>
          <p:nvPr/>
        </p:nvSpPr>
        <p:spPr>
          <a:xfrm>
            <a:off x="4209391" y="3289287"/>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3" name="bk object 43"/>
          <p:cNvSpPr/>
          <p:nvPr/>
        </p:nvSpPr>
        <p:spPr>
          <a:xfrm>
            <a:off x="4171290" y="3244837"/>
            <a:ext cx="0" cy="63500"/>
          </a:xfrm>
          <a:custGeom>
            <a:avLst/>
            <a:gdLst/>
            <a:ahLst/>
            <a:cxnLst/>
            <a:rect l="l" t="t" r="r" b="b"/>
            <a:pathLst>
              <a:path h="63500">
                <a:moveTo>
                  <a:pt x="0" y="63500"/>
                </a:moveTo>
                <a:lnTo>
                  <a:pt x="0" y="0"/>
                </a:lnTo>
              </a:path>
            </a:pathLst>
          </a:custGeom>
          <a:ln w="5060">
            <a:solidFill>
              <a:srgbClr val="D6D6EF"/>
            </a:solidFill>
          </a:ln>
        </p:spPr>
        <p:txBody>
          <a:bodyPr wrap="square" lIns="0" tIns="0" rIns="0" bIns="0" rtlCol="0"/>
          <a:lstStyle/>
          <a:p>
            <a:endParaRPr/>
          </a:p>
        </p:txBody>
      </p:sp>
      <p:sp>
        <p:nvSpPr>
          <p:cNvPr id="44" name="bk object 44"/>
          <p:cNvSpPr/>
          <p:nvPr/>
        </p:nvSpPr>
        <p:spPr>
          <a:xfrm>
            <a:off x="4451033" y="3281667"/>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45" name="bk object 45"/>
          <p:cNvSpPr/>
          <p:nvPr/>
        </p:nvSpPr>
        <p:spPr>
          <a:xfrm>
            <a:off x="4423969" y="3255172"/>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46" name="bk object 46"/>
          <p:cNvSpPr/>
          <p:nvPr/>
        </p:nvSpPr>
        <p:spPr>
          <a:xfrm>
            <a:off x="4344352" y="3251186"/>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7" name="bk object 47"/>
          <p:cNvSpPr/>
          <p:nvPr/>
        </p:nvSpPr>
        <p:spPr>
          <a:xfrm>
            <a:off x="4329112" y="3268967"/>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48" name="bk object 48"/>
          <p:cNvSpPr/>
          <p:nvPr/>
        </p:nvSpPr>
        <p:spPr>
          <a:xfrm>
            <a:off x="4496754" y="3251186"/>
            <a:ext cx="50800" cy="50800"/>
          </a:xfrm>
          <a:custGeom>
            <a:avLst/>
            <a:gdLst/>
            <a:ahLst/>
            <a:cxnLst/>
            <a:rect l="l" t="t" r="r" b="b"/>
            <a:pathLst>
              <a:path w="50800" h="50800">
                <a:moveTo>
                  <a:pt x="25400" y="50800"/>
                </a:moveTo>
                <a:lnTo>
                  <a:pt x="15537" y="48796"/>
                </a:lnTo>
                <a:lnTo>
                  <a:pt x="7461" y="43339"/>
                </a:lnTo>
                <a:lnTo>
                  <a:pt x="2004" y="35262"/>
                </a:lnTo>
                <a:lnTo>
                  <a:pt x="0" y="25400"/>
                </a:lnTo>
                <a:lnTo>
                  <a:pt x="2004" y="15537"/>
                </a:lnTo>
                <a:lnTo>
                  <a:pt x="7461" y="7461"/>
                </a:lnTo>
                <a:lnTo>
                  <a:pt x="15537" y="2004"/>
                </a:lnTo>
                <a:lnTo>
                  <a:pt x="25400" y="0"/>
                </a:lnTo>
                <a:lnTo>
                  <a:pt x="35262" y="2004"/>
                </a:lnTo>
                <a:lnTo>
                  <a:pt x="43339" y="7461"/>
                </a:lnTo>
                <a:lnTo>
                  <a:pt x="48796" y="15537"/>
                </a:lnTo>
                <a:lnTo>
                  <a:pt x="50800" y="25400"/>
                </a:lnTo>
              </a:path>
            </a:pathLst>
          </a:custGeom>
          <a:ln w="5060">
            <a:solidFill>
              <a:srgbClr val="ADADE0"/>
            </a:solidFill>
          </a:ln>
        </p:spPr>
        <p:txBody>
          <a:bodyPr wrap="square" lIns="0" tIns="0" rIns="0" bIns="0" rtlCol="0"/>
          <a:lstStyle/>
          <a:p>
            <a:endParaRPr/>
          </a:p>
        </p:txBody>
      </p:sp>
      <p:sp>
        <p:nvSpPr>
          <p:cNvPr id="49" name="bk object 49"/>
          <p:cNvSpPr/>
          <p:nvPr/>
        </p:nvSpPr>
        <p:spPr>
          <a:xfrm>
            <a:off x="4532315" y="3268967"/>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406082" y="883079"/>
            <a:ext cx="3797934" cy="47180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402932" y="1440985"/>
            <a:ext cx="3282315" cy="836294"/>
          </a:xfrm>
          <a:prstGeom prst="rect">
            <a:avLst/>
          </a:prstGeom>
        </p:spPr>
        <p:txBody>
          <a:bodyPr wrap="square" lIns="0" tIns="0" rIns="0" bIns="0">
            <a:spAutoFit/>
          </a:bodyPr>
          <a:lstStyle>
            <a:lvl1pPr>
              <a:defRPr sz="700" b="0" i="0">
                <a:solidFill>
                  <a:schemeClr val="tx1"/>
                </a:solidFill>
                <a:latin typeface="Cambria Math"/>
                <a:cs typeface="Cambria Math"/>
              </a:defRPr>
            </a:lvl1pPr>
          </a:lstStyle>
          <a:p>
            <a:endParaRPr/>
          </a:p>
        </p:txBody>
      </p:sp>
      <p:sp>
        <p:nvSpPr>
          <p:cNvPr id="4" name="Holder 4"/>
          <p:cNvSpPr>
            <a:spLocks noGrp="1"/>
          </p:cNvSpPr>
          <p:nvPr>
            <p:ph type="ftr" sz="quarter" idx="5"/>
          </p:nvPr>
        </p:nvSpPr>
        <p:spPr>
          <a:xfrm>
            <a:off x="302348" y="3338410"/>
            <a:ext cx="931544" cy="122554"/>
          </a:xfrm>
          <a:prstGeom prst="rect">
            <a:avLst/>
          </a:prstGeom>
        </p:spPr>
        <p:txBody>
          <a:bodyPr wrap="square" lIns="0" tIns="0" rIns="0" bIns="0">
            <a:spAutoFit/>
          </a:bodyPr>
          <a:lstStyle>
            <a:lvl1pPr>
              <a:defRPr sz="600" b="0" i="0">
                <a:solidFill>
                  <a:schemeClr val="bg1"/>
                </a:solidFill>
                <a:latin typeface="Calibri"/>
                <a:cs typeface="Calibri"/>
              </a:defRPr>
            </a:lvl1pPr>
          </a:lstStyle>
          <a:p>
            <a:pPr marL="12700">
              <a:lnSpc>
                <a:spcPct val="100000"/>
              </a:lnSpc>
              <a:spcBef>
                <a:spcPts val="60"/>
              </a:spcBef>
            </a:pPr>
            <a:r>
              <a:rPr lang="en-US" spc="55"/>
              <a:t>Your team number</a:t>
            </a:r>
            <a:endParaRPr spc="90" dirty="0"/>
          </a:p>
        </p:txBody>
      </p:sp>
      <p:sp>
        <p:nvSpPr>
          <p:cNvPr id="5" name="Holder 5"/>
          <p:cNvSpPr>
            <a:spLocks noGrp="1"/>
          </p:cNvSpPr>
          <p:nvPr>
            <p:ph type="dt" sz="half" idx="6"/>
          </p:nvPr>
        </p:nvSpPr>
        <p:spPr>
          <a:xfrm>
            <a:off x="3318878" y="3338410"/>
            <a:ext cx="774064" cy="122554"/>
          </a:xfrm>
          <a:prstGeom prst="rect">
            <a:avLst/>
          </a:prstGeom>
        </p:spPr>
        <p:txBody>
          <a:bodyPr wrap="square" lIns="0" tIns="0" rIns="0" bIns="0">
            <a:spAutoFit/>
          </a:bodyPr>
          <a:lstStyle>
            <a:lvl1pPr>
              <a:defRPr sz="600" b="0" i="0">
                <a:solidFill>
                  <a:schemeClr val="bg1"/>
                </a:solidFill>
                <a:latin typeface="Calibri"/>
                <a:cs typeface="Calibri"/>
              </a:defRPr>
            </a:lvl1pPr>
          </a:lstStyle>
          <a:p>
            <a:pPr marL="12700">
              <a:lnSpc>
                <a:spcPct val="100000"/>
              </a:lnSpc>
              <a:spcBef>
                <a:spcPts val="60"/>
              </a:spcBef>
            </a:pPr>
            <a:r>
              <a:rPr lang="en-US" altLang="zh-CN" spc="45"/>
              <a:t>{Reporting time}</a:t>
            </a:r>
            <a:endParaRPr spc="45" dirty="0"/>
          </a:p>
        </p:txBody>
      </p:sp>
      <p:sp>
        <p:nvSpPr>
          <p:cNvPr id="6" name="Holder 6"/>
          <p:cNvSpPr>
            <a:spLocks noGrp="1"/>
          </p:cNvSpPr>
          <p:nvPr>
            <p:ph type="sldNum" sz="quarter" idx="7"/>
          </p:nvPr>
        </p:nvSpPr>
        <p:spPr>
          <a:xfrm>
            <a:off x="4262554" y="3338410"/>
            <a:ext cx="290829" cy="122554"/>
          </a:xfrm>
          <a:prstGeom prst="rect">
            <a:avLst/>
          </a:prstGeom>
        </p:spPr>
        <p:txBody>
          <a:bodyPr wrap="square" lIns="0" tIns="0" rIns="0" bIns="0">
            <a:spAutoFit/>
          </a:bodyPr>
          <a:lstStyle>
            <a:lvl1pPr>
              <a:defRPr sz="600" b="0" i="0">
                <a:solidFill>
                  <a:schemeClr val="bg1"/>
                </a:solidFill>
                <a:latin typeface="Calibri"/>
                <a:cs typeface="Calibri"/>
              </a:defRPr>
            </a:lvl1pPr>
          </a:lstStyle>
          <a:p>
            <a:pPr marL="25400">
              <a:lnSpc>
                <a:spcPct val="100000"/>
              </a:lnSpc>
              <a:spcBef>
                <a:spcPts val="60"/>
              </a:spcBef>
            </a:pPr>
            <a:fld id="{81D60167-4931-47E6-BA6A-407CBD079E47}" type="slidenum">
              <a:rPr spc="45" dirty="0"/>
              <a:t>‹#›</a:t>
            </a:fld>
            <a:r>
              <a:rPr spc="-55" dirty="0"/>
              <a:t> </a:t>
            </a:r>
            <a:r>
              <a:rPr spc="114" dirty="0"/>
              <a:t>/</a:t>
            </a:r>
            <a:r>
              <a:rPr spc="-50" dirty="0"/>
              <a:t> </a:t>
            </a:r>
            <a:r>
              <a:rPr spc="45" dirty="0"/>
              <a:t>20</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png"/><Relationship Id="rId7" Type="http://schemas.openxmlformats.org/officeDocument/2006/relationships/image" Target="../media/image23.jp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g"/><Relationship Id="rId11" Type="http://schemas.openxmlformats.org/officeDocument/2006/relationships/image" Target="../media/image27.jpg"/><Relationship Id="rId5" Type="http://schemas.openxmlformats.org/officeDocument/2006/relationships/image" Target="../media/image21.jpeg"/><Relationship Id="rId10" Type="http://schemas.openxmlformats.org/officeDocument/2006/relationships/image" Target="../media/image26.jpg"/><Relationship Id="rId4" Type="http://schemas.openxmlformats.org/officeDocument/2006/relationships/image" Target="../media/image20.jpeg"/><Relationship Id="rId9" Type="http://schemas.openxmlformats.org/officeDocument/2006/relationships/image" Target="../media/image25.jpg"/></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slide" Target="slide10.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slide" Target="slide10.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slide" Target="slide10.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slide" Target="slide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743" y="777138"/>
            <a:ext cx="4432935" cy="82550"/>
          </a:xfrm>
          <a:custGeom>
            <a:avLst/>
            <a:gdLst/>
            <a:ahLst/>
            <a:cxnLst/>
            <a:rect l="l" t="t" r="r" b="b"/>
            <a:pathLst>
              <a:path w="4432935" h="82550">
                <a:moveTo>
                  <a:pt x="4381765" y="0"/>
                </a:moveTo>
                <a:lnTo>
                  <a:pt x="50800" y="0"/>
                </a:lnTo>
                <a:lnTo>
                  <a:pt x="31075" y="4008"/>
                </a:lnTo>
                <a:lnTo>
                  <a:pt x="14922" y="14922"/>
                </a:lnTo>
                <a:lnTo>
                  <a:pt x="4008" y="31075"/>
                </a:lnTo>
                <a:lnTo>
                  <a:pt x="0" y="50800"/>
                </a:lnTo>
                <a:lnTo>
                  <a:pt x="0" y="82384"/>
                </a:lnTo>
                <a:lnTo>
                  <a:pt x="4432566" y="82384"/>
                </a:lnTo>
                <a:lnTo>
                  <a:pt x="4432566" y="50800"/>
                </a:lnTo>
                <a:lnTo>
                  <a:pt x="4428558" y="31075"/>
                </a:lnTo>
                <a:lnTo>
                  <a:pt x="4417643" y="14922"/>
                </a:lnTo>
                <a:lnTo>
                  <a:pt x="4401490" y="4008"/>
                </a:lnTo>
                <a:lnTo>
                  <a:pt x="4381765" y="0"/>
                </a:lnTo>
                <a:close/>
              </a:path>
            </a:pathLst>
          </a:custGeom>
          <a:solidFill>
            <a:srgbClr val="3333B2"/>
          </a:solidFill>
        </p:spPr>
        <p:txBody>
          <a:bodyPr wrap="square" lIns="0" tIns="0" rIns="0" bIns="0" rtlCol="0"/>
          <a:lstStyle/>
          <a:p>
            <a:endParaRPr/>
          </a:p>
        </p:txBody>
      </p:sp>
      <p:sp>
        <p:nvSpPr>
          <p:cNvPr id="6" name="object 6"/>
          <p:cNvSpPr/>
          <p:nvPr/>
        </p:nvSpPr>
        <p:spPr>
          <a:xfrm>
            <a:off x="87743" y="821555"/>
            <a:ext cx="4432935" cy="665480"/>
          </a:xfrm>
          <a:custGeom>
            <a:avLst/>
            <a:gdLst/>
            <a:ahLst/>
            <a:cxnLst/>
            <a:rect l="l" t="t" r="r" b="b"/>
            <a:pathLst>
              <a:path w="4432935" h="665480">
                <a:moveTo>
                  <a:pt x="4432566" y="0"/>
                </a:moveTo>
                <a:lnTo>
                  <a:pt x="0" y="0"/>
                </a:lnTo>
                <a:lnTo>
                  <a:pt x="0" y="614446"/>
                </a:lnTo>
                <a:lnTo>
                  <a:pt x="4008" y="634171"/>
                </a:lnTo>
                <a:lnTo>
                  <a:pt x="14922" y="650324"/>
                </a:lnTo>
                <a:lnTo>
                  <a:pt x="31075" y="661238"/>
                </a:lnTo>
                <a:lnTo>
                  <a:pt x="50800" y="665246"/>
                </a:lnTo>
                <a:lnTo>
                  <a:pt x="4381765" y="665246"/>
                </a:lnTo>
                <a:lnTo>
                  <a:pt x="4401490" y="661238"/>
                </a:lnTo>
                <a:lnTo>
                  <a:pt x="4417643" y="650324"/>
                </a:lnTo>
                <a:lnTo>
                  <a:pt x="4428558" y="634171"/>
                </a:lnTo>
                <a:lnTo>
                  <a:pt x="4432566" y="614446"/>
                </a:lnTo>
                <a:lnTo>
                  <a:pt x="4432566" y="0"/>
                </a:lnTo>
                <a:close/>
              </a:path>
            </a:pathLst>
          </a:custGeom>
          <a:solidFill>
            <a:srgbClr val="3333B2"/>
          </a:solidFill>
        </p:spPr>
        <p:txBody>
          <a:bodyPr wrap="square" lIns="0" tIns="0" rIns="0" bIns="0" rtlCol="0"/>
          <a:lstStyle/>
          <a:p>
            <a:endParaRPr dirty="0"/>
          </a:p>
        </p:txBody>
      </p:sp>
      <p:sp>
        <p:nvSpPr>
          <p:cNvPr id="7" name="object 7"/>
          <p:cNvSpPr/>
          <p:nvPr/>
        </p:nvSpPr>
        <p:spPr>
          <a:xfrm>
            <a:off x="4520310" y="865792"/>
            <a:ext cx="0" cy="589280"/>
          </a:xfrm>
          <a:custGeom>
            <a:avLst/>
            <a:gdLst/>
            <a:ahLst/>
            <a:cxnLst/>
            <a:rect l="l" t="t" r="r" b="b"/>
            <a:pathLst>
              <a:path h="589280">
                <a:moveTo>
                  <a:pt x="0" y="589259"/>
                </a:moveTo>
                <a:lnTo>
                  <a:pt x="0" y="0"/>
                </a:lnTo>
              </a:path>
            </a:pathLst>
          </a:custGeom>
          <a:ln w="3175">
            <a:solidFill>
              <a:srgbClr val="7F7F7F"/>
            </a:solidFill>
          </a:ln>
        </p:spPr>
        <p:txBody>
          <a:bodyPr wrap="square" lIns="0" tIns="0" rIns="0" bIns="0" rtlCol="0"/>
          <a:lstStyle/>
          <a:p>
            <a:endParaRPr/>
          </a:p>
        </p:txBody>
      </p:sp>
      <p:sp>
        <p:nvSpPr>
          <p:cNvPr id="8" name="object 8"/>
          <p:cNvSpPr/>
          <p:nvPr/>
        </p:nvSpPr>
        <p:spPr>
          <a:xfrm>
            <a:off x="4520310" y="853092"/>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9" name="object 9"/>
          <p:cNvSpPr/>
          <p:nvPr/>
        </p:nvSpPr>
        <p:spPr>
          <a:xfrm>
            <a:off x="4520310" y="840392"/>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0" name="object 10"/>
          <p:cNvSpPr/>
          <p:nvPr/>
        </p:nvSpPr>
        <p:spPr>
          <a:xfrm>
            <a:off x="4520310" y="827692"/>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sp>
        <p:nvSpPr>
          <p:cNvPr id="11" name="object 11"/>
          <p:cNvSpPr txBox="1">
            <a:spLocks noGrp="1"/>
          </p:cNvSpPr>
          <p:nvPr>
            <p:ph type="title"/>
          </p:nvPr>
        </p:nvSpPr>
        <p:spPr>
          <a:xfrm>
            <a:off x="405041" y="1044575"/>
            <a:ext cx="3797934" cy="212366"/>
          </a:xfrm>
          <a:prstGeom prst="rect">
            <a:avLst/>
          </a:prstGeom>
        </p:spPr>
        <p:txBody>
          <a:bodyPr vert="horz" wrap="square" lIns="0" tIns="2540" rIns="0" bIns="0" rtlCol="0">
            <a:spAutoFit/>
          </a:bodyPr>
          <a:lstStyle/>
          <a:p>
            <a:pPr marL="1595120" marR="5080" indent="-1583055" algn="ctr">
              <a:lnSpc>
                <a:spcPct val="106700"/>
              </a:lnSpc>
              <a:spcBef>
                <a:spcPts val="20"/>
              </a:spcBef>
            </a:pPr>
            <a:r>
              <a:rPr lang="en-US" altLang="zh-CN" dirty="0"/>
              <a:t>Face Detection Based on AdaBoost Algorithm</a:t>
            </a:r>
            <a:endParaRPr spc="-90" dirty="0"/>
          </a:p>
        </p:txBody>
      </p:sp>
      <p:sp>
        <p:nvSpPr>
          <p:cNvPr id="12" name="object 12"/>
          <p:cNvSpPr txBox="1"/>
          <p:nvPr/>
        </p:nvSpPr>
        <p:spPr>
          <a:xfrm>
            <a:off x="1311229" y="1911816"/>
            <a:ext cx="1985558" cy="502061"/>
          </a:xfrm>
          <a:prstGeom prst="rect">
            <a:avLst/>
          </a:prstGeom>
        </p:spPr>
        <p:txBody>
          <a:bodyPr vert="horz" wrap="square" lIns="0" tIns="12065" rIns="0" bIns="0" rtlCol="0">
            <a:spAutoFit/>
          </a:bodyPr>
          <a:lstStyle/>
          <a:p>
            <a:pPr algn="ctr">
              <a:lnSpc>
                <a:spcPct val="100000"/>
              </a:lnSpc>
              <a:spcBef>
                <a:spcPts val="95"/>
              </a:spcBef>
            </a:pPr>
            <a:r>
              <a:rPr sz="800" spc="-25" dirty="0">
                <a:latin typeface="Arial"/>
                <a:cs typeface="Arial"/>
              </a:rPr>
              <a:t>Presented by </a:t>
            </a:r>
            <a:r>
              <a:rPr lang="en-US" altLang="zh-CN" sz="800" spc="-25" dirty="0">
                <a:latin typeface="Arial"/>
                <a:cs typeface="Arial"/>
              </a:rPr>
              <a:t>Team 19</a:t>
            </a:r>
            <a:endParaRPr sz="800" dirty="0">
              <a:latin typeface="Arial"/>
              <a:cs typeface="Arial"/>
            </a:endParaRPr>
          </a:p>
          <a:p>
            <a:pPr>
              <a:lnSpc>
                <a:spcPct val="100000"/>
              </a:lnSpc>
              <a:spcBef>
                <a:spcPts val="5"/>
              </a:spcBef>
            </a:pPr>
            <a:endParaRPr sz="1200" dirty="0">
              <a:latin typeface="Times New Roman"/>
              <a:cs typeface="Times New Roman"/>
            </a:endParaRPr>
          </a:p>
          <a:p>
            <a:pPr marL="12700" algn="ctr">
              <a:lnSpc>
                <a:spcPct val="100000"/>
              </a:lnSpc>
              <a:spcBef>
                <a:spcPts val="60"/>
              </a:spcBef>
            </a:pPr>
            <a:r>
              <a:rPr lang="en-US" altLang="zh-CN" sz="1100" spc="45" dirty="0"/>
              <a:t>November 23rd 2019</a:t>
            </a:r>
          </a:p>
        </p:txBody>
      </p:sp>
      <p:sp>
        <p:nvSpPr>
          <p:cNvPr id="13" name="object 13"/>
          <p:cNvSpPr/>
          <p:nvPr/>
        </p:nvSpPr>
        <p:spPr>
          <a:xfrm>
            <a:off x="0" y="3346272"/>
            <a:ext cx="1536065" cy="109855"/>
          </a:xfrm>
          <a:custGeom>
            <a:avLst/>
            <a:gdLst/>
            <a:ahLst/>
            <a:cxnLst/>
            <a:rect l="l" t="t" r="r" b="b"/>
            <a:pathLst>
              <a:path w="1536065" h="109854">
                <a:moveTo>
                  <a:pt x="0" y="109727"/>
                </a:moveTo>
                <a:lnTo>
                  <a:pt x="1535976" y="109727"/>
                </a:lnTo>
                <a:lnTo>
                  <a:pt x="1535976" y="0"/>
                </a:lnTo>
                <a:lnTo>
                  <a:pt x="0" y="0"/>
                </a:lnTo>
                <a:lnTo>
                  <a:pt x="0" y="109727"/>
                </a:lnTo>
                <a:close/>
              </a:path>
            </a:pathLst>
          </a:custGeom>
          <a:solidFill>
            <a:srgbClr val="191959"/>
          </a:solidFill>
        </p:spPr>
        <p:txBody>
          <a:bodyPr wrap="square" lIns="0" tIns="0" rIns="0" bIns="0" rtlCol="0"/>
          <a:lstStyle/>
          <a:p>
            <a:endParaRPr/>
          </a:p>
        </p:txBody>
      </p:sp>
      <p:sp>
        <p:nvSpPr>
          <p:cNvPr id="14" name="object 14"/>
          <p:cNvSpPr/>
          <p:nvPr/>
        </p:nvSpPr>
        <p:spPr>
          <a:xfrm>
            <a:off x="1535976"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262685"/>
          </a:solidFill>
        </p:spPr>
        <p:txBody>
          <a:bodyPr wrap="square" lIns="0" tIns="0" rIns="0" bIns="0" rtlCol="0"/>
          <a:lstStyle/>
          <a:p>
            <a:endParaRPr/>
          </a:p>
        </p:txBody>
      </p:sp>
      <p:sp>
        <p:nvSpPr>
          <p:cNvPr id="15" name="object 15"/>
          <p:cNvSpPr/>
          <p:nvPr/>
        </p:nvSpPr>
        <p:spPr>
          <a:xfrm>
            <a:off x="3071952"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3333B2"/>
          </a:solidFill>
        </p:spPr>
        <p:txBody>
          <a:bodyPr wrap="square" lIns="0" tIns="0" rIns="0" bIns="0" rtlCol="0"/>
          <a:lstStyle/>
          <a:p>
            <a:endParaRPr/>
          </a:p>
        </p:txBody>
      </p:sp>
      <p:sp>
        <p:nvSpPr>
          <p:cNvPr id="16" name="object 16"/>
          <p:cNvSpPr txBox="1">
            <a:spLocks noGrp="1"/>
          </p:cNvSpPr>
          <p:nvPr>
            <p:ph type="ftr" sz="quarter" idx="5"/>
          </p:nvPr>
        </p:nvSpPr>
        <p:spPr>
          <a:xfrm>
            <a:off x="302348" y="3338410"/>
            <a:ext cx="931544" cy="100027"/>
          </a:xfrm>
          <a:prstGeom prst="rect">
            <a:avLst/>
          </a:prstGeom>
        </p:spPr>
        <p:txBody>
          <a:bodyPr vert="horz" wrap="square" lIns="0" tIns="7620" rIns="0" bIns="0" rtlCol="0">
            <a:spAutoFit/>
          </a:bodyPr>
          <a:lstStyle/>
          <a:p>
            <a:pPr marL="12700">
              <a:lnSpc>
                <a:spcPct val="100000"/>
              </a:lnSpc>
              <a:spcBef>
                <a:spcPts val="60"/>
              </a:spcBef>
            </a:pPr>
            <a:r>
              <a:rPr lang="en-US" altLang="zh-CN" spc="55" dirty="0"/>
              <a:t>Team 19</a:t>
            </a:r>
            <a:endParaRPr spc="90" dirty="0"/>
          </a:p>
        </p:txBody>
      </p:sp>
      <p:sp>
        <p:nvSpPr>
          <p:cNvPr id="17" name="object 17"/>
          <p:cNvSpPr txBox="1">
            <a:spLocks noGrp="1"/>
          </p:cNvSpPr>
          <p:nvPr>
            <p:ph type="dt" sz="half" idx="6"/>
          </p:nvPr>
        </p:nvSpPr>
        <p:spPr>
          <a:xfrm>
            <a:off x="3374125" y="3338410"/>
            <a:ext cx="774064" cy="100027"/>
          </a:xfrm>
          <a:prstGeom prst="rect">
            <a:avLst/>
          </a:prstGeom>
        </p:spPr>
        <p:txBody>
          <a:bodyPr vert="horz" wrap="square" lIns="0" tIns="7620" rIns="0" bIns="0" rtlCol="0">
            <a:spAutoFit/>
          </a:bodyPr>
          <a:lstStyle/>
          <a:p>
            <a:pPr marL="12700">
              <a:lnSpc>
                <a:spcPct val="100000"/>
              </a:lnSpc>
              <a:spcBef>
                <a:spcPts val="60"/>
              </a:spcBef>
            </a:pPr>
            <a:r>
              <a:rPr lang="en-US" altLang="zh-CN" spc="45" dirty="0"/>
              <a:t>November 23rd 2019</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5300" y="16929"/>
            <a:ext cx="1381125" cy="454025"/>
          </a:xfrm>
          <a:prstGeom prst="rect">
            <a:avLst/>
          </a:prstGeom>
        </p:spPr>
        <p:txBody>
          <a:bodyPr vert="horz" wrap="square" lIns="0" tIns="61594" rIns="0" bIns="0" rtlCol="0">
            <a:spAutoFit/>
          </a:bodyPr>
          <a:lstStyle/>
          <a:p>
            <a:pPr marL="12700">
              <a:lnSpc>
                <a:spcPct val="100000"/>
              </a:lnSpc>
              <a:spcBef>
                <a:spcPts val="484"/>
              </a:spcBef>
            </a:pPr>
            <a:r>
              <a:rPr spc="-45" dirty="0"/>
              <a:t>Evaluation</a:t>
            </a:r>
            <a:r>
              <a:rPr spc="-40" dirty="0"/>
              <a:t> </a:t>
            </a:r>
            <a:r>
              <a:rPr spc="-25" dirty="0"/>
              <a:t>Metrics</a:t>
            </a:r>
          </a:p>
          <a:p>
            <a:pPr marL="12700">
              <a:lnSpc>
                <a:spcPct val="100000"/>
              </a:lnSpc>
              <a:spcBef>
                <a:spcPts val="225"/>
              </a:spcBef>
            </a:pPr>
            <a:r>
              <a:rPr sz="900" spc="-30" dirty="0">
                <a:latin typeface="Arial"/>
                <a:cs typeface="Arial"/>
              </a:rPr>
              <a:t>signal-to-noise</a:t>
            </a:r>
            <a:r>
              <a:rPr sz="900" spc="45" dirty="0">
                <a:latin typeface="Arial"/>
                <a:cs typeface="Arial"/>
              </a:rPr>
              <a:t> </a:t>
            </a:r>
            <a:r>
              <a:rPr sz="900" spc="-5" dirty="0">
                <a:latin typeface="Arial"/>
                <a:cs typeface="Arial"/>
              </a:rPr>
              <a:t>ratio(SNR)</a:t>
            </a:r>
            <a:endParaRPr sz="900" dirty="0">
              <a:latin typeface="Arial"/>
              <a:cs typeface="Arial"/>
            </a:endParaRPr>
          </a:p>
        </p:txBody>
      </p:sp>
      <p:sp>
        <p:nvSpPr>
          <p:cNvPr id="20" name="object 20"/>
          <p:cNvSpPr/>
          <p:nvPr/>
        </p:nvSpPr>
        <p:spPr>
          <a:xfrm>
            <a:off x="3071952"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3333B2"/>
          </a:solidFill>
        </p:spPr>
        <p:txBody>
          <a:bodyPr wrap="square" lIns="0" tIns="0" rIns="0" bIns="0" rtlCol="0"/>
          <a:lstStyle/>
          <a:p>
            <a:endParaRPr/>
          </a:p>
        </p:txBody>
      </p:sp>
      <p:sp>
        <p:nvSpPr>
          <p:cNvPr id="24" name="object 2">
            <a:extLst>
              <a:ext uri="{FF2B5EF4-FFF2-40B4-BE49-F238E27FC236}">
                <a16:creationId xmlns:a16="http://schemas.microsoft.com/office/drawing/2014/main" id="{3B3440C6-4756-45C9-B8A3-5AB8CE911F19}"/>
              </a:ext>
            </a:extLst>
          </p:cNvPr>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object 3">
            <a:extLst>
              <a:ext uri="{FF2B5EF4-FFF2-40B4-BE49-F238E27FC236}">
                <a16:creationId xmlns:a16="http://schemas.microsoft.com/office/drawing/2014/main" id="{2DDF3546-D107-4529-AE33-EDEAF2A563A4}"/>
              </a:ext>
            </a:extLst>
          </p:cNvPr>
          <p:cNvSpPr txBox="1"/>
          <p:nvPr/>
        </p:nvSpPr>
        <p:spPr>
          <a:xfrm>
            <a:off x="95300" y="61884"/>
            <a:ext cx="4419500" cy="232756"/>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lang="en-US" sz="1400" spc="-40" dirty="0">
                <a:solidFill>
                  <a:srgbClr val="FFFFFF"/>
                </a:solidFill>
                <a:latin typeface="Tahoma"/>
                <a:cs typeface="Tahoma"/>
              </a:rPr>
              <a:t>Dataset</a:t>
            </a:r>
            <a:r>
              <a:rPr lang="en-US" altLang="zh-CN" sz="1400" spc="-40" dirty="0">
                <a:solidFill>
                  <a:srgbClr val="FFFFFF"/>
                </a:solidFill>
                <a:latin typeface="Tahoma"/>
                <a:cs typeface="Tahoma"/>
              </a:rPr>
              <a:t>——</a:t>
            </a:r>
            <a:endParaRPr kumimoji="0" sz="1400" b="0" i="0" u="none" strike="noStrike" kern="1200" cap="none" spc="0" normalizeH="0" baseline="0" noProof="0" dirty="0">
              <a:ln>
                <a:noFill/>
              </a:ln>
              <a:solidFill>
                <a:prstClr val="black"/>
              </a:solidFill>
              <a:effectLst/>
              <a:uLnTx/>
              <a:uFillTx/>
              <a:latin typeface="Tahoma"/>
              <a:ea typeface="+mn-ea"/>
              <a:cs typeface="Tahoma"/>
            </a:endParaRPr>
          </a:p>
        </p:txBody>
      </p:sp>
      <p:sp>
        <p:nvSpPr>
          <p:cNvPr id="26" name="object 9">
            <a:extLst>
              <a:ext uri="{FF2B5EF4-FFF2-40B4-BE49-F238E27FC236}">
                <a16:creationId xmlns:a16="http://schemas.microsoft.com/office/drawing/2014/main" id="{7F8F094B-8010-4340-9740-2E6C23109B2D}"/>
              </a:ext>
            </a:extLst>
          </p:cNvPr>
          <p:cNvSpPr/>
          <p:nvPr/>
        </p:nvSpPr>
        <p:spPr>
          <a:xfrm>
            <a:off x="87743" y="832094"/>
            <a:ext cx="4432935" cy="411733"/>
          </a:xfrm>
          <a:custGeom>
            <a:avLst/>
            <a:gdLst/>
            <a:ahLst/>
            <a:cxnLst/>
            <a:rect l="l" t="t" r="r" b="b"/>
            <a:pathLst>
              <a:path w="4432935" h="542290">
                <a:moveTo>
                  <a:pt x="4432566" y="0"/>
                </a:moveTo>
                <a:lnTo>
                  <a:pt x="0" y="0"/>
                </a:lnTo>
                <a:lnTo>
                  <a:pt x="0" y="491130"/>
                </a:lnTo>
                <a:lnTo>
                  <a:pt x="4008" y="510854"/>
                </a:lnTo>
                <a:lnTo>
                  <a:pt x="14922" y="527007"/>
                </a:lnTo>
                <a:lnTo>
                  <a:pt x="31075" y="537921"/>
                </a:lnTo>
                <a:lnTo>
                  <a:pt x="50800" y="541930"/>
                </a:lnTo>
                <a:lnTo>
                  <a:pt x="4381765" y="541930"/>
                </a:lnTo>
                <a:lnTo>
                  <a:pt x="4401490" y="537921"/>
                </a:lnTo>
                <a:lnTo>
                  <a:pt x="4417643" y="527007"/>
                </a:lnTo>
                <a:lnTo>
                  <a:pt x="4428558" y="510854"/>
                </a:lnTo>
                <a:lnTo>
                  <a:pt x="4432566" y="491130"/>
                </a:lnTo>
                <a:lnTo>
                  <a:pt x="4432566" y="0"/>
                </a:lnTo>
                <a:close/>
              </a:path>
            </a:pathLst>
          </a:custGeom>
          <a:solidFill>
            <a:srgbClr val="E9E9F2"/>
          </a:solidFill>
        </p:spPr>
        <p:txBody>
          <a:bodyPr wrap="square" lIns="0" tIns="0" rIns="0" bIns="0" rtlCol="0"/>
          <a:lstStyle/>
          <a:p>
            <a:endParaRPr/>
          </a:p>
        </p:txBody>
      </p:sp>
      <p:sp>
        <p:nvSpPr>
          <p:cNvPr id="28" name="矩形 27">
            <a:extLst>
              <a:ext uri="{FF2B5EF4-FFF2-40B4-BE49-F238E27FC236}">
                <a16:creationId xmlns:a16="http://schemas.microsoft.com/office/drawing/2014/main" id="{86FB771B-96B9-48E2-BD42-706BEBDEE15F}"/>
              </a:ext>
            </a:extLst>
          </p:cNvPr>
          <p:cNvSpPr/>
          <p:nvPr/>
        </p:nvSpPr>
        <p:spPr>
          <a:xfrm>
            <a:off x="318219" y="812940"/>
            <a:ext cx="4247801" cy="430887"/>
          </a:xfrm>
          <a:prstGeom prst="rect">
            <a:avLst/>
          </a:prstGeom>
        </p:spPr>
        <p:txBody>
          <a:bodyPr wrap="square">
            <a:spAutoFit/>
          </a:bodyPr>
          <a:lstStyle/>
          <a:p>
            <a:r>
              <a:rPr lang="en-US" altLang="zh-CN" sz="1100" spc="-55" dirty="0">
                <a:latin typeface="Tahoma"/>
                <a:cs typeface="Tahoma"/>
              </a:rPr>
              <a:t>We download 500 face images and 500 non-face images as our dataset.</a:t>
            </a:r>
          </a:p>
          <a:p>
            <a:r>
              <a:rPr lang="en-US" altLang="zh-CN" sz="1100" spc="-55" dirty="0">
                <a:latin typeface="Tahoma"/>
                <a:cs typeface="Tahoma"/>
              </a:rPr>
              <a:t>And we preprocess them to make it easier to extract features.</a:t>
            </a:r>
            <a:endParaRPr lang="zh-CN" altLang="en-US" sz="1100" spc="-55" dirty="0">
              <a:latin typeface="Tahoma"/>
              <a:cs typeface="Tahoma"/>
            </a:endParaRPr>
          </a:p>
        </p:txBody>
      </p:sp>
      <p:sp>
        <p:nvSpPr>
          <p:cNvPr id="29" name="object 4">
            <a:extLst>
              <a:ext uri="{FF2B5EF4-FFF2-40B4-BE49-F238E27FC236}">
                <a16:creationId xmlns:a16="http://schemas.microsoft.com/office/drawing/2014/main" id="{87B1EA97-64E9-44B5-9324-7904EF7B70B0}"/>
              </a:ext>
            </a:extLst>
          </p:cNvPr>
          <p:cNvSpPr/>
          <p:nvPr/>
        </p:nvSpPr>
        <p:spPr>
          <a:xfrm>
            <a:off x="87743" y="607402"/>
            <a:ext cx="4432935" cy="193675"/>
          </a:xfrm>
          <a:custGeom>
            <a:avLst/>
            <a:gdLst/>
            <a:ahLst/>
            <a:cxnLst/>
            <a:rect l="l" t="t" r="r" b="b"/>
            <a:pathLst>
              <a:path w="4432935" h="193675">
                <a:moveTo>
                  <a:pt x="4381765" y="0"/>
                </a:moveTo>
                <a:lnTo>
                  <a:pt x="50800" y="0"/>
                </a:lnTo>
                <a:lnTo>
                  <a:pt x="31075" y="4008"/>
                </a:lnTo>
                <a:lnTo>
                  <a:pt x="14922" y="14922"/>
                </a:lnTo>
                <a:lnTo>
                  <a:pt x="4008" y="31075"/>
                </a:lnTo>
                <a:lnTo>
                  <a:pt x="0" y="50800"/>
                </a:lnTo>
                <a:lnTo>
                  <a:pt x="0" y="193069"/>
                </a:lnTo>
                <a:lnTo>
                  <a:pt x="4432566" y="193069"/>
                </a:lnTo>
                <a:lnTo>
                  <a:pt x="4432566" y="50800"/>
                </a:lnTo>
                <a:lnTo>
                  <a:pt x="4428558" y="31075"/>
                </a:lnTo>
                <a:lnTo>
                  <a:pt x="4417643" y="14922"/>
                </a:lnTo>
                <a:lnTo>
                  <a:pt x="4401490" y="4008"/>
                </a:lnTo>
                <a:lnTo>
                  <a:pt x="4381765" y="0"/>
                </a:lnTo>
                <a:close/>
              </a:path>
            </a:pathLst>
          </a:custGeom>
          <a:solidFill>
            <a:srgbClr val="262685"/>
          </a:solidFill>
        </p:spPr>
        <p:txBody>
          <a:bodyPr wrap="square" lIns="0" tIns="0" rIns="0" bIns="0" rtlCol="0"/>
          <a:lstStyle/>
          <a:p>
            <a:endParaRPr/>
          </a:p>
        </p:txBody>
      </p:sp>
      <p:sp>
        <p:nvSpPr>
          <p:cNvPr id="30" name="object 5">
            <a:extLst>
              <a:ext uri="{FF2B5EF4-FFF2-40B4-BE49-F238E27FC236}">
                <a16:creationId xmlns:a16="http://schemas.microsoft.com/office/drawing/2014/main" id="{5A2D8831-ABFF-42BF-92D1-5C2DCD55274A}"/>
              </a:ext>
            </a:extLst>
          </p:cNvPr>
          <p:cNvSpPr/>
          <p:nvPr/>
        </p:nvSpPr>
        <p:spPr>
          <a:xfrm>
            <a:off x="87744" y="787819"/>
            <a:ext cx="4432565" cy="50609"/>
          </a:xfrm>
          <a:prstGeom prst="rect">
            <a:avLst/>
          </a:prstGeom>
          <a:blipFill>
            <a:blip r:embed="rId2" cstate="print"/>
            <a:stretch>
              <a:fillRect/>
            </a:stretch>
          </a:blipFill>
        </p:spPr>
        <p:txBody>
          <a:bodyPr wrap="square" lIns="0" tIns="0" rIns="0" bIns="0" rtlCol="0"/>
          <a:lstStyle/>
          <a:p>
            <a:endParaRPr/>
          </a:p>
        </p:txBody>
      </p:sp>
      <p:sp>
        <p:nvSpPr>
          <p:cNvPr id="34" name="object 11">
            <a:extLst>
              <a:ext uri="{FF2B5EF4-FFF2-40B4-BE49-F238E27FC236}">
                <a16:creationId xmlns:a16="http://schemas.microsoft.com/office/drawing/2014/main" id="{0E67F7BB-5C7B-4C15-8E23-62EB90280334}"/>
              </a:ext>
            </a:extLst>
          </p:cNvPr>
          <p:cNvSpPr/>
          <p:nvPr/>
        </p:nvSpPr>
        <p:spPr>
          <a:xfrm>
            <a:off x="4520310" y="677032"/>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35" name="object 12">
            <a:extLst>
              <a:ext uri="{FF2B5EF4-FFF2-40B4-BE49-F238E27FC236}">
                <a16:creationId xmlns:a16="http://schemas.microsoft.com/office/drawing/2014/main" id="{180AD116-1F56-49C2-B906-8600A15E4E94}"/>
              </a:ext>
            </a:extLst>
          </p:cNvPr>
          <p:cNvSpPr/>
          <p:nvPr/>
        </p:nvSpPr>
        <p:spPr>
          <a:xfrm>
            <a:off x="4520310" y="664332"/>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36" name="object 13">
            <a:extLst>
              <a:ext uri="{FF2B5EF4-FFF2-40B4-BE49-F238E27FC236}">
                <a16:creationId xmlns:a16="http://schemas.microsoft.com/office/drawing/2014/main" id="{AE1531DC-12AB-4199-8E4A-CC4EA9AB60C8}"/>
              </a:ext>
            </a:extLst>
          </p:cNvPr>
          <p:cNvSpPr/>
          <p:nvPr/>
        </p:nvSpPr>
        <p:spPr>
          <a:xfrm>
            <a:off x="4520310" y="651632"/>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sp>
        <p:nvSpPr>
          <p:cNvPr id="37" name="object 14">
            <a:extLst>
              <a:ext uri="{FF2B5EF4-FFF2-40B4-BE49-F238E27FC236}">
                <a16:creationId xmlns:a16="http://schemas.microsoft.com/office/drawing/2014/main" id="{0856E798-72D2-4BF9-ADB9-584F81ABE26E}"/>
              </a:ext>
            </a:extLst>
          </p:cNvPr>
          <p:cNvSpPr/>
          <p:nvPr/>
        </p:nvSpPr>
        <p:spPr>
          <a:xfrm>
            <a:off x="281089" y="890714"/>
            <a:ext cx="65265" cy="65265"/>
          </a:xfrm>
          <a:prstGeom prst="rect">
            <a:avLst/>
          </a:prstGeom>
          <a:blipFill>
            <a:blip r:embed="rId3" cstate="print"/>
            <a:stretch>
              <a:fillRect/>
            </a:stretch>
          </a:blipFill>
        </p:spPr>
        <p:txBody>
          <a:bodyPr wrap="square" lIns="0" tIns="0" rIns="0" bIns="0" rtlCol="0"/>
          <a:lstStyle/>
          <a:p>
            <a:endParaRPr/>
          </a:p>
        </p:txBody>
      </p:sp>
      <p:sp>
        <p:nvSpPr>
          <p:cNvPr id="38" name="object 13">
            <a:extLst>
              <a:ext uri="{FF2B5EF4-FFF2-40B4-BE49-F238E27FC236}">
                <a16:creationId xmlns:a16="http://schemas.microsoft.com/office/drawing/2014/main" id="{1E8921CF-A103-4E54-A81D-77E48D3DCC84}"/>
              </a:ext>
            </a:extLst>
          </p:cNvPr>
          <p:cNvSpPr/>
          <p:nvPr/>
        </p:nvSpPr>
        <p:spPr>
          <a:xfrm>
            <a:off x="0" y="3346272"/>
            <a:ext cx="1536065" cy="109855"/>
          </a:xfrm>
          <a:custGeom>
            <a:avLst/>
            <a:gdLst/>
            <a:ahLst/>
            <a:cxnLst/>
            <a:rect l="l" t="t" r="r" b="b"/>
            <a:pathLst>
              <a:path w="1536065" h="109854">
                <a:moveTo>
                  <a:pt x="0" y="109727"/>
                </a:moveTo>
                <a:lnTo>
                  <a:pt x="1535976" y="109727"/>
                </a:lnTo>
                <a:lnTo>
                  <a:pt x="1535976" y="0"/>
                </a:lnTo>
                <a:lnTo>
                  <a:pt x="0" y="0"/>
                </a:lnTo>
                <a:lnTo>
                  <a:pt x="0" y="109727"/>
                </a:lnTo>
                <a:close/>
              </a:path>
            </a:pathLst>
          </a:custGeom>
          <a:solidFill>
            <a:srgbClr val="19195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14">
            <a:extLst>
              <a:ext uri="{FF2B5EF4-FFF2-40B4-BE49-F238E27FC236}">
                <a16:creationId xmlns:a16="http://schemas.microsoft.com/office/drawing/2014/main" id="{C9B4DBF5-C8BF-44B1-8821-51B77514E980}"/>
              </a:ext>
            </a:extLst>
          </p:cNvPr>
          <p:cNvSpPr/>
          <p:nvPr/>
        </p:nvSpPr>
        <p:spPr>
          <a:xfrm>
            <a:off x="1535976"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26268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16">
            <a:extLst>
              <a:ext uri="{FF2B5EF4-FFF2-40B4-BE49-F238E27FC236}">
                <a16:creationId xmlns:a16="http://schemas.microsoft.com/office/drawing/2014/main" id="{81F4B329-38D7-43E9-967D-035464A070D7}"/>
              </a:ext>
            </a:extLst>
          </p:cNvPr>
          <p:cNvSpPr txBox="1">
            <a:spLocks noGrp="1"/>
          </p:cNvSpPr>
          <p:nvPr>
            <p:ph type="ftr" sz="quarter" idx="5"/>
          </p:nvPr>
        </p:nvSpPr>
        <p:spPr>
          <a:xfrm>
            <a:off x="302348" y="3338410"/>
            <a:ext cx="931544" cy="100027"/>
          </a:xfrm>
          <a:prstGeom prst="rect">
            <a:avLst/>
          </a:prstGeom>
        </p:spPr>
        <p:txBody>
          <a:bodyPr vert="horz" wrap="square" lIns="0" tIns="7620" rIns="0" bIns="0" rtlCol="0">
            <a:spAutoFit/>
          </a:bodyPr>
          <a:lstStyle/>
          <a:p>
            <a:pPr marL="12700">
              <a:lnSpc>
                <a:spcPct val="100000"/>
              </a:lnSpc>
              <a:spcBef>
                <a:spcPts val="60"/>
              </a:spcBef>
            </a:pPr>
            <a:r>
              <a:rPr lang="en-US" altLang="zh-CN" spc="55" dirty="0"/>
              <a:t>Team 19</a:t>
            </a:r>
            <a:endParaRPr lang="en-US" altLang="zh-CN" spc="90" dirty="0"/>
          </a:p>
        </p:txBody>
      </p:sp>
      <p:sp>
        <p:nvSpPr>
          <p:cNvPr id="41" name="object 17">
            <a:extLst>
              <a:ext uri="{FF2B5EF4-FFF2-40B4-BE49-F238E27FC236}">
                <a16:creationId xmlns:a16="http://schemas.microsoft.com/office/drawing/2014/main" id="{0A04ACB8-120A-4955-9085-6898D78E79F7}"/>
              </a:ext>
            </a:extLst>
          </p:cNvPr>
          <p:cNvSpPr txBox="1">
            <a:spLocks noGrp="1"/>
          </p:cNvSpPr>
          <p:nvPr>
            <p:ph type="dt" sz="half" idx="6"/>
          </p:nvPr>
        </p:nvSpPr>
        <p:spPr>
          <a:xfrm>
            <a:off x="3374125" y="3338410"/>
            <a:ext cx="774064" cy="100027"/>
          </a:xfrm>
          <a:prstGeom prst="rect">
            <a:avLst/>
          </a:prstGeom>
        </p:spPr>
        <p:txBody>
          <a:bodyPr vert="horz" wrap="square" lIns="0" tIns="7620" rIns="0" bIns="0" rtlCol="0">
            <a:spAutoFit/>
          </a:bodyPr>
          <a:lstStyle/>
          <a:p>
            <a:pPr marL="12700">
              <a:lnSpc>
                <a:spcPct val="100000"/>
              </a:lnSpc>
              <a:spcBef>
                <a:spcPts val="60"/>
              </a:spcBef>
            </a:pPr>
            <a:r>
              <a:rPr lang="en-US" altLang="zh-CN" spc="45" dirty="0"/>
              <a:t>November 23rd 2019</a:t>
            </a:r>
          </a:p>
        </p:txBody>
      </p:sp>
      <p:pic>
        <p:nvPicPr>
          <p:cNvPr id="4" name="图片 3">
            <a:extLst>
              <a:ext uri="{FF2B5EF4-FFF2-40B4-BE49-F238E27FC236}">
                <a16:creationId xmlns:a16="http://schemas.microsoft.com/office/drawing/2014/main" id="{EC3012CE-F7F4-4CAD-B6FB-A90C43D54F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2348" y="1268948"/>
            <a:ext cx="641319" cy="641319"/>
          </a:xfrm>
          <a:prstGeom prst="rect">
            <a:avLst/>
          </a:prstGeom>
        </p:spPr>
      </p:pic>
      <p:pic>
        <p:nvPicPr>
          <p:cNvPr id="6" name="图片 5">
            <a:extLst>
              <a:ext uri="{FF2B5EF4-FFF2-40B4-BE49-F238E27FC236}">
                <a16:creationId xmlns:a16="http://schemas.microsoft.com/office/drawing/2014/main" id="{7EA039C8-37B2-4A96-81AD-4BF36ABB930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029" y="2447746"/>
            <a:ext cx="637509" cy="673971"/>
          </a:xfrm>
          <a:prstGeom prst="rect">
            <a:avLst/>
          </a:prstGeom>
        </p:spPr>
      </p:pic>
      <p:pic>
        <p:nvPicPr>
          <p:cNvPr id="8" name="图片 7">
            <a:extLst>
              <a:ext uri="{FF2B5EF4-FFF2-40B4-BE49-F238E27FC236}">
                <a16:creationId xmlns:a16="http://schemas.microsoft.com/office/drawing/2014/main" id="{D4A3B7BF-D2EA-465A-8EAE-3BF18E793F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4025" y="1616475"/>
            <a:ext cx="304800" cy="304800"/>
          </a:xfrm>
          <a:prstGeom prst="rect">
            <a:avLst/>
          </a:prstGeom>
        </p:spPr>
      </p:pic>
      <p:pic>
        <p:nvPicPr>
          <p:cNvPr id="10" name="图片 9">
            <a:extLst>
              <a:ext uri="{FF2B5EF4-FFF2-40B4-BE49-F238E27FC236}">
                <a16:creationId xmlns:a16="http://schemas.microsoft.com/office/drawing/2014/main" id="{32F89074-1DFC-40CB-9DDB-048033FEE4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4025" y="2451487"/>
            <a:ext cx="304800" cy="304800"/>
          </a:xfrm>
          <a:prstGeom prst="rect">
            <a:avLst/>
          </a:prstGeom>
        </p:spPr>
      </p:pic>
      <p:sp>
        <p:nvSpPr>
          <p:cNvPr id="11" name="文本框 10">
            <a:extLst>
              <a:ext uri="{FF2B5EF4-FFF2-40B4-BE49-F238E27FC236}">
                <a16:creationId xmlns:a16="http://schemas.microsoft.com/office/drawing/2014/main" id="{57C010F7-5999-48F0-B466-A7E22DBD463D}"/>
              </a:ext>
            </a:extLst>
          </p:cNvPr>
          <p:cNvSpPr txBox="1"/>
          <p:nvPr/>
        </p:nvSpPr>
        <p:spPr>
          <a:xfrm>
            <a:off x="155568" y="1971425"/>
            <a:ext cx="912429" cy="430887"/>
          </a:xfrm>
          <a:prstGeom prst="rect">
            <a:avLst/>
          </a:prstGeom>
          <a:noFill/>
        </p:spPr>
        <p:txBody>
          <a:bodyPr wrap="none" rtlCol="0">
            <a:spAutoFit/>
          </a:bodyPr>
          <a:lstStyle/>
          <a:p>
            <a:r>
              <a:rPr lang="en-US" altLang="zh-CN" sz="1100" dirty="0"/>
              <a:t>Face images </a:t>
            </a:r>
          </a:p>
          <a:p>
            <a:pPr algn="ctr"/>
            <a:r>
              <a:rPr lang="en-US" altLang="zh-CN" sz="1100" dirty="0"/>
              <a:t>250*250</a:t>
            </a:r>
            <a:endParaRPr lang="zh-CN" altLang="en-US" sz="1100" dirty="0"/>
          </a:p>
        </p:txBody>
      </p:sp>
      <p:sp>
        <p:nvSpPr>
          <p:cNvPr id="31" name="文本框 30">
            <a:extLst>
              <a:ext uri="{FF2B5EF4-FFF2-40B4-BE49-F238E27FC236}">
                <a16:creationId xmlns:a16="http://schemas.microsoft.com/office/drawing/2014/main" id="{3F369311-0E6E-4486-BF7C-26B5175E8FC7}"/>
              </a:ext>
            </a:extLst>
          </p:cNvPr>
          <p:cNvSpPr txBox="1"/>
          <p:nvPr/>
        </p:nvSpPr>
        <p:spPr>
          <a:xfrm>
            <a:off x="911206" y="1963563"/>
            <a:ext cx="1130438" cy="430887"/>
          </a:xfrm>
          <a:prstGeom prst="rect">
            <a:avLst/>
          </a:prstGeom>
          <a:noFill/>
        </p:spPr>
        <p:txBody>
          <a:bodyPr wrap="none" rtlCol="0">
            <a:spAutoFit/>
          </a:bodyPr>
          <a:lstStyle/>
          <a:p>
            <a:r>
              <a:rPr lang="en-US" altLang="zh-CN" sz="1100" dirty="0"/>
              <a:t>Nonface images </a:t>
            </a:r>
          </a:p>
          <a:p>
            <a:pPr algn="ctr"/>
            <a:r>
              <a:rPr lang="en-US" altLang="zh-CN" sz="1100" dirty="0"/>
              <a:t>32*32</a:t>
            </a:r>
            <a:endParaRPr lang="zh-CN" altLang="en-US" sz="1100" dirty="0"/>
          </a:p>
        </p:txBody>
      </p:sp>
      <p:sp>
        <p:nvSpPr>
          <p:cNvPr id="13" name="箭头: 右 12">
            <a:extLst>
              <a:ext uri="{FF2B5EF4-FFF2-40B4-BE49-F238E27FC236}">
                <a16:creationId xmlns:a16="http://schemas.microsoft.com/office/drawing/2014/main" id="{46550C75-8D5C-46EE-9683-6A30DBF748C8}"/>
              </a:ext>
            </a:extLst>
          </p:cNvPr>
          <p:cNvSpPr/>
          <p:nvPr/>
        </p:nvSpPr>
        <p:spPr>
          <a:xfrm>
            <a:off x="2041644" y="1921275"/>
            <a:ext cx="755638" cy="5264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993D9D42-7312-43EB-B454-5BABF76CA3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45525" y="1574800"/>
            <a:ext cx="228600" cy="228600"/>
          </a:xfrm>
          <a:prstGeom prst="rect">
            <a:avLst/>
          </a:prstGeom>
        </p:spPr>
      </p:pic>
      <p:pic>
        <p:nvPicPr>
          <p:cNvPr id="17" name="图片 16">
            <a:extLst>
              <a:ext uri="{FF2B5EF4-FFF2-40B4-BE49-F238E27FC236}">
                <a16:creationId xmlns:a16="http://schemas.microsoft.com/office/drawing/2014/main" id="{5B8E0026-8450-4C38-A326-DC109AD8DA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45525" y="2533510"/>
            <a:ext cx="228600" cy="228600"/>
          </a:xfrm>
          <a:prstGeom prst="rect">
            <a:avLst/>
          </a:prstGeom>
        </p:spPr>
      </p:pic>
      <p:pic>
        <p:nvPicPr>
          <p:cNvPr id="19" name="图片 18">
            <a:extLst>
              <a:ext uri="{FF2B5EF4-FFF2-40B4-BE49-F238E27FC236}">
                <a16:creationId xmlns:a16="http://schemas.microsoft.com/office/drawing/2014/main" id="{0C94A6C1-D863-4DA0-968D-868A0C72554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81450" y="1577975"/>
            <a:ext cx="228600" cy="228600"/>
          </a:xfrm>
          <a:prstGeom prst="rect">
            <a:avLst/>
          </a:prstGeom>
        </p:spPr>
      </p:pic>
      <p:pic>
        <p:nvPicPr>
          <p:cNvPr id="22" name="图片 21">
            <a:extLst>
              <a:ext uri="{FF2B5EF4-FFF2-40B4-BE49-F238E27FC236}">
                <a16:creationId xmlns:a16="http://schemas.microsoft.com/office/drawing/2014/main" id="{3535647A-A0F5-44F2-8D71-4635C939C8D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81450" y="2533510"/>
            <a:ext cx="228600" cy="228600"/>
          </a:xfrm>
          <a:prstGeom prst="rect">
            <a:avLst/>
          </a:prstGeom>
        </p:spPr>
      </p:pic>
      <p:sp>
        <p:nvSpPr>
          <p:cNvPr id="23" name="文本框 22">
            <a:extLst>
              <a:ext uri="{FF2B5EF4-FFF2-40B4-BE49-F238E27FC236}">
                <a16:creationId xmlns:a16="http://schemas.microsoft.com/office/drawing/2014/main" id="{3CC613DA-00F2-48DE-B5A8-051A5494DDCC}"/>
              </a:ext>
            </a:extLst>
          </p:cNvPr>
          <p:cNvSpPr txBox="1"/>
          <p:nvPr/>
        </p:nvSpPr>
        <p:spPr>
          <a:xfrm>
            <a:off x="3254996" y="1949348"/>
            <a:ext cx="893193" cy="430887"/>
          </a:xfrm>
          <a:prstGeom prst="rect">
            <a:avLst/>
          </a:prstGeom>
          <a:noFill/>
        </p:spPr>
        <p:txBody>
          <a:bodyPr wrap="none" rtlCol="0">
            <a:spAutoFit/>
          </a:bodyPr>
          <a:lstStyle/>
          <a:p>
            <a:pPr algn="ctr"/>
            <a:r>
              <a:rPr lang="en-US" altLang="zh-CN" sz="1100" dirty="0"/>
              <a:t>All 32*32</a:t>
            </a:r>
          </a:p>
          <a:p>
            <a:pPr algn="ctr"/>
            <a:r>
              <a:rPr lang="en-US" altLang="zh-CN" sz="1100" dirty="0"/>
              <a:t>Grey images</a:t>
            </a:r>
            <a:endParaRPr lang="zh-CN" altLang="en-US" sz="1100" dirty="0"/>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5300" y="16929"/>
            <a:ext cx="1381125" cy="454025"/>
          </a:xfrm>
          <a:prstGeom prst="rect">
            <a:avLst/>
          </a:prstGeom>
        </p:spPr>
        <p:txBody>
          <a:bodyPr vert="horz" wrap="square" lIns="0" tIns="61594" rIns="0" bIns="0" rtlCol="0">
            <a:spAutoFit/>
          </a:bodyPr>
          <a:lstStyle/>
          <a:p>
            <a:pPr marL="12700">
              <a:lnSpc>
                <a:spcPct val="100000"/>
              </a:lnSpc>
              <a:spcBef>
                <a:spcPts val="484"/>
              </a:spcBef>
            </a:pPr>
            <a:r>
              <a:rPr spc="-45" dirty="0"/>
              <a:t>Evaluation</a:t>
            </a:r>
            <a:r>
              <a:rPr spc="-40" dirty="0"/>
              <a:t> </a:t>
            </a:r>
            <a:r>
              <a:rPr spc="-25" dirty="0"/>
              <a:t>Metrics</a:t>
            </a:r>
          </a:p>
          <a:p>
            <a:pPr marL="12700">
              <a:lnSpc>
                <a:spcPct val="100000"/>
              </a:lnSpc>
              <a:spcBef>
                <a:spcPts val="225"/>
              </a:spcBef>
            </a:pPr>
            <a:r>
              <a:rPr sz="900" spc="-30" dirty="0">
                <a:latin typeface="Arial"/>
                <a:cs typeface="Arial"/>
              </a:rPr>
              <a:t>signal-to-noise</a:t>
            </a:r>
            <a:r>
              <a:rPr sz="900" spc="45" dirty="0">
                <a:latin typeface="Arial"/>
                <a:cs typeface="Arial"/>
              </a:rPr>
              <a:t> </a:t>
            </a:r>
            <a:r>
              <a:rPr sz="900" spc="-5" dirty="0">
                <a:latin typeface="Arial"/>
                <a:cs typeface="Arial"/>
              </a:rPr>
              <a:t>ratio(SNR)</a:t>
            </a:r>
            <a:endParaRPr sz="900" dirty="0">
              <a:latin typeface="Arial"/>
              <a:cs typeface="Arial"/>
            </a:endParaRPr>
          </a:p>
        </p:txBody>
      </p:sp>
      <p:sp>
        <p:nvSpPr>
          <p:cNvPr id="20" name="object 20"/>
          <p:cNvSpPr/>
          <p:nvPr/>
        </p:nvSpPr>
        <p:spPr>
          <a:xfrm>
            <a:off x="3071952"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3333B2"/>
          </a:solidFill>
        </p:spPr>
        <p:txBody>
          <a:bodyPr wrap="square" lIns="0" tIns="0" rIns="0" bIns="0" rtlCol="0"/>
          <a:lstStyle/>
          <a:p>
            <a:endParaRPr/>
          </a:p>
        </p:txBody>
      </p:sp>
      <p:sp>
        <p:nvSpPr>
          <p:cNvPr id="24" name="object 2">
            <a:extLst>
              <a:ext uri="{FF2B5EF4-FFF2-40B4-BE49-F238E27FC236}">
                <a16:creationId xmlns:a16="http://schemas.microsoft.com/office/drawing/2014/main" id="{3B3440C6-4756-45C9-B8A3-5AB8CE911F19}"/>
              </a:ext>
            </a:extLst>
          </p:cNvPr>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3">
            <a:extLst>
              <a:ext uri="{FF2B5EF4-FFF2-40B4-BE49-F238E27FC236}">
                <a16:creationId xmlns:a16="http://schemas.microsoft.com/office/drawing/2014/main" id="{2DDF3546-D107-4529-AE33-EDEAF2A563A4}"/>
              </a:ext>
            </a:extLst>
          </p:cNvPr>
          <p:cNvSpPr txBox="1"/>
          <p:nvPr/>
        </p:nvSpPr>
        <p:spPr>
          <a:xfrm>
            <a:off x="95300" y="61884"/>
            <a:ext cx="2514550" cy="232756"/>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lang="en-US" sz="1400" b="0" i="0" u="none" strike="noStrike" kern="1200" cap="none" spc="-40" normalizeH="0" baseline="0" noProof="0" dirty="0">
                <a:ln>
                  <a:noFill/>
                </a:ln>
                <a:solidFill>
                  <a:srgbClr val="FFFFFF"/>
                </a:solidFill>
                <a:effectLst/>
                <a:uLnTx/>
                <a:uFillTx/>
                <a:latin typeface="Tahoma"/>
                <a:ea typeface="+mn-ea"/>
                <a:cs typeface="Tahoma"/>
              </a:rPr>
              <a:t>Implementation and Discussions</a:t>
            </a:r>
          </a:p>
        </p:txBody>
      </p:sp>
      <p:sp>
        <p:nvSpPr>
          <p:cNvPr id="38" name="object 13">
            <a:extLst>
              <a:ext uri="{FF2B5EF4-FFF2-40B4-BE49-F238E27FC236}">
                <a16:creationId xmlns:a16="http://schemas.microsoft.com/office/drawing/2014/main" id="{B1361745-D7AE-4FDA-A9FB-2ABA25867E86}"/>
              </a:ext>
            </a:extLst>
          </p:cNvPr>
          <p:cNvSpPr/>
          <p:nvPr/>
        </p:nvSpPr>
        <p:spPr>
          <a:xfrm>
            <a:off x="0" y="3346272"/>
            <a:ext cx="1536065" cy="109855"/>
          </a:xfrm>
          <a:custGeom>
            <a:avLst/>
            <a:gdLst/>
            <a:ahLst/>
            <a:cxnLst/>
            <a:rect l="l" t="t" r="r" b="b"/>
            <a:pathLst>
              <a:path w="1536065" h="109854">
                <a:moveTo>
                  <a:pt x="0" y="109727"/>
                </a:moveTo>
                <a:lnTo>
                  <a:pt x="1535976" y="109727"/>
                </a:lnTo>
                <a:lnTo>
                  <a:pt x="1535976" y="0"/>
                </a:lnTo>
                <a:lnTo>
                  <a:pt x="0" y="0"/>
                </a:lnTo>
                <a:lnTo>
                  <a:pt x="0" y="109727"/>
                </a:lnTo>
                <a:close/>
              </a:path>
            </a:pathLst>
          </a:custGeom>
          <a:solidFill>
            <a:srgbClr val="19195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14">
            <a:extLst>
              <a:ext uri="{FF2B5EF4-FFF2-40B4-BE49-F238E27FC236}">
                <a16:creationId xmlns:a16="http://schemas.microsoft.com/office/drawing/2014/main" id="{13F465AE-BF5D-449F-8B4A-3F3D2C88294D}"/>
              </a:ext>
            </a:extLst>
          </p:cNvPr>
          <p:cNvSpPr/>
          <p:nvPr/>
        </p:nvSpPr>
        <p:spPr>
          <a:xfrm>
            <a:off x="1535976"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26268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16">
            <a:extLst>
              <a:ext uri="{FF2B5EF4-FFF2-40B4-BE49-F238E27FC236}">
                <a16:creationId xmlns:a16="http://schemas.microsoft.com/office/drawing/2014/main" id="{A46C0F59-55AD-401D-9E69-F804820A42B4}"/>
              </a:ext>
            </a:extLst>
          </p:cNvPr>
          <p:cNvSpPr txBox="1">
            <a:spLocks noGrp="1"/>
          </p:cNvSpPr>
          <p:nvPr>
            <p:ph type="ftr" sz="quarter" idx="5"/>
          </p:nvPr>
        </p:nvSpPr>
        <p:spPr>
          <a:xfrm>
            <a:off x="302348" y="3338410"/>
            <a:ext cx="931544" cy="100027"/>
          </a:xfrm>
          <a:prstGeom prst="rect">
            <a:avLst/>
          </a:prstGeom>
        </p:spPr>
        <p:txBody>
          <a:bodyPr vert="horz" wrap="square" lIns="0" tIns="7620" rIns="0" bIns="0" rtlCol="0">
            <a:spAutoFit/>
          </a:bodyPr>
          <a:lstStyle/>
          <a:p>
            <a:pPr marL="12700">
              <a:lnSpc>
                <a:spcPct val="100000"/>
              </a:lnSpc>
              <a:spcBef>
                <a:spcPts val="60"/>
              </a:spcBef>
            </a:pPr>
            <a:r>
              <a:rPr lang="en-US" altLang="zh-CN" spc="55" dirty="0"/>
              <a:t>Team 19</a:t>
            </a:r>
            <a:endParaRPr lang="en-US" altLang="zh-CN" spc="90" dirty="0"/>
          </a:p>
        </p:txBody>
      </p:sp>
      <p:sp>
        <p:nvSpPr>
          <p:cNvPr id="41" name="object 17">
            <a:extLst>
              <a:ext uri="{FF2B5EF4-FFF2-40B4-BE49-F238E27FC236}">
                <a16:creationId xmlns:a16="http://schemas.microsoft.com/office/drawing/2014/main" id="{0AAE2B9F-3323-40BB-A375-4B34B51CAEA9}"/>
              </a:ext>
            </a:extLst>
          </p:cNvPr>
          <p:cNvSpPr txBox="1">
            <a:spLocks noGrp="1"/>
          </p:cNvSpPr>
          <p:nvPr>
            <p:ph type="dt" sz="half" idx="6"/>
          </p:nvPr>
        </p:nvSpPr>
        <p:spPr>
          <a:xfrm>
            <a:off x="3374125" y="3338410"/>
            <a:ext cx="774064" cy="100027"/>
          </a:xfrm>
          <a:prstGeom prst="rect">
            <a:avLst/>
          </a:prstGeom>
        </p:spPr>
        <p:txBody>
          <a:bodyPr vert="horz" wrap="square" lIns="0" tIns="7620" rIns="0" bIns="0" rtlCol="0">
            <a:spAutoFit/>
          </a:bodyPr>
          <a:lstStyle/>
          <a:p>
            <a:pPr marL="12700">
              <a:lnSpc>
                <a:spcPct val="100000"/>
              </a:lnSpc>
              <a:spcBef>
                <a:spcPts val="60"/>
              </a:spcBef>
            </a:pPr>
            <a:r>
              <a:rPr lang="en-US" altLang="zh-CN" spc="45" dirty="0"/>
              <a:t>November 23rd 2019</a:t>
            </a:r>
          </a:p>
        </p:txBody>
      </p:sp>
      <p:sp>
        <p:nvSpPr>
          <p:cNvPr id="2" name="文本框 1">
            <a:extLst>
              <a:ext uri="{FF2B5EF4-FFF2-40B4-BE49-F238E27FC236}">
                <a16:creationId xmlns:a16="http://schemas.microsoft.com/office/drawing/2014/main" id="{AFC23754-F763-44D0-9579-EA2E873129C7}"/>
              </a:ext>
            </a:extLst>
          </p:cNvPr>
          <p:cNvSpPr txBox="1"/>
          <p:nvPr/>
        </p:nvSpPr>
        <p:spPr>
          <a:xfrm>
            <a:off x="38100" y="505952"/>
            <a:ext cx="4572000" cy="261610"/>
          </a:xfrm>
          <a:prstGeom prst="rect">
            <a:avLst/>
          </a:prstGeom>
          <a:noFill/>
        </p:spPr>
        <p:txBody>
          <a:bodyPr wrap="square" rtlCol="0">
            <a:spAutoFit/>
          </a:bodyPr>
          <a:lstStyle/>
          <a:p>
            <a:r>
              <a:rPr lang="en-US" altLang="zh-CN" sz="1100" b="1" dirty="0"/>
              <a:t>Step 1 </a:t>
            </a:r>
            <a:r>
              <a:rPr lang="en-US" altLang="zh-CN" sz="1100" dirty="0"/>
              <a:t>: Extract NPD features of all pictures and store them in a </a:t>
            </a:r>
            <a:r>
              <a:rPr lang="en-US" altLang="zh-CN" sz="1100" dirty="0" err="1"/>
              <a:t>numpy</a:t>
            </a:r>
            <a:r>
              <a:rPr lang="en-US" altLang="zh-CN" sz="1100" dirty="0"/>
              <a:t> array.</a:t>
            </a:r>
            <a:endParaRPr lang="zh-CN" altLang="en-US" sz="1100" dirty="0"/>
          </a:p>
        </p:txBody>
      </p:sp>
      <p:pic>
        <p:nvPicPr>
          <p:cNvPr id="8" name="图片 7">
            <a:extLst>
              <a:ext uri="{FF2B5EF4-FFF2-40B4-BE49-F238E27FC236}">
                <a16:creationId xmlns:a16="http://schemas.microsoft.com/office/drawing/2014/main" id="{76B9580B-DFFF-4A02-88D6-B82204F122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708" y="833439"/>
            <a:ext cx="2514600" cy="896936"/>
          </a:xfrm>
          <a:prstGeom prst="rect">
            <a:avLst/>
          </a:prstGeom>
        </p:spPr>
      </p:pic>
      <p:sp>
        <p:nvSpPr>
          <p:cNvPr id="27" name="文本框 26">
            <a:extLst>
              <a:ext uri="{FF2B5EF4-FFF2-40B4-BE49-F238E27FC236}">
                <a16:creationId xmlns:a16="http://schemas.microsoft.com/office/drawing/2014/main" id="{64FD6A00-015C-412D-8335-BF5EAD32D75B}"/>
              </a:ext>
            </a:extLst>
          </p:cNvPr>
          <p:cNvSpPr txBox="1"/>
          <p:nvPr/>
        </p:nvSpPr>
        <p:spPr>
          <a:xfrm>
            <a:off x="0" y="1730375"/>
            <a:ext cx="4572000" cy="600164"/>
          </a:xfrm>
          <a:prstGeom prst="rect">
            <a:avLst/>
          </a:prstGeom>
          <a:noFill/>
        </p:spPr>
        <p:txBody>
          <a:bodyPr wrap="square" rtlCol="0">
            <a:spAutoFit/>
          </a:bodyPr>
          <a:lstStyle/>
          <a:p>
            <a:r>
              <a:rPr lang="en-US" altLang="zh-CN" sz="1100" b="1" dirty="0"/>
              <a:t>Step 2 </a:t>
            </a:r>
            <a:r>
              <a:rPr lang="en-US" altLang="zh-CN" sz="1100" dirty="0"/>
              <a:t>: Split the raw data into two sets --- the training set and the testing set.</a:t>
            </a:r>
          </a:p>
          <a:p>
            <a:r>
              <a:rPr lang="en-US" altLang="zh-CN" sz="1100" dirty="0"/>
              <a:t>               Here we shuffle the original data and randomly pick 900 images as                                                                                                                  	training set and 100 images as testing set</a:t>
            </a:r>
            <a:endParaRPr lang="zh-CN" altLang="en-US" sz="1100" dirty="0"/>
          </a:p>
        </p:txBody>
      </p:sp>
      <p:sp>
        <p:nvSpPr>
          <p:cNvPr id="12" name="矩形 11">
            <a:extLst>
              <a:ext uri="{FF2B5EF4-FFF2-40B4-BE49-F238E27FC236}">
                <a16:creationId xmlns:a16="http://schemas.microsoft.com/office/drawing/2014/main" id="{3F13B222-E4E6-42A6-99A5-A5AE632933C3}"/>
              </a:ext>
            </a:extLst>
          </p:cNvPr>
          <p:cNvSpPr/>
          <p:nvPr/>
        </p:nvSpPr>
        <p:spPr>
          <a:xfrm>
            <a:off x="628650" y="2419911"/>
            <a:ext cx="2286000" cy="7758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Training set(900)</a:t>
            </a:r>
            <a:endParaRPr lang="zh-CN" altLang="en-US" dirty="0"/>
          </a:p>
        </p:txBody>
      </p:sp>
      <p:sp>
        <p:nvSpPr>
          <p:cNvPr id="13" name="矩形 12">
            <a:extLst>
              <a:ext uri="{FF2B5EF4-FFF2-40B4-BE49-F238E27FC236}">
                <a16:creationId xmlns:a16="http://schemas.microsoft.com/office/drawing/2014/main" id="{D05779B8-9156-4962-A347-EBCEAA86DDDA}"/>
              </a:ext>
            </a:extLst>
          </p:cNvPr>
          <p:cNvSpPr/>
          <p:nvPr/>
        </p:nvSpPr>
        <p:spPr>
          <a:xfrm>
            <a:off x="2914650" y="2419910"/>
            <a:ext cx="990600" cy="7754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Testing set(100)</a:t>
            </a:r>
            <a:endParaRPr lang="zh-CN" altLang="en-US" dirty="0"/>
          </a:p>
        </p:txBody>
      </p:sp>
    </p:spTree>
    <p:extLst>
      <p:ext uri="{BB962C8B-B14F-4D97-AF65-F5344CB8AC3E}">
        <p14:creationId xmlns:p14="http://schemas.microsoft.com/office/powerpoint/2010/main" val="4094580261"/>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5300" y="16929"/>
            <a:ext cx="1381125" cy="454025"/>
          </a:xfrm>
          <a:prstGeom prst="rect">
            <a:avLst/>
          </a:prstGeom>
        </p:spPr>
        <p:txBody>
          <a:bodyPr vert="horz" wrap="square" lIns="0" tIns="61594" rIns="0" bIns="0" rtlCol="0">
            <a:spAutoFit/>
          </a:bodyPr>
          <a:lstStyle/>
          <a:p>
            <a:pPr marL="12700">
              <a:lnSpc>
                <a:spcPct val="100000"/>
              </a:lnSpc>
              <a:spcBef>
                <a:spcPts val="484"/>
              </a:spcBef>
            </a:pPr>
            <a:r>
              <a:rPr spc="-45" dirty="0"/>
              <a:t>Evaluation</a:t>
            </a:r>
            <a:r>
              <a:rPr spc="-40" dirty="0"/>
              <a:t> </a:t>
            </a:r>
            <a:r>
              <a:rPr spc="-25" dirty="0"/>
              <a:t>Metrics</a:t>
            </a:r>
          </a:p>
          <a:p>
            <a:pPr marL="12700">
              <a:lnSpc>
                <a:spcPct val="100000"/>
              </a:lnSpc>
              <a:spcBef>
                <a:spcPts val="225"/>
              </a:spcBef>
            </a:pPr>
            <a:r>
              <a:rPr sz="900" spc="-30" dirty="0">
                <a:latin typeface="Arial"/>
                <a:cs typeface="Arial"/>
              </a:rPr>
              <a:t>signal-to-noise</a:t>
            </a:r>
            <a:r>
              <a:rPr sz="900" spc="45" dirty="0">
                <a:latin typeface="Arial"/>
                <a:cs typeface="Arial"/>
              </a:rPr>
              <a:t> </a:t>
            </a:r>
            <a:r>
              <a:rPr sz="900" spc="-5" dirty="0">
                <a:latin typeface="Arial"/>
                <a:cs typeface="Arial"/>
              </a:rPr>
              <a:t>ratio(SNR)</a:t>
            </a:r>
            <a:endParaRPr sz="900" dirty="0">
              <a:latin typeface="Arial"/>
              <a:cs typeface="Arial"/>
            </a:endParaRPr>
          </a:p>
        </p:txBody>
      </p:sp>
      <p:sp>
        <p:nvSpPr>
          <p:cNvPr id="20" name="object 20"/>
          <p:cNvSpPr/>
          <p:nvPr/>
        </p:nvSpPr>
        <p:spPr>
          <a:xfrm>
            <a:off x="3071952"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3333B2"/>
          </a:solidFill>
        </p:spPr>
        <p:txBody>
          <a:bodyPr wrap="square" lIns="0" tIns="0" rIns="0" bIns="0" rtlCol="0"/>
          <a:lstStyle/>
          <a:p>
            <a:endParaRPr/>
          </a:p>
        </p:txBody>
      </p:sp>
      <p:sp>
        <p:nvSpPr>
          <p:cNvPr id="24" name="object 2">
            <a:extLst>
              <a:ext uri="{FF2B5EF4-FFF2-40B4-BE49-F238E27FC236}">
                <a16:creationId xmlns:a16="http://schemas.microsoft.com/office/drawing/2014/main" id="{3B3440C6-4756-45C9-B8A3-5AB8CE911F19}"/>
              </a:ext>
            </a:extLst>
          </p:cNvPr>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3">
            <a:extLst>
              <a:ext uri="{FF2B5EF4-FFF2-40B4-BE49-F238E27FC236}">
                <a16:creationId xmlns:a16="http://schemas.microsoft.com/office/drawing/2014/main" id="{2DDF3546-D107-4529-AE33-EDEAF2A563A4}"/>
              </a:ext>
            </a:extLst>
          </p:cNvPr>
          <p:cNvSpPr txBox="1"/>
          <p:nvPr/>
        </p:nvSpPr>
        <p:spPr>
          <a:xfrm>
            <a:off x="95300" y="61884"/>
            <a:ext cx="2514550" cy="232756"/>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lang="en-US" sz="1400" b="0" i="0" u="none" strike="noStrike" kern="1200" cap="none" spc="-40" normalizeH="0" baseline="0" noProof="0" dirty="0">
                <a:ln>
                  <a:noFill/>
                </a:ln>
                <a:solidFill>
                  <a:srgbClr val="FFFFFF"/>
                </a:solidFill>
                <a:effectLst/>
                <a:uLnTx/>
                <a:uFillTx/>
                <a:latin typeface="Tahoma"/>
                <a:ea typeface="+mn-ea"/>
                <a:cs typeface="Tahoma"/>
              </a:rPr>
              <a:t>Implementation and Discussions</a:t>
            </a:r>
          </a:p>
        </p:txBody>
      </p:sp>
      <p:sp>
        <p:nvSpPr>
          <p:cNvPr id="38" name="object 13">
            <a:extLst>
              <a:ext uri="{FF2B5EF4-FFF2-40B4-BE49-F238E27FC236}">
                <a16:creationId xmlns:a16="http://schemas.microsoft.com/office/drawing/2014/main" id="{B1361745-D7AE-4FDA-A9FB-2ABA25867E86}"/>
              </a:ext>
            </a:extLst>
          </p:cNvPr>
          <p:cNvSpPr/>
          <p:nvPr/>
        </p:nvSpPr>
        <p:spPr>
          <a:xfrm>
            <a:off x="0" y="3346272"/>
            <a:ext cx="1536065" cy="109855"/>
          </a:xfrm>
          <a:custGeom>
            <a:avLst/>
            <a:gdLst/>
            <a:ahLst/>
            <a:cxnLst/>
            <a:rect l="l" t="t" r="r" b="b"/>
            <a:pathLst>
              <a:path w="1536065" h="109854">
                <a:moveTo>
                  <a:pt x="0" y="109727"/>
                </a:moveTo>
                <a:lnTo>
                  <a:pt x="1535976" y="109727"/>
                </a:lnTo>
                <a:lnTo>
                  <a:pt x="1535976" y="0"/>
                </a:lnTo>
                <a:lnTo>
                  <a:pt x="0" y="0"/>
                </a:lnTo>
                <a:lnTo>
                  <a:pt x="0" y="109727"/>
                </a:lnTo>
                <a:close/>
              </a:path>
            </a:pathLst>
          </a:custGeom>
          <a:solidFill>
            <a:srgbClr val="19195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14">
            <a:extLst>
              <a:ext uri="{FF2B5EF4-FFF2-40B4-BE49-F238E27FC236}">
                <a16:creationId xmlns:a16="http://schemas.microsoft.com/office/drawing/2014/main" id="{13F465AE-BF5D-449F-8B4A-3F3D2C88294D}"/>
              </a:ext>
            </a:extLst>
          </p:cNvPr>
          <p:cNvSpPr/>
          <p:nvPr/>
        </p:nvSpPr>
        <p:spPr>
          <a:xfrm>
            <a:off x="1535976"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26268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16">
            <a:extLst>
              <a:ext uri="{FF2B5EF4-FFF2-40B4-BE49-F238E27FC236}">
                <a16:creationId xmlns:a16="http://schemas.microsoft.com/office/drawing/2014/main" id="{A46C0F59-55AD-401D-9E69-F804820A42B4}"/>
              </a:ext>
            </a:extLst>
          </p:cNvPr>
          <p:cNvSpPr txBox="1">
            <a:spLocks noGrp="1"/>
          </p:cNvSpPr>
          <p:nvPr>
            <p:ph type="ftr" sz="quarter" idx="5"/>
          </p:nvPr>
        </p:nvSpPr>
        <p:spPr>
          <a:xfrm>
            <a:off x="302348" y="3338410"/>
            <a:ext cx="931544" cy="100027"/>
          </a:xfrm>
          <a:prstGeom prst="rect">
            <a:avLst/>
          </a:prstGeom>
        </p:spPr>
        <p:txBody>
          <a:bodyPr vert="horz" wrap="square" lIns="0" tIns="7620" rIns="0" bIns="0" rtlCol="0">
            <a:spAutoFit/>
          </a:bodyPr>
          <a:lstStyle/>
          <a:p>
            <a:pPr marL="12700">
              <a:lnSpc>
                <a:spcPct val="100000"/>
              </a:lnSpc>
              <a:spcBef>
                <a:spcPts val="60"/>
              </a:spcBef>
            </a:pPr>
            <a:r>
              <a:rPr lang="en-US" altLang="zh-CN" spc="55" dirty="0"/>
              <a:t>Team 19</a:t>
            </a:r>
            <a:endParaRPr lang="en-US" altLang="zh-CN" spc="90" dirty="0"/>
          </a:p>
        </p:txBody>
      </p:sp>
      <p:sp>
        <p:nvSpPr>
          <p:cNvPr id="41" name="object 17">
            <a:extLst>
              <a:ext uri="{FF2B5EF4-FFF2-40B4-BE49-F238E27FC236}">
                <a16:creationId xmlns:a16="http://schemas.microsoft.com/office/drawing/2014/main" id="{0AAE2B9F-3323-40BB-A375-4B34B51CAEA9}"/>
              </a:ext>
            </a:extLst>
          </p:cNvPr>
          <p:cNvSpPr txBox="1">
            <a:spLocks noGrp="1"/>
          </p:cNvSpPr>
          <p:nvPr>
            <p:ph type="dt" sz="half" idx="6"/>
          </p:nvPr>
        </p:nvSpPr>
        <p:spPr>
          <a:xfrm>
            <a:off x="3374125" y="3338410"/>
            <a:ext cx="774064" cy="100027"/>
          </a:xfrm>
          <a:prstGeom prst="rect">
            <a:avLst/>
          </a:prstGeom>
        </p:spPr>
        <p:txBody>
          <a:bodyPr vert="horz" wrap="square" lIns="0" tIns="7620" rIns="0" bIns="0" rtlCol="0">
            <a:spAutoFit/>
          </a:bodyPr>
          <a:lstStyle/>
          <a:p>
            <a:pPr marL="12700">
              <a:lnSpc>
                <a:spcPct val="100000"/>
              </a:lnSpc>
              <a:spcBef>
                <a:spcPts val="60"/>
              </a:spcBef>
            </a:pPr>
            <a:r>
              <a:rPr lang="en-US" altLang="zh-CN" spc="45" dirty="0"/>
              <a:t>November 23rd 2019</a:t>
            </a:r>
          </a:p>
        </p:txBody>
      </p:sp>
      <p:sp>
        <p:nvSpPr>
          <p:cNvPr id="27" name="文本框 26">
            <a:extLst>
              <a:ext uri="{FF2B5EF4-FFF2-40B4-BE49-F238E27FC236}">
                <a16:creationId xmlns:a16="http://schemas.microsoft.com/office/drawing/2014/main" id="{64FD6A00-015C-412D-8335-BF5EAD32D75B}"/>
              </a:ext>
            </a:extLst>
          </p:cNvPr>
          <p:cNvSpPr txBox="1"/>
          <p:nvPr/>
        </p:nvSpPr>
        <p:spPr>
          <a:xfrm>
            <a:off x="47993" y="1819747"/>
            <a:ext cx="4572000" cy="430887"/>
          </a:xfrm>
          <a:prstGeom prst="rect">
            <a:avLst/>
          </a:prstGeom>
          <a:noFill/>
        </p:spPr>
        <p:txBody>
          <a:bodyPr wrap="square" rtlCol="0">
            <a:spAutoFit/>
          </a:bodyPr>
          <a:lstStyle/>
          <a:p>
            <a:r>
              <a:rPr lang="en-US" altLang="zh-CN" sz="1100" b="1" dirty="0"/>
              <a:t>Step 4 </a:t>
            </a:r>
            <a:r>
              <a:rPr lang="en-US" altLang="zh-CN" sz="1100" dirty="0"/>
              <a:t>: Use the final learner to conduct detection on the testing set.</a:t>
            </a:r>
          </a:p>
          <a:p>
            <a:r>
              <a:rPr lang="en-US" altLang="zh-CN" sz="1100" dirty="0"/>
              <a:t>               Get our final result!</a:t>
            </a:r>
            <a:endParaRPr lang="zh-CN" altLang="en-US" sz="1100" dirty="0"/>
          </a:p>
        </p:txBody>
      </p:sp>
      <p:sp>
        <p:nvSpPr>
          <p:cNvPr id="16" name="文本框 15">
            <a:extLst>
              <a:ext uri="{FF2B5EF4-FFF2-40B4-BE49-F238E27FC236}">
                <a16:creationId xmlns:a16="http://schemas.microsoft.com/office/drawing/2014/main" id="{C50E4F46-CBDD-42B5-807C-AF758322D160}"/>
              </a:ext>
            </a:extLst>
          </p:cNvPr>
          <p:cNvSpPr txBox="1"/>
          <p:nvPr/>
        </p:nvSpPr>
        <p:spPr>
          <a:xfrm>
            <a:off x="0" y="405159"/>
            <a:ext cx="4572000" cy="430887"/>
          </a:xfrm>
          <a:prstGeom prst="rect">
            <a:avLst/>
          </a:prstGeom>
          <a:noFill/>
        </p:spPr>
        <p:txBody>
          <a:bodyPr wrap="square" rtlCol="0">
            <a:spAutoFit/>
          </a:bodyPr>
          <a:lstStyle/>
          <a:p>
            <a:r>
              <a:rPr lang="en-US" altLang="zh-CN" sz="1100" b="1" dirty="0"/>
              <a:t>Step 3 </a:t>
            </a:r>
            <a:r>
              <a:rPr lang="en-US" altLang="zh-CN" sz="1100" dirty="0"/>
              <a:t>: Train the base learners and assemble them as a final learner.</a:t>
            </a:r>
          </a:p>
          <a:p>
            <a:r>
              <a:rPr lang="en-US" altLang="zh-CN" sz="1100" dirty="0"/>
              <a:t>               Here we use </a:t>
            </a:r>
            <a:r>
              <a:rPr lang="en-US" altLang="zh-CN" sz="1100" dirty="0" err="1"/>
              <a:t>sklearn.tree</a:t>
            </a:r>
            <a:r>
              <a:rPr lang="en-US" altLang="zh-CN" sz="1100" dirty="0"/>
              <a:t>. </a:t>
            </a:r>
            <a:r>
              <a:rPr lang="en-US" altLang="zh-CN" sz="1100" dirty="0" err="1"/>
              <a:t>DecisionTreeClassifier</a:t>
            </a:r>
            <a:r>
              <a:rPr lang="en-US" altLang="zh-CN" sz="1100" dirty="0"/>
              <a:t> as our base learners.</a:t>
            </a:r>
            <a:endParaRPr lang="zh-CN" altLang="en-US" sz="1100" dirty="0"/>
          </a:p>
        </p:txBody>
      </p:sp>
      <p:pic>
        <p:nvPicPr>
          <p:cNvPr id="5" name="图片 4">
            <a:extLst>
              <a:ext uri="{FF2B5EF4-FFF2-40B4-BE49-F238E27FC236}">
                <a16:creationId xmlns:a16="http://schemas.microsoft.com/office/drawing/2014/main" id="{06777A31-D58B-45B6-844A-C817E092E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776" y="2225329"/>
            <a:ext cx="2554126" cy="1033260"/>
          </a:xfrm>
          <a:prstGeom prst="rect">
            <a:avLst/>
          </a:prstGeom>
        </p:spPr>
      </p:pic>
      <p:pic>
        <p:nvPicPr>
          <p:cNvPr id="7" name="图片 6">
            <a:extLst>
              <a:ext uri="{FF2B5EF4-FFF2-40B4-BE49-F238E27FC236}">
                <a16:creationId xmlns:a16="http://schemas.microsoft.com/office/drawing/2014/main" id="{12D8A397-895E-4EC4-AFE6-F91A063B6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776" y="354330"/>
            <a:ext cx="2570002" cy="1926821"/>
          </a:xfrm>
          <a:prstGeom prst="rect">
            <a:avLst/>
          </a:prstGeom>
        </p:spPr>
      </p:pic>
    </p:spTree>
    <p:extLst>
      <p:ext uri="{BB962C8B-B14F-4D97-AF65-F5344CB8AC3E}">
        <p14:creationId xmlns:p14="http://schemas.microsoft.com/office/powerpoint/2010/main" val="32438180"/>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95300" y="61884"/>
            <a:ext cx="554355" cy="24447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400" b="0" i="0" u="none" strike="noStrike" kern="1200" cap="none" spc="-40" normalizeH="0" baseline="0" noProof="0" dirty="0">
                <a:ln>
                  <a:noFill/>
                </a:ln>
                <a:solidFill>
                  <a:srgbClr val="FFFFFF"/>
                </a:solidFill>
                <a:effectLst/>
                <a:uLnTx/>
                <a:uFillTx/>
                <a:latin typeface="Tahoma"/>
                <a:ea typeface="+mn-ea"/>
                <a:cs typeface="Tahoma"/>
              </a:rPr>
              <a:t>Outline</a:t>
            </a:r>
            <a:endParaRPr kumimoji="0" sz="1400" b="0" i="0" u="none" strike="noStrike" kern="1200" cap="none" spc="0" normalizeH="0" baseline="0" noProof="0">
              <a:ln>
                <a:noFill/>
              </a:ln>
              <a:solidFill>
                <a:prstClr val="black"/>
              </a:solidFill>
              <a:effectLst/>
              <a:uLnTx/>
              <a:uFillTx/>
              <a:latin typeface="Tahoma"/>
              <a:ea typeface="+mn-ea"/>
              <a:cs typeface="Tahoma"/>
            </a:endParaRPr>
          </a:p>
        </p:txBody>
      </p:sp>
      <p:sp>
        <p:nvSpPr>
          <p:cNvPr id="4" name="object 4"/>
          <p:cNvSpPr/>
          <p:nvPr/>
        </p:nvSpPr>
        <p:spPr>
          <a:xfrm>
            <a:off x="89280" y="866444"/>
            <a:ext cx="160096" cy="160096"/>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9280" y="1287077"/>
            <a:ext cx="160096" cy="160096"/>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2</a:t>
            </a:r>
            <a:endParaRPr kumimoji="0"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object 7"/>
          <p:cNvSpPr/>
          <p:nvPr/>
        </p:nvSpPr>
        <p:spPr>
          <a:xfrm>
            <a:off x="89280" y="1708365"/>
            <a:ext cx="160096" cy="160096"/>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p:nvPr/>
        </p:nvSpPr>
        <p:spPr>
          <a:xfrm>
            <a:off x="129755" y="1707615"/>
            <a:ext cx="79375" cy="147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800" b="0" i="0" u="none" strike="noStrike" kern="1200" cap="none" spc="-25" normalizeH="0" baseline="0" noProof="0" dirty="0">
                <a:ln>
                  <a:noFill/>
                </a:ln>
                <a:solidFill>
                  <a:srgbClr val="EAEAF7"/>
                </a:solidFill>
                <a:effectLst/>
                <a:uLnTx/>
                <a:uFillTx/>
                <a:latin typeface="Arial"/>
                <a:ea typeface="+mn-ea"/>
                <a:cs typeface="Arial"/>
              </a:rPr>
              <a:t>3</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10" name="object 10"/>
          <p:cNvSpPr/>
          <p:nvPr/>
        </p:nvSpPr>
        <p:spPr>
          <a:xfrm>
            <a:off x="89280" y="2129333"/>
            <a:ext cx="160096" cy="160096"/>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p:nvPr/>
        </p:nvSpPr>
        <p:spPr>
          <a:xfrm>
            <a:off x="129755" y="2128569"/>
            <a:ext cx="79375" cy="147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800" b="0" i="0" u="none" strike="noStrike" kern="1200" cap="none" spc="-25" normalizeH="0" baseline="0" noProof="0" dirty="0">
                <a:ln>
                  <a:noFill/>
                </a:ln>
                <a:solidFill>
                  <a:srgbClr val="EAEAF7"/>
                </a:solidFill>
                <a:effectLst/>
                <a:uLnTx/>
                <a:uFillTx/>
                <a:latin typeface="Arial"/>
                <a:ea typeface="+mn-ea"/>
                <a:cs typeface="Arial"/>
              </a:rPr>
              <a:t>4</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18" name="object 18"/>
          <p:cNvSpPr/>
          <p:nvPr/>
        </p:nvSpPr>
        <p:spPr>
          <a:xfrm>
            <a:off x="3071952" y="3346272"/>
            <a:ext cx="1536065" cy="109855"/>
          </a:xfrm>
          <a:custGeom>
            <a:avLst/>
            <a:gdLst/>
            <a:ahLst/>
            <a:cxnLst/>
            <a:rect l="l" t="t" r="r" b="b"/>
            <a:pathLst>
              <a:path w="1536064" h="109854">
                <a:moveTo>
                  <a:pt x="0" y="109728"/>
                </a:moveTo>
                <a:lnTo>
                  <a:pt x="1535976" y="109728"/>
                </a:lnTo>
                <a:lnTo>
                  <a:pt x="1535976" y="0"/>
                </a:lnTo>
                <a:lnTo>
                  <a:pt x="0" y="0"/>
                </a:lnTo>
                <a:lnTo>
                  <a:pt x="0" y="109728"/>
                </a:lnTo>
                <a:close/>
              </a:path>
            </a:pathLst>
          </a:custGeom>
          <a:solidFill>
            <a:srgbClr val="3333B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9">
            <a:extLst>
              <a:ext uri="{FF2B5EF4-FFF2-40B4-BE49-F238E27FC236}">
                <a16:creationId xmlns:a16="http://schemas.microsoft.com/office/drawing/2014/main" id="{2736CCB9-9654-4E48-A47F-448AC8FE6233}"/>
              </a:ext>
            </a:extLst>
          </p:cNvPr>
          <p:cNvSpPr txBox="1"/>
          <p:nvPr/>
        </p:nvSpPr>
        <p:spPr>
          <a:xfrm>
            <a:off x="284847" y="1267317"/>
            <a:ext cx="470534" cy="180819"/>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0" sz="1100" b="0" i="0" u="none" strike="noStrike" kern="1200" cap="none" spc="-25" normalizeH="0" baseline="0" noProof="0" dirty="0">
                <a:ln>
                  <a:noFill/>
                </a:ln>
                <a:solidFill>
                  <a:prstClr val="white">
                    <a:lumMod val="75000"/>
                  </a:prstClr>
                </a:solidFill>
                <a:effectLst/>
                <a:uLnTx/>
                <a:uFillTx/>
                <a:latin typeface="Tahoma"/>
                <a:ea typeface="+mn-ea"/>
                <a:cs typeface="Tahoma"/>
                <a:hlinkClick r:id="rId6" action="ppaction://hlinksldjump">
                  <a:extLst>
                    <a:ext uri="{A12FA001-AC4F-418D-AE19-62706E023703}">
                      <ahyp:hlinkClr xmlns:ahyp="http://schemas.microsoft.com/office/drawing/2018/hyperlinkcolor" val="tx"/>
                    </a:ext>
                  </a:extLst>
                </a:hlinkClick>
              </a:rPr>
              <a:t>Method</a:t>
            </a:r>
            <a:endParaRPr kumimoji="0" sz="1100" b="0" i="0" u="none" strike="noStrike" kern="1200" cap="none" spc="0" normalizeH="0" baseline="0" noProof="0" dirty="0">
              <a:ln>
                <a:noFill/>
              </a:ln>
              <a:solidFill>
                <a:prstClr val="white">
                  <a:lumMod val="75000"/>
                </a:prstClr>
              </a:solidFill>
              <a:effectLst/>
              <a:uLnTx/>
              <a:uFillTx/>
              <a:latin typeface="Tahoma"/>
              <a:ea typeface="+mn-ea"/>
              <a:cs typeface="Tahoma"/>
            </a:endParaRPr>
          </a:p>
        </p:txBody>
      </p:sp>
      <p:sp>
        <p:nvSpPr>
          <p:cNvPr id="24" name="object 15">
            <a:extLst>
              <a:ext uri="{FF2B5EF4-FFF2-40B4-BE49-F238E27FC236}">
                <a16:creationId xmlns:a16="http://schemas.microsoft.com/office/drawing/2014/main" id="{F82BC206-BD2C-45B0-B431-2B2C4B10ED6D}"/>
              </a:ext>
            </a:extLst>
          </p:cNvPr>
          <p:cNvSpPr txBox="1"/>
          <p:nvPr/>
        </p:nvSpPr>
        <p:spPr>
          <a:xfrm>
            <a:off x="284847" y="2126207"/>
            <a:ext cx="642620" cy="191770"/>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0" sz="1100" b="0" i="0" u="none" strike="noStrike" kern="1200" cap="none" spc="-40" normalizeH="0" baseline="0" noProof="0" dirty="0">
                <a:ln>
                  <a:noFill/>
                </a:ln>
                <a:solidFill>
                  <a:srgbClr val="D6D6EF"/>
                </a:solidFill>
                <a:effectLst/>
                <a:uLnTx/>
                <a:uFillTx/>
                <a:latin typeface="Tahoma"/>
                <a:ea typeface="+mn-ea"/>
                <a:cs typeface="Tahoma"/>
                <a:hlinkClick r:id="" action="ppaction://noaction"/>
              </a:rPr>
              <a:t>Conclusion</a:t>
            </a:r>
            <a:endParaRPr kumimoji="0" sz="1100" b="0" i="0" u="none" strike="noStrike" kern="1200" cap="none" spc="0" normalizeH="0" baseline="0" noProof="0" dirty="0">
              <a:ln>
                <a:noFill/>
              </a:ln>
              <a:solidFill>
                <a:prstClr val="black"/>
              </a:solidFill>
              <a:effectLst/>
              <a:uLnTx/>
              <a:uFillTx/>
              <a:latin typeface="Tahoma"/>
              <a:ea typeface="+mn-ea"/>
              <a:cs typeface="Tahoma"/>
            </a:endParaRPr>
          </a:p>
        </p:txBody>
      </p:sp>
      <p:sp>
        <p:nvSpPr>
          <p:cNvPr id="25" name="object 13">
            <a:extLst>
              <a:ext uri="{FF2B5EF4-FFF2-40B4-BE49-F238E27FC236}">
                <a16:creationId xmlns:a16="http://schemas.microsoft.com/office/drawing/2014/main" id="{ED9371ED-01CC-481B-B597-76D7A791A6A4}"/>
              </a:ext>
            </a:extLst>
          </p:cNvPr>
          <p:cNvSpPr/>
          <p:nvPr/>
        </p:nvSpPr>
        <p:spPr>
          <a:xfrm>
            <a:off x="0" y="3346272"/>
            <a:ext cx="1536065" cy="109855"/>
          </a:xfrm>
          <a:custGeom>
            <a:avLst/>
            <a:gdLst/>
            <a:ahLst/>
            <a:cxnLst/>
            <a:rect l="l" t="t" r="r" b="b"/>
            <a:pathLst>
              <a:path w="1536065" h="109854">
                <a:moveTo>
                  <a:pt x="0" y="109727"/>
                </a:moveTo>
                <a:lnTo>
                  <a:pt x="1535976" y="109727"/>
                </a:lnTo>
                <a:lnTo>
                  <a:pt x="1535976" y="0"/>
                </a:lnTo>
                <a:lnTo>
                  <a:pt x="0" y="0"/>
                </a:lnTo>
                <a:lnTo>
                  <a:pt x="0" y="109727"/>
                </a:lnTo>
                <a:close/>
              </a:path>
            </a:pathLst>
          </a:custGeom>
          <a:solidFill>
            <a:srgbClr val="19195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14">
            <a:extLst>
              <a:ext uri="{FF2B5EF4-FFF2-40B4-BE49-F238E27FC236}">
                <a16:creationId xmlns:a16="http://schemas.microsoft.com/office/drawing/2014/main" id="{13947FCD-D23C-44D1-B478-535CBB0F3B7B}"/>
              </a:ext>
            </a:extLst>
          </p:cNvPr>
          <p:cNvSpPr/>
          <p:nvPr/>
        </p:nvSpPr>
        <p:spPr>
          <a:xfrm>
            <a:off x="1535976"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26268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16">
            <a:extLst>
              <a:ext uri="{FF2B5EF4-FFF2-40B4-BE49-F238E27FC236}">
                <a16:creationId xmlns:a16="http://schemas.microsoft.com/office/drawing/2014/main" id="{E779D3EA-3D6E-4C15-91FD-5A15E246B851}"/>
              </a:ext>
            </a:extLst>
          </p:cNvPr>
          <p:cNvSpPr txBox="1">
            <a:spLocks noGrp="1"/>
          </p:cNvSpPr>
          <p:nvPr>
            <p:ph type="ftr" sz="quarter" idx="5"/>
          </p:nvPr>
        </p:nvSpPr>
        <p:spPr>
          <a:xfrm>
            <a:off x="302348" y="3338410"/>
            <a:ext cx="931544" cy="100027"/>
          </a:xfrm>
          <a:prstGeom prst="rect">
            <a:avLst/>
          </a:prstGeom>
        </p:spPr>
        <p:txBody>
          <a:bodyPr vert="horz" wrap="square" lIns="0" tIns="7620" rIns="0" bIns="0" rtlCol="0">
            <a:spAutoFit/>
          </a:bodyPr>
          <a:lstStyle/>
          <a:p>
            <a:pPr marL="12700">
              <a:lnSpc>
                <a:spcPct val="100000"/>
              </a:lnSpc>
              <a:spcBef>
                <a:spcPts val="60"/>
              </a:spcBef>
            </a:pPr>
            <a:r>
              <a:rPr lang="en-US" altLang="zh-CN" spc="55" dirty="0"/>
              <a:t>Team 19</a:t>
            </a:r>
            <a:endParaRPr lang="en-US" altLang="zh-CN" spc="90" dirty="0"/>
          </a:p>
        </p:txBody>
      </p:sp>
      <p:sp>
        <p:nvSpPr>
          <p:cNvPr id="28" name="object 17">
            <a:extLst>
              <a:ext uri="{FF2B5EF4-FFF2-40B4-BE49-F238E27FC236}">
                <a16:creationId xmlns:a16="http://schemas.microsoft.com/office/drawing/2014/main" id="{5F58EEEF-40C1-468F-9DEF-B19EA2592186}"/>
              </a:ext>
            </a:extLst>
          </p:cNvPr>
          <p:cNvSpPr txBox="1">
            <a:spLocks noGrp="1"/>
          </p:cNvSpPr>
          <p:nvPr>
            <p:ph type="dt" sz="half" idx="6"/>
          </p:nvPr>
        </p:nvSpPr>
        <p:spPr>
          <a:xfrm>
            <a:off x="3374125" y="3338410"/>
            <a:ext cx="774064" cy="100027"/>
          </a:xfrm>
          <a:prstGeom prst="rect">
            <a:avLst/>
          </a:prstGeom>
        </p:spPr>
        <p:txBody>
          <a:bodyPr vert="horz" wrap="square" lIns="0" tIns="7620" rIns="0" bIns="0" rtlCol="0">
            <a:spAutoFit/>
          </a:bodyPr>
          <a:lstStyle/>
          <a:p>
            <a:pPr marL="12700">
              <a:lnSpc>
                <a:spcPct val="100000"/>
              </a:lnSpc>
              <a:spcBef>
                <a:spcPts val="60"/>
              </a:spcBef>
            </a:pPr>
            <a:r>
              <a:rPr lang="en-US" altLang="zh-CN" spc="45" dirty="0"/>
              <a:t>November 23rd 2019</a:t>
            </a:r>
          </a:p>
        </p:txBody>
      </p:sp>
      <p:sp>
        <p:nvSpPr>
          <p:cNvPr id="20" name="object 6">
            <a:extLst>
              <a:ext uri="{FF2B5EF4-FFF2-40B4-BE49-F238E27FC236}">
                <a16:creationId xmlns:a16="http://schemas.microsoft.com/office/drawing/2014/main" id="{C7C72190-5729-454D-8AF4-D45FE469024E}"/>
              </a:ext>
            </a:extLst>
          </p:cNvPr>
          <p:cNvSpPr txBox="1"/>
          <p:nvPr/>
        </p:nvSpPr>
        <p:spPr>
          <a:xfrm>
            <a:off x="129276" y="839411"/>
            <a:ext cx="2099574" cy="180819"/>
          </a:xfrm>
          <a:prstGeom prst="rect">
            <a:avLst/>
          </a:prstGeom>
        </p:spPr>
        <p:txBody>
          <a:bodyPr vert="horz" wrap="square" lIns="0" tIns="11430" rIns="0" bIns="0" rtlCol="0">
            <a:spAutoFit/>
          </a:bodyPr>
          <a:lstStyle/>
          <a:p>
            <a:pPr marL="177800" marR="0" lvl="0" indent="-165100" algn="l" defTabSz="914400" rtl="0" eaLnBrk="1" fontAlgn="auto" latinLnBrk="0" hangingPunct="1">
              <a:lnSpc>
                <a:spcPct val="100000"/>
              </a:lnSpc>
              <a:spcBef>
                <a:spcPts val="90"/>
              </a:spcBef>
              <a:spcAft>
                <a:spcPts val="0"/>
              </a:spcAft>
              <a:buClr>
                <a:srgbClr val="EAEAF7"/>
              </a:buClr>
              <a:buSzPct val="72727"/>
              <a:buFont typeface="Arial"/>
              <a:buAutoNum type="arabicPlain"/>
              <a:tabLst>
                <a:tab pos="178435" algn="l"/>
              </a:tabLst>
              <a:defRPr/>
            </a:pPr>
            <a:r>
              <a:rPr kumimoji="0" sz="1100" b="0" i="0" u="sng" strike="noStrike" kern="1200" cap="none" spc="-25" normalizeH="0" baseline="0" noProof="0" dirty="0">
                <a:ln>
                  <a:noFill/>
                </a:ln>
                <a:solidFill>
                  <a:schemeClr val="bg1">
                    <a:lumMod val="75000"/>
                  </a:schemeClr>
                </a:solidFill>
                <a:effectLst/>
                <a:uLnTx/>
                <a:uFillTx/>
                <a:latin typeface="Tahoma"/>
                <a:ea typeface="+mn-ea"/>
                <a:cs typeface="Tahoma"/>
              </a:rPr>
              <a:t>Introduction</a:t>
            </a:r>
            <a:r>
              <a:rPr kumimoji="0" lang="en-US" sz="1100" b="0" i="0" u="sng" strike="noStrike" kern="1200" cap="none" spc="-25" normalizeH="0" baseline="0" noProof="0" dirty="0">
                <a:ln>
                  <a:noFill/>
                </a:ln>
                <a:solidFill>
                  <a:schemeClr val="bg1">
                    <a:lumMod val="75000"/>
                  </a:schemeClr>
                </a:solidFill>
                <a:effectLst/>
                <a:uLnTx/>
                <a:uFillTx/>
                <a:latin typeface="Tahoma"/>
                <a:ea typeface="+mn-ea"/>
                <a:cs typeface="Tahoma"/>
              </a:rPr>
              <a:t>/Background</a:t>
            </a:r>
            <a:endParaRPr kumimoji="0" sz="1100" b="0" i="0" u="sng" strike="noStrike" kern="1200" cap="none" spc="-25" normalizeH="0" baseline="0" noProof="0" dirty="0">
              <a:ln>
                <a:noFill/>
              </a:ln>
              <a:solidFill>
                <a:schemeClr val="bg1">
                  <a:lumMod val="75000"/>
                </a:schemeClr>
              </a:solidFill>
              <a:effectLst/>
              <a:uLnTx/>
              <a:uFillTx/>
              <a:latin typeface="Tahoma"/>
              <a:ea typeface="+mn-ea"/>
              <a:cs typeface="Tahoma"/>
            </a:endParaRPr>
          </a:p>
        </p:txBody>
      </p:sp>
      <p:sp>
        <p:nvSpPr>
          <p:cNvPr id="29" name="object 12">
            <a:extLst>
              <a:ext uri="{FF2B5EF4-FFF2-40B4-BE49-F238E27FC236}">
                <a16:creationId xmlns:a16="http://schemas.microsoft.com/office/drawing/2014/main" id="{B1A2E5E7-362F-49B8-A636-DAB2D577A728}"/>
              </a:ext>
            </a:extLst>
          </p:cNvPr>
          <p:cNvSpPr txBox="1"/>
          <p:nvPr/>
        </p:nvSpPr>
        <p:spPr>
          <a:xfrm>
            <a:off x="284847" y="1687403"/>
            <a:ext cx="1944003" cy="180819"/>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0" sz="1100" b="0" i="0" u="sng" strike="noStrike" kern="1200" cap="none" spc="-45" normalizeH="0" baseline="0" noProof="0" dirty="0">
                <a:ln>
                  <a:noFill/>
                </a:ln>
                <a:solidFill>
                  <a:prstClr val="white">
                    <a:lumMod val="75000"/>
                  </a:prstClr>
                </a:solidFill>
                <a:effectLst/>
                <a:uLnTx/>
                <a:uFillTx/>
                <a:latin typeface="Tahoma"/>
                <a:ea typeface="+mn-ea"/>
                <a:cs typeface="Tahoma"/>
                <a:hlinkClick r:id="" action="ppaction://noaction">
                  <a:extLst>
                    <a:ext uri="{A12FA001-AC4F-418D-AE19-62706E023703}">
                      <ahyp:hlinkClr xmlns:ahyp="http://schemas.microsoft.com/office/drawing/2018/hyperlinkcolor" val="tx"/>
                    </a:ext>
                  </a:extLst>
                </a:hlinkClick>
              </a:rPr>
              <a:t>Experiments</a:t>
            </a:r>
            <a:r>
              <a:rPr kumimoji="0" lang="en-US" sz="1100" b="0" i="0" u="sng" strike="noStrike" kern="1200" cap="none" spc="-45" normalizeH="0" baseline="0" noProof="0" dirty="0">
                <a:ln>
                  <a:noFill/>
                </a:ln>
                <a:solidFill>
                  <a:prstClr val="white">
                    <a:lumMod val="75000"/>
                  </a:prstClr>
                </a:solidFill>
                <a:effectLst/>
                <a:uLnTx/>
                <a:uFillTx/>
                <a:latin typeface="Tahoma"/>
                <a:ea typeface="+mn-ea"/>
                <a:cs typeface="Tahoma"/>
              </a:rPr>
              <a:t> and Discussions</a:t>
            </a:r>
            <a:endParaRPr kumimoji="0" sz="1100" b="0" i="0" u="sng" strike="noStrike" kern="1200" cap="none" spc="-45" normalizeH="0" baseline="0" noProof="0" dirty="0">
              <a:ln>
                <a:noFill/>
              </a:ln>
              <a:solidFill>
                <a:prstClr val="white">
                  <a:lumMod val="75000"/>
                </a:prstClr>
              </a:solidFill>
              <a:effectLst/>
              <a:uLnTx/>
              <a:uFillTx/>
              <a:latin typeface="Tahoma"/>
              <a:ea typeface="+mn-ea"/>
              <a:cs typeface="Tahoma"/>
            </a:endParaRPr>
          </a:p>
        </p:txBody>
      </p:sp>
    </p:spTree>
    <p:extLst>
      <p:ext uri="{BB962C8B-B14F-4D97-AF65-F5344CB8AC3E}">
        <p14:creationId xmlns:p14="http://schemas.microsoft.com/office/powerpoint/2010/main" val="3316592350"/>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61884"/>
            <a:ext cx="805180" cy="244475"/>
          </a:xfrm>
          <a:prstGeom prst="rect">
            <a:avLst/>
          </a:prstGeom>
        </p:spPr>
        <p:txBody>
          <a:bodyPr vert="horz" wrap="square" lIns="0" tIns="17145" rIns="0" bIns="0" rtlCol="0">
            <a:spAutoFit/>
          </a:bodyPr>
          <a:lstStyle/>
          <a:p>
            <a:pPr marL="12700">
              <a:lnSpc>
                <a:spcPct val="100000"/>
              </a:lnSpc>
              <a:spcBef>
                <a:spcPts val="135"/>
              </a:spcBef>
            </a:pPr>
            <a:r>
              <a:rPr spc="-55" dirty="0"/>
              <a:t>Conclusion</a:t>
            </a:r>
          </a:p>
        </p:txBody>
      </p:sp>
      <p:sp>
        <p:nvSpPr>
          <p:cNvPr id="4" name="object 4"/>
          <p:cNvSpPr/>
          <p:nvPr/>
        </p:nvSpPr>
        <p:spPr>
          <a:xfrm>
            <a:off x="95300" y="587375"/>
            <a:ext cx="4432935" cy="193675"/>
          </a:xfrm>
          <a:custGeom>
            <a:avLst/>
            <a:gdLst/>
            <a:ahLst/>
            <a:cxnLst/>
            <a:rect l="l" t="t" r="r" b="b"/>
            <a:pathLst>
              <a:path w="4432935" h="193675">
                <a:moveTo>
                  <a:pt x="4381765" y="0"/>
                </a:moveTo>
                <a:lnTo>
                  <a:pt x="50800" y="0"/>
                </a:lnTo>
                <a:lnTo>
                  <a:pt x="31075" y="4008"/>
                </a:lnTo>
                <a:lnTo>
                  <a:pt x="14922" y="14922"/>
                </a:lnTo>
                <a:lnTo>
                  <a:pt x="4008" y="31075"/>
                </a:lnTo>
                <a:lnTo>
                  <a:pt x="0" y="50800"/>
                </a:lnTo>
                <a:lnTo>
                  <a:pt x="0" y="193069"/>
                </a:lnTo>
                <a:lnTo>
                  <a:pt x="4432566" y="193069"/>
                </a:lnTo>
                <a:lnTo>
                  <a:pt x="4432566" y="50800"/>
                </a:lnTo>
                <a:lnTo>
                  <a:pt x="4428558" y="31075"/>
                </a:lnTo>
                <a:lnTo>
                  <a:pt x="4417643" y="14922"/>
                </a:lnTo>
                <a:lnTo>
                  <a:pt x="4401490" y="4008"/>
                </a:lnTo>
                <a:lnTo>
                  <a:pt x="4381765" y="0"/>
                </a:lnTo>
                <a:close/>
              </a:path>
            </a:pathLst>
          </a:custGeom>
          <a:solidFill>
            <a:srgbClr val="262685"/>
          </a:solidFill>
        </p:spPr>
        <p:txBody>
          <a:bodyPr wrap="square" lIns="0" tIns="0" rIns="0" bIns="0" rtlCol="0"/>
          <a:lstStyle/>
          <a:p>
            <a:endParaRPr/>
          </a:p>
        </p:txBody>
      </p:sp>
      <p:sp>
        <p:nvSpPr>
          <p:cNvPr id="5" name="object 5"/>
          <p:cNvSpPr/>
          <p:nvPr/>
        </p:nvSpPr>
        <p:spPr>
          <a:xfrm>
            <a:off x="95301" y="767792"/>
            <a:ext cx="4432565" cy="50609"/>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95300" y="812066"/>
            <a:ext cx="4432935" cy="414791"/>
          </a:xfrm>
          <a:custGeom>
            <a:avLst/>
            <a:gdLst/>
            <a:ahLst/>
            <a:cxnLst/>
            <a:rect l="l" t="t" r="r" b="b"/>
            <a:pathLst>
              <a:path w="4432935" h="824864">
                <a:moveTo>
                  <a:pt x="4432566" y="0"/>
                </a:moveTo>
                <a:lnTo>
                  <a:pt x="0" y="0"/>
                </a:lnTo>
                <a:lnTo>
                  <a:pt x="0" y="773936"/>
                </a:lnTo>
                <a:lnTo>
                  <a:pt x="4008" y="793660"/>
                </a:lnTo>
                <a:lnTo>
                  <a:pt x="14922" y="809813"/>
                </a:lnTo>
                <a:lnTo>
                  <a:pt x="31075" y="820727"/>
                </a:lnTo>
                <a:lnTo>
                  <a:pt x="50800" y="824736"/>
                </a:lnTo>
                <a:lnTo>
                  <a:pt x="4381765" y="824736"/>
                </a:lnTo>
                <a:lnTo>
                  <a:pt x="4401490" y="820727"/>
                </a:lnTo>
                <a:lnTo>
                  <a:pt x="4417643" y="809813"/>
                </a:lnTo>
                <a:lnTo>
                  <a:pt x="4428558" y="793660"/>
                </a:lnTo>
                <a:lnTo>
                  <a:pt x="4432566" y="773936"/>
                </a:lnTo>
                <a:lnTo>
                  <a:pt x="4432566" y="0"/>
                </a:lnTo>
                <a:close/>
              </a:path>
            </a:pathLst>
          </a:custGeom>
          <a:solidFill>
            <a:srgbClr val="E9E9F2"/>
          </a:solidFill>
        </p:spPr>
        <p:txBody>
          <a:bodyPr wrap="square" lIns="0" tIns="0" rIns="0" bIns="0" rtlCol="0"/>
          <a:lstStyle/>
          <a:p>
            <a:endParaRPr/>
          </a:p>
        </p:txBody>
      </p:sp>
      <p:sp>
        <p:nvSpPr>
          <p:cNvPr id="11" name="object 11"/>
          <p:cNvSpPr/>
          <p:nvPr/>
        </p:nvSpPr>
        <p:spPr>
          <a:xfrm>
            <a:off x="4527867" y="657003"/>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12" name="object 12"/>
          <p:cNvSpPr/>
          <p:nvPr/>
        </p:nvSpPr>
        <p:spPr>
          <a:xfrm>
            <a:off x="4527867" y="644303"/>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3" name="object 13"/>
          <p:cNvSpPr/>
          <p:nvPr/>
        </p:nvSpPr>
        <p:spPr>
          <a:xfrm>
            <a:off x="4527867" y="631602"/>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sp>
        <p:nvSpPr>
          <p:cNvPr id="14" name="object 14"/>
          <p:cNvSpPr/>
          <p:nvPr/>
        </p:nvSpPr>
        <p:spPr>
          <a:xfrm>
            <a:off x="288646" y="870700"/>
            <a:ext cx="65265" cy="65265"/>
          </a:xfrm>
          <a:prstGeom prst="rect">
            <a:avLst/>
          </a:prstGeom>
          <a:blipFill>
            <a:blip r:embed="rId3" cstate="print"/>
            <a:stretch>
              <a:fillRect/>
            </a:stretch>
          </a:blipFill>
        </p:spPr>
        <p:txBody>
          <a:bodyPr wrap="square" lIns="0" tIns="0" rIns="0" bIns="0" rtlCol="0"/>
          <a:lstStyle/>
          <a:p>
            <a:endParaRPr/>
          </a:p>
        </p:txBody>
      </p:sp>
      <p:sp>
        <p:nvSpPr>
          <p:cNvPr id="16" name="object 16"/>
          <p:cNvSpPr txBox="1"/>
          <p:nvPr/>
        </p:nvSpPr>
        <p:spPr>
          <a:xfrm>
            <a:off x="95829" y="793218"/>
            <a:ext cx="4284980" cy="382797"/>
          </a:xfrm>
          <a:prstGeom prst="rect">
            <a:avLst/>
          </a:prstGeom>
        </p:spPr>
        <p:txBody>
          <a:bodyPr vert="horz" wrap="square" lIns="0" tIns="48260" rIns="0" bIns="0" rtlCol="0">
            <a:spAutoFit/>
          </a:bodyPr>
          <a:lstStyle/>
          <a:p>
            <a:pPr marL="289560" marR="5080">
              <a:lnSpc>
                <a:spcPct val="102600"/>
              </a:lnSpc>
              <a:spcBef>
                <a:spcPts val="220"/>
              </a:spcBef>
            </a:pPr>
            <a:r>
              <a:rPr lang="en-US" sz="1100" spc="-40" dirty="0">
                <a:latin typeface="Tahoma"/>
                <a:cs typeface="Tahoma"/>
              </a:rPr>
              <a:t>This section summarizes the presentation. In our experiments, you can also share your gains and inspirations in here.</a:t>
            </a:r>
            <a:endParaRPr sz="1100" dirty="0">
              <a:latin typeface="Tahoma"/>
              <a:cs typeface="Tahoma"/>
            </a:endParaRPr>
          </a:p>
        </p:txBody>
      </p:sp>
      <p:sp>
        <p:nvSpPr>
          <p:cNvPr id="19" name="object 19"/>
          <p:cNvSpPr/>
          <p:nvPr/>
        </p:nvSpPr>
        <p:spPr>
          <a:xfrm>
            <a:off x="3071952" y="3346272"/>
            <a:ext cx="1536065" cy="109855"/>
          </a:xfrm>
          <a:custGeom>
            <a:avLst/>
            <a:gdLst/>
            <a:ahLst/>
            <a:cxnLst/>
            <a:rect l="l" t="t" r="r" b="b"/>
            <a:pathLst>
              <a:path w="1536064" h="109854">
                <a:moveTo>
                  <a:pt x="0" y="109728"/>
                </a:moveTo>
                <a:lnTo>
                  <a:pt x="1535976" y="109728"/>
                </a:lnTo>
                <a:lnTo>
                  <a:pt x="1535976" y="0"/>
                </a:lnTo>
                <a:lnTo>
                  <a:pt x="0" y="0"/>
                </a:lnTo>
                <a:lnTo>
                  <a:pt x="0" y="109728"/>
                </a:lnTo>
                <a:close/>
              </a:path>
            </a:pathLst>
          </a:custGeom>
          <a:solidFill>
            <a:srgbClr val="3333B2"/>
          </a:solidFill>
        </p:spPr>
        <p:txBody>
          <a:bodyPr wrap="square" lIns="0" tIns="0" rIns="0" bIns="0" rtlCol="0"/>
          <a:lstStyle/>
          <a:p>
            <a:endParaRPr/>
          </a:p>
        </p:txBody>
      </p:sp>
      <p:sp>
        <p:nvSpPr>
          <p:cNvPr id="23" name="object 13">
            <a:extLst>
              <a:ext uri="{FF2B5EF4-FFF2-40B4-BE49-F238E27FC236}">
                <a16:creationId xmlns:a16="http://schemas.microsoft.com/office/drawing/2014/main" id="{5649F46C-DB02-4942-8F18-8B4557EBA75F}"/>
              </a:ext>
            </a:extLst>
          </p:cNvPr>
          <p:cNvSpPr/>
          <p:nvPr/>
        </p:nvSpPr>
        <p:spPr>
          <a:xfrm>
            <a:off x="0" y="3346272"/>
            <a:ext cx="1536065" cy="109855"/>
          </a:xfrm>
          <a:custGeom>
            <a:avLst/>
            <a:gdLst/>
            <a:ahLst/>
            <a:cxnLst/>
            <a:rect l="l" t="t" r="r" b="b"/>
            <a:pathLst>
              <a:path w="1536065" h="109854">
                <a:moveTo>
                  <a:pt x="0" y="109727"/>
                </a:moveTo>
                <a:lnTo>
                  <a:pt x="1535976" y="109727"/>
                </a:lnTo>
                <a:lnTo>
                  <a:pt x="1535976" y="0"/>
                </a:lnTo>
                <a:lnTo>
                  <a:pt x="0" y="0"/>
                </a:lnTo>
                <a:lnTo>
                  <a:pt x="0" y="109727"/>
                </a:lnTo>
                <a:close/>
              </a:path>
            </a:pathLst>
          </a:custGeom>
          <a:solidFill>
            <a:srgbClr val="19195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14">
            <a:extLst>
              <a:ext uri="{FF2B5EF4-FFF2-40B4-BE49-F238E27FC236}">
                <a16:creationId xmlns:a16="http://schemas.microsoft.com/office/drawing/2014/main" id="{9B1B7BA3-A40A-4824-975D-6D347053BB24}"/>
              </a:ext>
            </a:extLst>
          </p:cNvPr>
          <p:cNvSpPr/>
          <p:nvPr/>
        </p:nvSpPr>
        <p:spPr>
          <a:xfrm>
            <a:off x="1535976"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26268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16">
            <a:extLst>
              <a:ext uri="{FF2B5EF4-FFF2-40B4-BE49-F238E27FC236}">
                <a16:creationId xmlns:a16="http://schemas.microsoft.com/office/drawing/2014/main" id="{944F5597-4817-4F68-B5DC-473E303954F7}"/>
              </a:ext>
            </a:extLst>
          </p:cNvPr>
          <p:cNvSpPr txBox="1">
            <a:spLocks noGrp="1"/>
          </p:cNvSpPr>
          <p:nvPr>
            <p:ph type="ftr" sz="quarter" idx="5"/>
          </p:nvPr>
        </p:nvSpPr>
        <p:spPr>
          <a:xfrm>
            <a:off x="302348" y="3338410"/>
            <a:ext cx="931544" cy="100027"/>
          </a:xfrm>
          <a:prstGeom prst="rect">
            <a:avLst/>
          </a:prstGeom>
        </p:spPr>
        <p:txBody>
          <a:bodyPr vert="horz" wrap="square" lIns="0" tIns="7620" rIns="0" bIns="0" rtlCol="0">
            <a:spAutoFit/>
          </a:bodyPr>
          <a:lstStyle/>
          <a:p>
            <a:pPr marL="12700">
              <a:lnSpc>
                <a:spcPct val="100000"/>
              </a:lnSpc>
              <a:spcBef>
                <a:spcPts val="60"/>
              </a:spcBef>
            </a:pPr>
            <a:r>
              <a:rPr lang="en-US" altLang="zh-CN" spc="55" dirty="0"/>
              <a:t>Team 19</a:t>
            </a:r>
            <a:endParaRPr lang="en-US" altLang="zh-CN" spc="90" dirty="0"/>
          </a:p>
        </p:txBody>
      </p:sp>
      <p:sp>
        <p:nvSpPr>
          <p:cNvPr id="26" name="object 17">
            <a:extLst>
              <a:ext uri="{FF2B5EF4-FFF2-40B4-BE49-F238E27FC236}">
                <a16:creationId xmlns:a16="http://schemas.microsoft.com/office/drawing/2014/main" id="{B5E2E378-3AA5-4F93-AAA9-1D71DA3B1E8E}"/>
              </a:ext>
            </a:extLst>
          </p:cNvPr>
          <p:cNvSpPr txBox="1">
            <a:spLocks noGrp="1"/>
          </p:cNvSpPr>
          <p:nvPr>
            <p:ph type="dt" sz="half" idx="6"/>
          </p:nvPr>
        </p:nvSpPr>
        <p:spPr>
          <a:xfrm>
            <a:off x="3374125" y="3338410"/>
            <a:ext cx="774064" cy="100027"/>
          </a:xfrm>
          <a:prstGeom prst="rect">
            <a:avLst/>
          </a:prstGeom>
        </p:spPr>
        <p:txBody>
          <a:bodyPr vert="horz" wrap="square" lIns="0" tIns="7620" rIns="0" bIns="0" rtlCol="0">
            <a:spAutoFit/>
          </a:bodyPr>
          <a:lstStyle/>
          <a:p>
            <a:pPr marL="12700">
              <a:lnSpc>
                <a:spcPct val="100000"/>
              </a:lnSpc>
              <a:spcBef>
                <a:spcPts val="60"/>
              </a:spcBef>
            </a:pPr>
            <a:r>
              <a:rPr lang="en-US" altLang="zh-CN" spc="45" dirty="0"/>
              <a:t>November 23rd 2019</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1504" y="1267302"/>
            <a:ext cx="2893746" cy="276999"/>
          </a:xfrm>
          <a:prstGeom prst="rect">
            <a:avLst/>
          </a:prstGeom>
        </p:spPr>
        <p:txBody>
          <a:bodyPr vert="horz" wrap="square" lIns="0" tIns="15240" rIns="0" bIns="0" rtlCol="0">
            <a:spAutoFit/>
          </a:bodyPr>
          <a:lstStyle/>
          <a:p>
            <a:pPr marL="12700">
              <a:lnSpc>
                <a:spcPct val="100000"/>
              </a:lnSpc>
              <a:spcBef>
                <a:spcPts val="120"/>
              </a:spcBef>
            </a:pPr>
            <a:r>
              <a:rPr sz="1700" spc="10" dirty="0">
                <a:latin typeface="Gill Sans MT"/>
                <a:cs typeface="Gill Sans MT"/>
              </a:rPr>
              <a:t>Thank </a:t>
            </a:r>
            <a:r>
              <a:rPr sz="1700" spc="-70" dirty="0">
                <a:latin typeface="Gill Sans MT"/>
                <a:cs typeface="Gill Sans MT"/>
              </a:rPr>
              <a:t>you </a:t>
            </a:r>
            <a:r>
              <a:rPr sz="1700" spc="-80" dirty="0">
                <a:latin typeface="Gill Sans MT"/>
                <a:cs typeface="Gill Sans MT"/>
              </a:rPr>
              <a:t>for your</a:t>
            </a:r>
            <a:r>
              <a:rPr sz="1700" spc="-30" dirty="0">
                <a:latin typeface="Gill Sans MT"/>
                <a:cs typeface="Gill Sans MT"/>
              </a:rPr>
              <a:t> </a:t>
            </a:r>
            <a:r>
              <a:rPr sz="1700" spc="-15" dirty="0">
                <a:latin typeface="Gill Sans MT"/>
                <a:cs typeface="Gill Sans MT"/>
              </a:rPr>
              <a:t>attention!</a:t>
            </a:r>
            <a:endParaRPr sz="1700" dirty="0">
              <a:latin typeface="Gill Sans MT"/>
              <a:cs typeface="Gill Sans MT"/>
            </a:endParaRPr>
          </a:p>
        </p:txBody>
      </p:sp>
      <p:sp>
        <p:nvSpPr>
          <p:cNvPr id="5" name="object 5"/>
          <p:cNvSpPr/>
          <p:nvPr/>
        </p:nvSpPr>
        <p:spPr>
          <a:xfrm>
            <a:off x="3071952"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3333B2"/>
          </a:solidFill>
        </p:spPr>
        <p:txBody>
          <a:bodyPr wrap="square" lIns="0" tIns="0" rIns="0" bIns="0" rtlCol="0"/>
          <a:lstStyle/>
          <a:p>
            <a:endParaRPr/>
          </a:p>
        </p:txBody>
      </p:sp>
      <p:sp>
        <p:nvSpPr>
          <p:cNvPr id="9" name="object 13">
            <a:extLst>
              <a:ext uri="{FF2B5EF4-FFF2-40B4-BE49-F238E27FC236}">
                <a16:creationId xmlns:a16="http://schemas.microsoft.com/office/drawing/2014/main" id="{DFAFA440-A98A-4648-B423-F90702DF3D29}"/>
              </a:ext>
            </a:extLst>
          </p:cNvPr>
          <p:cNvSpPr/>
          <p:nvPr/>
        </p:nvSpPr>
        <p:spPr>
          <a:xfrm>
            <a:off x="0" y="3346272"/>
            <a:ext cx="1536065" cy="109855"/>
          </a:xfrm>
          <a:custGeom>
            <a:avLst/>
            <a:gdLst/>
            <a:ahLst/>
            <a:cxnLst/>
            <a:rect l="l" t="t" r="r" b="b"/>
            <a:pathLst>
              <a:path w="1536065" h="109854">
                <a:moveTo>
                  <a:pt x="0" y="109727"/>
                </a:moveTo>
                <a:lnTo>
                  <a:pt x="1535976" y="109727"/>
                </a:lnTo>
                <a:lnTo>
                  <a:pt x="1535976" y="0"/>
                </a:lnTo>
                <a:lnTo>
                  <a:pt x="0" y="0"/>
                </a:lnTo>
                <a:lnTo>
                  <a:pt x="0" y="109727"/>
                </a:lnTo>
                <a:close/>
              </a:path>
            </a:pathLst>
          </a:custGeom>
          <a:solidFill>
            <a:srgbClr val="19195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4">
            <a:extLst>
              <a:ext uri="{FF2B5EF4-FFF2-40B4-BE49-F238E27FC236}">
                <a16:creationId xmlns:a16="http://schemas.microsoft.com/office/drawing/2014/main" id="{BCEE3ADD-8FC6-4D2D-9B36-E3B11145FCCF}"/>
              </a:ext>
            </a:extLst>
          </p:cNvPr>
          <p:cNvSpPr/>
          <p:nvPr/>
        </p:nvSpPr>
        <p:spPr>
          <a:xfrm>
            <a:off x="1535976"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26268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6">
            <a:extLst>
              <a:ext uri="{FF2B5EF4-FFF2-40B4-BE49-F238E27FC236}">
                <a16:creationId xmlns:a16="http://schemas.microsoft.com/office/drawing/2014/main" id="{8FA7D813-C33C-46ED-BFE4-702385E4CFF6}"/>
              </a:ext>
            </a:extLst>
          </p:cNvPr>
          <p:cNvSpPr txBox="1">
            <a:spLocks noGrp="1"/>
          </p:cNvSpPr>
          <p:nvPr>
            <p:ph type="ftr" sz="quarter" idx="5"/>
          </p:nvPr>
        </p:nvSpPr>
        <p:spPr>
          <a:xfrm>
            <a:off x="302348" y="3338410"/>
            <a:ext cx="931544" cy="100027"/>
          </a:xfrm>
          <a:prstGeom prst="rect">
            <a:avLst/>
          </a:prstGeom>
        </p:spPr>
        <p:txBody>
          <a:bodyPr vert="horz" wrap="square" lIns="0" tIns="7620" rIns="0" bIns="0" rtlCol="0">
            <a:spAutoFit/>
          </a:bodyPr>
          <a:lstStyle/>
          <a:p>
            <a:pPr marL="12700">
              <a:lnSpc>
                <a:spcPct val="100000"/>
              </a:lnSpc>
              <a:spcBef>
                <a:spcPts val="60"/>
              </a:spcBef>
            </a:pPr>
            <a:r>
              <a:rPr lang="en-US" altLang="zh-CN" spc="55" dirty="0"/>
              <a:t>Team 19</a:t>
            </a:r>
            <a:endParaRPr lang="en-US" altLang="zh-CN" spc="90" dirty="0"/>
          </a:p>
        </p:txBody>
      </p:sp>
      <p:sp>
        <p:nvSpPr>
          <p:cNvPr id="12" name="object 17">
            <a:extLst>
              <a:ext uri="{FF2B5EF4-FFF2-40B4-BE49-F238E27FC236}">
                <a16:creationId xmlns:a16="http://schemas.microsoft.com/office/drawing/2014/main" id="{84411526-70BC-40DB-B6D3-FFBFC19FEF9B}"/>
              </a:ext>
            </a:extLst>
          </p:cNvPr>
          <p:cNvSpPr txBox="1">
            <a:spLocks noGrp="1"/>
          </p:cNvSpPr>
          <p:nvPr>
            <p:ph type="dt" sz="half" idx="6"/>
          </p:nvPr>
        </p:nvSpPr>
        <p:spPr>
          <a:xfrm>
            <a:off x="3374125" y="3338410"/>
            <a:ext cx="774064" cy="100027"/>
          </a:xfrm>
          <a:prstGeom prst="rect">
            <a:avLst/>
          </a:prstGeom>
        </p:spPr>
        <p:txBody>
          <a:bodyPr vert="horz" wrap="square" lIns="0" tIns="7620" rIns="0" bIns="0" rtlCol="0">
            <a:spAutoFit/>
          </a:bodyPr>
          <a:lstStyle/>
          <a:p>
            <a:pPr marL="12700">
              <a:lnSpc>
                <a:spcPct val="100000"/>
              </a:lnSpc>
              <a:spcBef>
                <a:spcPts val="60"/>
              </a:spcBef>
            </a:pPr>
            <a:r>
              <a:rPr lang="en-US" altLang="zh-CN" spc="45" dirty="0"/>
              <a:t>November 23rd 2019</a:t>
            </a:r>
          </a:p>
        </p:txBody>
      </p:sp>
      <p:sp>
        <p:nvSpPr>
          <p:cNvPr id="8" name="object 2">
            <a:extLst>
              <a:ext uri="{FF2B5EF4-FFF2-40B4-BE49-F238E27FC236}">
                <a16:creationId xmlns:a16="http://schemas.microsoft.com/office/drawing/2014/main" id="{F67E9CE5-1B9E-40CC-ABB8-E348B99E3A3F}"/>
              </a:ext>
            </a:extLst>
          </p:cNvPr>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endParaRPr/>
          </a:p>
        </p:txBody>
      </p:sp>
      <p:sp>
        <p:nvSpPr>
          <p:cNvPr id="14" name="object 3">
            <a:extLst>
              <a:ext uri="{FF2B5EF4-FFF2-40B4-BE49-F238E27FC236}">
                <a16:creationId xmlns:a16="http://schemas.microsoft.com/office/drawing/2014/main" id="{FE734865-D038-4775-949C-12E828108923}"/>
              </a:ext>
            </a:extLst>
          </p:cNvPr>
          <p:cNvSpPr txBox="1">
            <a:spLocks/>
          </p:cNvSpPr>
          <p:nvPr/>
        </p:nvSpPr>
        <p:spPr>
          <a:xfrm>
            <a:off x="95300" y="61884"/>
            <a:ext cx="1828750" cy="294311"/>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kern="0" spc="-55" dirty="0">
                <a:solidFill>
                  <a:schemeClr val="bg1"/>
                </a:solidFill>
              </a:rPr>
              <a:t>Thank You</a:t>
            </a:r>
          </a:p>
        </p:txBody>
      </p:sp>
    </p:spTree>
    <p:extLst>
      <p:ext uri="{BB962C8B-B14F-4D97-AF65-F5344CB8AC3E}">
        <p14:creationId xmlns:p14="http://schemas.microsoft.com/office/powerpoint/2010/main" val="330961212"/>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endParaRPr/>
          </a:p>
        </p:txBody>
      </p:sp>
      <p:sp>
        <p:nvSpPr>
          <p:cNvPr id="3" name="object 3"/>
          <p:cNvSpPr txBox="1"/>
          <p:nvPr/>
        </p:nvSpPr>
        <p:spPr>
          <a:xfrm>
            <a:off x="95300" y="61884"/>
            <a:ext cx="554355"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latin typeface="Tahoma"/>
                <a:cs typeface="Tahoma"/>
              </a:rPr>
              <a:t>Outline</a:t>
            </a:r>
            <a:endParaRPr sz="1400">
              <a:latin typeface="Tahoma"/>
              <a:cs typeface="Tahoma"/>
            </a:endParaRPr>
          </a:p>
        </p:txBody>
      </p:sp>
      <p:sp>
        <p:nvSpPr>
          <p:cNvPr id="4" name="object 4"/>
          <p:cNvSpPr/>
          <p:nvPr/>
        </p:nvSpPr>
        <p:spPr>
          <a:xfrm>
            <a:off x="89280" y="866444"/>
            <a:ext cx="160096" cy="1600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9280" y="1287077"/>
            <a:ext cx="160096" cy="160096"/>
          </a:xfrm>
          <a:prstGeom prst="rect">
            <a:avLst/>
          </a:prstGeom>
          <a:blipFill>
            <a:blip r:embed="rId3" cstate="print"/>
            <a:stretch>
              <a:fillRect/>
            </a:stretch>
          </a:blipFill>
        </p:spPr>
        <p:txBody>
          <a:bodyPr wrap="square" lIns="0" tIns="0" rIns="0" bIns="0" rtlCol="0"/>
          <a:lstStyle/>
          <a:p>
            <a:r>
              <a:rPr lang="en-US" altLang="zh-CN" sz="1000" dirty="0">
                <a:solidFill>
                  <a:schemeClr val="bg1"/>
                </a:solidFill>
              </a:rPr>
              <a:t>  2</a:t>
            </a:r>
            <a:endParaRPr sz="1000" dirty="0">
              <a:solidFill>
                <a:schemeClr val="bg1"/>
              </a:solidFill>
            </a:endParaRPr>
          </a:p>
        </p:txBody>
      </p:sp>
      <p:sp>
        <p:nvSpPr>
          <p:cNvPr id="6" name="object 6"/>
          <p:cNvSpPr txBox="1"/>
          <p:nvPr/>
        </p:nvSpPr>
        <p:spPr>
          <a:xfrm>
            <a:off x="129276" y="839411"/>
            <a:ext cx="2099574" cy="180819"/>
          </a:xfrm>
          <a:prstGeom prst="rect">
            <a:avLst/>
          </a:prstGeom>
        </p:spPr>
        <p:txBody>
          <a:bodyPr vert="horz" wrap="square" lIns="0" tIns="11430" rIns="0" bIns="0" rtlCol="0">
            <a:spAutoFit/>
          </a:bodyPr>
          <a:lstStyle/>
          <a:p>
            <a:pPr marL="177800" indent="-165100">
              <a:lnSpc>
                <a:spcPct val="100000"/>
              </a:lnSpc>
              <a:spcBef>
                <a:spcPts val="90"/>
              </a:spcBef>
              <a:buClr>
                <a:srgbClr val="EAEAF7"/>
              </a:buClr>
              <a:buSzPct val="72727"/>
              <a:buFont typeface="Arial"/>
              <a:buAutoNum type="arabicPlain"/>
              <a:tabLst>
                <a:tab pos="178435" algn="l"/>
              </a:tabLst>
            </a:pPr>
            <a:r>
              <a:rPr sz="1100" u="sng" spc="-25" dirty="0">
                <a:solidFill>
                  <a:srgbClr val="3B3BFF"/>
                </a:solidFill>
                <a:latin typeface="Tahoma"/>
                <a:cs typeface="Tahoma"/>
              </a:rPr>
              <a:t>Introduction</a:t>
            </a:r>
            <a:r>
              <a:rPr lang="en-US" sz="1100" u="sng" spc="-25" dirty="0">
                <a:solidFill>
                  <a:srgbClr val="3B3BFF"/>
                </a:solidFill>
                <a:latin typeface="Tahoma"/>
                <a:cs typeface="Tahoma"/>
              </a:rPr>
              <a:t>/Background</a:t>
            </a:r>
            <a:endParaRPr sz="1100" u="sng" spc="-25" dirty="0">
              <a:solidFill>
                <a:srgbClr val="3B3BFF"/>
              </a:solidFill>
              <a:latin typeface="Tahoma"/>
              <a:cs typeface="Tahoma"/>
            </a:endParaRPr>
          </a:p>
        </p:txBody>
      </p:sp>
      <p:sp>
        <p:nvSpPr>
          <p:cNvPr id="7" name="object 7"/>
          <p:cNvSpPr/>
          <p:nvPr/>
        </p:nvSpPr>
        <p:spPr>
          <a:xfrm>
            <a:off x="89280" y="1708365"/>
            <a:ext cx="160096" cy="160096"/>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29755" y="1707615"/>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AEAF7"/>
                </a:solidFill>
                <a:latin typeface="Arial"/>
                <a:cs typeface="Arial"/>
              </a:rPr>
              <a:t>3</a:t>
            </a:r>
            <a:endParaRPr sz="800">
              <a:latin typeface="Arial"/>
              <a:cs typeface="Arial"/>
            </a:endParaRPr>
          </a:p>
        </p:txBody>
      </p:sp>
      <p:sp>
        <p:nvSpPr>
          <p:cNvPr id="10" name="object 10"/>
          <p:cNvSpPr/>
          <p:nvPr/>
        </p:nvSpPr>
        <p:spPr>
          <a:xfrm>
            <a:off x="89280" y="2129333"/>
            <a:ext cx="160096" cy="160096"/>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29755" y="2128569"/>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AEAF7"/>
                </a:solidFill>
                <a:latin typeface="Arial"/>
                <a:cs typeface="Arial"/>
              </a:rPr>
              <a:t>4</a:t>
            </a:r>
            <a:endParaRPr sz="800">
              <a:latin typeface="Arial"/>
              <a:cs typeface="Arial"/>
            </a:endParaRPr>
          </a:p>
        </p:txBody>
      </p:sp>
      <p:sp>
        <p:nvSpPr>
          <p:cNvPr id="18" name="object 18"/>
          <p:cNvSpPr/>
          <p:nvPr/>
        </p:nvSpPr>
        <p:spPr>
          <a:xfrm>
            <a:off x="3071952" y="3346272"/>
            <a:ext cx="1536065" cy="109855"/>
          </a:xfrm>
          <a:custGeom>
            <a:avLst/>
            <a:gdLst/>
            <a:ahLst/>
            <a:cxnLst/>
            <a:rect l="l" t="t" r="r" b="b"/>
            <a:pathLst>
              <a:path w="1536064" h="109854">
                <a:moveTo>
                  <a:pt x="0" y="109728"/>
                </a:moveTo>
                <a:lnTo>
                  <a:pt x="1535976" y="109728"/>
                </a:lnTo>
                <a:lnTo>
                  <a:pt x="1535976" y="0"/>
                </a:lnTo>
                <a:lnTo>
                  <a:pt x="0" y="0"/>
                </a:lnTo>
                <a:lnTo>
                  <a:pt x="0" y="109728"/>
                </a:lnTo>
                <a:close/>
              </a:path>
            </a:pathLst>
          </a:custGeom>
          <a:solidFill>
            <a:srgbClr val="3333B2"/>
          </a:solidFill>
        </p:spPr>
        <p:txBody>
          <a:bodyPr wrap="square" lIns="0" tIns="0" rIns="0" bIns="0" rtlCol="0"/>
          <a:lstStyle/>
          <a:p>
            <a:endParaRPr/>
          </a:p>
        </p:txBody>
      </p:sp>
      <p:sp>
        <p:nvSpPr>
          <p:cNvPr id="22" name="object 9">
            <a:extLst>
              <a:ext uri="{FF2B5EF4-FFF2-40B4-BE49-F238E27FC236}">
                <a16:creationId xmlns:a16="http://schemas.microsoft.com/office/drawing/2014/main" id="{2736CCB9-9654-4E48-A47F-448AC8FE6233}"/>
              </a:ext>
            </a:extLst>
          </p:cNvPr>
          <p:cNvSpPr txBox="1"/>
          <p:nvPr/>
        </p:nvSpPr>
        <p:spPr>
          <a:xfrm>
            <a:off x="284847" y="1267317"/>
            <a:ext cx="470534" cy="180819"/>
          </a:xfrm>
          <a:prstGeom prst="rect">
            <a:avLst/>
          </a:prstGeom>
        </p:spPr>
        <p:txBody>
          <a:bodyPr vert="horz" wrap="square" lIns="0" tIns="11430" rIns="0" bIns="0" rtlCol="0">
            <a:spAutoFit/>
          </a:bodyPr>
          <a:lstStyle/>
          <a:p>
            <a:pPr marL="12700">
              <a:lnSpc>
                <a:spcPct val="100000"/>
              </a:lnSpc>
              <a:spcBef>
                <a:spcPts val="90"/>
              </a:spcBef>
            </a:pPr>
            <a:r>
              <a:rPr sz="1100" u="sng" spc="-25" dirty="0">
                <a:solidFill>
                  <a:schemeClr val="bg1">
                    <a:lumMod val="75000"/>
                  </a:schemeClr>
                </a:solidFill>
                <a:latin typeface="Tahoma"/>
                <a:cs typeface="Tahoma"/>
                <a:hlinkClick r:id="rId5" action="ppaction://hlinksldjump">
                  <a:extLst>
                    <a:ext uri="{A12FA001-AC4F-418D-AE19-62706E023703}">
                      <ahyp:hlinkClr xmlns:ahyp="http://schemas.microsoft.com/office/drawing/2018/hyperlinkcolor" val="tx"/>
                    </a:ext>
                  </a:extLst>
                </a:hlinkClick>
              </a:rPr>
              <a:t>Method</a:t>
            </a:r>
            <a:endParaRPr sz="1100" u="sng" spc="-25" dirty="0">
              <a:solidFill>
                <a:schemeClr val="bg1">
                  <a:lumMod val="75000"/>
                </a:schemeClr>
              </a:solidFill>
              <a:latin typeface="Tahoma"/>
              <a:cs typeface="Tahoma"/>
            </a:endParaRPr>
          </a:p>
        </p:txBody>
      </p:sp>
      <p:sp>
        <p:nvSpPr>
          <p:cNvPr id="23" name="object 12">
            <a:extLst>
              <a:ext uri="{FF2B5EF4-FFF2-40B4-BE49-F238E27FC236}">
                <a16:creationId xmlns:a16="http://schemas.microsoft.com/office/drawing/2014/main" id="{82CF9A5A-4050-4062-9FC9-18689C155586}"/>
              </a:ext>
            </a:extLst>
          </p:cNvPr>
          <p:cNvSpPr txBox="1"/>
          <p:nvPr/>
        </p:nvSpPr>
        <p:spPr>
          <a:xfrm>
            <a:off x="284847" y="1687403"/>
            <a:ext cx="1944003" cy="180819"/>
          </a:xfrm>
          <a:prstGeom prst="rect">
            <a:avLst/>
          </a:prstGeom>
        </p:spPr>
        <p:txBody>
          <a:bodyPr vert="horz" wrap="square" lIns="0" tIns="11430" rIns="0" bIns="0" rtlCol="0">
            <a:spAutoFit/>
          </a:bodyPr>
          <a:lstStyle/>
          <a:p>
            <a:pPr marL="12700">
              <a:spcBef>
                <a:spcPts val="90"/>
              </a:spcBef>
            </a:pPr>
            <a:r>
              <a:rPr sz="1100" u="sng" spc="-45" dirty="0">
                <a:solidFill>
                  <a:schemeClr val="bg1">
                    <a:lumMod val="75000"/>
                  </a:schemeClr>
                </a:solidFill>
                <a:latin typeface="Tahoma"/>
                <a:cs typeface="Tahoma"/>
                <a:hlinkClick r:id="" action="ppaction://noaction">
                  <a:extLst>
                    <a:ext uri="{A12FA001-AC4F-418D-AE19-62706E023703}">
                      <ahyp:hlinkClr xmlns:ahyp="http://schemas.microsoft.com/office/drawing/2018/hyperlinkcolor" val="tx"/>
                    </a:ext>
                  </a:extLst>
                </a:hlinkClick>
              </a:rPr>
              <a:t>Experiments</a:t>
            </a:r>
            <a:r>
              <a:rPr lang="en-US" sz="1100" u="sng" spc="-45" dirty="0">
                <a:solidFill>
                  <a:schemeClr val="bg1">
                    <a:lumMod val="75000"/>
                  </a:schemeClr>
                </a:solidFill>
                <a:latin typeface="Tahoma"/>
                <a:cs typeface="Tahoma"/>
              </a:rPr>
              <a:t> and Discussions</a:t>
            </a:r>
            <a:endParaRPr sz="1100" u="sng" spc="-45" dirty="0">
              <a:solidFill>
                <a:schemeClr val="bg1">
                  <a:lumMod val="75000"/>
                </a:schemeClr>
              </a:solidFill>
              <a:latin typeface="Tahoma"/>
              <a:cs typeface="Tahoma"/>
            </a:endParaRPr>
          </a:p>
        </p:txBody>
      </p:sp>
      <p:sp>
        <p:nvSpPr>
          <p:cNvPr id="24" name="object 15">
            <a:extLst>
              <a:ext uri="{FF2B5EF4-FFF2-40B4-BE49-F238E27FC236}">
                <a16:creationId xmlns:a16="http://schemas.microsoft.com/office/drawing/2014/main" id="{F82BC206-BD2C-45B0-B431-2B2C4B10ED6D}"/>
              </a:ext>
            </a:extLst>
          </p:cNvPr>
          <p:cNvSpPr txBox="1"/>
          <p:nvPr/>
        </p:nvSpPr>
        <p:spPr>
          <a:xfrm>
            <a:off x="284847" y="2126207"/>
            <a:ext cx="642620" cy="180819"/>
          </a:xfrm>
          <a:prstGeom prst="rect">
            <a:avLst/>
          </a:prstGeom>
        </p:spPr>
        <p:txBody>
          <a:bodyPr vert="horz" wrap="square" lIns="0" tIns="11430" rIns="0" bIns="0" rtlCol="0">
            <a:spAutoFit/>
          </a:bodyPr>
          <a:lstStyle/>
          <a:p>
            <a:pPr marL="12700">
              <a:lnSpc>
                <a:spcPct val="100000"/>
              </a:lnSpc>
              <a:spcBef>
                <a:spcPts val="90"/>
              </a:spcBef>
            </a:pPr>
            <a:r>
              <a:rPr sz="1100" spc="-40" dirty="0">
                <a:solidFill>
                  <a:schemeClr val="bg1">
                    <a:lumMod val="75000"/>
                  </a:schemeClr>
                </a:solidFill>
                <a:latin typeface="Tahoma"/>
                <a:cs typeface="Tahoma"/>
                <a:hlinkClick r:id="" action="ppaction://noaction">
                  <a:extLst>
                    <a:ext uri="{A12FA001-AC4F-418D-AE19-62706E023703}">
                      <ahyp:hlinkClr xmlns:ahyp="http://schemas.microsoft.com/office/drawing/2018/hyperlinkcolor" val="tx"/>
                    </a:ext>
                  </a:extLst>
                </a:hlinkClick>
              </a:rPr>
              <a:t>Conclusion</a:t>
            </a:r>
            <a:endParaRPr sz="1100" dirty="0">
              <a:solidFill>
                <a:schemeClr val="bg1">
                  <a:lumMod val="75000"/>
                </a:schemeClr>
              </a:solidFill>
              <a:latin typeface="Tahoma"/>
              <a:cs typeface="Tahoma"/>
            </a:endParaRPr>
          </a:p>
        </p:txBody>
      </p:sp>
      <p:sp>
        <p:nvSpPr>
          <p:cNvPr id="25" name="object 13">
            <a:extLst>
              <a:ext uri="{FF2B5EF4-FFF2-40B4-BE49-F238E27FC236}">
                <a16:creationId xmlns:a16="http://schemas.microsoft.com/office/drawing/2014/main" id="{ED9371ED-01CC-481B-B597-76D7A791A6A4}"/>
              </a:ext>
            </a:extLst>
          </p:cNvPr>
          <p:cNvSpPr/>
          <p:nvPr/>
        </p:nvSpPr>
        <p:spPr>
          <a:xfrm>
            <a:off x="0" y="3346272"/>
            <a:ext cx="1536065" cy="109855"/>
          </a:xfrm>
          <a:custGeom>
            <a:avLst/>
            <a:gdLst/>
            <a:ahLst/>
            <a:cxnLst/>
            <a:rect l="l" t="t" r="r" b="b"/>
            <a:pathLst>
              <a:path w="1536065" h="109854">
                <a:moveTo>
                  <a:pt x="0" y="109727"/>
                </a:moveTo>
                <a:lnTo>
                  <a:pt x="1535976" y="109727"/>
                </a:lnTo>
                <a:lnTo>
                  <a:pt x="1535976" y="0"/>
                </a:lnTo>
                <a:lnTo>
                  <a:pt x="0" y="0"/>
                </a:lnTo>
                <a:lnTo>
                  <a:pt x="0" y="109727"/>
                </a:lnTo>
                <a:close/>
              </a:path>
            </a:pathLst>
          </a:custGeom>
          <a:solidFill>
            <a:srgbClr val="191959"/>
          </a:solidFill>
        </p:spPr>
        <p:txBody>
          <a:bodyPr wrap="square" lIns="0" tIns="0" rIns="0" bIns="0" rtlCol="0"/>
          <a:lstStyle/>
          <a:p>
            <a:endParaRPr/>
          </a:p>
        </p:txBody>
      </p:sp>
      <p:sp>
        <p:nvSpPr>
          <p:cNvPr id="26" name="object 14">
            <a:extLst>
              <a:ext uri="{FF2B5EF4-FFF2-40B4-BE49-F238E27FC236}">
                <a16:creationId xmlns:a16="http://schemas.microsoft.com/office/drawing/2014/main" id="{13947FCD-D23C-44D1-B478-535CBB0F3B7B}"/>
              </a:ext>
            </a:extLst>
          </p:cNvPr>
          <p:cNvSpPr/>
          <p:nvPr/>
        </p:nvSpPr>
        <p:spPr>
          <a:xfrm>
            <a:off x="1535976"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262685"/>
          </a:solidFill>
        </p:spPr>
        <p:txBody>
          <a:bodyPr wrap="square" lIns="0" tIns="0" rIns="0" bIns="0" rtlCol="0"/>
          <a:lstStyle/>
          <a:p>
            <a:endParaRPr/>
          </a:p>
        </p:txBody>
      </p:sp>
      <p:sp>
        <p:nvSpPr>
          <p:cNvPr id="27" name="object 16">
            <a:extLst>
              <a:ext uri="{FF2B5EF4-FFF2-40B4-BE49-F238E27FC236}">
                <a16:creationId xmlns:a16="http://schemas.microsoft.com/office/drawing/2014/main" id="{E779D3EA-3D6E-4C15-91FD-5A15E246B851}"/>
              </a:ext>
            </a:extLst>
          </p:cNvPr>
          <p:cNvSpPr txBox="1">
            <a:spLocks noGrp="1"/>
          </p:cNvSpPr>
          <p:nvPr>
            <p:ph type="ftr" sz="quarter" idx="5"/>
          </p:nvPr>
        </p:nvSpPr>
        <p:spPr>
          <a:xfrm>
            <a:off x="302348" y="3338410"/>
            <a:ext cx="931544" cy="100027"/>
          </a:xfrm>
          <a:prstGeom prst="rect">
            <a:avLst/>
          </a:prstGeom>
        </p:spPr>
        <p:txBody>
          <a:bodyPr vert="horz" wrap="square" lIns="0" tIns="7620" rIns="0" bIns="0" rtlCol="0">
            <a:spAutoFit/>
          </a:bodyPr>
          <a:lstStyle/>
          <a:p>
            <a:pPr marL="12700">
              <a:lnSpc>
                <a:spcPct val="100000"/>
              </a:lnSpc>
              <a:spcBef>
                <a:spcPts val="60"/>
              </a:spcBef>
            </a:pPr>
            <a:r>
              <a:rPr lang="en-US" altLang="zh-CN" spc="55" dirty="0"/>
              <a:t>Team 19</a:t>
            </a:r>
            <a:endParaRPr lang="en-US" altLang="zh-CN" spc="90" dirty="0"/>
          </a:p>
        </p:txBody>
      </p:sp>
      <p:sp>
        <p:nvSpPr>
          <p:cNvPr id="28" name="object 17">
            <a:extLst>
              <a:ext uri="{FF2B5EF4-FFF2-40B4-BE49-F238E27FC236}">
                <a16:creationId xmlns:a16="http://schemas.microsoft.com/office/drawing/2014/main" id="{5F58EEEF-40C1-468F-9DEF-B19EA2592186}"/>
              </a:ext>
            </a:extLst>
          </p:cNvPr>
          <p:cNvSpPr txBox="1">
            <a:spLocks noGrp="1"/>
          </p:cNvSpPr>
          <p:nvPr>
            <p:ph type="dt" sz="half" idx="6"/>
          </p:nvPr>
        </p:nvSpPr>
        <p:spPr>
          <a:xfrm>
            <a:off x="3374125" y="3338410"/>
            <a:ext cx="774064" cy="100027"/>
          </a:xfrm>
          <a:prstGeom prst="rect">
            <a:avLst/>
          </a:prstGeom>
        </p:spPr>
        <p:txBody>
          <a:bodyPr vert="horz" wrap="square" lIns="0" tIns="7620" rIns="0" bIns="0" rtlCol="0">
            <a:spAutoFit/>
          </a:bodyPr>
          <a:lstStyle/>
          <a:p>
            <a:pPr marL="12700">
              <a:lnSpc>
                <a:spcPct val="100000"/>
              </a:lnSpc>
              <a:spcBef>
                <a:spcPts val="60"/>
              </a:spcBef>
            </a:pPr>
            <a:r>
              <a:rPr lang="en-US" altLang="zh-CN" spc="45" dirty="0"/>
              <a:t>November 23rd 2019</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61884"/>
            <a:ext cx="4267150" cy="232756"/>
          </a:xfrm>
          <a:prstGeom prst="rect">
            <a:avLst/>
          </a:prstGeom>
        </p:spPr>
        <p:txBody>
          <a:bodyPr vert="horz" wrap="square" lIns="0" tIns="17145" rIns="0" bIns="0" rtlCol="0">
            <a:spAutoFit/>
          </a:bodyPr>
          <a:lstStyle/>
          <a:p>
            <a:pPr marL="12700">
              <a:lnSpc>
                <a:spcPct val="100000"/>
              </a:lnSpc>
              <a:spcBef>
                <a:spcPts val="135"/>
              </a:spcBef>
            </a:pPr>
            <a:r>
              <a:rPr lang="en-US" spc="-75" dirty="0"/>
              <a:t>Introduction</a:t>
            </a:r>
            <a:endParaRPr spc="-60" dirty="0"/>
          </a:p>
        </p:txBody>
      </p:sp>
      <p:sp>
        <p:nvSpPr>
          <p:cNvPr id="22" name="object 22"/>
          <p:cNvSpPr/>
          <p:nvPr/>
        </p:nvSpPr>
        <p:spPr>
          <a:xfrm>
            <a:off x="3071952"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3333B2"/>
          </a:solidFill>
        </p:spPr>
        <p:txBody>
          <a:bodyPr wrap="square" lIns="0" tIns="0" rIns="0" bIns="0" rtlCol="0"/>
          <a:lstStyle/>
          <a:p>
            <a:endParaRPr/>
          </a:p>
        </p:txBody>
      </p:sp>
      <p:sp>
        <p:nvSpPr>
          <p:cNvPr id="26" name="object 13">
            <a:extLst>
              <a:ext uri="{FF2B5EF4-FFF2-40B4-BE49-F238E27FC236}">
                <a16:creationId xmlns:a16="http://schemas.microsoft.com/office/drawing/2014/main" id="{48E5C6A4-A839-49AA-868F-C5F5149EED43}"/>
              </a:ext>
            </a:extLst>
          </p:cNvPr>
          <p:cNvSpPr/>
          <p:nvPr/>
        </p:nvSpPr>
        <p:spPr>
          <a:xfrm>
            <a:off x="0" y="3346272"/>
            <a:ext cx="1536065" cy="109855"/>
          </a:xfrm>
          <a:custGeom>
            <a:avLst/>
            <a:gdLst/>
            <a:ahLst/>
            <a:cxnLst/>
            <a:rect l="l" t="t" r="r" b="b"/>
            <a:pathLst>
              <a:path w="1536065" h="109854">
                <a:moveTo>
                  <a:pt x="0" y="109727"/>
                </a:moveTo>
                <a:lnTo>
                  <a:pt x="1535976" y="109727"/>
                </a:lnTo>
                <a:lnTo>
                  <a:pt x="1535976" y="0"/>
                </a:lnTo>
                <a:lnTo>
                  <a:pt x="0" y="0"/>
                </a:lnTo>
                <a:lnTo>
                  <a:pt x="0" y="109727"/>
                </a:lnTo>
                <a:close/>
              </a:path>
            </a:pathLst>
          </a:custGeom>
          <a:solidFill>
            <a:srgbClr val="19195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14">
            <a:extLst>
              <a:ext uri="{FF2B5EF4-FFF2-40B4-BE49-F238E27FC236}">
                <a16:creationId xmlns:a16="http://schemas.microsoft.com/office/drawing/2014/main" id="{694390C3-22E9-438E-B387-9E1B3885A757}"/>
              </a:ext>
            </a:extLst>
          </p:cNvPr>
          <p:cNvSpPr/>
          <p:nvPr/>
        </p:nvSpPr>
        <p:spPr>
          <a:xfrm>
            <a:off x="1535976"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26268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16">
            <a:extLst>
              <a:ext uri="{FF2B5EF4-FFF2-40B4-BE49-F238E27FC236}">
                <a16:creationId xmlns:a16="http://schemas.microsoft.com/office/drawing/2014/main" id="{1373815D-26C3-4AF1-B30D-1CE6E4079979}"/>
              </a:ext>
            </a:extLst>
          </p:cNvPr>
          <p:cNvSpPr txBox="1">
            <a:spLocks noGrp="1"/>
          </p:cNvSpPr>
          <p:nvPr>
            <p:ph type="ftr" sz="quarter" idx="5"/>
          </p:nvPr>
        </p:nvSpPr>
        <p:spPr>
          <a:xfrm>
            <a:off x="302348" y="3338410"/>
            <a:ext cx="931544" cy="100027"/>
          </a:xfrm>
          <a:prstGeom prst="rect">
            <a:avLst/>
          </a:prstGeom>
        </p:spPr>
        <p:txBody>
          <a:bodyPr vert="horz" wrap="square" lIns="0" tIns="7620" rIns="0" bIns="0" rtlCol="0">
            <a:spAutoFit/>
          </a:bodyPr>
          <a:lstStyle/>
          <a:p>
            <a:pPr marL="12700">
              <a:lnSpc>
                <a:spcPct val="100000"/>
              </a:lnSpc>
              <a:spcBef>
                <a:spcPts val="60"/>
              </a:spcBef>
            </a:pPr>
            <a:r>
              <a:rPr lang="en-US" altLang="zh-CN" spc="55" dirty="0"/>
              <a:t>Team 19</a:t>
            </a:r>
            <a:endParaRPr lang="en-US" altLang="zh-CN" spc="90" dirty="0"/>
          </a:p>
        </p:txBody>
      </p:sp>
      <p:sp>
        <p:nvSpPr>
          <p:cNvPr id="29" name="object 17">
            <a:extLst>
              <a:ext uri="{FF2B5EF4-FFF2-40B4-BE49-F238E27FC236}">
                <a16:creationId xmlns:a16="http://schemas.microsoft.com/office/drawing/2014/main" id="{ACD36C79-ACCE-44A6-907F-0D7B4B9BA056}"/>
              </a:ext>
            </a:extLst>
          </p:cNvPr>
          <p:cNvSpPr txBox="1">
            <a:spLocks noGrp="1"/>
          </p:cNvSpPr>
          <p:nvPr>
            <p:ph type="dt" sz="half" idx="6"/>
          </p:nvPr>
        </p:nvSpPr>
        <p:spPr>
          <a:xfrm>
            <a:off x="3374125" y="3338410"/>
            <a:ext cx="774064" cy="100027"/>
          </a:xfrm>
          <a:prstGeom prst="rect">
            <a:avLst/>
          </a:prstGeom>
        </p:spPr>
        <p:txBody>
          <a:bodyPr vert="horz" wrap="square" lIns="0" tIns="7620" rIns="0" bIns="0" rtlCol="0">
            <a:spAutoFit/>
          </a:bodyPr>
          <a:lstStyle/>
          <a:p>
            <a:pPr marL="12700">
              <a:lnSpc>
                <a:spcPct val="100000"/>
              </a:lnSpc>
              <a:spcBef>
                <a:spcPts val="60"/>
              </a:spcBef>
            </a:pPr>
            <a:r>
              <a:rPr lang="en-US" altLang="zh-CN" spc="45" dirty="0"/>
              <a:t>November 23rd 2019</a:t>
            </a:r>
          </a:p>
        </p:txBody>
      </p:sp>
      <p:sp>
        <p:nvSpPr>
          <p:cNvPr id="6" name="文本框 5">
            <a:extLst>
              <a:ext uri="{FF2B5EF4-FFF2-40B4-BE49-F238E27FC236}">
                <a16:creationId xmlns:a16="http://schemas.microsoft.com/office/drawing/2014/main" id="{16EB1308-882F-42E5-ACB6-73EEA83E74ED}"/>
              </a:ext>
            </a:extLst>
          </p:cNvPr>
          <p:cNvSpPr txBox="1"/>
          <p:nvPr/>
        </p:nvSpPr>
        <p:spPr>
          <a:xfrm>
            <a:off x="34121" y="458085"/>
            <a:ext cx="4495791" cy="1015663"/>
          </a:xfrm>
          <a:prstGeom prst="rect">
            <a:avLst/>
          </a:prstGeom>
          <a:noFill/>
        </p:spPr>
        <p:txBody>
          <a:bodyPr wrap="square" rtlCol="0">
            <a:spAutoFit/>
          </a:bodyPr>
          <a:lstStyle/>
          <a:p>
            <a:r>
              <a:rPr lang="en-US" altLang="zh-CN" sz="1200" dirty="0"/>
              <a:t>Face recognition has been one of the most interesting and important research fields in the past two decades. The reasons come from the need of automatic recognitions and surveillance systems, the interest in human visual system on face recognition, and the design of human-computer interface, etc. </a:t>
            </a:r>
            <a:endParaRPr lang="zh-CN" altLang="en-US" sz="1200" dirty="0"/>
          </a:p>
        </p:txBody>
      </p:sp>
      <p:sp>
        <p:nvSpPr>
          <p:cNvPr id="16" name="文本框 15">
            <a:extLst>
              <a:ext uri="{FF2B5EF4-FFF2-40B4-BE49-F238E27FC236}">
                <a16:creationId xmlns:a16="http://schemas.microsoft.com/office/drawing/2014/main" id="{A3450062-2ECF-4715-BF58-9998F2EA3B29}"/>
              </a:ext>
            </a:extLst>
          </p:cNvPr>
          <p:cNvSpPr txBox="1"/>
          <p:nvPr/>
        </p:nvSpPr>
        <p:spPr>
          <a:xfrm>
            <a:off x="2371" y="1362059"/>
            <a:ext cx="4495792" cy="430887"/>
          </a:xfrm>
          <a:prstGeom prst="rect">
            <a:avLst/>
          </a:prstGeom>
          <a:noFill/>
        </p:spPr>
        <p:txBody>
          <a:bodyPr wrap="square" rtlCol="0">
            <a:spAutoFit/>
          </a:bodyPr>
          <a:lstStyle/>
          <a:p>
            <a:r>
              <a:rPr lang="en-US" altLang="zh-CN" sz="1100" dirty="0"/>
              <a:t>However, there’re several problems in the field that we have no choice but to deal with.</a:t>
            </a:r>
            <a:endParaRPr lang="zh-CN" altLang="en-US" sz="1100" dirty="0"/>
          </a:p>
        </p:txBody>
      </p:sp>
      <p:pic>
        <p:nvPicPr>
          <p:cNvPr id="19" name="图片 18">
            <a:extLst>
              <a:ext uri="{FF2B5EF4-FFF2-40B4-BE49-F238E27FC236}">
                <a16:creationId xmlns:a16="http://schemas.microsoft.com/office/drawing/2014/main" id="{A3AB5C6D-6EC3-4CDF-912C-C53C621F32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19" y="1899794"/>
            <a:ext cx="1604632" cy="432127"/>
          </a:xfrm>
          <a:prstGeom prst="rect">
            <a:avLst/>
          </a:prstGeom>
        </p:spPr>
      </p:pic>
      <p:sp>
        <p:nvSpPr>
          <p:cNvPr id="20" name="文本框 19">
            <a:extLst>
              <a:ext uri="{FF2B5EF4-FFF2-40B4-BE49-F238E27FC236}">
                <a16:creationId xmlns:a16="http://schemas.microsoft.com/office/drawing/2014/main" id="{60B528FA-2760-4FDF-A7E1-947C1B2B5A79}"/>
              </a:ext>
            </a:extLst>
          </p:cNvPr>
          <p:cNvSpPr txBox="1"/>
          <p:nvPr/>
        </p:nvSpPr>
        <p:spPr>
          <a:xfrm>
            <a:off x="363914" y="2315526"/>
            <a:ext cx="808235" cy="246221"/>
          </a:xfrm>
          <a:prstGeom prst="rect">
            <a:avLst/>
          </a:prstGeom>
          <a:noFill/>
        </p:spPr>
        <p:txBody>
          <a:bodyPr wrap="none" rtlCol="0">
            <a:spAutoFit/>
          </a:bodyPr>
          <a:lstStyle/>
          <a:p>
            <a:r>
              <a:rPr lang="en-US" altLang="zh-CN" sz="1000" dirty="0"/>
              <a:t>Illumination</a:t>
            </a:r>
            <a:endParaRPr lang="zh-CN" altLang="en-US" sz="1000" dirty="0"/>
          </a:p>
        </p:txBody>
      </p:sp>
      <p:pic>
        <p:nvPicPr>
          <p:cNvPr id="23" name="图片 22">
            <a:extLst>
              <a:ext uri="{FF2B5EF4-FFF2-40B4-BE49-F238E27FC236}">
                <a16:creationId xmlns:a16="http://schemas.microsoft.com/office/drawing/2014/main" id="{0E49A07E-54CF-4761-9E1B-1C67D26671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8096" y="1847966"/>
            <a:ext cx="1100354" cy="457565"/>
          </a:xfrm>
          <a:prstGeom prst="rect">
            <a:avLst/>
          </a:prstGeom>
        </p:spPr>
      </p:pic>
      <p:sp>
        <p:nvSpPr>
          <p:cNvPr id="30" name="文本框 29">
            <a:extLst>
              <a:ext uri="{FF2B5EF4-FFF2-40B4-BE49-F238E27FC236}">
                <a16:creationId xmlns:a16="http://schemas.microsoft.com/office/drawing/2014/main" id="{87C149C5-05D4-4C31-98F4-70C439C9E79C}"/>
              </a:ext>
            </a:extLst>
          </p:cNvPr>
          <p:cNvSpPr txBox="1"/>
          <p:nvPr/>
        </p:nvSpPr>
        <p:spPr>
          <a:xfrm>
            <a:off x="2009656" y="2305531"/>
            <a:ext cx="481222" cy="246221"/>
          </a:xfrm>
          <a:prstGeom prst="rect">
            <a:avLst/>
          </a:prstGeom>
          <a:noFill/>
        </p:spPr>
        <p:txBody>
          <a:bodyPr wrap="none" rtlCol="0">
            <a:spAutoFit/>
          </a:bodyPr>
          <a:lstStyle/>
          <a:p>
            <a:r>
              <a:rPr lang="en-US" altLang="zh-CN" sz="1000" dirty="0"/>
              <a:t>Poses</a:t>
            </a:r>
            <a:endParaRPr lang="zh-CN" altLang="en-US" sz="1000" dirty="0"/>
          </a:p>
        </p:txBody>
      </p:sp>
      <p:pic>
        <p:nvPicPr>
          <p:cNvPr id="25" name="图片 24">
            <a:extLst>
              <a:ext uri="{FF2B5EF4-FFF2-40B4-BE49-F238E27FC236}">
                <a16:creationId xmlns:a16="http://schemas.microsoft.com/office/drawing/2014/main" id="{CC6E0EB3-74C5-4CFC-A888-1284AA6FE7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366" y="2500820"/>
            <a:ext cx="1081330" cy="695360"/>
          </a:xfrm>
          <a:prstGeom prst="rect">
            <a:avLst/>
          </a:prstGeom>
        </p:spPr>
      </p:pic>
      <p:sp>
        <p:nvSpPr>
          <p:cNvPr id="31" name="文本框 30">
            <a:extLst>
              <a:ext uri="{FF2B5EF4-FFF2-40B4-BE49-F238E27FC236}">
                <a16:creationId xmlns:a16="http://schemas.microsoft.com/office/drawing/2014/main" id="{853F4FA6-F860-4ABC-8271-0726EEC100BD}"/>
              </a:ext>
            </a:extLst>
          </p:cNvPr>
          <p:cNvSpPr txBox="1"/>
          <p:nvPr/>
        </p:nvSpPr>
        <p:spPr>
          <a:xfrm>
            <a:off x="403085" y="3134336"/>
            <a:ext cx="742511" cy="246221"/>
          </a:xfrm>
          <a:prstGeom prst="rect">
            <a:avLst/>
          </a:prstGeom>
          <a:noFill/>
        </p:spPr>
        <p:txBody>
          <a:bodyPr wrap="none" rtlCol="0">
            <a:spAutoFit/>
          </a:bodyPr>
          <a:lstStyle/>
          <a:p>
            <a:r>
              <a:rPr lang="en-US" altLang="zh-CN" sz="1000" dirty="0"/>
              <a:t>Expression</a:t>
            </a:r>
            <a:endParaRPr lang="zh-CN" altLang="en-US" sz="1000" dirty="0"/>
          </a:p>
        </p:txBody>
      </p:sp>
      <p:pic>
        <p:nvPicPr>
          <p:cNvPr id="33" name="图片 32">
            <a:extLst>
              <a:ext uri="{FF2B5EF4-FFF2-40B4-BE49-F238E27FC236}">
                <a16:creationId xmlns:a16="http://schemas.microsoft.com/office/drawing/2014/main" id="{F0AF82DF-91C4-486D-9A2C-1E258B303F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3980" y="1678079"/>
            <a:ext cx="1162050" cy="660517"/>
          </a:xfrm>
          <a:prstGeom prst="rect">
            <a:avLst/>
          </a:prstGeom>
        </p:spPr>
      </p:pic>
      <p:sp>
        <p:nvSpPr>
          <p:cNvPr id="34" name="矩形 33">
            <a:extLst>
              <a:ext uri="{FF2B5EF4-FFF2-40B4-BE49-F238E27FC236}">
                <a16:creationId xmlns:a16="http://schemas.microsoft.com/office/drawing/2014/main" id="{A4DCDED6-11F2-46A1-94B0-2C9F6C42BC47}"/>
              </a:ext>
            </a:extLst>
          </p:cNvPr>
          <p:cNvSpPr/>
          <p:nvPr/>
        </p:nvSpPr>
        <p:spPr>
          <a:xfrm>
            <a:off x="3417152" y="2296706"/>
            <a:ext cx="688009" cy="246221"/>
          </a:xfrm>
          <a:prstGeom prst="rect">
            <a:avLst/>
          </a:prstGeom>
        </p:spPr>
        <p:txBody>
          <a:bodyPr wrap="none">
            <a:spAutoFit/>
          </a:bodyPr>
          <a:lstStyle/>
          <a:p>
            <a:r>
              <a:rPr lang="en-US" altLang="zh-CN" sz="1000" dirty="0"/>
              <a:t>O</a:t>
            </a:r>
            <a:r>
              <a:rPr lang="zh-CN" altLang="en-US" sz="1000" dirty="0"/>
              <a:t>cclusion</a:t>
            </a:r>
          </a:p>
        </p:txBody>
      </p:sp>
      <p:pic>
        <p:nvPicPr>
          <p:cNvPr id="36" name="图片 35">
            <a:extLst>
              <a:ext uri="{FF2B5EF4-FFF2-40B4-BE49-F238E27FC236}">
                <a16:creationId xmlns:a16="http://schemas.microsoft.com/office/drawing/2014/main" id="{3056E904-BD41-45DF-8C76-56E87AB334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13077" y="2509146"/>
            <a:ext cx="1137878" cy="659902"/>
          </a:xfrm>
          <a:prstGeom prst="rect">
            <a:avLst/>
          </a:prstGeom>
        </p:spPr>
      </p:pic>
      <p:sp>
        <p:nvSpPr>
          <p:cNvPr id="37" name="文本框 36">
            <a:extLst>
              <a:ext uri="{FF2B5EF4-FFF2-40B4-BE49-F238E27FC236}">
                <a16:creationId xmlns:a16="http://schemas.microsoft.com/office/drawing/2014/main" id="{687C4EC6-728A-487C-872A-34BD437BEE88}"/>
              </a:ext>
            </a:extLst>
          </p:cNvPr>
          <p:cNvSpPr txBox="1"/>
          <p:nvPr/>
        </p:nvSpPr>
        <p:spPr>
          <a:xfrm>
            <a:off x="2090297" y="3142202"/>
            <a:ext cx="383438" cy="246221"/>
          </a:xfrm>
          <a:prstGeom prst="rect">
            <a:avLst/>
          </a:prstGeom>
          <a:noFill/>
        </p:spPr>
        <p:txBody>
          <a:bodyPr wrap="none" rtlCol="0">
            <a:spAutoFit/>
          </a:bodyPr>
          <a:lstStyle/>
          <a:p>
            <a:r>
              <a:rPr lang="en-US" altLang="zh-CN" sz="1000" dirty="0"/>
              <a:t>Age</a:t>
            </a:r>
            <a:endParaRPr lang="zh-CN" altLang="en-US" sz="1000" dirty="0"/>
          </a:p>
        </p:txBody>
      </p:sp>
      <p:pic>
        <p:nvPicPr>
          <p:cNvPr id="39" name="图片 38">
            <a:extLst>
              <a:ext uri="{FF2B5EF4-FFF2-40B4-BE49-F238E27FC236}">
                <a16:creationId xmlns:a16="http://schemas.microsoft.com/office/drawing/2014/main" id="{CE4050A0-743F-45F0-A61F-56702333BA9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46624" y="2473562"/>
            <a:ext cx="1354767" cy="703180"/>
          </a:xfrm>
          <a:prstGeom prst="rect">
            <a:avLst/>
          </a:prstGeom>
        </p:spPr>
      </p:pic>
      <p:sp>
        <p:nvSpPr>
          <p:cNvPr id="42" name="文本框 41">
            <a:extLst>
              <a:ext uri="{FF2B5EF4-FFF2-40B4-BE49-F238E27FC236}">
                <a16:creationId xmlns:a16="http://schemas.microsoft.com/office/drawing/2014/main" id="{EC1F16AA-582C-4D06-AFAF-D132E6826570}"/>
              </a:ext>
            </a:extLst>
          </p:cNvPr>
          <p:cNvSpPr txBox="1"/>
          <p:nvPr/>
        </p:nvSpPr>
        <p:spPr>
          <a:xfrm>
            <a:off x="3100011" y="3138397"/>
            <a:ext cx="1282723" cy="246221"/>
          </a:xfrm>
          <a:prstGeom prst="rect">
            <a:avLst/>
          </a:prstGeom>
          <a:noFill/>
        </p:spPr>
        <p:txBody>
          <a:bodyPr wrap="none" rtlCol="0">
            <a:spAutoFit/>
          </a:bodyPr>
          <a:lstStyle/>
          <a:p>
            <a:r>
              <a:rPr lang="en-US" altLang="zh-CN" sz="1000" dirty="0"/>
              <a:t>Dynamic Recognition</a:t>
            </a:r>
            <a:endParaRPr lang="zh-CN" altLang="en-US" sz="1000" dirty="0"/>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61884"/>
            <a:ext cx="4267150" cy="232756"/>
          </a:xfrm>
          <a:prstGeom prst="rect">
            <a:avLst/>
          </a:prstGeom>
        </p:spPr>
        <p:txBody>
          <a:bodyPr vert="horz" wrap="square" lIns="0" tIns="17145" rIns="0" bIns="0" rtlCol="0">
            <a:spAutoFit/>
          </a:bodyPr>
          <a:lstStyle/>
          <a:p>
            <a:pPr marL="12700">
              <a:lnSpc>
                <a:spcPct val="100000"/>
              </a:lnSpc>
              <a:spcBef>
                <a:spcPts val="135"/>
              </a:spcBef>
            </a:pPr>
            <a:r>
              <a:rPr lang="en-US" spc="-75" dirty="0"/>
              <a:t>Introduction</a:t>
            </a:r>
            <a:endParaRPr spc="-60" dirty="0"/>
          </a:p>
        </p:txBody>
      </p:sp>
      <p:sp>
        <p:nvSpPr>
          <p:cNvPr id="22" name="object 22"/>
          <p:cNvSpPr/>
          <p:nvPr/>
        </p:nvSpPr>
        <p:spPr>
          <a:xfrm>
            <a:off x="3071952"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3333B2"/>
          </a:solidFill>
        </p:spPr>
        <p:txBody>
          <a:bodyPr wrap="square" lIns="0" tIns="0" rIns="0" bIns="0" rtlCol="0"/>
          <a:lstStyle/>
          <a:p>
            <a:endParaRPr/>
          </a:p>
        </p:txBody>
      </p:sp>
      <p:sp>
        <p:nvSpPr>
          <p:cNvPr id="26" name="object 13">
            <a:extLst>
              <a:ext uri="{FF2B5EF4-FFF2-40B4-BE49-F238E27FC236}">
                <a16:creationId xmlns:a16="http://schemas.microsoft.com/office/drawing/2014/main" id="{48E5C6A4-A839-49AA-868F-C5F5149EED43}"/>
              </a:ext>
            </a:extLst>
          </p:cNvPr>
          <p:cNvSpPr/>
          <p:nvPr/>
        </p:nvSpPr>
        <p:spPr>
          <a:xfrm>
            <a:off x="0" y="3346272"/>
            <a:ext cx="1536065" cy="109855"/>
          </a:xfrm>
          <a:custGeom>
            <a:avLst/>
            <a:gdLst/>
            <a:ahLst/>
            <a:cxnLst/>
            <a:rect l="l" t="t" r="r" b="b"/>
            <a:pathLst>
              <a:path w="1536065" h="109854">
                <a:moveTo>
                  <a:pt x="0" y="109727"/>
                </a:moveTo>
                <a:lnTo>
                  <a:pt x="1535976" y="109727"/>
                </a:lnTo>
                <a:lnTo>
                  <a:pt x="1535976" y="0"/>
                </a:lnTo>
                <a:lnTo>
                  <a:pt x="0" y="0"/>
                </a:lnTo>
                <a:lnTo>
                  <a:pt x="0" y="109727"/>
                </a:lnTo>
                <a:close/>
              </a:path>
            </a:pathLst>
          </a:custGeom>
          <a:solidFill>
            <a:srgbClr val="19195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14">
            <a:extLst>
              <a:ext uri="{FF2B5EF4-FFF2-40B4-BE49-F238E27FC236}">
                <a16:creationId xmlns:a16="http://schemas.microsoft.com/office/drawing/2014/main" id="{694390C3-22E9-438E-B387-9E1B3885A757}"/>
              </a:ext>
            </a:extLst>
          </p:cNvPr>
          <p:cNvSpPr/>
          <p:nvPr/>
        </p:nvSpPr>
        <p:spPr>
          <a:xfrm>
            <a:off x="1535976"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26268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16">
            <a:extLst>
              <a:ext uri="{FF2B5EF4-FFF2-40B4-BE49-F238E27FC236}">
                <a16:creationId xmlns:a16="http://schemas.microsoft.com/office/drawing/2014/main" id="{1373815D-26C3-4AF1-B30D-1CE6E4079979}"/>
              </a:ext>
            </a:extLst>
          </p:cNvPr>
          <p:cNvSpPr txBox="1">
            <a:spLocks noGrp="1"/>
          </p:cNvSpPr>
          <p:nvPr>
            <p:ph type="ftr" sz="quarter" idx="5"/>
          </p:nvPr>
        </p:nvSpPr>
        <p:spPr>
          <a:xfrm>
            <a:off x="302348" y="3338410"/>
            <a:ext cx="931544" cy="100027"/>
          </a:xfrm>
          <a:prstGeom prst="rect">
            <a:avLst/>
          </a:prstGeom>
        </p:spPr>
        <p:txBody>
          <a:bodyPr vert="horz" wrap="square" lIns="0" tIns="7620" rIns="0" bIns="0" rtlCol="0">
            <a:spAutoFit/>
          </a:bodyPr>
          <a:lstStyle/>
          <a:p>
            <a:pPr marL="12700">
              <a:lnSpc>
                <a:spcPct val="100000"/>
              </a:lnSpc>
              <a:spcBef>
                <a:spcPts val="60"/>
              </a:spcBef>
            </a:pPr>
            <a:r>
              <a:rPr lang="en-US" altLang="zh-CN" spc="55" dirty="0"/>
              <a:t>Team 19</a:t>
            </a:r>
            <a:endParaRPr lang="en-US" altLang="zh-CN" spc="90" dirty="0"/>
          </a:p>
        </p:txBody>
      </p:sp>
      <p:sp>
        <p:nvSpPr>
          <p:cNvPr id="29" name="object 17">
            <a:extLst>
              <a:ext uri="{FF2B5EF4-FFF2-40B4-BE49-F238E27FC236}">
                <a16:creationId xmlns:a16="http://schemas.microsoft.com/office/drawing/2014/main" id="{ACD36C79-ACCE-44A6-907F-0D7B4B9BA056}"/>
              </a:ext>
            </a:extLst>
          </p:cNvPr>
          <p:cNvSpPr txBox="1">
            <a:spLocks noGrp="1"/>
          </p:cNvSpPr>
          <p:nvPr>
            <p:ph type="dt" sz="half" idx="6"/>
          </p:nvPr>
        </p:nvSpPr>
        <p:spPr>
          <a:xfrm>
            <a:off x="3374125" y="3338410"/>
            <a:ext cx="774064" cy="100027"/>
          </a:xfrm>
          <a:prstGeom prst="rect">
            <a:avLst/>
          </a:prstGeom>
        </p:spPr>
        <p:txBody>
          <a:bodyPr vert="horz" wrap="square" lIns="0" tIns="7620" rIns="0" bIns="0" rtlCol="0">
            <a:spAutoFit/>
          </a:bodyPr>
          <a:lstStyle/>
          <a:p>
            <a:pPr marL="12700">
              <a:lnSpc>
                <a:spcPct val="100000"/>
              </a:lnSpc>
              <a:spcBef>
                <a:spcPts val="60"/>
              </a:spcBef>
            </a:pPr>
            <a:r>
              <a:rPr lang="en-US" altLang="zh-CN" spc="45" dirty="0"/>
              <a:t>November 23rd 2019</a:t>
            </a:r>
          </a:p>
        </p:txBody>
      </p:sp>
      <p:sp>
        <p:nvSpPr>
          <p:cNvPr id="7" name="文本框 6">
            <a:extLst>
              <a:ext uri="{FF2B5EF4-FFF2-40B4-BE49-F238E27FC236}">
                <a16:creationId xmlns:a16="http://schemas.microsoft.com/office/drawing/2014/main" id="{A3D5EE6D-8EDD-42BC-BE0B-3646D340915E}"/>
              </a:ext>
            </a:extLst>
          </p:cNvPr>
          <p:cNvSpPr txBox="1"/>
          <p:nvPr/>
        </p:nvSpPr>
        <p:spPr>
          <a:xfrm>
            <a:off x="119252" y="449952"/>
            <a:ext cx="4343350" cy="738664"/>
          </a:xfrm>
          <a:prstGeom prst="rect">
            <a:avLst/>
          </a:prstGeom>
          <a:noFill/>
        </p:spPr>
        <p:txBody>
          <a:bodyPr wrap="square" rtlCol="0">
            <a:spAutoFit/>
          </a:bodyPr>
          <a:lstStyle/>
          <a:p>
            <a:r>
              <a:rPr lang="en-US" altLang="zh-CN" sz="1400" dirty="0"/>
              <a:t>Towards the goal, we generally separate the face recognition procedure into three steps: Face Detection, Feature Extraction, and Face Recognition</a:t>
            </a:r>
            <a:endParaRPr lang="zh-CN" altLang="en-US" sz="1400" dirty="0"/>
          </a:p>
        </p:txBody>
      </p:sp>
      <p:pic>
        <p:nvPicPr>
          <p:cNvPr id="8" name="图片 7">
            <a:extLst>
              <a:ext uri="{FF2B5EF4-FFF2-40B4-BE49-F238E27FC236}">
                <a16:creationId xmlns:a16="http://schemas.microsoft.com/office/drawing/2014/main" id="{0F9CD432-0A5B-413E-A565-F3177BAFE001}"/>
              </a:ext>
            </a:extLst>
          </p:cNvPr>
          <p:cNvPicPr>
            <a:picLocks noChangeAspect="1"/>
          </p:cNvPicPr>
          <p:nvPr/>
        </p:nvPicPr>
        <p:blipFill>
          <a:blip r:embed="rId2"/>
          <a:stretch>
            <a:fillRect/>
          </a:stretch>
        </p:blipFill>
        <p:spPr>
          <a:xfrm>
            <a:off x="65645" y="2141796"/>
            <a:ext cx="4476725" cy="907307"/>
          </a:xfrm>
          <a:prstGeom prst="rect">
            <a:avLst/>
          </a:prstGeom>
        </p:spPr>
      </p:pic>
      <p:sp>
        <p:nvSpPr>
          <p:cNvPr id="10" name="文本框 9">
            <a:extLst>
              <a:ext uri="{FF2B5EF4-FFF2-40B4-BE49-F238E27FC236}">
                <a16:creationId xmlns:a16="http://schemas.microsoft.com/office/drawing/2014/main" id="{00BBF390-10CA-45B0-8386-FBE170F864A0}"/>
              </a:ext>
            </a:extLst>
          </p:cNvPr>
          <p:cNvSpPr txBox="1"/>
          <p:nvPr/>
        </p:nvSpPr>
        <p:spPr>
          <a:xfrm>
            <a:off x="400050" y="1473107"/>
            <a:ext cx="4297282" cy="738664"/>
          </a:xfrm>
          <a:prstGeom prst="rect">
            <a:avLst/>
          </a:prstGeom>
          <a:noFill/>
        </p:spPr>
        <p:txBody>
          <a:bodyPr wrap="square" rtlCol="0">
            <a:spAutoFit/>
          </a:bodyPr>
          <a:lstStyle/>
          <a:p>
            <a:r>
              <a:rPr lang="en-US" altLang="zh-CN" sz="1400" dirty="0"/>
              <a:t>In this lab, we focus mainly on Face Detection and Feature Extraction, and build an Adaboost model to address the problem.</a:t>
            </a:r>
            <a:endParaRPr lang="zh-CN" altLang="en-US" sz="1400" dirty="0"/>
          </a:p>
        </p:txBody>
      </p:sp>
    </p:spTree>
    <p:extLst>
      <p:ext uri="{BB962C8B-B14F-4D97-AF65-F5344CB8AC3E}">
        <p14:creationId xmlns:p14="http://schemas.microsoft.com/office/powerpoint/2010/main" val="1857439839"/>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95300" y="61884"/>
            <a:ext cx="554355" cy="24447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400" b="0" i="0" u="none" strike="noStrike" kern="1200" cap="none" spc="-40" normalizeH="0" baseline="0" noProof="0" dirty="0">
                <a:ln>
                  <a:noFill/>
                </a:ln>
                <a:solidFill>
                  <a:srgbClr val="FFFFFF"/>
                </a:solidFill>
                <a:effectLst/>
                <a:uLnTx/>
                <a:uFillTx/>
                <a:latin typeface="Tahoma"/>
                <a:ea typeface="+mn-ea"/>
                <a:cs typeface="Tahoma"/>
              </a:rPr>
              <a:t>Outline</a:t>
            </a:r>
            <a:endParaRPr kumimoji="0" sz="1400" b="0" i="0" u="none" strike="noStrike" kern="1200" cap="none" spc="0" normalizeH="0" baseline="0" noProof="0">
              <a:ln>
                <a:noFill/>
              </a:ln>
              <a:solidFill>
                <a:prstClr val="black"/>
              </a:solidFill>
              <a:effectLst/>
              <a:uLnTx/>
              <a:uFillTx/>
              <a:latin typeface="Tahoma"/>
              <a:ea typeface="+mn-ea"/>
              <a:cs typeface="Tahoma"/>
            </a:endParaRPr>
          </a:p>
        </p:txBody>
      </p:sp>
      <p:sp>
        <p:nvSpPr>
          <p:cNvPr id="4" name="object 4"/>
          <p:cNvSpPr/>
          <p:nvPr/>
        </p:nvSpPr>
        <p:spPr>
          <a:xfrm>
            <a:off x="89280" y="866444"/>
            <a:ext cx="160096" cy="16009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9280" y="1287077"/>
            <a:ext cx="160096" cy="160096"/>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2</a:t>
            </a:r>
            <a:endParaRPr kumimoji="0"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object 6"/>
          <p:cNvSpPr txBox="1"/>
          <p:nvPr/>
        </p:nvSpPr>
        <p:spPr>
          <a:xfrm>
            <a:off x="129276" y="839411"/>
            <a:ext cx="2099574" cy="180819"/>
          </a:xfrm>
          <a:prstGeom prst="rect">
            <a:avLst/>
          </a:prstGeom>
        </p:spPr>
        <p:txBody>
          <a:bodyPr vert="horz" wrap="square" lIns="0" tIns="11430" rIns="0" bIns="0" rtlCol="0">
            <a:spAutoFit/>
          </a:bodyPr>
          <a:lstStyle/>
          <a:p>
            <a:pPr marL="177800" marR="0" lvl="0" indent="-165100" algn="l" defTabSz="914400" rtl="0" eaLnBrk="1" fontAlgn="auto" latinLnBrk="0" hangingPunct="1">
              <a:lnSpc>
                <a:spcPct val="100000"/>
              </a:lnSpc>
              <a:spcBef>
                <a:spcPts val="90"/>
              </a:spcBef>
              <a:spcAft>
                <a:spcPts val="0"/>
              </a:spcAft>
              <a:buClr>
                <a:srgbClr val="EAEAF7"/>
              </a:buClr>
              <a:buSzPct val="72727"/>
              <a:buFont typeface="Arial"/>
              <a:buAutoNum type="arabicPlain"/>
              <a:tabLst>
                <a:tab pos="178435" algn="l"/>
              </a:tabLst>
              <a:defRPr/>
            </a:pPr>
            <a:r>
              <a:rPr kumimoji="0" sz="1100" b="0" i="0" u="sng" strike="noStrike" kern="1200" cap="none" spc="-25" normalizeH="0" baseline="0" noProof="0" dirty="0">
                <a:ln>
                  <a:noFill/>
                </a:ln>
                <a:solidFill>
                  <a:schemeClr val="bg1">
                    <a:lumMod val="75000"/>
                  </a:schemeClr>
                </a:solidFill>
                <a:effectLst/>
                <a:uLnTx/>
                <a:uFillTx/>
                <a:latin typeface="Tahoma"/>
                <a:ea typeface="+mn-ea"/>
                <a:cs typeface="Tahoma"/>
              </a:rPr>
              <a:t>Introduction</a:t>
            </a:r>
            <a:r>
              <a:rPr kumimoji="0" lang="en-US" sz="1100" b="0" i="0" u="sng" strike="noStrike" kern="1200" cap="none" spc="-25" normalizeH="0" baseline="0" noProof="0" dirty="0">
                <a:ln>
                  <a:noFill/>
                </a:ln>
                <a:solidFill>
                  <a:schemeClr val="bg1">
                    <a:lumMod val="75000"/>
                  </a:schemeClr>
                </a:solidFill>
                <a:effectLst/>
                <a:uLnTx/>
                <a:uFillTx/>
                <a:latin typeface="Tahoma"/>
                <a:ea typeface="+mn-ea"/>
                <a:cs typeface="Tahoma"/>
              </a:rPr>
              <a:t>/Background</a:t>
            </a:r>
            <a:endParaRPr kumimoji="0" sz="1100" b="0" i="0" u="sng" strike="noStrike" kern="1200" cap="none" spc="-25" normalizeH="0" baseline="0" noProof="0" dirty="0">
              <a:ln>
                <a:noFill/>
              </a:ln>
              <a:solidFill>
                <a:schemeClr val="bg1">
                  <a:lumMod val="75000"/>
                </a:schemeClr>
              </a:solidFill>
              <a:effectLst/>
              <a:uLnTx/>
              <a:uFillTx/>
              <a:latin typeface="Tahoma"/>
              <a:ea typeface="+mn-ea"/>
              <a:cs typeface="Tahoma"/>
            </a:endParaRPr>
          </a:p>
        </p:txBody>
      </p:sp>
      <p:sp>
        <p:nvSpPr>
          <p:cNvPr id="7" name="object 7"/>
          <p:cNvSpPr/>
          <p:nvPr/>
        </p:nvSpPr>
        <p:spPr>
          <a:xfrm>
            <a:off x="89280" y="1708365"/>
            <a:ext cx="160096" cy="160096"/>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p:nvPr/>
        </p:nvSpPr>
        <p:spPr>
          <a:xfrm>
            <a:off x="129755" y="1707615"/>
            <a:ext cx="79375" cy="147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800" b="0" i="0" u="none" strike="noStrike" kern="1200" cap="none" spc="-25" normalizeH="0" baseline="0" noProof="0" dirty="0">
                <a:ln>
                  <a:noFill/>
                </a:ln>
                <a:solidFill>
                  <a:srgbClr val="EAEAF7"/>
                </a:solidFill>
                <a:effectLst/>
                <a:uLnTx/>
                <a:uFillTx/>
                <a:latin typeface="Arial"/>
                <a:ea typeface="+mn-ea"/>
                <a:cs typeface="Arial"/>
              </a:rPr>
              <a:t>3</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10" name="object 10"/>
          <p:cNvSpPr/>
          <p:nvPr/>
        </p:nvSpPr>
        <p:spPr>
          <a:xfrm>
            <a:off x="89280" y="2129333"/>
            <a:ext cx="160096" cy="16009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p:nvPr/>
        </p:nvSpPr>
        <p:spPr>
          <a:xfrm>
            <a:off x="129755" y="2128569"/>
            <a:ext cx="79375" cy="147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800" b="0" i="0" u="none" strike="noStrike" kern="1200" cap="none" spc="-25" normalizeH="0" baseline="0" noProof="0" dirty="0">
                <a:ln>
                  <a:noFill/>
                </a:ln>
                <a:solidFill>
                  <a:srgbClr val="EAEAF7"/>
                </a:solidFill>
                <a:effectLst/>
                <a:uLnTx/>
                <a:uFillTx/>
                <a:latin typeface="Arial"/>
                <a:ea typeface="+mn-ea"/>
                <a:cs typeface="Arial"/>
              </a:rPr>
              <a:t>4</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18" name="object 18"/>
          <p:cNvSpPr/>
          <p:nvPr/>
        </p:nvSpPr>
        <p:spPr>
          <a:xfrm>
            <a:off x="3071952" y="3346272"/>
            <a:ext cx="1536065" cy="109855"/>
          </a:xfrm>
          <a:custGeom>
            <a:avLst/>
            <a:gdLst/>
            <a:ahLst/>
            <a:cxnLst/>
            <a:rect l="l" t="t" r="r" b="b"/>
            <a:pathLst>
              <a:path w="1536064" h="109854">
                <a:moveTo>
                  <a:pt x="0" y="109728"/>
                </a:moveTo>
                <a:lnTo>
                  <a:pt x="1535976" y="109728"/>
                </a:lnTo>
                <a:lnTo>
                  <a:pt x="1535976" y="0"/>
                </a:lnTo>
                <a:lnTo>
                  <a:pt x="0" y="0"/>
                </a:lnTo>
                <a:lnTo>
                  <a:pt x="0" y="109728"/>
                </a:lnTo>
                <a:close/>
              </a:path>
            </a:pathLst>
          </a:custGeom>
          <a:solidFill>
            <a:srgbClr val="3333B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9">
            <a:extLst>
              <a:ext uri="{FF2B5EF4-FFF2-40B4-BE49-F238E27FC236}">
                <a16:creationId xmlns:a16="http://schemas.microsoft.com/office/drawing/2014/main" id="{2736CCB9-9654-4E48-A47F-448AC8FE6233}"/>
              </a:ext>
            </a:extLst>
          </p:cNvPr>
          <p:cNvSpPr txBox="1"/>
          <p:nvPr/>
        </p:nvSpPr>
        <p:spPr>
          <a:xfrm>
            <a:off x="284847" y="1267317"/>
            <a:ext cx="470534" cy="180819"/>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sz="1100" u="sng" spc="-25" dirty="0">
                <a:solidFill>
                  <a:srgbClr val="3B3BFF"/>
                </a:solidFill>
                <a:latin typeface="Tahoma"/>
                <a:cs typeface="Tahoma"/>
                <a:hlinkClick r:id="rId5" action="ppaction://hlinksldjump">
                  <a:extLst>
                    <a:ext uri="{A12FA001-AC4F-418D-AE19-62706E023703}">
                      <ahyp:hlinkClr xmlns:ahyp="http://schemas.microsoft.com/office/drawing/2018/hyperlinkcolor" val="tx"/>
                    </a:ext>
                  </a:extLst>
                </a:hlinkClick>
              </a:rPr>
              <a:t>Method</a:t>
            </a:r>
            <a:endParaRPr sz="1100" u="sng" spc="-25" dirty="0">
              <a:solidFill>
                <a:srgbClr val="3B3BFF"/>
              </a:solidFill>
              <a:latin typeface="Tahoma"/>
              <a:cs typeface="Tahoma"/>
            </a:endParaRPr>
          </a:p>
        </p:txBody>
      </p:sp>
      <p:sp>
        <p:nvSpPr>
          <p:cNvPr id="23" name="object 12">
            <a:extLst>
              <a:ext uri="{FF2B5EF4-FFF2-40B4-BE49-F238E27FC236}">
                <a16:creationId xmlns:a16="http://schemas.microsoft.com/office/drawing/2014/main" id="{82CF9A5A-4050-4062-9FC9-18689C155586}"/>
              </a:ext>
            </a:extLst>
          </p:cNvPr>
          <p:cNvSpPr txBox="1"/>
          <p:nvPr/>
        </p:nvSpPr>
        <p:spPr>
          <a:xfrm>
            <a:off x="284847" y="1687403"/>
            <a:ext cx="1944003" cy="180819"/>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0" sz="1100" b="0" i="0" u="sng" strike="noStrike" kern="1200" cap="none" spc="-45" normalizeH="0" baseline="0" noProof="0" dirty="0">
                <a:ln>
                  <a:noFill/>
                </a:ln>
                <a:solidFill>
                  <a:prstClr val="white">
                    <a:lumMod val="75000"/>
                  </a:prstClr>
                </a:solidFill>
                <a:effectLst/>
                <a:uLnTx/>
                <a:uFillTx/>
                <a:latin typeface="Tahoma"/>
                <a:ea typeface="+mn-ea"/>
                <a:cs typeface="Tahoma"/>
                <a:hlinkClick r:id="" action="ppaction://noaction">
                  <a:extLst>
                    <a:ext uri="{A12FA001-AC4F-418D-AE19-62706E023703}">
                      <ahyp:hlinkClr xmlns:ahyp="http://schemas.microsoft.com/office/drawing/2018/hyperlinkcolor" val="tx"/>
                    </a:ext>
                  </a:extLst>
                </a:hlinkClick>
              </a:rPr>
              <a:t>Experiments</a:t>
            </a:r>
            <a:r>
              <a:rPr kumimoji="0" lang="en-US" sz="1100" b="0" i="0" u="sng" strike="noStrike" kern="1200" cap="none" spc="-45" normalizeH="0" baseline="0" noProof="0" dirty="0">
                <a:ln>
                  <a:noFill/>
                </a:ln>
                <a:solidFill>
                  <a:prstClr val="white">
                    <a:lumMod val="75000"/>
                  </a:prstClr>
                </a:solidFill>
                <a:effectLst/>
                <a:uLnTx/>
                <a:uFillTx/>
                <a:latin typeface="Tahoma"/>
                <a:ea typeface="+mn-ea"/>
                <a:cs typeface="Tahoma"/>
              </a:rPr>
              <a:t> and Discussions</a:t>
            </a:r>
            <a:endParaRPr kumimoji="0" sz="1100" b="0" i="0" u="sng" strike="noStrike" kern="1200" cap="none" spc="-45" normalizeH="0" baseline="0" noProof="0" dirty="0">
              <a:ln>
                <a:noFill/>
              </a:ln>
              <a:solidFill>
                <a:prstClr val="white">
                  <a:lumMod val="75000"/>
                </a:prstClr>
              </a:solidFill>
              <a:effectLst/>
              <a:uLnTx/>
              <a:uFillTx/>
              <a:latin typeface="Tahoma"/>
              <a:ea typeface="+mn-ea"/>
              <a:cs typeface="Tahoma"/>
            </a:endParaRPr>
          </a:p>
        </p:txBody>
      </p:sp>
      <p:sp>
        <p:nvSpPr>
          <p:cNvPr id="24" name="object 15">
            <a:extLst>
              <a:ext uri="{FF2B5EF4-FFF2-40B4-BE49-F238E27FC236}">
                <a16:creationId xmlns:a16="http://schemas.microsoft.com/office/drawing/2014/main" id="{F82BC206-BD2C-45B0-B431-2B2C4B10ED6D}"/>
              </a:ext>
            </a:extLst>
          </p:cNvPr>
          <p:cNvSpPr txBox="1"/>
          <p:nvPr/>
        </p:nvSpPr>
        <p:spPr>
          <a:xfrm>
            <a:off x="284847" y="2126207"/>
            <a:ext cx="642620" cy="180819"/>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0" sz="1100" b="0" i="0" u="none" strike="noStrike" kern="1200" cap="none" spc="-40" normalizeH="0" baseline="0" noProof="0" dirty="0">
                <a:ln>
                  <a:noFill/>
                </a:ln>
                <a:solidFill>
                  <a:prstClr val="white">
                    <a:lumMod val="75000"/>
                  </a:prstClr>
                </a:solidFill>
                <a:effectLst/>
                <a:uLnTx/>
                <a:uFillTx/>
                <a:latin typeface="Tahoma"/>
                <a:ea typeface="+mn-ea"/>
                <a:cs typeface="Tahoma"/>
                <a:hlinkClick r:id="" action="ppaction://noaction">
                  <a:extLst>
                    <a:ext uri="{A12FA001-AC4F-418D-AE19-62706E023703}">
                      <ahyp:hlinkClr xmlns:ahyp="http://schemas.microsoft.com/office/drawing/2018/hyperlinkcolor" val="tx"/>
                    </a:ext>
                  </a:extLst>
                </a:hlinkClick>
              </a:rPr>
              <a:t>Conclusion</a:t>
            </a:r>
            <a:endParaRPr kumimoji="0" sz="1100" b="0" i="0" u="none" strike="noStrike" kern="1200" cap="none" spc="0" normalizeH="0" baseline="0" noProof="0" dirty="0">
              <a:ln>
                <a:noFill/>
              </a:ln>
              <a:solidFill>
                <a:prstClr val="white">
                  <a:lumMod val="75000"/>
                </a:prstClr>
              </a:solidFill>
              <a:effectLst/>
              <a:uLnTx/>
              <a:uFillTx/>
              <a:latin typeface="Tahoma"/>
              <a:ea typeface="+mn-ea"/>
              <a:cs typeface="Tahoma"/>
            </a:endParaRPr>
          </a:p>
        </p:txBody>
      </p:sp>
      <p:sp>
        <p:nvSpPr>
          <p:cNvPr id="25" name="object 13">
            <a:extLst>
              <a:ext uri="{FF2B5EF4-FFF2-40B4-BE49-F238E27FC236}">
                <a16:creationId xmlns:a16="http://schemas.microsoft.com/office/drawing/2014/main" id="{ED9371ED-01CC-481B-B597-76D7A791A6A4}"/>
              </a:ext>
            </a:extLst>
          </p:cNvPr>
          <p:cNvSpPr/>
          <p:nvPr/>
        </p:nvSpPr>
        <p:spPr>
          <a:xfrm>
            <a:off x="0" y="3346272"/>
            <a:ext cx="1536065" cy="109855"/>
          </a:xfrm>
          <a:custGeom>
            <a:avLst/>
            <a:gdLst/>
            <a:ahLst/>
            <a:cxnLst/>
            <a:rect l="l" t="t" r="r" b="b"/>
            <a:pathLst>
              <a:path w="1536065" h="109854">
                <a:moveTo>
                  <a:pt x="0" y="109727"/>
                </a:moveTo>
                <a:lnTo>
                  <a:pt x="1535976" y="109727"/>
                </a:lnTo>
                <a:lnTo>
                  <a:pt x="1535976" y="0"/>
                </a:lnTo>
                <a:lnTo>
                  <a:pt x="0" y="0"/>
                </a:lnTo>
                <a:lnTo>
                  <a:pt x="0" y="109727"/>
                </a:lnTo>
                <a:close/>
              </a:path>
            </a:pathLst>
          </a:custGeom>
          <a:solidFill>
            <a:srgbClr val="19195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14">
            <a:extLst>
              <a:ext uri="{FF2B5EF4-FFF2-40B4-BE49-F238E27FC236}">
                <a16:creationId xmlns:a16="http://schemas.microsoft.com/office/drawing/2014/main" id="{13947FCD-D23C-44D1-B478-535CBB0F3B7B}"/>
              </a:ext>
            </a:extLst>
          </p:cNvPr>
          <p:cNvSpPr/>
          <p:nvPr/>
        </p:nvSpPr>
        <p:spPr>
          <a:xfrm>
            <a:off x="1535976"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26268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16">
            <a:extLst>
              <a:ext uri="{FF2B5EF4-FFF2-40B4-BE49-F238E27FC236}">
                <a16:creationId xmlns:a16="http://schemas.microsoft.com/office/drawing/2014/main" id="{E779D3EA-3D6E-4C15-91FD-5A15E246B851}"/>
              </a:ext>
            </a:extLst>
          </p:cNvPr>
          <p:cNvSpPr txBox="1">
            <a:spLocks noGrp="1"/>
          </p:cNvSpPr>
          <p:nvPr>
            <p:ph type="ftr" sz="quarter" idx="5"/>
          </p:nvPr>
        </p:nvSpPr>
        <p:spPr>
          <a:xfrm>
            <a:off x="302348" y="3338410"/>
            <a:ext cx="931544" cy="100027"/>
          </a:xfrm>
          <a:prstGeom prst="rect">
            <a:avLst/>
          </a:prstGeom>
        </p:spPr>
        <p:txBody>
          <a:bodyPr vert="horz" wrap="square" lIns="0" tIns="7620" rIns="0" bIns="0" rtlCol="0">
            <a:spAutoFit/>
          </a:bodyPr>
          <a:lstStyle/>
          <a:p>
            <a:pPr marL="12700">
              <a:lnSpc>
                <a:spcPct val="100000"/>
              </a:lnSpc>
              <a:spcBef>
                <a:spcPts val="60"/>
              </a:spcBef>
            </a:pPr>
            <a:r>
              <a:rPr lang="en-US" altLang="zh-CN" spc="55" dirty="0"/>
              <a:t>Team 19</a:t>
            </a:r>
            <a:endParaRPr lang="en-US" altLang="zh-CN" spc="90" dirty="0"/>
          </a:p>
        </p:txBody>
      </p:sp>
      <p:sp>
        <p:nvSpPr>
          <p:cNvPr id="28" name="object 17">
            <a:extLst>
              <a:ext uri="{FF2B5EF4-FFF2-40B4-BE49-F238E27FC236}">
                <a16:creationId xmlns:a16="http://schemas.microsoft.com/office/drawing/2014/main" id="{5F58EEEF-40C1-468F-9DEF-B19EA2592186}"/>
              </a:ext>
            </a:extLst>
          </p:cNvPr>
          <p:cNvSpPr txBox="1">
            <a:spLocks noGrp="1"/>
          </p:cNvSpPr>
          <p:nvPr>
            <p:ph type="dt" sz="half" idx="6"/>
          </p:nvPr>
        </p:nvSpPr>
        <p:spPr>
          <a:xfrm>
            <a:off x="3374125" y="3338410"/>
            <a:ext cx="774064" cy="100027"/>
          </a:xfrm>
          <a:prstGeom prst="rect">
            <a:avLst/>
          </a:prstGeom>
        </p:spPr>
        <p:txBody>
          <a:bodyPr vert="horz" wrap="square" lIns="0" tIns="7620" rIns="0" bIns="0" rtlCol="0">
            <a:spAutoFit/>
          </a:bodyPr>
          <a:lstStyle/>
          <a:p>
            <a:pPr marL="12700">
              <a:lnSpc>
                <a:spcPct val="100000"/>
              </a:lnSpc>
              <a:spcBef>
                <a:spcPts val="60"/>
              </a:spcBef>
            </a:pPr>
            <a:r>
              <a:rPr lang="en-US" altLang="zh-CN" spc="45" dirty="0"/>
              <a:t>November 23rd 2019</a:t>
            </a:r>
          </a:p>
        </p:txBody>
      </p:sp>
    </p:spTree>
    <p:extLst>
      <p:ext uri="{BB962C8B-B14F-4D97-AF65-F5344CB8AC3E}">
        <p14:creationId xmlns:p14="http://schemas.microsoft.com/office/powerpoint/2010/main" val="4189412737"/>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endParaRPr dirty="0"/>
          </a:p>
        </p:txBody>
      </p:sp>
      <p:sp>
        <p:nvSpPr>
          <p:cNvPr id="3" name="object 3"/>
          <p:cNvSpPr txBox="1">
            <a:spLocks noGrp="1"/>
          </p:cNvSpPr>
          <p:nvPr>
            <p:ph type="title"/>
          </p:nvPr>
        </p:nvSpPr>
        <p:spPr>
          <a:xfrm>
            <a:off x="95300" y="61884"/>
            <a:ext cx="1752550" cy="232756"/>
          </a:xfrm>
          <a:prstGeom prst="rect">
            <a:avLst/>
          </a:prstGeom>
        </p:spPr>
        <p:txBody>
          <a:bodyPr vert="horz" wrap="square" lIns="0" tIns="17145" rIns="0" bIns="0" rtlCol="0">
            <a:spAutoFit/>
          </a:bodyPr>
          <a:lstStyle/>
          <a:p>
            <a:pPr marL="12700">
              <a:lnSpc>
                <a:spcPct val="100000"/>
              </a:lnSpc>
              <a:spcBef>
                <a:spcPts val="135"/>
              </a:spcBef>
            </a:pPr>
            <a:r>
              <a:rPr spc="-35" dirty="0"/>
              <a:t>Method</a:t>
            </a:r>
            <a:r>
              <a:rPr lang="en-US" altLang="zh-CN" spc="-35" dirty="0"/>
              <a:t>——Adaboost</a:t>
            </a:r>
            <a:endParaRPr spc="-35" dirty="0"/>
          </a:p>
        </p:txBody>
      </p:sp>
      <p:sp>
        <p:nvSpPr>
          <p:cNvPr id="60" name="object 60"/>
          <p:cNvSpPr/>
          <p:nvPr/>
        </p:nvSpPr>
        <p:spPr>
          <a:xfrm>
            <a:off x="3071952"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3333B2"/>
          </a:solidFill>
        </p:spPr>
        <p:txBody>
          <a:bodyPr wrap="square" lIns="0" tIns="0" rIns="0" bIns="0" rtlCol="0"/>
          <a:lstStyle/>
          <a:p>
            <a:endParaRPr/>
          </a:p>
        </p:txBody>
      </p:sp>
      <p:sp>
        <p:nvSpPr>
          <p:cNvPr id="81" name="object 13">
            <a:extLst>
              <a:ext uri="{FF2B5EF4-FFF2-40B4-BE49-F238E27FC236}">
                <a16:creationId xmlns:a16="http://schemas.microsoft.com/office/drawing/2014/main" id="{1576C9C1-6EBF-423D-A705-260BB9571FD4}"/>
              </a:ext>
            </a:extLst>
          </p:cNvPr>
          <p:cNvSpPr/>
          <p:nvPr/>
        </p:nvSpPr>
        <p:spPr>
          <a:xfrm>
            <a:off x="0" y="3346272"/>
            <a:ext cx="1536065" cy="109855"/>
          </a:xfrm>
          <a:custGeom>
            <a:avLst/>
            <a:gdLst/>
            <a:ahLst/>
            <a:cxnLst/>
            <a:rect l="l" t="t" r="r" b="b"/>
            <a:pathLst>
              <a:path w="1536065" h="109854">
                <a:moveTo>
                  <a:pt x="0" y="109727"/>
                </a:moveTo>
                <a:lnTo>
                  <a:pt x="1535976" y="109727"/>
                </a:lnTo>
                <a:lnTo>
                  <a:pt x="1535976" y="0"/>
                </a:lnTo>
                <a:lnTo>
                  <a:pt x="0" y="0"/>
                </a:lnTo>
                <a:lnTo>
                  <a:pt x="0" y="109727"/>
                </a:lnTo>
                <a:close/>
              </a:path>
            </a:pathLst>
          </a:custGeom>
          <a:solidFill>
            <a:srgbClr val="19195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object 14">
            <a:extLst>
              <a:ext uri="{FF2B5EF4-FFF2-40B4-BE49-F238E27FC236}">
                <a16:creationId xmlns:a16="http://schemas.microsoft.com/office/drawing/2014/main" id="{F4C60C41-8CA9-463D-9ACC-46EF3C9A730B}"/>
              </a:ext>
            </a:extLst>
          </p:cNvPr>
          <p:cNvSpPr/>
          <p:nvPr/>
        </p:nvSpPr>
        <p:spPr>
          <a:xfrm>
            <a:off x="1535976"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26268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object 16">
            <a:extLst>
              <a:ext uri="{FF2B5EF4-FFF2-40B4-BE49-F238E27FC236}">
                <a16:creationId xmlns:a16="http://schemas.microsoft.com/office/drawing/2014/main" id="{643A853C-10C4-4EB1-8DBC-2E455D5DFDE5}"/>
              </a:ext>
            </a:extLst>
          </p:cNvPr>
          <p:cNvSpPr txBox="1">
            <a:spLocks noGrp="1"/>
          </p:cNvSpPr>
          <p:nvPr>
            <p:ph type="ftr" sz="quarter" idx="5"/>
          </p:nvPr>
        </p:nvSpPr>
        <p:spPr>
          <a:xfrm>
            <a:off x="302348" y="3338410"/>
            <a:ext cx="931544" cy="100027"/>
          </a:xfrm>
          <a:prstGeom prst="rect">
            <a:avLst/>
          </a:prstGeom>
        </p:spPr>
        <p:txBody>
          <a:bodyPr vert="horz" wrap="square" lIns="0" tIns="7620" rIns="0" bIns="0" rtlCol="0">
            <a:spAutoFit/>
          </a:bodyPr>
          <a:lstStyle/>
          <a:p>
            <a:pPr marL="12700">
              <a:lnSpc>
                <a:spcPct val="100000"/>
              </a:lnSpc>
              <a:spcBef>
                <a:spcPts val="60"/>
              </a:spcBef>
            </a:pPr>
            <a:r>
              <a:rPr lang="en-US" altLang="zh-CN" spc="55" dirty="0"/>
              <a:t>Team 19</a:t>
            </a:r>
            <a:endParaRPr lang="en-US" altLang="zh-CN" spc="90" dirty="0"/>
          </a:p>
        </p:txBody>
      </p:sp>
      <p:sp>
        <p:nvSpPr>
          <p:cNvPr id="84" name="object 17">
            <a:extLst>
              <a:ext uri="{FF2B5EF4-FFF2-40B4-BE49-F238E27FC236}">
                <a16:creationId xmlns:a16="http://schemas.microsoft.com/office/drawing/2014/main" id="{8B65863D-64D5-4C03-80B8-B0D706DCA84C}"/>
              </a:ext>
            </a:extLst>
          </p:cNvPr>
          <p:cNvSpPr txBox="1">
            <a:spLocks noGrp="1"/>
          </p:cNvSpPr>
          <p:nvPr>
            <p:ph type="dt" sz="half" idx="6"/>
          </p:nvPr>
        </p:nvSpPr>
        <p:spPr>
          <a:xfrm>
            <a:off x="3374125" y="3338410"/>
            <a:ext cx="774064" cy="100027"/>
          </a:xfrm>
          <a:prstGeom prst="rect">
            <a:avLst/>
          </a:prstGeom>
        </p:spPr>
        <p:txBody>
          <a:bodyPr vert="horz" wrap="square" lIns="0" tIns="7620" rIns="0" bIns="0" rtlCol="0">
            <a:spAutoFit/>
          </a:bodyPr>
          <a:lstStyle/>
          <a:p>
            <a:pPr marL="12700">
              <a:lnSpc>
                <a:spcPct val="100000"/>
              </a:lnSpc>
              <a:spcBef>
                <a:spcPts val="60"/>
              </a:spcBef>
            </a:pPr>
            <a:r>
              <a:rPr lang="en-US" altLang="zh-CN" spc="45" dirty="0"/>
              <a:t>November 23rd 2019</a:t>
            </a:r>
          </a:p>
        </p:txBody>
      </p:sp>
      <p:pic>
        <p:nvPicPr>
          <p:cNvPr id="5" name="图片 4">
            <a:extLst>
              <a:ext uri="{FF2B5EF4-FFF2-40B4-BE49-F238E27FC236}">
                <a16:creationId xmlns:a16="http://schemas.microsoft.com/office/drawing/2014/main" id="{6D74B339-4986-465E-8CB1-C2CC43A362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192" y="2241224"/>
            <a:ext cx="2666999" cy="1079496"/>
          </a:xfrm>
          <a:prstGeom prst="rect">
            <a:avLst/>
          </a:prstGeom>
        </p:spPr>
      </p:pic>
      <p:sp>
        <p:nvSpPr>
          <p:cNvPr id="6" name="文本框 5">
            <a:extLst>
              <a:ext uri="{FF2B5EF4-FFF2-40B4-BE49-F238E27FC236}">
                <a16:creationId xmlns:a16="http://schemas.microsoft.com/office/drawing/2014/main" id="{BFE994F1-A7F4-4B48-9E1D-F982D67E3E69}"/>
              </a:ext>
            </a:extLst>
          </p:cNvPr>
          <p:cNvSpPr txBox="1"/>
          <p:nvPr/>
        </p:nvSpPr>
        <p:spPr>
          <a:xfrm>
            <a:off x="171450" y="597758"/>
            <a:ext cx="4345675" cy="938719"/>
          </a:xfrm>
          <a:prstGeom prst="rect">
            <a:avLst/>
          </a:prstGeom>
          <a:noFill/>
        </p:spPr>
        <p:txBody>
          <a:bodyPr wrap="square" rtlCol="0">
            <a:spAutoFit/>
          </a:bodyPr>
          <a:lstStyle/>
          <a:p>
            <a:r>
              <a:rPr lang="en-US" altLang="zh-CN" sz="1100" dirty="0"/>
              <a:t>In an Adaboost model, we construct a base learner each round.  At the</a:t>
            </a:r>
          </a:p>
          <a:p>
            <a:r>
              <a:rPr lang="en-US" altLang="zh-CN" sz="1100" dirty="0"/>
              <a:t>end of each round, we calculate the error rate and a parameter </a:t>
            </a:r>
            <a:r>
              <a:rPr lang="el-GR" altLang="zh-CN" sz="1100" dirty="0"/>
              <a:t>α</a:t>
            </a:r>
            <a:r>
              <a:rPr lang="en-US" altLang="zh-CN" sz="1100" dirty="0"/>
              <a:t> which acts like the weight of base learners for this specific base learner.</a:t>
            </a:r>
          </a:p>
          <a:p>
            <a:r>
              <a:rPr lang="en-US" altLang="zh-CN" sz="1100" dirty="0"/>
              <a:t>Finally, we </a:t>
            </a:r>
            <a:r>
              <a:rPr lang="en-US" altLang="zh-CN" sz="1100" dirty="0">
                <a:solidFill>
                  <a:srgbClr val="FF0000"/>
                </a:solidFill>
              </a:rPr>
              <a:t>make the wrong predictive samples more important</a:t>
            </a:r>
            <a:r>
              <a:rPr lang="en-US" altLang="zh-CN" sz="1100" dirty="0"/>
              <a:t>, and handle it in next round:</a:t>
            </a:r>
            <a:endParaRPr lang="zh-CN" altLang="en-US" sz="1100" dirty="0"/>
          </a:p>
        </p:txBody>
      </p:sp>
      <p:sp>
        <p:nvSpPr>
          <p:cNvPr id="7" name="矩形 6">
            <a:extLst>
              <a:ext uri="{FF2B5EF4-FFF2-40B4-BE49-F238E27FC236}">
                <a16:creationId xmlns:a16="http://schemas.microsoft.com/office/drawing/2014/main" id="{38E4968C-3AD9-4AD4-8A69-1D17AFB0BC66}"/>
              </a:ext>
            </a:extLst>
          </p:cNvPr>
          <p:cNvSpPr/>
          <p:nvPr/>
        </p:nvSpPr>
        <p:spPr>
          <a:xfrm>
            <a:off x="1864624" y="270190"/>
            <a:ext cx="878767" cy="369332"/>
          </a:xfrm>
          <a:prstGeom prst="rect">
            <a:avLst/>
          </a:prstGeom>
        </p:spPr>
        <p:txBody>
          <a:bodyPr wrap="none">
            <a:spAutoFit/>
          </a:bodyPr>
          <a:lstStyle/>
          <a:p>
            <a:r>
              <a:rPr lang="zh-CN" altLang="en-US" dirty="0"/>
              <a:t>Outline</a:t>
            </a:r>
          </a:p>
        </p:txBody>
      </p:sp>
      <p:sp>
        <p:nvSpPr>
          <p:cNvPr id="8" name="文本框 7">
            <a:extLst>
              <a:ext uri="{FF2B5EF4-FFF2-40B4-BE49-F238E27FC236}">
                <a16:creationId xmlns:a16="http://schemas.microsoft.com/office/drawing/2014/main" id="{19A7E1C1-656E-4C22-9499-F474A4F27D3D}"/>
              </a:ext>
            </a:extLst>
          </p:cNvPr>
          <p:cNvSpPr txBox="1"/>
          <p:nvPr/>
        </p:nvSpPr>
        <p:spPr>
          <a:xfrm>
            <a:off x="2518595" y="2393407"/>
            <a:ext cx="553357" cy="230832"/>
          </a:xfrm>
          <a:prstGeom prst="rect">
            <a:avLst/>
          </a:prstGeom>
          <a:noFill/>
        </p:spPr>
        <p:txBody>
          <a:bodyPr wrap="none" rtlCol="0">
            <a:spAutoFit/>
          </a:bodyPr>
          <a:lstStyle/>
          <a:p>
            <a:r>
              <a:rPr lang="en-US" altLang="zh-CN" sz="900" dirty="0"/>
              <a:t>Original</a:t>
            </a:r>
            <a:endParaRPr lang="zh-CN" altLang="en-US" sz="900" dirty="0"/>
          </a:p>
        </p:txBody>
      </p:sp>
      <p:sp>
        <p:nvSpPr>
          <p:cNvPr id="23" name="文本框 22">
            <a:extLst>
              <a:ext uri="{FF2B5EF4-FFF2-40B4-BE49-F238E27FC236}">
                <a16:creationId xmlns:a16="http://schemas.microsoft.com/office/drawing/2014/main" id="{58C3F797-E752-4DA5-A138-03B3565823C8}"/>
              </a:ext>
            </a:extLst>
          </p:cNvPr>
          <p:cNvSpPr txBox="1"/>
          <p:nvPr/>
        </p:nvSpPr>
        <p:spPr>
          <a:xfrm>
            <a:off x="922769" y="3180019"/>
            <a:ext cx="720069" cy="230832"/>
          </a:xfrm>
          <a:prstGeom prst="rect">
            <a:avLst/>
          </a:prstGeom>
          <a:noFill/>
        </p:spPr>
        <p:txBody>
          <a:bodyPr wrap="none" rtlCol="0">
            <a:spAutoFit/>
          </a:bodyPr>
          <a:lstStyle/>
          <a:p>
            <a:r>
              <a:rPr lang="en-US" altLang="zh-CN" sz="900" dirty="0"/>
              <a:t>First Round</a:t>
            </a:r>
            <a:endParaRPr lang="zh-CN" altLang="en-US" sz="900" dirty="0"/>
          </a:p>
        </p:txBody>
      </p:sp>
      <p:sp>
        <p:nvSpPr>
          <p:cNvPr id="24" name="文本框 23">
            <a:extLst>
              <a:ext uri="{FF2B5EF4-FFF2-40B4-BE49-F238E27FC236}">
                <a16:creationId xmlns:a16="http://schemas.microsoft.com/office/drawing/2014/main" id="{D7673205-328D-4393-9BD0-012CFCE2288B}"/>
              </a:ext>
            </a:extLst>
          </p:cNvPr>
          <p:cNvSpPr txBox="1"/>
          <p:nvPr/>
        </p:nvSpPr>
        <p:spPr>
          <a:xfrm>
            <a:off x="1505709" y="3176480"/>
            <a:ext cx="1460656" cy="230832"/>
          </a:xfrm>
          <a:prstGeom prst="rect">
            <a:avLst/>
          </a:prstGeom>
          <a:noFill/>
        </p:spPr>
        <p:txBody>
          <a:bodyPr wrap="none" rtlCol="0">
            <a:spAutoFit/>
          </a:bodyPr>
          <a:lstStyle/>
          <a:p>
            <a:r>
              <a:rPr lang="en-US" altLang="zh-CN" sz="900" dirty="0"/>
              <a:t>Second Round Third Round</a:t>
            </a:r>
            <a:endParaRPr lang="zh-CN" altLang="en-US" sz="900" dirty="0"/>
          </a:p>
        </p:txBody>
      </p:sp>
      <p:sp>
        <p:nvSpPr>
          <p:cNvPr id="10" name="矩形 9">
            <a:extLst>
              <a:ext uri="{FF2B5EF4-FFF2-40B4-BE49-F238E27FC236}">
                <a16:creationId xmlns:a16="http://schemas.microsoft.com/office/drawing/2014/main" id="{0BFF179F-F07E-477E-9E63-AD01152C639A}"/>
              </a:ext>
            </a:extLst>
          </p:cNvPr>
          <p:cNvSpPr/>
          <p:nvPr/>
        </p:nvSpPr>
        <p:spPr>
          <a:xfrm>
            <a:off x="3416168" y="2821670"/>
            <a:ext cx="1135247" cy="246221"/>
          </a:xfrm>
          <a:prstGeom prst="rect">
            <a:avLst/>
          </a:prstGeom>
        </p:spPr>
        <p:txBody>
          <a:bodyPr wrap="none">
            <a:spAutoFit/>
          </a:bodyPr>
          <a:lstStyle/>
          <a:p>
            <a:r>
              <a:rPr lang="en-US" altLang="zh-CN" sz="1000" dirty="0"/>
              <a:t>Final Classification</a:t>
            </a:r>
            <a:endParaRPr lang="zh-CN" altLang="en-US" sz="1000" dirty="0"/>
          </a:p>
        </p:txBody>
      </p:sp>
      <p:cxnSp>
        <p:nvCxnSpPr>
          <p:cNvPr id="12" name="直接箭头连接符 11">
            <a:extLst>
              <a:ext uri="{FF2B5EF4-FFF2-40B4-BE49-F238E27FC236}">
                <a16:creationId xmlns:a16="http://schemas.microsoft.com/office/drawing/2014/main" id="{FB7629F3-A93D-4979-8318-742C66DC1390}"/>
              </a:ext>
            </a:extLst>
          </p:cNvPr>
          <p:cNvCxnSpPr/>
          <p:nvPr/>
        </p:nvCxnSpPr>
        <p:spPr>
          <a:xfrm>
            <a:off x="580392" y="2539462"/>
            <a:ext cx="533400" cy="22860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a:extLst>
              <a:ext uri="{FF2B5EF4-FFF2-40B4-BE49-F238E27FC236}">
                <a16:creationId xmlns:a16="http://schemas.microsoft.com/office/drawing/2014/main" id="{802CD340-5E64-4D9D-8C26-54C6467090AB}"/>
              </a:ext>
            </a:extLst>
          </p:cNvPr>
          <p:cNvCxnSpPr>
            <a:cxnSpLocks/>
          </p:cNvCxnSpPr>
          <p:nvPr/>
        </p:nvCxnSpPr>
        <p:spPr>
          <a:xfrm>
            <a:off x="580392" y="2539462"/>
            <a:ext cx="533400" cy="538384"/>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30" name="直接箭头连接符 29">
            <a:extLst>
              <a:ext uri="{FF2B5EF4-FFF2-40B4-BE49-F238E27FC236}">
                <a16:creationId xmlns:a16="http://schemas.microsoft.com/office/drawing/2014/main" id="{DC4D1AEE-9704-42F8-A30F-426670AF71C2}"/>
              </a:ext>
            </a:extLst>
          </p:cNvPr>
          <p:cNvCxnSpPr>
            <a:cxnSpLocks/>
          </p:cNvCxnSpPr>
          <p:nvPr/>
        </p:nvCxnSpPr>
        <p:spPr>
          <a:xfrm>
            <a:off x="580392" y="2539462"/>
            <a:ext cx="702411" cy="550426"/>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6" name="文本框 15">
            <a:extLst>
              <a:ext uri="{FF2B5EF4-FFF2-40B4-BE49-F238E27FC236}">
                <a16:creationId xmlns:a16="http://schemas.microsoft.com/office/drawing/2014/main" id="{DAE2ABC4-9143-4316-95AE-EC0BCD3976C7}"/>
              </a:ext>
            </a:extLst>
          </p:cNvPr>
          <p:cNvSpPr txBox="1"/>
          <p:nvPr/>
        </p:nvSpPr>
        <p:spPr>
          <a:xfrm>
            <a:off x="-79758" y="2326237"/>
            <a:ext cx="1540806" cy="246221"/>
          </a:xfrm>
          <a:prstGeom prst="rect">
            <a:avLst/>
          </a:prstGeom>
          <a:noFill/>
        </p:spPr>
        <p:txBody>
          <a:bodyPr wrap="none" rtlCol="0">
            <a:spAutoFit/>
          </a:bodyPr>
          <a:lstStyle/>
          <a:p>
            <a:r>
              <a:rPr lang="en-US" altLang="zh-CN" sz="1000" dirty="0">
                <a:solidFill>
                  <a:srgbClr val="FF0000"/>
                </a:solidFill>
              </a:rPr>
              <a:t>Wrong predictive samples</a:t>
            </a:r>
            <a:endParaRPr lang="zh-CN" altLang="en-US" sz="1000" dirty="0">
              <a:solidFill>
                <a:srgbClr val="FF0000"/>
              </a:solidFill>
            </a:endParaRPr>
          </a:p>
        </p:txBody>
      </p:sp>
      <p:pic>
        <p:nvPicPr>
          <p:cNvPr id="18" name="图片 17">
            <a:extLst>
              <a:ext uri="{FF2B5EF4-FFF2-40B4-BE49-F238E27FC236}">
                <a16:creationId xmlns:a16="http://schemas.microsoft.com/office/drawing/2014/main" id="{9C1FAB02-D9E0-4CF5-B4CD-3A271C44B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1" y="1501775"/>
            <a:ext cx="4345674" cy="759306"/>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endParaRPr dirty="0"/>
          </a:p>
        </p:txBody>
      </p:sp>
      <p:sp>
        <p:nvSpPr>
          <p:cNvPr id="3" name="object 3"/>
          <p:cNvSpPr txBox="1">
            <a:spLocks noGrp="1"/>
          </p:cNvSpPr>
          <p:nvPr>
            <p:ph type="title"/>
          </p:nvPr>
        </p:nvSpPr>
        <p:spPr>
          <a:xfrm>
            <a:off x="95300" y="61884"/>
            <a:ext cx="1752550" cy="232756"/>
          </a:xfrm>
          <a:prstGeom prst="rect">
            <a:avLst/>
          </a:prstGeom>
        </p:spPr>
        <p:txBody>
          <a:bodyPr vert="horz" wrap="square" lIns="0" tIns="17145" rIns="0" bIns="0" rtlCol="0">
            <a:spAutoFit/>
          </a:bodyPr>
          <a:lstStyle/>
          <a:p>
            <a:pPr marL="12700">
              <a:lnSpc>
                <a:spcPct val="100000"/>
              </a:lnSpc>
              <a:spcBef>
                <a:spcPts val="135"/>
              </a:spcBef>
            </a:pPr>
            <a:r>
              <a:rPr spc="-35" dirty="0"/>
              <a:t>Method</a:t>
            </a:r>
            <a:r>
              <a:rPr lang="en-US" altLang="zh-CN" spc="-35" dirty="0"/>
              <a:t>——Adaboost</a:t>
            </a:r>
            <a:endParaRPr spc="-35" dirty="0"/>
          </a:p>
        </p:txBody>
      </p:sp>
      <p:sp>
        <p:nvSpPr>
          <p:cNvPr id="60" name="object 60"/>
          <p:cNvSpPr/>
          <p:nvPr/>
        </p:nvSpPr>
        <p:spPr>
          <a:xfrm>
            <a:off x="3071952"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3333B2"/>
          </a:solidFill>
        </p:spPr>
        <p:txBody>
          <a:bodyPr wrap="square" lIns="0" tIns="0" rIns="0" bIns="0" rtlCol="0"/>
          <a:lstStyle/>
          <a:p>
            <a:endParaRPr/>
          </a:p>
        </p:txBody>
      </p:sp>
      <p:sp>
        <p:nvSpPr>
          <p:cNvPr id="81" name="object 13">
            <a:extLst>
              <a:ext uri="{FF2B5EF4-FFF2-40B4-BE49-F238E27FC236}">
                <a16:creationId xmlns:a16="http://schemas.microsoft.com/office/drawing/2014/main" id="{1576C9C1-6EBF-423D-A705-260BB9571FD4}"/>
              </a:ext>
            </a:extLst>
          </p:cNvPr>
          <p:cNvSpPr/>
          <p:nvPr/>
        </p:nvSpPr>
        <p:spPr>
          <a:xfrm>
            <a:off x="0" y="3346272"/>
            <a:ext cx="1536065" cy="109855"/>
          </a:xfrm>
          <a:custGeom>
            <a:avLst/>
            <a:gdLst/>
            <a:ahLst/>
            <a:cxnLst/>
            <a:rect l="l" t="t" r="r" b="b"/>
            <a:pathLst>
              <a:path w="1536065" h="109854">
                <a:moveTo>
                  <a:pt x="0" y="109727"/>
                </a:moveTo>
                <a:lnTo>
                  <a:pt x="1535976" y="109727"/>
                </a:lnTo>
                <a:lnTo>
                  <a:pt x="1535976" y="0"/>
                </a:lnTo>
                <a:lnTo>
                  <a:pt x="0" y="0"/>
                </a:lnTo>
                <a:lnTo>
                  <a:pt x="0" y="109727"/>
                </a:lnTo>
                <a:close/>
              </a:path>
            </a:pathLst>
          </a:custGeom>
          <a:solidFill>
            <a:srgbClr val="19195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object 14">
            <a:extLst>
              <a:ext uri="{FF2B5EF4-FFF2-40B4-BE49-F238E27FC236}">
                <a16:creationId xmlns:a16="http://schemas.microsoft.com/office/drawing/2014/main" id="{F4C60C41-8CA9-463D-9ACC-46EF3C9A730B}"/>
              </a:ext>
            </a:extLst>
          </p:cNvPr>
          <p:cNvSpPr/>
          <p:nvPr/>
        </p:nvSpPr>
        <p:spPr>
          <a:xfrm>
            <a:off x="1535976"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26268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object 16">
            <a:extLst>
              <a:ext uri="{FF2B5EF4-FFF2-40B4-BE49-F238E27FC236}">
                <a16:creationId xmlns:a16="http://schemas.microsoft.com/office/drawing/2014/main" id="{643A853C-10C4-4EB1-8DBC-2E455D5DFDE5}"/>
              </a:ext>
            </a:extLst>
          </p:cNvPr>
          <p:cNvSpPr txBox="1">
            <a:spLocks noGrp="1"/>
          </p:cNvSpPr>
          <p:nvPr>
            <p:ph type="ftr" sz="quarter" idx="5"/>
          </p:nvPr>
        </p:nvSpPr>
        <p:spPr>
          <a:xfrm>
            <a:off x="302348" y="3338410"/>
            <a:ext cx="931544" cy="100027"/>
          </a:xfrm>
          <a:prstGeom prst="rect">
            <a:avLst/>
          </a:prstGeom>
        </p:spPr>
        <p:txBody>
          <a:bodyPr vert="horz" wrap="square" lIns="0" tIns="7620" rIns="0" bIns="0" rtlCol="0">
            <a:spAutoFit/>
          </a:bodyPr>
          <a:lstStyle/>
          <a:p>
            <a:pPr marL="12700">
              <a:lnSpc>
                <a:spcPct val="100000"/>
              </a:lnSpc>
              <a:spcBef>
                <a:spcPts val="60"/>
              </a:spcBef>
            </a:pPr>
            <a:r>
              <a:rPr lang="en-US" altLang="zh-CN" spc="55" dirty="0"/>
              <a:t>Team 19</a:t>
            </a:r>
            <a:endParaRPr lang="en-US" altLang="zh-CN" spc="90" dirty="0"/>
          </a:p>
        </p:txBody>
      </p:sp>
      <p:sp>
        <p:nvSpPr>
          <p:cNvPr id="84" name="object 17">
            <a:extLst>
              <a:ext uri="{FF2B5EF4-FFF2-40B4-BE49-F238E27FC236}">
                <a16:creationId xmlns:a16="http://schemas.microsoft.com/office/drawing/2014/main" id="{8B65863D-64D5-4C03-80B8-B0D706DCA84C}"/>
              </a:ext>
            </a:extLst>
          </p:cNvPr>
          <p:cNvSpPr txBox="1">
            <a:spLocks noGrp="1"/>
          </p:cNvSpPr>
          <p:nvPr>
            <p:ph type="dt" sz="half" idx="6"/>
          </p:nvPr>
        </p:nvSpPr>
        <p:spPr>
          <a:xfrm>
            <a:off x="3374125" y="3338410"/>
            <a:ext cx="774064" cy="100027"/>
          </a:xfrm>
          <a:prstGeom prst="rect">
            <a:avLst/>
          </a:prstGeom>
        </p:spPr>
        <p:txBody>
          <a:bodyPr vert="horz" wrap="square" lIns="0" tIns="7620" rIns="0" bIns="0" rtlCol="0">
            <a:spAutoFit/>
          </a:bodyPr>
          <a:lstStyle/>
          <a:p>
            <a:pPr marL="12700">
              <a:lnSpc>
                <a:spcPct val="100000"/>
              </a:lnSpc>
              <a:spcBef>
                <a:spcPts val="60"/>
              </a:spcBef>
            </a:pPr>
            <a:r>
              <a:rPr lang="en-US" altLang="zh-CN" spc="45" dirty="0"/>
              <a:t>November 23rd 2019</a:t>
            </a:r>
          </a:p>
        </p:txBody>
      </p:sp>
      <p:sp>
        <p:nvSpPr>
          <p:cNvPr id="7" name="矩形 6">
            <a:extLst>
              <a:ext uri="{FF2B5EF4-FFF2-40B4-BE49-F238E27FC236}">
                <a16:creationId xmlns:a16="http://schemas.microsoft.com/office/drawing/2014/main" id="{38E4968C-3AD9-4AD4-8A69-1D17AFB0BC66}"/>
              </a:ext>
            </a:extLst>
          </p:cNvPr>
          <p:cNvSpPr/>
          <p:nvPr/>
        </p:nvSpPr>
        <p:spPr>
          <a:xfrm>
            <a:off x="1390650" y="379871"/>
            <a:ext cx="2048894" cy="369332"/>
          </a:xfrm>
          <a:prstGeom prst="rect">
            <a:avLst/>
          </a:prstGeom>
        </p:spPr>
        <p:txBody>
          <a:bodyPr wrap="none">
            <a:spAutoFit/>
          </a:bodyPr>
          <a:lstStyle/>
          <a:p>
            <a:r>
              <a:rPr lang="en-US" altLang="zh-CN" dirty="0"/>
              <a:t>Important Formulas</a:t>
            </a:r>
            <a:endParaRPr lang="zh-CN" altLang="en-US" dirty="0"/>
          </a:p>
        </p:txBody>
      </p:sp>
      <p:sp>
        <p:nvSpPr>
          <p:cNvPr id="4" name="文本框 3">
            <a:extLst>
              <a:ext uri="{FF2B5EF4-FFF2-40B4-BE49-F238E27FC236}">
                <a16:creationId xmlns:a16="http://schemas.microsoft.com/office/drawing/2014/main" id="{2202BE4E-F107-43D5-AF22-3A43AF890F58}"/>
              </a:ext>
            </a:extLst>
          </p:cNvPr>
          <p:cNvSpPr txBox="1"/>
          <p:nvPr/>
        </p:nvSpPr>
        <p:spPr>
          <a:xfrm>
            <a:off x="205514" y="802164"/>
            <a:ext cx="4196983" cy="430887"/>
          </a:xfrm>
          <a:prstGeom prst="rect">
            <a:avLst/>
          </a:prstGeom>
          <a:noFill/>
        </p:spPr>
        <p:txBody>
          <a:bodyPr wrap="none" rtlCol="0">
            <a:spAutoFit/>
          </a:bodyPr>
          <a:lstStyle/>
          <a:p>
            <a:r>
              <a:rPr lang="en-US" altLang="zh-CN" sz="1100" dirty="0"/>
              <a:t>After the construction of base learner each round, we use the formula</a:t>
            </a:r>
          </a:p>
          <a:p>
            <a:r>
              <a:rPr lang="en-US" altLang="zh-CN" sz="1100" dirty="0"/>
              <a:t>below to compute the error rate of the base learner.</a:t>
            </a:r>
            <a:endParaRPr lang="zh-CN" altLang="en-US" sz="1100" dirty="0"/>
          </a:p>
        </p:txBody>
      </p:sp>
      <p:pic>
        <p:nvPicPr>
          <p:cNvPr id="13" name="图片 12">
            <a:extLst>
              <a:ext uri="{FF2B5EF4-FFF2-40B4-BE49-F238E27FC236}">
                <a16:creationId xmlns:a16="http://schemas.microsoft.com/office/drawing/2014/main" id="{6B815E9F-E26C-4172-95F6-8AAC8B443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24" y="1197879"/>
            <a:ext cx="3143250" cy="473178"/>
          </a:xfrm>
          <a:prstGeom prst="rect">
            <a:avLst/>
          </a:prstGeom>
        </p:spPr>
      </p:pic>
      <p:sp>
        <p:nvSpPr>
          <p:cNvPr id="14" name="文本框 13">
            <a:extLst>
              <a:ext uri="{FF2B5EF4-FFF2-40B4-BE49-F238E27FC236}">
                <a16:creationId xmlns:a16="http://schemas.microsoft.com/office/drawing/2014/main" id="{83B596B4-9415-46CB-A5CA-18236AE100CB}"/>
              </a:ext>
            </a:extLst>
          </p:cNvPr>
          <p:cNvSpPr txBox="1"/>
          <p:nvPr/>
        </p:nvSpPr>
        <p:spPr>
          <a:xfrm>
            <a:off x="0" y="1688747"/>
            <a:ext cx="4676280" cy="430887"/>
          </a:xfrm>
          <a:prstGeom prst="rect">
            <a:avLst/>
          </a:prstGeom>
          <a:noFill/>
        </p:spPr>
        <p:txBody>
          <a:bodyPr wrap="none" rtlCol="0">
            <a:spAutoFit/>
          </a:bodyPr>
          <a:lstStyle/>
          <a:p>
            <a:r>
              <a:rPr lang="en-US" altLang="zh-CN" sz="1100" dirty="0"/>
              <a:t>The error rate is a vital indicator to evaluate the goodness of the base learner. </a:t>
            </a:r>
          </a:p>
          <a:p>
            <a:r>
              <a:rPr lang="en-US" altLang="zh-CN" sz="1100" dirty="0"/>
              <a:t>Thus we compute the </a:t>
            </a:r>
            <a:r>
              <a:rPr lang="el-GR" altLang="zh-CN" sz="1100" dirty="0"/>
              <a:t>α</a:t>
            </a:r>
            <a:r>
              <a:rPr lang="en-US" altLang="zh-CN" sz="1100" dirty="0"/>
              <a:t> according to the error rate.</a:t>
            </a:r>
            <a:endParaRPr lang="zh-CN" altLang="en-US" sz="1100" dirty="0"/>
          </a:p>
        </p:txBody>
      </p:sp>
      <p:pic>
        <p:nvPicPr>
          <p:cNvPr id="17" name="图片 16">
            <a:extLst>
              <a:ext uri="{FF2B5EF4-FFF2-40B4-BE49-F238E27FC236}">
                <a16:creationId xmlns:a16="http://schemas.microsoft.com/office/drawing/2014/main" id="{161E9666-A787-4F9C-959C-F453D7EC7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09" y="2102700"/>
            <a:ext cx="1975392" cy="601341"/>
          </a:xfrm>
          <a:prstGeom prst="rect">
            <a:avLst/>
          </a:prstGeom>
        </p:spPr>
      </p:pic>
      <p:sp>
        <p:nvSpPr>
          <p:cNvPr id="18" name="文本框 17">
            <a:extLst>
              <a:ext uri="{FF2B5EF4-FFF2-40B4-BE49-F238E27FC236}">
                <a16:creationId xmlns:a16="http://schemas.microsoft.com/office/drawing/2014/main" id="{FFD0D0AD-3B1C-4210-B16D-ED280C663C48}"/>
              </a:ext>
            </a:extLst>
          </p:cNvPr>
          <p:cNvSpPr txBox="1"/>
          <p:nvPr/>
        </p:nvSpPr>
        <p:spPr>
          <a:xfrm>
            <a:off x="476250" y="2594888"/>
            <a:ext cx="3733800" cy="430887"/>
          </a:xfrm>
          <a:prstGeom prst="rect">
            <a:avLst/>
          </a:prstGeom>
          <a:noFill/>
        </p:spPr>
        <p:txBody>
          <a:bodyPr wrap="square" rtlCol="0">
            <a:spAutoFit/>
          </a:bodyPr>
          <a:lstStyle/>
          <a:p>
            <a:r>
              <a:rPr lang="en-US" altLang="zh-CN" sz="1100" dirty="0"/>
              <a:t>We can find that by using the formula, we make the base learner with lower m more important</a:t>
            </a:r>
            <a:endParaRPr lang="zh-CN" altLang="en-US" sz="1100" dirty="0"/>
          </a:p>
        </p:txBody>
      </p:sp>
      <p:pic>
        <p:nvPicPr>
          <p:cNvPr id="20" name="图片 19">
            <a:extLst>
              <a:ext uri="{FF2B5EF4-FFF2-40B4-BE49-F238E27FC236}">
                <a16:creationId xmlns:a16="http://schemas.microsoft.com/office/drawing/2014/main" id="{DC8C0617-AD38-4724-9F02-6CC10751CE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616" y="1312009"/>
            <a:ext cx="700139" cy="216490"/>
          </a:xfrm>
          <a:prstGeom prst="rect">
            <a:avLst/>
          </a:prstGeom>
        </p:spPr>
      </p:pic>
    </p:spTree>
    <p:extLst>
      <p:ext uri="{BB962C8B-B14F-4D97-AF65-F5344CB8AC3E}">
        <p14:creationId xmlns:p14="http://schemas.microsoft.com/office/powerpoint/2010/main" val="1778921007"/>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endParaRPr dirty="0"/>
          </a:p>
        </p:txBody>
      </p:sp>
      <p:sp>
        <p:nvSpPr>
          <p:cNvPr id="3" name="object 3"/>
          <p:cNvSpPr txBox="1">
            <a:spLocks noGrp="1"/>
          </p:cNvSpPr>
          <p:nvPr>
            <p:ph type="title"/>
          </p:nvPr>
        </p:nvSpPr>
        <p:spPr>
          <a:xfrm>
            <a:off x="95300" y="61884"/>
            <a:ext cx="1752550" cy="232756"/>
          </a:xfrm>
          <a:prstGeom prst="rect">
            <a:avLst/>
          </a:prstGeom>
        </p:spPr>
        <p:txBody>
          <a:bodyPr vert="horz" wrap="square" lIns="0" tIns="17145" rIns="0" bIns="0" rtlCol="0">
            <a:spAutoFit/>
          </a:bodyPr>
          <a:lstStyle/>
          <a:p>
            <a:pPr marL="12700">
              <a:lnSpc>
                <a:spcPct val="100000"/>
              </a:lnSpc>
              <a:spcBef>
                <a:spcPts val="135"/>
              </a:spcBef>
            </a:pPr>
            <a:r>
              <a:rPr spc="-35" dirty="0"/>
              <a:t>Method</a:t>
            </a:r>
            <a:r>
              <a:rPr lang="en-US" altLang="zh-CN" spc="-35" dirty="0"/>
              <a:t>——Adaboost</a:t>
            </a:r>
            <a:endParaRPr spc="-35" dirty="0"/>
          </a:p>
        </p:txBody>
      </p:sp>
      <p:sp>
        <p:nvSpPr>
          <p:cNvPr id="60" name="object 60"/>
          <p:cNvSpPr/>
          <p:nvPr/>
        </p:nvSpPr>
        <p:spPr>
          <a:xfrm>
            <a:off x="3071952"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3333B2"/>
          </a:solidFill>
        </p:spPr>
        <p:txBody>
          <a:bodyPr wrap="square" lIns="0" tIns="0" rIns="0" bIns="0" rtlCol="0"/>
          <a:lstStyle/>
          <a:p>
            <a:endParaRPr/>
          </a:p>
        </p:txBody>
      </p:sp>
      <p:sp>
        <p:nvSpPr>
          <p:cNvPr id="81" name="object 13">
            <a:extLst>
              <a:ext uri="{FF2B5EF4-FFF2-40B4-BE49-F238E27FC236}">
                <a16:creationId xmlns:a16="http://schemas.microsoft.com/office/drawing/2014/main" id="{1576C9C1-6EBF-423D-A705-260BB9571FD4}"/>
              </a:ext>
            </a:extLst>
          </p:cNvPr>
          <p:cNvSpPr/>
          <p:nvPr/>
        </p:nvSpPr>
        <p:spPr>
          <a:xfrm>
            <a:off x="0" y="3346272"/>
            <a:ext cx="1536065" cy="109855"/>
          </a:xfrm>
          <a:custGeom>
            <a:avLst/>
            <a:gdLst/>
            <a:ahLst/>
            <a:cxnLst/>
            <a:rect l="l" t="t" r="r" b="b"/>
            <a:pathLst>
              <a:path w="1536065" h="109854">
                <a:moveTo>
                  <a:pt x="0" y="109727"/>
                </a:moveTo>
                <a:lnTo>
                  <a:pt x="1535976" y="109727"/>
                </a:lnTo>
                <a:lnTo>
                  <a:pt x="1535976" y="0"/>
                </a:lnTo>
                <a:lnTo>
                  <a:pt x="0" y="0"/>
                </a:lnTo>
                <a:lnTo>
                  <a:pt x="0" y="109727"/>
                </a:lnTo>
                <a:close/>
              </a:path>
            </a:pathLst>
          </a:custGeom>
          <a:solidFill>
            <a:srgbClr val="19195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object 14">
            <a:extLst>
              <a:ext uri="{FF2B5EF4-FFF2-40B4-BE49-F238E27FC236}">
                <a16:creationId xmlns:a16="http://schemas.microsoft.com/office/drawing/2014/main" id="{F4C60C41-8CA9-463D-9ACC-46EF3C9A730B}"/>
              </a:ext>
            </a:extLst>
          </p:cNvPr>
          <p:cNvSpPr/>
          <p:nvPr/>
        </p:nvSpPr>
        <p:spPr>
          <a:xfrm>
            <a:off x="1535976"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26268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object 16">
            <a:extLst>
              <a:ext uri="{FF2B5EF4-FFF2-40B4-BE49-F238E27FC236}">
                <a16:creationId xmlns:a16="http://schemas.microsoft.com/office/drawing/2014/main" id="{643A853C-10C4-4EB1-8DBC-2E455D5DFDE5}"/>
              </a:ext>
            </a:extLst>
          </p:cNvPr>
          <p:cNvSpPr txBox="1">
            <a:spLocks noGrp="1"/>
          </p:cNvSpPr>
          <p:nvPr>
            <p:ph type="ftr" sz="quarter" idx="5"/>
          </p:nvPr>
        </p:nvSpPr>
        <p:spPr>
          <a:xfrm>
            <a:off x="302348" y="3338410"/>
            <a:ext cx="931544" cy="100027"/>
          </a:xfrm>
          <a:prstGeom prst="rect">
            <a:avLst/>
          </a:prstGeom>
        </p:spPr>
        <p:txBody>
          <a:bodyPr vert="horz" wrap="square" lIns="0" tIns="7620" rIns="0" bIns="0" rtlCol="0">
            <a:spAutoFit/>
          </a:bodyPr>
          <a:lstStyle/>
          <a:p>
            <a:pPr marL="12700">
              <a:lnSpc>
                <a:spcPct val="100000"/>
              </a:lnSpc>
              <a:spcBef>
                <a:spcPts val="60"/>
              </a:spcBef>
            </a:pPr>
            <a:r>
              <a:rPr lang="en-US" altLang="zh-CN" spc="55" dirty="0"/>
              <a:t>Team 19</a:t>
            </a:r>
            <a:endParaRPr lang="en-US" altLang="zh-CN" spc="90" dirty="0"/>
          </a:p>
        </p:txBody>
      </p:sp>
      <p:sp>
        <p:nvSpPr>
          <p:cNvPr id="84" name="object 17">
            <a:extLst>
              <a:ext uri="{FF2B5EF4-FFF2-40B4-BE49-F238E27FC236}">
                <a16:creationId xmlns:a16="http://schemas.microsoft.com/office/drawing/2014/main" id="{8B65863D-64D5-4C03-80B8-B0D706DCA84C}"/>
              </a:ext>
            </a:extLst>
          </p:cNvPr>
          <p:cNvSpPr txBox="1">
            <a:spLocks noGrp="1"/>
          </p:cNvSpPr>
          <p:nvPr>
            <p:ph type="dt" sz="half" idx="6"/>
          </p:nvPr>
        </p:nvSpPr>
        <p:spPr>
          <a:xfrm>
            <a:off x="3374125" y="3338410"/>
            <a:ext cx="774064" cy="100027"/>
          </a:xfrm>
          <a:prstGeom prst="rect">
            <a:avLst/>
          </a:prstGeom>
        </p:spPr>
        <p:txBody>
          <a:bodyPr vert="horz" wrap="square" lIns="0" tIns="7620" rIns="0" bIns="0" rtlCol="0">
            <a:spAutoFit/>
          </a:bodyPr>
          <a:lstStyle/>
          <a:p>
            <a:pPr marL="12700">
              <a:lnSpc>
                <a:spcPct val="100000"/>
              </a:lnSpc>
              <a:spcBef>
                <a:spcPts val="60"/>
              </a:spcBef>
            </a:pPr>
            <a:r>
              <a:rPr lang="en-US" altLang="zh-CN" spc="45" dirty="0"/>
              <a:t>November 23rd 2019</a:t>
            </a:r>
          </a:p>
        </p:txBody>
      </p:sp>
      <p:sp>
        <p:nvSpPr>
          <p:cNvPr id="7" name="矩形 6">
            <a:extLst>
              <a:ext uri="{FF2B5EF4-FFF2-40B4-BE49-F238E27FC236}">
                <a16:creationId xmlns:a16="http://schemas.microsoft.com/office/drawing/2014/main" id="{38E4968C-3AD9-4AD4-8A69-1D17AFB0BC66}"/>
              </a:ext>
            </a:extLst>
          </p:cNvPr>
          <p:cNvSpPr/>
          <p:nvPr/>
        </p:nvSpPr>
        <p:spPr>
          <a:xfrm>
            <a:off x="1497537" y="404878"/>
            <a:ext cx="1358064" cy="369332"/>
          </a:xfrm>
          <a:prstGeom prst="rect">
            <a:avLst/>
          </a:prstGeom>
        </p:spPr>
        <p:txBody>
          <a:bodyPr wrap="none">
            <a:spAutoFit/>
          </a:bodyPr>
          <a:lstStyle/>
          <a:p>
            <a:r>
              <a:rPr lang="en-US" altLang="zh-CN" dirty="0"/>
              <a:t>Final learner</a:t>
            </a:r>
            <a:endParaRPr lang="zh-CN" altLang="en-US" dirty="0"/>
          </a:p>
        </p:txBody>
      </p:sp>
      <p:pic>
        <p:nvPicPr>
          <p:cNvPr id="9" name="图片 8">
            <a:extLst>
              <a:ext uri="{FF2B5EF4-FFF2-40B4-BE49-F238E27FC236}">
                <a16:creationId xmlns:a16="http://schemas.microsoft.com/office/drawing/2014/main" id="{5F7251BF-7A0F-4338-B9FB-23F006F14D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542" t="11759" r="3413" b="12074"/>
          <a:stretch/>
        </p:blipFill>
        <p:spPr>
          <a:xfrm>
            <a:off x="1446900" y="853333"/>
            <a:ext cx="3161117" cy="2133600"/>
          </a:xfrm>
          <a:prstGeom prst="rect">
            <a:avLst/>
          </a:prstGeom>
        </p:spPr>
      </p:pic>
      <p:pic>
        <p:nvPicPr>
          <p:cNvPr id="11" name="图片 10">
            <a:extLst>
              <a:ext uri="{FF2B5EF4-FFF2-40B4-BE49-F238E27FC236}">
                <a16:creationId xmlns:a16="http://schemas.microsoft.com/office/drawing/2014/main" id="{F1838898-ED00-41A9-B69E-E4FB62438E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4" y="2344314"/>
            <a:ext cx="1512073" cy="369337"/>
          </a:xfrm>
          <a:prstGeom prst="rect">
            <a:avLst/>
          </a:prstGeom>
        </p:spPr>
      </p:pic>
      <p:sp>
        <p:nvSpPr>
          <p:cNvPr id="12" name="文本框 11">
            <a:extLst>
              <a:ext uri="{FF2B5EF4-FFF2-40B4-BE49-F238E27FC236}">
                <a16:creationId xmlns:a16="http://schemas.microsoft.com/office/drawing/2014/main" id="{0A972895-080C-46CA-AC72-E46F11F32500}"/>
              </a:ext>
            </a:extLst>
          </p:cNvPr>
          <p:cNvSpPr txBox="1"/>
          <p:nvPr/>
        </p:nvSpPr>
        <p:spPr>
          <a:xfrm>
            <a:off x="119543" y="1347027"/>
            <a:ext cx="1326087" cy="938719"/>
          </a:xfrm>
          <a:prstGeom prst="rect">
            <a:avLst/>
          </a:prstGeom>
          <a:noFill/>
        </p:spPr>
        <p:txBody>
          <a:bodyPr wrap="square" rtlCol="0">
            <a:spAutoFit/>
          </a:bodyPr>
          <a:lstStyle/>
          <a:p>
            <a:r>
              <a:rPr lang="en-US" altLang="zh-CN" sz="1100" dirty="0"/>
              <a:t>Integrate all the base learner we built, we can accomplish the final learner.</a:t>
            </a:r>
            <a:endParaRPr lang="zh-CN" altLang="en-US" sz="1100" dirty="0"/>
          </a:p>
        </p:txBody>
      </p:sp>
    </p:spTree>
    <p:extLst>
      <p:ext uri="{BB962C8B-B14F-4D97-AF65-F5344CB8AC3E}">
        <p14:creationId xmlns:p14="http://schemas.microsoft.com/office/powerpoint/2010/main" val="2323925063"/>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4330"/>
          </a:xfrm>
          <a:custGeom>
            <a:avLst/>
            <a:gdLst/>
            <a:ahLst/>
            <a:cxnLst/>
            <a:rect l="l" t="t" r="r" b="b"/>
            <a:pathLst>
              <a:path w="4608195" h="354330">
                <a:moveTo>
                  <a:pt x="0" y="354152"/>
                </a:moveTo>
                <a:lnTo>
                  <a:pt x="4608004" y="354152"/>
                </a:lnTo>
                <a:lnTo>
                  <a:pt x="4608004" y="0"/>
                </a:lnTo>
                <a:lnTo>
                  <a:pt x="0" y="0"/>
                </a:lnTo>
                <a:lnTo>
                  <a:pt x="0" y="354152"/>
                </a:lnTo>
                <a:close/>
              </a:path>
            </a:pathLst>
          </a:custGeom>
          <a:solidFill>
            <a:srgbClr val="3333B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95300" y="61884"/>
            <a:ext cx="554355" cy="24447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400" b="0" i="0" u="none" strike="noStrike" kern="1200" cap="none" spc="-40" normalizeH="0" baseline="0" noProof="0" dirty="0">
                <a:ln>
                  <a:noFill/>
                </a:ln>
                <a:solidFill>
                  <a:srgbClr val="FFFFFF"/>
                </a:solidFill>
                <a:effectLst/>
                <a:uLnTx/>
                <a:uFillTx/>
                <a:latin typeface="Tahoma"/>
                <a:ea typeface="+mn-ea"/>
                <a:cs typeface="Tahoma"/>
              </a:rPr>
              <a:t>Outline</a:t>
            </a:r>
            <a:endParaRPr kumimoji="0" sz="1400" b="0" i="0" u="none" strike="noStrike" kern="1200" cap="none" spc="0" normalizeH="0" baseline="0" noProof="0">
              <a:ln>
                <a:noFill/>
              </a:ln>
              <a:solidFill>
                <a:prstClr val="black"/>
              </a:solidFill>
              <a:effectLst/>
              <a:uLnTx/>
              <a:uFillTx/>
              <a:latin typeface="Tahoma"/>
              <a:ea typeface="+mn-ea"/>
              <a:cs typeface="Tahoma"/>
            </a:endParaRPr>
          </a:p>
        </p:txBody>
      </p:sp>
      <p:sp>
        <p:nvSpPr>
          <p:cNvPr id="4" name="object 4"/>
          <p:cNvSpPr/>
          <p:nvPr/>
        </p:nvSpPr>
        <p:spPr>
          <a:xfrm>
            <a:off x="89280" y="866444"/>
            <a:ext cx="160096" cy="16009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9280" y="1287077"/>
            <a:ext cx="160096" cy="160096"/>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2</a:t>
            </a:r>
            <a:endParaRPr kumimoji="0" sz="10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object 7"/>
          <p:cNvSpPr/>
          <p:nvPr/>
        </p:nvSpPr>
        <p:spPr>
          <a:xfrm>
            <a:off x="89280" y="1708365"/>
            <a:ext cx="160096" cy="160096"/>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p:nvPr/>
        </p:nvSpPr>
        <p:spPr>
          <a:xfrm>
            <a:off x="129755" y="1707615"/>
            <a:ext cx="79375" cy="147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800" b="0" i="0" u="none" strike="noStrike" kern="1200" cap="none" spc="-25" normalizeH="0" baseline="0" noProof="0" dirty="0">
                <a:ln>
                  <a:noFill/>
                </a:ln>
                <a:solidFill>
                  <a:srgbClr val="EAEAF7"/>
                </a:solidFill>
                <a:effectLst/>
                <a:uLnTx/>
                <a:uFillTx/>
                <a:latin typeface="Arial"/>
                <a:ea typeface="+mn-ea"/>
                <a:cs typeface="Arial"/>
              </a:rPr>
              <a:t>3</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10" name="object 10"/>
          <p:cNvSpPr/>
          <p:nvPr/>
        </p:nvSpPr>
        <p:spPr>
          <a:xfrm>
            <a:off x="89280" y="2129333"/>
            <a:ext cx="160096" cy="16009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p:nvPr/>
        </p:nvSpPr>
        <p:spPr>
          <a:xfrm>
            <a:off x="129755" y="2128569"/>
            <a:ext cx="79375" cy="14732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800" b="0" i="0" u="none" strike="noStrike" kern="1200" cap="none" spc="-25" normalizeH="0" baseline="0" noProof="0" dirty="0">
                <a:ln>
                  <a:noFill/>
                </a:ln>
                <a:solidFill>
                  <a:srgbClr val="EAEAF7"/>
                </a:solidFill>
                <a:effectLst/>
                <a:uLnTx/>
                <a:uFillTx/>
                <a:latin typeface="Arial"/>
                <a:ea typeface="+mn-ea"/>
                <a:cs typeface="Arial"/>
              </a:rPr>
              <a:t>4</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18" name="object 18"/>
          <p:cNvSpPr/>
          <p:nvPr/>
        </p:nvSpPr>
        <p:spPr>
          <a:xfrm>
            <a:off x="3071952" y="3346272"/>
            <a:ext cx="1536065" cy="109855"/>
          </a:xfrm>
          <a:custGeom>
            <a:avLst/>
            <a:gdLst/>
            <a:ahLst/>
            <a:cxnLst/>
            <a:rect l="l" t="t" r="r" b="b"/>
            <a:pathLst>
              <a:path w="1536064" h="109854">
                <a:moveTo>
                  <a:pt x="0" y="109728"/>
                </a:moveTo>
                <a:lnTo>
                  <a:pt x="1535976" y="109728"/>
                </a:lnTo>
                <a:lnTo>
                  <a:pt x="1535976" y="0"/>
                </a:lnTo>
                <a:lnTo>
                  <a:pt x="0" y="0"/>
                </a:lnTo>
                <a:lnTo>
                  <a:pt x="0" y="109728"/>
                </a:lnTo>
                <a:close/>
              </a:path>
            </a:pathLst>
          </a:custGeom>
          <a:solidFill>
            <a:srgbClr val="3333B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9">
            <a:extLst>
              <a:ext uri="{FF2B5EF4-FFF2-40B4-BE49-F238E27FC236}">
                <a16:creationId xmlns:a16="http://schemas.microsoft.com/office/drawing/2014/main" id="{2736CCB9-9654-4E48-A47F-448AC8FE6233}"/>
              </a:ext>
            </a:extLst>
          </p:cNvPr>
          <p:cNvSpPr txBox="1"/>
          <p:nvPr/>
        </p:nvSpPr>
        <p:spPr>
          <a:xfrm>
            <a:off x="284847" y="1267317"/>
            <a:ext cx="470534" cy="180819"/>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0" sz="1100" b="0" i="0" u="none" strike="noStrike" kern="1200" cap="none" spc="-25" normalizeH="0" baseline="0" noProof="0" dirty="0">
                <a:ln>
                  <a:noFill/>
                </a:ln>
                <a:solidFill>
                  <a:prstClr val="white">
                    <a:lumMod val="75000"/>
                  </a:prstClr>
                </a:solidFill>
                <a:effectLst/>
                <a:uLnTx/>
                <a:uFillTx/>
                <a:latin typeface="Tahoma"/>
                <a:ea typeface="+mn-ea"/>
                <a:cs typeface="Tahoma"/>
                <a:hlinkClick r:id="rId5" action="ppaction://hlinksldjump">
                  <a:extLst>
                    <a:ext uri="{A12FA001-AC4F-418D-AE19-62706E023703}">
                      <ahyp:hlinkClr xmlns:ahyp="http://schemas.microsoft.com/office/drawing/2018/hyperlinkcolor" val="tx"/>
                    </a:ext>
                  </a:extLst>
                </a:hlinkClick>
              </a:rPr>
              <a:t>Method</a:t>
            </a:r>
            <a:endParaRPr kumimoji="0" sz="1100" b="0" i="0" u="none" strike="noStrike" kern="1200" cap="none" spc="0" normalizeH="0" baseline="0" noProof="0" dirty="0">
              <a:ln>
                <a:noFill/>
              </a:ln>
              <a:solidFill>
                <a:prstClr val="white">
                  <a:lumMod val="75000"/>
                </a:prstClr>
              </a:solidFill>
              <a:effectLst/>
              <a:uLnTx/>
              <a:uFillTx/>
              <a:latin typeface="Tahoma"/>
              <a:ea typeface="+mn-ea"/>
              <a:cs typeface="Tahoma"/>
            </a:endParaRPr>
          </a:p>
        </p:txBody>
      </p:sp>
      <p:sp>
        <p:nvSpPr>
          <p:cNvPr id="24" name="object 15">
            <a:extLst>
              <a:ext uri="{FF2B5EF4-FFF2-40B4-BE49-F238E27FC236}">
                <a16:creationId xmlns:a16="http://schemas.microsoft.com/office/drawing/2014/main" id="{F82BC206-BD2C-45B0-B431-2B2C4B10ED6D}"/>
              </a:ext>
            </a:extLst>
          </p:cNvPr>
          <p:cNvSpPr txBox="1"/>
          <p:nvPr/>
        </p:nvSpPr>
        <p:spPr>
          <a:xfrm>
            <a:off x="284847" y="2126207"/>
            <a:ext cx="642620" cy="180819"/>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0" sz="1100" b="0" i="0" u="none" strike="noStrike" kern="1200" cap="none" spc="-40" normalizeH="0" baseline="0" noProof="0" dirty="0">
                <a:ln>
                  <a:noFill/>
                </a:ln>
                <a:solidFill>
                  <a:prstClr val="white">
                    <a:lumMod val="75000"/>
                  </a:prstClr>
                </a:solidFill>
                <a:effectLst/>
                <a:uLnTx/>
                <a:uFillTx/>
                <a:latin typeface="Tahoma"/>
                <a:ea typeface="+mn-ea"/>
                <a:cs typeface="Tahoma"/>
                <a:hlinkClick r:id="" action="ppaction://noaction">
                  <a:extLst>
                    <a:ext uri="{A12FA001-AC4F-418D-AE19-62706E023703}">
                      <ahyp:hlinkClr xmlns:ahyp="http://schemas.microsoft.com/office/drawing/2018/hyperlinkcolor" val="tx"/>
                    </a:ext>
                  </a:extLst>
                </a:hlinkClick>
              </a:rPr>
              <a:t>Conclusion</a:t>
            </a:r>
            <a:endParaRPr kumimoji="0" sz="1100" b="0" i="0" u="none" strike="noStrike" kern="1200" cap="none" spc="0" normalizeH="0" baseline="0" noProof="0" dirty="0">
              <a:ln>
                <a:noFill/>
              </a:ln>
              <a:solidFill>
                <a:prstClr val="white">
                  <a:lumMod val="75000"/>
                </a:prstClr>
              </a:solidFill>
              <a:effectLst/>
              <a:uLnTx/>
              <a:uFillTx/>
              <a:latin typeface="Tahoma"/>
              <a:ea typeface="+mn-ea"/>
              <a:cs typeface="Tahoma"/>
            </a:endParaRPr>
          </a:p>
        </p:txBody>
      </p:sp>
      <p:sp>
        <p:nvSpPr>
          <p:cNvPr id="25" name="object 13">
            <a:extLst>
              <a:ext uri="{FF2B5EF4-FFF2-40B4-BE49-F238E27FC236}">
                <a16:creationId xmlns:a16="http://schemas.microsoft.com/office/drawing/2014/main" id="{ED9371ED-01CC-481B-B597-76D7A791A6A4}"/>
              </a:ext>
            </a:extLst>
          </p:cNvPr>
          <p:cNvSpPr/>
          <p:nvPr/>
        </p:nvSpPr>
        <p:spPr>
          <a:xfrm>
            <a:off x="0" y="3346272"/>
            <a:ext cx="1536065" cy="109855"/>
          </a:xfrm>
          <a:custGeom>
            <a:avLst/>
            <a:gdLst/>
            <a:ahLst/>
            <a:cxnLst/>
            <a:rect l="l" t="t" r="r" b="b"/>
            <a:pathLst>
              <a:path w="1536065" h="109854">
                <a:moveTo>
                  <a:pt x="0" y="109727"/>
                </a:moveTo>
                <a:lnTo>
                  <a:pt x="1535976" y="109727"/>
                </a:lnTo>
                <a:lnTo>
                  <a:pt x="1535976" y="0"/>
                </a:lnTo>
                <a:lnTo>
                  <a:pt x="0" y="0"/>
                </a:lnTo>
                <a:lnTo>
                  <a:pt x="0" y="109727"/>
                </a:lnTo>
                <a:close/>
              </a:path>
            </a:pathLst>
          </a:custGeom>
          <a:solidFill>
            <a:srgbClr val="19195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14">
            <a:extLst>
              <a:ext uri="{FF2B5EF4-FFF2-40B4-BE49-F238E27FC236}">
                <a16:creationId xmlns:a16="http://schemas.microsoft.com/office/drawing/2014/main" id="{13947FCD-D23C-44D1-B478-535CBB0F3B7B}"/>
              </a:ext>
            </a:extLst>
          </p:cNvPr>
          <p:cNvSpPr/>
          <p:nvPr/>
        </p:nvSpPr>
        <p:spPr>
          <a:xfrm>
            <a:off x="1535976" y="3346272"/>
            <a:ext cx="1536065" cy="109855"/>
          </a:xfrm>
          <a:custGeom>
            <a:avLst/>
            <a:gdLst/>
            <a:ahLst/>
            <a:cxnLst/>
            <a:rect l="l" t="t" r="r" b="b"/>
            <a:pathLst>
              <a:path w="1536064" h="109854">
                <a:moveTo>
                  <a:pt x="0" y="109727"/>
                </a:moveTo>
                <a:lnTo>
                  <a:pt x="1535976" y="109727"/>
                </a:lnTo>
                <a:lnTo>
                  <a:pt x="1535976" y="0"/>
                </a:lnTo>
                <a:lnTo>
                  <a:pt x="0" y="0"/>
                </a:lnTo>
                <a:lnTo>
                  <a:pt x="0" y="109727"/>
                </a:lnTo>
                <a:close/>
              </a:path>
            </a:pathLst>
          </a:custGeom>
          <a:solidFill>
            <a:srgbClr val="26268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16">
            <a:extLst>
              <a:ext uri="{FF2B5EF4-FFF2-40B4-BE49-F238E27FC236}">
                <a16:creationId xmlns:a16="http://schemas.microsoft.com/office/drawing/2014/main" id="{E779D3EA-3D6E-4C15-91FD-5A15E246B851}"/>
              </a:ext>
            </a:extLst>
          </p:cNvPr>
          <p:cNvSpPr txBox="1">
            <a:spLocks noGrp="1"/>
          </p:cNvSpPr>
          <p:nvPr>
            <p:ph type="ftr" sz="quarter" idx="5"/>
          </p:nvPr>
        </p:nvSpPr>
        <p:spPr>
          <a:xfrm>
            <a:off x="302348" y="3338410"/>
            <a:ext cx="931544" cy="100027"/>
          </a:xfrm>
          <a:prstGeom prst="rect">
            <a:avLst/>
          </a:prstGeom>
        </p:spPr>
        <p:txBody>
          <a:bodyPr vert="horz" wrap="square" lIns="0" tIns="7620" rIns="0" bIns="0" rtlCol="0">
            <a:spAutoFit/>
          </a:bodyPr>
          <a:lstStyle/>
          <a:p>
            <a:pPr marL="12700">
              <a:lnSpc>
                <a:spcPct val="100000"/>
              </a:lnSpc>
              <a:spcBef>
                <a:spcPts val="60"/>
              </a:spcBef>
            </a:pPr>
            <a:r>
              <a:rPr lang="en-US" altLang="zh-CN" spc="55" dirty="0"/>
              <a:t>Team 19</a:t>
            </a:r>
            <a:endParaRPr lang="en-US" altLang="zh-CN" spc="90" dirty="0"/>
          </a:p>
        </p:txBody>
      </p:sp>
      <p:sp>
        <p:nvSpPr>
          <p:cNvPr id="28" name="object 17">
            <a:extLst>
              <a:ext uri="{FF2B5EF4-FFF2-40B4-BE49-F238E27FC236}">
                <a16:creationId xmlns:a16="http://schemas.microsoft.com/office/drawing/2014/main" id="{5F58EEEF-40C1-468F-9DEF-B19EA2592186}"/>
              </a:ext>
            </a:extLst>
          </p:cNvPr>
          <p:cNvSpPr txBox="1">
            <a:spLocks noGrp="1"/>
          </p:cNvSpPr>
          <p:nvPr>
            <p:ph type="dt" sz="half" idx="6"/>
          </p:nvPr>
        </p:nvSpPr>
        <p:spPr>
          <a:xfrm>
            <a:off x="3374125" y="3338410"/>
            <a:ext cx="774064" cy="100027"/>
          </a:xfrm>
          <a:prstGeom prst="rect">
            <a:avLst/>
          </a:prstGeom>
        </p:spPr>
        <p:txBody>
          <a:bodyPr vert="horz" wrap="square" lIns="0" tIns="7620" rIns="0" bIns="0" rtlCol="0">
            <a:spAutoFit/>
          </a:bodyPr>
          <a:lstStyle/>
          <a:p>
            <a:pPr marL="12700">
              <a:lnSpc>
                <a:spcPct val="100000"/>
              </a:lnSpc>
              <a:spcBef>
                <a:spcPts val="60"/>
              </a:spcBef>
            </a:pPr>
            <a:r>
              <a:rPr lang="en-US" altLang="zh-CN" spc="45" dirty="0"/>
              <a:t>November 23rd 2019</a:t>
            </a:r>
          </a:p>
        </p:txBody>
      </p:sp>
      <p:sp>
        <p:nvSpPr>
          <p:cNvPr id="20" name="object 6">
            <a:extLst>
              <a:ext uri="{FF2B5EF4-FFF2-40B4-BE49-F238E27FC236}">
                <a16:creationId xmlns:a16="http://schemas.microsoft.com/office/drawing/2014/main" id="{8D9EFF22-DBFD-44F8-9C99-B8B10BF3F79F}"/>
              </a:ext>
            </a:extLst>
          </p:cNvPr>
          <p:cNvSpPr txBox="1"/>
          <p:nvPr/>
        </p:nvSpPr>
        <p:spPr>
          <a:xfrm>
            <a:off x="129276" y="839411"/>
            <a:ext cx="2099574" cy="180819"/>
          </a:xfrm>
          <a:prstGeom prst="rect">
            <a:avLst/>
          </a:prstGeom>
        </p:spPr>
        <p:txBody>
          <a:bodyPr vert="horz" wrap="square" lIns="0" tIns="11430" rIns="0" bIns="0" rtlCol="0">
            <a:spAutoFit/>
          </a:bodyPr>
          <a:lstStyle/>
          <a:p>
            <a:pPr marL="177800" marR="0" lvl="0" indent="-165100" algn="l" defTabSz="914400" rtl="0" eaLnBrk="1" fontAlgn="auto" latinLnBrk="0" hangingPunct="1">
              <a:lnSpc>
                <a:spcPct val="100000"/>
              </a:lnSpc>
              <a:spcBef>
                <a:spcPts val="90"/>
              </a:spcBef>
              <a:spcAft>
                <a:spcPts val="0"/>
              </a:spcAft>
              <a:buClr>
                <a:srgbClr val="EAEAF7"/>
              </a:buClr>
              <a:buSzPct val="72727"/>
              <a:buFont typeface="Arial"/>
              <a:buAutoNum type="arabicPlain"/>
              <a:tabLst>
                <a:tab pos="178435" algn="l"/>
              </a:tabLst>
              <a:defRPr/>
            </a:pPr>
            <a:r>
              <a:rPr kumimoji="0" sz="1100" b="0" i="0" u="sng" strike="noStrike" kern="1200" cap="none" spc="-25" normalizeH="0" baseline="0" noProof="0" dirty="0">
                <a:ln>
                  <a:noFill/>
                </a:ln>
                <a:solidFill>
                  <a:schemeClr val="bg1">
                    <a:lumMod val="75000"/>
                  </a:schemeClr>
                </a:solidFill>
                <a:effectLst/>
                <a:uLnTx/>
                <a:uFillTx/>
                <a:latin typeface="Tahoma"/>
                <a:ea typeface="+mn-ea"/>
                <a:cs typeface="Tahoma"/>
              </a:rPr>
              <a:t>Introduction</a:t>
            </a:r>
            <a:r>
              <a:rPr kumimoji="0" lang="en-US" sz="1100" b="0" i="0" u="sng" strike="noStrike" kern="1200" cap="none" spc="-25" normalizeH="0" baseline="0" noProof="0" dirty="0">
                <a:ln>
                  <a:noFill/>
                </a:ln>
                <a:solidFill>
                  <a:schemeClr val="bg1">
                    <a:lumMod val="75000"/>
                  </a:schemeClr>
                </a:solidFill>
                <a:effectLst/>
                <a:uLnTx/>
                <a:uFillTx/>
                <a:latin typeface="Tahoma"/>
                <a:ea typeface="+mn-ea"/>
                <a:cs typeface="Tahoma"/>
              </a:rPr>
              <a:t>/Background</a:t>
            </a:r>
            <a:endParaRPr kumimoji="0" sz="1100" b="0" i="0" u="sng" strike="noStrike" kern="1200" cap="none" spc="-25" normalizeH="0" baseline="0" noProof="0" dirty="0">
              <a:ln>
                <a:noFill/>
              </a:ln>
              <a:solidFill>
                <a:schemeClr val="bg1">
                  <a:lumMod val="75000"/>
                </a:schemeClr>
              </a:solidFill>
              <a:effectLst/>
              <a:uLnTx/>
              <a:uFillTx/>
              <a:latin typeface="Tahoma"/>
              <a:ea typeface="+mn-ea"/>
              <a:cs typeface="Tahoma"/>
            </a:endParaRPr>
          </a:p>
        </p:txBody>
      </p:sp>
      <p:sp>
        <p:nvSpPr>
          <p:cNvPr id="29" name="object 12">
            <a:extLst>
              <a:ext uri="{FF2B5EF4-FFF2-40B4-BE49-F238E27FC236}">
                <a16:creationId xmlns:a16="http://schemas.microsoft.com/office/drawing/2014/main" id="{D5CCC780-DA15-423F-9CC1-EB81EF238B30}"/>
              </a:ext>
            </a:extLst>
          </p:cNvPr>
          <p:cNvSpPr txBox="1"/>
          <p:nvPr/>
        </p:nvSpPr>
        <p:spPr>
          <a:xfrm>
            <a:off x="284847" y="1687403"/>
            <a:ext cx="1944003" cy="180819"/>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sz="1100" u="sng" spc="-25" dirty="0">
                <a:solidFill>
                  <a:srgbClr val="3B3BFF"/>
                </a:solidFill>
                <a:latin typeface="Tahoma"/>
                <a:cs typeface="Tahoma"/>
                <a:hlinkClick r:id="" action="ppaction://noaction">
                  <a:extLst>
                    <a:ext uri="{A12FA001-AC4F-418D-AE19-62706E023703}">
                      <ahyp:hlinkClr xmlns:ahyp="http://schemas.microsoft.com/office/drawing/2018/hyperlinkcolor" val="tx"/>
                    </a:ext>
                  </a:extLst>
                </a:hlinkClick>
              </a:rPr>
              <a:t>Experiments</a:t>
            </a:r>
            <a:r>
              <a:rPr lang="en-US" sz="1100" u="sng" spc="-25" dirty="0">
                <a:solidFill>
                  <a:srgbClr val="3B3BFF"/>
                </a:solidFill>
                <a:latin typeface="Tahoma"/>
                <a:cs typeface="Tahoma"/>
              </a:rPr>
              <a:t> and Discussions</a:t>
            </a:r>
            <a:endParaRPr sz="1100" u="sng" spc="-25" dirty="0">
              <a:solidFill>
                <a:srgbClr val="3B3BFF"/>
              </a:solidFill>
              <a:latin typeface="Tahoma"/>
              <a:cs typeface="Tahoma"/>
            </a:endParaRPr>
          </a:p>
        </p:txBody>
      </p:sp>
    </p:spTree>
    <p:extLst>
      <p:ext uri="{BB962C8B-B14F-4D97-AF65-F5344CB8AC3E}">
        <p14:creationId xmlns:p14="http://schemas.microsoft.com/office/powerpoint/2010/main" val="1307665882"/>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1351</TotalTime>
  <Words>653</Words>
  <Application>Microsoft Office PowerPoint</Application>
  <PresentationFormat>自定义</PresentationFormat>
  <Paragraphs>129</Paragraphs>
  <Slides>15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Arial</vt:lpstr>
      <vt:lpstr>Calibri</vt:lpstr>
      <vt:lpstr>Cambria Math</vt:lpstr>
      <vt:lpstr>Gill Sans MT</vt:lpstr>
      <vt:lpstr>Tahoma</vt:lpstr>
      <vt:lpstr>Times New Roman</vt:lpstr>
      <vt:lpstr>Office Theme</vt:lpstr>
      <vt:lpstr>Face Detection Based on AdaBoost Algorithm</vt:lpstr>
      <vt:lpstr>PowerPoint 演示文稿</vt:lpstr>
      <vt:lpstr>Introduction</vt:lpstr>
      <vt:lpstr>Introduction</vt:lpstr>
      <vt:lpstr>PowerPoint 演示文稿</vt:lpstr>
      <vt:lpstr>Method——Adaboost</vt:lpstr>
      <vt:lpstr>Method——Adaboost</vt:lpstr>
      <vt:lpstr>Method——Adaboost</vt:lpstr>
      <vt:lpstr>PowerPoint 演示文稿</vt:lpstr>
      <vt:lpstr>Evaluation Metrics signal-to-noise ratio(SNR)</vt:lpstr>
      <vt:lpstr>Evaluation Metrics signal-to-noise ratio(SNR)</vt:lpstr>
      <vt:lpstr>Evaluation Metrics signal-to-noise ratio(SNR)</vt:lpstr>
      <vt:lpstr>PowerPoint 演示文稿</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Recursive speech separation for unknown number of speakers</dc:title>
  <dc:creator>msi</dc:creator>
  <cp:lastModifiedBy>邓 海鹏</cp:lastModifiedBy>
  <cp:revision>57</cp:revision>
  <dcterms:created xsi:type="dcterms:W3CDTF">2019-11-05T07:28:44Z</dcterms:created>
  <dcterms:modified xsi:type="dcterms:W3CDTF">2019-11-21T17:32:53Z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2019-09-27T00:00:00Z</vt:filetime>
  </property>
  <property fmtid="{D5CDD505-2E9C-101B-9397-08002B2CF9AE}" pid="3" name="Creator">
    <vt:lpwstr>LaTeX with Beamer class</vt:lpwstr>
  </property>
  <property fmtid="{D5CDD505-2E9C-101B-9397-08002B2CF9AE}" pid="4" name="LastSaved">
    <vt:filetime>2019-11-05T00:00:00Z</vt:filetime>
  </property>
</Properties>
</file>