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68" r:id="rId4"/>
    <p:sldId id="292" r:id="rId5"/>
    <p:sldId id="294" r:id="rId6"/>
    <p:sldId id="293" r:id="rId7"/>
    <p:sldId id="295" r:id="rId8"/>
    <p:sldId id="263" r:id="rId9"/>
    <p:sldId id="296" r:id="rId10"/>
    <p:sldId id="297" r:id="rId11"/>
    <p:sldId id="306" r:id="rId12"/>
    <p:sldId id="307" r:id="rId13"/>
    <p:sldId id="298" r:id="rId14"/>
    <p:sldId id="305" r:id="rId15"/>
    <p:sldId id="299" r:id="rId16"/>
    <p:sldId id="300" r:id="rId17"/>
    <p:sldId id="303" r:id="rId18"/>
    <p:sldId id="304" r:id="rId19"/>
    <p:sldId id="316" r:id="rId20"/>
    <p:sldId id="328" r:id="rId21"/>
    <p:sldId id="282" r:id="rId22"/>
    <p:sldId id="308" r:id="rId23"/>
    <p:sldId id="309" r:id="rId24"/>
    <p:sldId id="310" r:id="rId25"/>
    <p:sldId id="313" r:id="rId26"/>
    <p:sldId id="314" r:id="rId27"/>
    <p:sldId id="315" r:id="rId28"/>
    <p:sldId id="317" r:id="rId29"/>
    <p:sldId id="318" r:id="rId30"/>
    <p:sldId id="319" r:id="rId31"/>
    <p:sldId id="321" r:id="rId32"/>
    <p:sldId id="320" r:id="rId33"/>
    <p:sldId id="271" r:id="rId34"/>
    <p:sldId id="323" r:id="rId35"/>
    <p:sldId id="322" r:id="rId36"/>
    <p:sldId id="278" r:id="rId37"/>
    <p:sldId id="324" r:id="rId38"/>
    <p:sldId id="325" r:id="rId39"/>
    <p:sldId id="326" r:id="rId40"/>
    <p:sldId id="327" r:id="rId41"/>
    <p:sldId id="279" r:id="rId42"/>
    <p:sldId id="290" r:id="rId43"/>
    <p:sldId id="28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54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6/22/2015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6/22/2015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6/22/2015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2819400"/>
            <a:ext cx="3313355" cy="1397360"/>
          </a:xfrm>
        </p:spPr>
        <p:txBody>
          <a:bodyPr>
            <a:noAutofit/>
          </a:bodyPr>
          <a:lstStyle/>
          <a:p>
            <a:r>
              <a:rPr lang="en-US" sz="2800" dirty="0" smtClean="0"/>
              <a:t>Particle Swarm Optimization (and it’s variants)</a:t>
            </a:r>
            <a:endParaRPr lang="en-CA" sz="2800" dirty="0"/>
          </a:p>
        </p:txBody>
      </p:sp>
      <p:sp>
        <p:nvSpPr>
          <p:cNvPr id="3" name="Subtitle 2"/>
          <p:cNvSpPr>
            <a:spLocks noGrp="1"/>
          </p:cNvSpPr>
          <p:nvPr>
            <p:ph type="subTitle" idx="1"/>
          </p:nvPr>
        </p:nvSpPr>
        <p:spPr>
          <a:xfrm>
            <a:off x="4724400" y="4419600"/>
            <a:ext cx="3309803" cy="347709"/>
          </a:xfrm>
        </p:spPr>
        <p:txBody>
          <a:bodyPr>
            <a:normAutofit lnSpcReduction="10000"/>
          </a:bodyPr>
          <a:lstStyle/>
          <a:p>
            <a:r>
              <a:rPr lang="en-US" dirty="0" smtClean="0"/>
              <a:t>Justin Maltese</a:t>
            </a:r>
          </a:p>
        </p:txBody>
      </p:sp>
    </p:spTree>
    <p:extLst>
      <p:ext uri="{BB962C8B-B14F-4D97-AF65-F5344CB8AC3E}">
        <p14:creationId xmlns:p14="http://schemas.microsoft.com/office/powerpoint/2010/main" val="2460837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areoEfficientFrontier1024x1024.png"/>
          <p:cNvPicPr>
            <a:picLocks noChangeAspect="1"/>
          </p:cNvPicPr>
          <p:nvPr/>
        </p:nvPicPr>
        <p:blipFill>
          <a:blip r:embed="rId2"/>
          <a:stretch>
            <a:fillRect/>
          </a:stretch>
        </p:blipFill>
        <p:spPr>
          <a:xfrm>
            <a:off x="1524000" y="914400"/>
            <a:ext cx="5486400" cy="5486400"/>
          </a:xfrm>
          <a:prstGeom prst="rect">
            <a:avLst/>
          </a:prstGeom>
        </p:spPr>
      </p:pic>
    </p:spTree>
    <p:extLst>
      <p:ext uri="{BB962C8B-B14F-4D97-AF65-F5344CB8AC3E}">
        <p14:creationId xmlns:p14="http://schemas.microsoft.com/office/powerpoint/2010/main" val="386459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fontScale="90000"/>
          </a:bodyPr>
          <a:lstStyle/>
          <a:p>
            <a:pPr algn="ctr"/>
            <a:r>
              <a:rPr lang="en-US" dirty="0" smtClean="0"/>
              <a:t>Multi-objective Performance Metrics</a:t>
            </a:r>
            <a:endParaRPr lang="en-CA" dirty="0"/>
          </a:p>
        </p:txBody>
      </p:sp>
      <p:sp>
        <p:nvSpPr>
          <p:cNvPr id="3" name="Content Placeholder 2"/>
          <p:cNvSpPr>
            <a:spLocks noGrp="1"/>
          </p:cNvSpPr>
          <p:nvPr>
            <p:ph idx="1"/>
          </p:nvPr>
        </p:nvSpPr>
        <p:spPr>
          <a:xfrm>
            <a:off x="914400" y="2209800"/>
            <a:ext cx="7315200" cy="2438400"/>
          </a:xfrm>
        </p:spPr>
        <p:txBody>
          <a:bodyPr>
            <a:normAutofit fontScale="92500" lnSpcReduction="10000"/>
          </a:bodyPr>
          <a:lstStyle/>
          <a:p>
            <a:pPr lvl="1">
              <a:buNone/>
            </a:pPr>
            <a:r>
              <a:rPr lang="en-US" b="1" dirty="0" smtClean="0"/>
              <a:t>Solution Distribution:</a:t>
            </a:r>
          </a:p>
          <a:p>
            <a:r>
              <a:rPr lang="en-US" dirty="0" smtClean="0"/>
              <a:t>Measure introduced in [5] which represents the distribution of solutions along the current front.</a:t>
            </a:r>
          </a:p>
          <a:p>
            <a:r>
              <a:rPr lang="en-US" dirty="0" smtClean="0"/>
              <a:t>Euclidean distance is used to measure the distance between solutions</a:t>
            </a:r>
          </a:p>
          <a:p>
            <a:r>
              <a:rPr lang="en-US" dirty="0" smtClean="0"/>
              <a:t>Lower score is more desirable. Score is also partially dependent on the number of solutions.</a:t>
            </a:r>
          </a:p>
        </p:txBody>
      </p:sp>
      <p:pic>
        <p:nvPicPr>
          <p:cNvPr id="5" name="Picture 4" descr="Screen Shot 2014-01-27 at 11.14.12 AM.png"/>
          <p:cNvPicPr>
            <a:picLocks noChangeAspect="1"/>
          </p:cNvPicPr>
          <p:nvPr/>
        </p:nvPicPr>
        <p:blipFill>
          <a:blip r:embed="rId2"/>
          <a:stretch>
            <a:fillRect/>
          </a:stretch>
        </p:blipFill>
        <p:spPr>
          <a:xfrm>
            <a:off x="2362200" y="4724399"/>
            <a:ext cx="4495800" cy="1242475"/>
          </a:xfrm>
          <a:prstGeom prst="rect">
            <a:avLst/>
          </a:prstGeom>
        </p:spPr>
      </p:pic>
    </p:spTree>
    <p:extLst>
      <p:ext uri="{BB962C8B-B14F-4D97-AF65-F5344CB8AC3E}">
        <p14:creationId xmlns:p14="http://schemas.microsoft.com/office/powerpoint/2010/main" val="386459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752600"/>
            <a:ext cx="7315200" cy="3810000"/>
          </a:xfrm>
        </p:spPr>
        <p:txBody>
          <a:bodyPr>
            <a:normAutofit lnSpcReduction="10000"/>
          </a:bodyPr>
          <a:lstStyle/>
          <a:p>
            <a:pPr lvl="1">
              <a:buNone/>
            </a:pPr>
            <a:r>
              <a:rPr lang="en-US" b="1" dirty="0" err="1" smtClean="0"/>
              <a:t>Hypervolume</a:t>
            </a:r>
            <a:r>
              <a:rPr lang="en-US" b="1" dirty="0" smtClean="0"/>
              <a:t>:</a:t>
            </a:r>
          </a:p>
          <a:p>
            <a:r>
              <a:rPr lang="en-US" dirty="0" smtClean="0"/>
              <a:t>The hypervolume [4] defines a measure of space covered by a set.</a:t>
            </a:r>
          </a:p>
          <a:p>
            <a:r>
              <a:rPr lang="en-US" dirty="0" err="1" smtClean="0"/>
              <a:t>Hypervolume</a:t>
            </a:r>
            <a:r>
              <a:rPr lang="en-US" dirty="0" smtClean="0"/>
              <a:t> of the objective space that is weakly dominated by an approximation set S.</a:t>
            </a:r>
          </a:p>
          <a:p>
            <a:r>
              <a:rPr lang="en-US" dirty="0" smtClean="0"/>
              <a:t>Favors solutions close to the Pareto front. Maximal score is obtained if and only if the approximation front contains maximally diverse solutions.</a:t>
            </a:r>
          </a:p>
        </p:txBody>
      </p:sp>
    </p:spTree>
    <p:extLst>
      <p:ext uri="{BB962C8B-B14F-4D97-AF65-F5344CB8AC3E}">
        <p14:creationId xmlns:p14="http://schemas.microsoft.com/office/powerpoint/2010/main" val="386459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a:bodyPr>
          <a:lstStyle/>
          <a:p>
            <a:pPr algn="ctr"/>
            <a:r>
              <a:rPr lang="en-US" dirty="0" smtClean="0"/>
              <a:t>VEPSO</a:t>
            </a:r>
            <a:endParaRPr lang="en-CA" dirty="0"/>
          </a:p>
        </p:txBody>
      </p:sp>
      <p:sp>
        <p:nvSpPr>
          <p:cNvPr id="3" name="Content Placeholder 2"/>
          <p:cNvSpPr>
            <a:spLocks noGrp="1"/>
          </p:cNvSpPr>
          <p:nvPr>
            <p:ph idx="1"/>
          </p:nvPr>
        </p:nvSpPr>
        <p:spPr/>
        <p:txBody>
          <a:bodyPr>
            <a:normAutofit/>
          </a:bodyPr>
          <a:lstStyle/>
          <a:p>
            <a:r>
              <a:rPr lang="en-US" dirty="0" smtClean="0"/>
              <a:t>Particle fitness now evaluated as a vector rather than a scalar value</a:t>
            </a:r>
          </a:p>
          <a:p>
            <a:r>
              <a:rPr lang="en-US" dirty="0" smtClean="0"/>
              <a:t>A structure, denoted the </a:t>
            </a:r>
            <a:r>
              <a:rPr lang="en-US" i="1" dirty="0" smtClean="0"/>
              <a:t>archive</a:t>
            </a:r>
            <a:r>
              <a:rPr lang="en-US" dirty="0" smtClean="0"/>
              <a:t>, is used to hold non-dominated solutions (Pareto front)</a:t>
            </a:r>
          </a:p>
          <a:p>
            <a:r>
              <a:rPr lang="en-US" dirty="0" smtClean="0"/>
              <a:t>Each objective is assigned a single swarm dedicated to optimization of the given objective</a:t>
            </a:r>
          </a:p>
          <a:p>
            <a:endParaRPr lang="en-US" dirty="0" smtClean="0"/>
          </a:p>
          <a:p>
            <a:endParaRPr lang="en-US" dirty="0" smtClean="0"/>
          </a:p>
        </p:txBody>
      </p:sp>
    </p:spTree>
    <p:extLst>
      <p:ext uri="{BB962C8B-B14F-4D97-AF65-F5344CB8AC3E}">
        <p14:creationId xmlns:p14="http://schemas.microsoft.com/office/powerpoint/2010/main" val="386459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a:bodyPr>
          <a:lstStyle/>
          <a:p>
            <a:pPr algn="ctr"/>
            <a:r>
              <a:rPr lang="en-US" dirty="0" smtClean="0"/>
              <a:t>VEPSO</a:t>
            </a:r>
            <a:r>
              <a:rPr lang="en-CA" dirty="0" smtClean="0"/>
              <a:t> Phases</a:t>
            </a:r>
            <a:endParaRPr lang="en-CA" dirty="0"/>
          </a:p>
        </p:txBody>
      </p:sp>
      <p:sp>
        <p:nvSpPr>
          <p:cNvPr id="3" name="Content Placeholder 2"/>
          <p:cNvSpPr>
            <a:spLocks noGrp="1"/>
          </p:cNvSpPr>
          <p:nvPr>
            <p:ph idx="1"/>
          </p:nvPr>
        </p:nvSpPr>
        <p:spPr>
          <a:xfrm>
            <a:off x="762000" y="2323652"/>
            <a:ext cx="7620000" cy="3924748"/>
          </a:xfrm>
        </p:spPr>
        <p:txBody>
          <a:bodyPr>
            <a:normAutofit fontScale="92500" lnSpcReduction="10000"/>
          </a:bodyPr>
          <a:lstStyle/>
          <a:p>
            <a:pPr algn="ctr">
              <a:buNone/>
            </a:pPr>
            <a:r>
              <a:rPr lang="en-US" sz="2800" dirty="0" smtClean="0"/>
              <a:t>1. Evaluate particle quality and update  personal/global best positions</a:t>
            </a:r>
          </a:p>
          <a:p>
            <a:pPr algn="ctr">
              <a:buNone/>
            </a:pPr>
            <a:endParaRPr lang="en-US" sz="2800" dirty="0" smtClean="0"/>
          </a:p>
          <a:p>
            <a:pPr algn="ctr">
              <a:buNone/>
            </a:pPr>
            <a:r>
              <a:rPr lang="en-US" sz="2800" dirty="0" smtClean="0"/>
              <a:t>2. Transfer of knowledge between swarms using a pre-determined strategy</a:t>
            </a:r>
          </a:p>
          <a:p>
            <a:pPr algn="ctr">
              <a:buNone/>
            </a:pPr>
            <a:endParaRPr lang="en-US" sz="2800" dirty="0" smtClean="0"/>
          </a:p>
          <a:p>
            <a:pPr algn="ctr">
              <a:buNone/>
            </a:pPr>
            <a:r>
              <a:rPr lang="en-US" sz="2800" dirty="0" smtClean="0"/>
              <a:t>3. Archive maintenance</a:t>
            </a:r>
          </a:p>
          <a:p>
            <a:pPr algn="ctr">
              <a:buNone/>
            </a:pPr>
            <a:endParaRPr lang="en-US" sz="2800" dirty="0" smtClean="0"/>
          </a:p>
          <a:p>
            <a:pPr algn="ctr">
              <a:buNone/>
            </a:pPr>
            <a:r>
              <a:rPr lang="en-US" sz="2800" dirty="0" smtClean="0"/>
              <a:t>4. Particle position/velocity updating</a:t>
            </a:r>
          </a:p>
          <a:p>
            <a:pPr>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386459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a:bodyPr>
          <a:lstStyle/>
          <a:p>
            <a:pPr algn="ctr"/>
            <a:r>
              <a:rPr lang="en-US" dirty="0" smtClean="0"/>
              <a:t>Knowledge Transfer</a:t>
            </a:r>
            <a:endParaRPr lang="en-CA" dirty="0"/>
          </a:p>
        </p:txBody>
      </p:sp>
      <p:sp>
        <p:nvSpPr>
          <p:cNvPr id="3" name="Content Placeholder 2"/>
          <p:cNvSpPr>
            <a:spLocks noGrp="1"/>
          </p:cNvSpPr>
          <p:nvPr>
            <p:ph idx="1"/>
          </p:nvPr>
        </p:nvSpPr>
        <p:spPr/>
        <p:txBody>
          <a:bodyPr>
            <a:normAutofit/>
          </a:bodyPr>
          <a:lstStyle/>
          <a:p>
            <a:r>
              <a:rPr lang="en-US" dirty="0" smtClean="0"/>
              <a:t>To ensure that the problem is still optimized as a whole, VEPSO utilizes a knowledge transfer strategy (KTS) to pass information between swarms</a:t>
            </a:r>
          </a:p>
          <a:p>
            <a:r>
              <a:rPr lang="en-US" dirty="0" smtClean="0"/>
              <a:t>Specifically, a KTS defines how </a:t>
            </a:r>
            <a:r>
              <a:rPr lang="en-US" i="1" dirty="0" smtClean="0"/>
              <a:t>global guides</a:t>
            </a:r>
            <a:r>
              <a:rPr lang="en-US" dirty="0" smtClean="0"/>
              <a:t> are determined, where a global guide is defined as a particle used in place of the typical global best particle in the PSO update equation.</a:t>
            </a:r>
          </a:p>
          <a:p>
            <a:endParaRPr lang="en-US" dirty="0" smtClean="0"/>
          </a:p>
          <a:p>
            <a:endParaRPr lang="en-US" dirty="0" smtClean="0"/>
          </a:p>
        </p:txBody>
      </p:sp>
    </p:spTree>
    <p:extLst>
      <p:ext uri="{BB962C8B-B14F-4D97-AF65-F5344CB8AC3E}">
        <p14:creationId xmlns:p14="http://schemas.microsoft.com/office/powerpoint/2010/main" val="3864592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024744" cy="609600"/>
          </a:xfrm>
        </p:spPr>
        <p:txBody>
          <a:bodyPr>
            <a:normAutofit fontScale="90000"/>
          </a:bodyPr>
          <a:lstStyle/>
          <a:p>
            <a:pPr algn="ctr"/>
            <a:r>
              <a:rPr lang="en-US" dirty="0" smtClean="0"/>
              <a:t>Existing KTSs</a:t>
            </a:r>
            <a:endParaRPr lang="en-CA" dirty="0"/>
          </a:p>
        </p:txBody>
      </p:sp>
      <p:sp>
        <p:nvSpPr>
          <p:cNvPr id="3" name="Content Placeholder 2"/>
          <p:cNvSpPr>
            <a:spLocks noGrp="1"/>
          </p:cNvSpPr>
          <p:nvPr>
            <p:ph idx="1"/>
          </p:nvPr>
        </p:nvSpPr>
        <p:spPr>
          <a:xfrm>
            <a:off x="1066800" y="1752600"/>
            <a:ext cx="7010400" cy="4800600"/>
          </a:xfrm>
        </p:spPr>
        <p:txBody>
          <a:bodyPr>
            <a:normAutofit/>
          </a:bodyPr>
          <a:lstStyle/>
          <a:p>
            <a:r>
              <a:rPr lang="en-US" dirty="0" smtClean="0"/>
              <a:t>Ring [3] - </a:t>
            </a:r>
            <a:r>
              <a:rPr lang="en-US"/>
              <a:t>The global guide for a swarm is set to the global best particle from the neighbouring swarm in a circular ring fashion. </a:t>
            </a:r>
          </a:p>
          <a:p>
            <a:endParaRPr lang="en-US"/>
          </a:p>
          <a:p>
            <a:r>
              <a:rPr lang="en-US" dirty="0" smtClean="0"/>
              <a:t>Random [6] - </a:t>
            </a:r>
            <a:r>
              <a:rPr lang="en-US"/>
              <a:t>The global guide for a swarm is set to the global best particle from a randomly selected swarm. It is possible for a swarm to transfer knowledge to itself. </a:t>
            </a:r>
          </a:p>
          <a:p>
            <a:endParaRPr lang="en-US" dirty="0" smtClean="0"/>
          </a:p>
          <a:p>
            <a:endParaRPr lang="en-US" dirty="0" smtClean="0"/>
          </a:p>
        </p:txBody>
      </p:sp>
    </p:spTree>
    <p:extLst>
      <p:ext uri="{BB962C8B-B14F-4D97-AF65-F5344CB8AC3E}">
        <p14:creationId xmlns:p14="http://schemas.microsoft.com/office/powerpoint/2010/main" val="3864592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024744" cy="609600"/>
          </a:xfrm>
        </p:spPr>
        <p:txBody>
          <a:bodyPr>
            <a:normAutofit fontScale="90000"/>
          </a:bodyPr>
          <a:lstStyle/>
          <a:p>
            <a:pPr algn="ctr"/>
            <a:r>
              <a:rPr lang="en-US" dirty="0" smtClean="0"/>
              <a:t>Existing KTSs</a:t>
            </a:r>
            <a:endParaRPr lang="en-CA" dirty="0"/>
          </a:p>
        </p:txBody>
      </p:sp>
      <p:sp>
        <p:nvSpPr>
          <p:cNvPr id="3" name="Content Placeholder 2"/>
          <p:cNvSpPr>
            <a:spLocks noGrp="1"/>
          </p:cNvSpPr>
          <p:nvPr>
            <p:ph idx="1"/>
          </p:nvPr>
        </p:nvSpPr>
        <p:spPr>
          <a:xfrm>
            <a:off x="1066800" y="1752600"/>
            <a:ext cx="7162800" cy="4800600"/>
          </a:xfrm>
        </p:spPr>
        <p:txBody>
          <a:bodyPr>
            <a:normAutofit/>
          </a:bodyPr>
          <a:lstStyle/>
          <a:p>
            <a:r>
              <a:rPr lang="en-US" dirty="0" smtClean="0"/>
              <a:t>PCX Archive [7] - </a:t>
            </a:r>
            <a:r>
              <a:rPr lang="en-US"/>
              <a:t>The global guide for a swarm is set to the result of the parent-centric crossover (PCX) operator applied to the position of three archive solutions, selected randomly. </a:t>
            </a:r>
          </a:p>
          <a:p>
            <a:pPr>
              <a:buNone/>
            </a:pPr>
            <a:endParaRPr lang="en-US"/>
          </a:p>
          <a:p>
            <a:r>
              <a:rPr lang="en-US" dirty="0" smtClean="0"/>
              <a:t>PCX Gbest [7] - </a:t>
            </a:r>
            <a:r>
              <a:rPr lang="en-US"/>
              <a:t>The global guide for a swarm is set to the result of the PCX operator applied to the global best position of three swarms, selected randomly. </a:t>
            </a:r>
            <a:br>
              <a:rPr lang="en-US"/>
            </a:br>
            <a:endParaRPr lang="en-US"/>
          </a:p>
          <a:p>
            <a:endParaRPr lang="en-US"/>
          </a:p>
          <a:p>
            <a:endParaRPr lang="en-US" dirty="0" smtClean="0"/>
          </a:p>
          <a:p>
            <a:endParaRPr lang="en-US" dirty="0" smtClean="0"/>
          </a:p>
        </p:txBody>
      </p:sp>
      <p:sp>
        <p:nvSpPr>
          <p:cNvPr id="4" name="TextBox 3"/>
          <p:cNvSpPr txBox="1"/>
          <p:nvPr/>
        </p:nvSpPr>
        <p:spPr>
          <a:xfrm>
            <a:off x="3124200" y="6096000"/>
            <a:ext cx="5562600" cy="381000"/>
          </a:xfrm>
          <a:prstGeom prst="rect">
            <a:avLst/>
          </a:prstGeom>
          <a:noFill/>
        </p:spPr>
        <p:txBody>
          <a:bodyPr wrap="square" rtlCol="0">
            <a:spAutoFit/>
          </a:bodyPr>
          <a:lstStyle/>
          <a:p>
            <a:r>
              <a:rPr lang="en-US"/>
              <a:t>*pBests used in the case of inadequate positions</a:t>
            </a:r>
          </a:p>
        </p:txBody>
      </p:sp>
    </p:spTree>
    <p:extLst>
      <p:ext uri="{BB962C8B-B14F-4D97-AF65-F5344CB8AC3E}">
        <p14:creationId xmlns:p14="http://schemas.microsoft.com/office/powerpoint/2010/main" val="3864592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19200"/>
            <a:ext cx="7024744" cy="609600"/>
          </a:xfrm>
        </p:spPr>
        <p:txBody>
          <a:bodyPr>
            <a:normAutofit fontScale="90000"/>
          </a:bodyPr>
          <a:lstStyle/>
          <a:p>
            <a:pPr algn="ctr"/>
            <a:r>
              <a:rPr lang="en-US" dirty="0" smtClean="0"/>
              <a:t>Existing </a:t>
            </a:r>
            <a:r>
              <a:rPr lang="en-US" dirty="0" smtClean="0"/>
              <a:t>VEPSO </a:t>
            </a:r>
            <a:r>
              <a:rPr lang="en-US" dirty="0" smtClean="0"/>
              <a:t>Literature</a:t>
            </a:r>
            <a:endParaRPr lang="en-CA" dirty="0"/>
          </a:p>
        </p:txBody>
      </p:sp>
      <p:sp>
        <p:nvSpPr>
          <p:cNvPr id="3" name="Content Placeholder 2"/>
          <p:cNvSpPr>
            <a:spLocks noGrp="1"/>
          </p:cNvSpPr>
          <p:nvPr>
            <p:ph idx="1"/>
          </p:nvPr>
        </p:nvSpPr>
        <p:spPr>
          <a:xfrm>
            <a:off x="1066800" y="2209800"/>
            <a:ext cx="6777317" cy="3962400"/>
          </a:xfrm>
        </p:spPr>
        <p:txBody>
          <a:bodyPr>
            <a:normAutofit lnSpcReduction="10000"/>
          </a:bodyPr>
          <a:lstStyle/>
          <a:p>
            <a:r>
              <a:rPr lang="en-US" dirty="0" smtClean="0"/>
              <a:t>Harrison </a:t>
            </a:r>
            <a:r>
              <a:rPr lang="en-US" i="1" dirty="0" smtClean="0"/>
              <a:t>et al. </a:t>
            </a:r>
            <a:r>
              <a:rPr lang="en-US" dirty="0" smtClean="0"/>
              <a:t>[7] explored the use of several different KTS within VEPSO. It was found that the PCX Gbest KTS was best in terms of hypervolume, while PCX Archive was dominant for the non-dominated solution distribution metric.</a:t>
            </a:r>
          </a:p>
          <a:p>
            <a:endParaRPr lang="en-US" dirty="0" smtClean="0"/>
          </a:p>
          <a:p>
            <a:r>
              <a:rPr lang="en-US" dirty="0" smtClean="0"/>
              <a:t>Matthysen </a:t>
            </a:r>
            <a:r>
              <a:rPr lang="en-US" i="1" dirty="0" smtClean="0"/>
              <a:t>et al. </a:t>
            </a:r>
            <a:r>
              <a:rPr lang="en-US" dirty="0" smtClean="0"/>
              <a:t>[8] have demonstrated that the KTS must be carefully selected, as choosing strategies prone to stagnation leads to performance degradation</a:t>
            </a:r>
            <a:endParaRPr lang="en-US"/>
          </a:p>
          <a:p>
            <a:endParaRPr lang="en-US"/>
          </a:p>
          <a:p>
            <a:endParaRPr lang="en-US" dirty="0" smtClean="0"/>
          </a:p>
          <a:p>
            <a:endParaRPr lang="en-US" dirty="0" smtClean="0"/>
          </a:p>
        </p:txBody>
      </p:sp>
    </p:spTree>
    <p:extLst>
      <p:ext uri="{BB962C8B-B14F-4D97-AF65-F5344CB8AC3E}">
        <p14:creationId xmlns:p14="http://schemas.microsoft.com/office/powerpoint/2010/main" val="3864592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19200"/>
            <a:ext cx="7024744" cy="609600"/>
          </a:xfrm>
        </p:spPr>
        <p:txBody>
          <a:bodyPr>
            <a:normAutofit fontScale="90000"/>
          </a:bodyPr>
          <a:lstStyle/>
          <a:p>
            <a:pPr algn="ctr"/>
            <a:r>
              <a:rPr lang="en-US" dirty="0" smtClean="0"/>
              <a:t>Existing </a:t>
            </a:r>
            <a:r>
              <a:rPr lang="en-US" dirty="0" smtClean="0"/>
              <a:t>VEPSO </a:t>
            </a:r>
            <a:r>
              <a:rPr lang="en-US" dirty="0" smtClean="0"/>
              <a:t>Literature</a:t>
            </a:r>
            <a:endParaRPr lang="en-CA" dirty="0"/>
          </a:p>
        </p:txBody>
      </p:sp>
      <p:sp>
        <p:nvSpPr>
          <p:cNvPr id="3" name="Content Placeholder 2"/>
          <p:cNvSpPr>
            <a:spLocks noGrp="1"/>
          </p:cNvSpPr>
          <p:nvPr>
            <p:ph idx="1"/>
          </p:nvPr>
        </p:nvSpPr>
        <p:spPr>
          <a:xfrm>
            <a:off x="1066800" y="2209800"/>
            <a:ext cx="6777317" cy="3962400"/>
          </a:xfrm>
        </p:spPr>
        <p:txBody>
          <a:bodyPr>
            <a:normAutofit/>
          </a:bodyPr>
          <a:lstStyle/>
          <a:p>
            <a:r>
              <a:rPr lang="en-US" dirty="0" err="1" smtClean="0"/>
              <a:t>Dibblee</a:t>
            </a:r>
            <a:r>
              <a:rPr lang="en-US" dirty="0" smtClean="0"/>
              <a:t> </a:t>
            </a:r>
            <a:r>
              <a:rPr lang="en-US" i="1" dirty="0" smtClean="0"/>
              <a:t>et </a:t>
            </a:r>
            <a:r>
              <a:rPr lang="en-US" i="1" dirty="0" smtClean="0"/>
              <a:t>al. </a:t>
            </a:r>
            <a:r>
              <a:rPr lang="en-US" dirty="0" smtClean="0"/>
              <a:t>[11] extended the VEPSO algorithm to include a local searching technique, formally proposed as the VEPSO-LS algorithm </a:t>
            </a:r>
            <a:endParaRPr lang="en-US" dirty="0" smtClean="0"/>
          </a:p>
          <a:p>
            <a:endParaRPr lang="en-US" dirty="0" smtClean="0"/>
          </a:p>
          <a:p>
            <a:r>
              <a:rPr lang="en-US" dirty="0" smtClean="0"/>
              <a:t>It was found that using a simpl</a:t>
            </a:r>
            <a:r>
              <a:rPr lang="en-US" dirty="0" smtClean="0"/>
              <a:t>e hill-climber to improve the global best positions improves performance in problems with 2 objectives, but not 3</a:t>
            </a:r>
            <a:endParaRPr lang="en-US" dirty="0"/>
          </a:p>
          <a:p>
            <a:endParaRPr lang="en-US" dirty="0" smtClean="0"/>
          </a:p>
          <a:p>
            <a:endParaRPr lang="en-US" dirty="0" smtClean="0"/>
          </a:p>
        </p:txBody>
      </p:sp>
    </p:spTree>
    <p:extLst>
      <p:ext uri="{BB962C8B-B14F-4D97-AF65-F5344CB8AC3E}">
        <p14:creationId xmlns:p14="http://schemas.microsoft.com/office/powerpoint/2010/main" val="140293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066800"/>
            <a:ext cx="4900110" cy="1143000"/>
          </a:xfrm>
        </p:spPr>
        <p:txBody>
          <a:bodyPr>
            <a:normAutofit fontScale="90000"/>
          </a:bodyPr>
          <a:lstStyle/>
          <a:p>
            <a:r>
              <a:rPr lang="en-US" dirty="0" smtClean="0"/>
              <a:t>Presentation Topics</a:t>
            </a:r>
            <a:endParaRPr lang="en-US" dirty="0"/>
          </a:p>
        </p:txBody>
      </p:sp>
      <p:sp>
        <p:nvSpPr>
          <p:cNvPr id="3" name="Content Placeholder 2"/>
          <p:cNvSpPr>
            <a:spLocks noGrp="1"/>
          </p:cNvSpPr>
          <p:nvPr>
            <p:ph idx="1"/>
          </p:nvPr>
        </p:nvSpPr>
        <p:spPr>
          <a:xfrm>
            <a:off x="1043492" y="2323652"/>
            <a:ext cx="6777317" cy="3467548"/>
          </a:xfrm>
        </p:spPr>
        <p:txBody>
          <a:bodyPr>
            <a:normAutofit lnSpcReduction="10000"/>
          </a:bodyPr>
          <a:lstStyle/>
          <a:p>
            <a:r>
              <a:rPr lang="en-US" dirty="0" smtClean="0"/>
              <a:t>Introduction to Particle Swarm Optimization (PSO)</a:t>
            </a:r>
          </a:p>
          <a:p>
            <a:r>
              <a:rPr lang="en-US" dirty="0" smtClean="0"/>
              <a:t>Extending </a:t>
            </a:r>
            <a:r>
              <a:rPr lang="en-US" dirty="0" smtClean="0"/>
              <a:t>PSO to multi-objective </a:t>
            </a:r>
            <a:r>
              <a:rPr lang="en-US" dirty="0" smtClean="0"/>
              <a:t>environments</a:t>
            </a:r>
          </a:p>
          <a:p>
            <a:r>
              <a:rPr lang="en-US" dirty="0" smtClean="0"/>
              <a:t>Incorporating co-operation within PSO</a:t>
            </a:r>
            <a:endParaRPr lang="en-US" dirty="0" smtClean="0"/>
          </a:p>
          <a:p>
            <a:r>
              <a:rPr lang="en-US" dirty="0" smtClean="0"/>
              <a:t>Co-operative PSO for multi-objective environments</a:t>
            </a:r>
            <a:endParaRPr lang="en-US" dirty="0" smtClean="0"/>
          </a:p>
          <a:p>
            <a:r>
              <a:rPr lang="en-US" dirty="0" smtClean="0"/>
              <a:t>Tackling high-dimensional multi-objective </a:t>
            </a:r>
            <a:r>
              <a:rPr lang="en-US" dirty="0" smtClean="0"/>
              <a:t>problems using random grouping</a:t>
            </a:r>
            <a:endParaRPr lang="en-US" dirty="0" smtClean="0"/>
          </a:p>
          <a:p>
            <a:endParaRPr lang="en-US" dirty="0" smtClean="0"/>
          </a:p>
          <a:p>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19200"/>
            <a:ext cx="7024744" cy="609600"/>
          </a:xfrm>
        </p:spPr>
        <p:txBody>
          <a:bodyPr>
            <a:normAutofit fontScale="90000"/>
          </a:bodyPr>
          <a:lstStyle/>
          <a:p>
            <a:pPr algn="ctr"/>
            <a:r>
              <a:rPr lang="en-US" dirty="0" smtClean="0"/>
              <a:t>VEPSO With Local Search</a:t>
            </a:r>
            <a:endParaRPr lang="en-CA" dirty="0"/>
          </a:p>
        </p:txBody>
      </p:sp>
      <p:sp>
        <p:nvSpPr>
          <p:cNvPr id="3" name="Content Placeholder 2"/>
          <p:cNvSpPr>
            <a:spLocks noGrp="1"/>
          </p:cNvSpPr>
          <p:nvPr>
            <p:ph idx="1"/>
          </p:nvPr>
        </p:nvSpPr>
        <p:spPr>
          <a:xfrm>
            <a:off x="1066800" y="2209800"/>
            <a:ext cx="6777317" cy="3962400"/>
          </a:xfrm>
        </p:spPr>
        <p:txBody>
          <a:bodyPr>
            <a:normAutofit lnSpcReduction="10000"/>
          </a:bodyPr>
          <a:lstStyle/>
          <a:p>
            <a:r>
              <a:rPr lang="en-US" b="1" dirty="0" err="1" smtClean="0"/>
              <a:t>Pbest</a:t>
            </a:r>
            <a:r>
              <a:rPr lang="en-US" b="1" dirty="0" smtClean="0"/>
              <a:t>-LS</a:t>
            </a:r>
            <a:r>
              <a:rPr lang="en-US" dirty="0" smtClean="0"/>
              <a:t>: A hill-climber is applied to the personal best positions of each swarm. This process is repeated every </a:t>
            </a:r>
            <a:r>
              <a:rPr lang="en-US" i="1" dirty="0" smtClean="0"/>
              <a:t>d </a:t>
            </a:r>
            <a:r>
              <a:rPr lang="en-US" dirty="0" smtClean="0"/>
              <a:t>iterations</a:t>
            </a:r>
          </a:p>
          <a:p>
            <a:r>
              <a:rPr lang="en-US" b="1" dirty="0" err="1" smtClean="0"/>
              <a:t>Gbest</a:t>
            </a:r>
            <a:r>
              <a:rPr lang="en-US" b="1" dirty="0" smtClean="0"/>
              <a:t>-LS</a:t>
            </a:r>
            <a:r>
              <a:rPr lang="en-US" dirty="0"/>
              <a:t>: A hill-climber is applied to the </a:t>
            </a:r>
            <a:r>
              <a:rPr lang="en-US" dirty="0" smtClean="0"/>
              <a:t>global best </a:t>
            </a:r>
            <a:r>
              <a:rPr lang="en-US" dirty="0"/>
              <a:t>positions of each swarm. This process is repeated every </a:t>
            </a:r>
            <a:r>
              <a:rPr lang="en-US" i="1" dirty="0"/>
              <a:t>d </a:t>
            </a:r>
            <a:r>
              <a:rPr lang="en-US" dirty="0" smtClean="0"/>
              <a:t>iterations</a:t>
            </a:r>
          </a:p>
          <a:p>
            <a:r>
              <a:rPr lang="en-US" b="1" dirty="0" err="1" smtClean="0"/>
              <a:t>Nondominated</a:t>
            </a:r>
            <a:r>
              <a:rPr lang="en-US" b="1" dirty="0" smtClean="0"/>
              <a:t>-LS</a:t>
            </a:r>
            <a:r>
              <a:rPr lang="en-US" dirty="0"/>
              <a:t>: A hill-climber is applied to </a:t>
            </a:r>
            <a:r>
              <a:rPr lang="en-US" dirty="0" smtClean="0"/>
              <a:t>all solutions of the archive</a:t>
            </a:r>
          </a:p>
          <a:p>
            <a:r>
              <a:rPr lang="en-US" b="1" dirty="0" smtClean="0"/>
              <a:t>Dominated-LS</a:t>
            </a:r>
            <a:r>
              <a:rPr lang="en-US" dirty="0"/>
              <a:t>: A hill-climber is applied to </a:t>
            </a:r>
            <a:r>
              <a:rPr lang="en-US" dirty="0" smtClean="0"/>
              <a:t>solutions which have been recently removed from the archive.</a:t>
            </a:r>
            <a:endParaRPr lang="en-US" dirty="0"/>
          </a:p>
          <a:p>
            <a:endParaRPr lang="en-US" dirty="0"/>
          </a:p>
          <a:p>
            <a:endParaRPr lang="en-US" dirty="0"/>
          </a:p>
          <a:p>
            <a:endParaRPr lang="en-US" dirty="0" smtClean="0"/>
          </a:p>
          <a:p>
            <a:endParaRPr lang="en-US" dirty="0" smtClean="0"/>
          </a:p>
          <a:p>
            <a:endParaRPr lang="en-US" dirty="0" smtClean="0"/>
          </a:p>
        </p:txBody>
      </p:sp>
    </p:spTree>
    <p:extLst>
      <p:ext uri="{BB962C8B-B14F-4D97-AF65-F5344CB8AC3E}">
        <p14:creationId xmlns:p14="http://schemas.microsoft.com/office/powerpoint/2010/main" val="718997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a:bodyPr>
          <a:lstStyle/>
          <a:p>
            <a:pPr algn="ctr"/>
            <a:r>
              <a:rPr lang="en-US" dirty="0" smtClean="0"/>
              <a:t>Co-operative PSO</a:t>
            </a:r>
            <a:endParaRPr lang="en-CA" dirty="0"/>
          </a:p>
        </p:txBody>
      </p:sp>
      <p:sp>
        <p:nvSpPr>
          <p:cNvPr id="3" name="Content Placeholder 2"/>
          <p:cNvSpPr>
            <a:spLocks noGrp="1"/>
          </p:cNvSpPr>
          <p:nvPr>
            <p:ph idx="1"/>
          </p:nvPr>
        </p:nvSpPr>
        <p:spPr>
          <a:xfrm>
            <a:off x="838200" y="2209800"/>
            <a:ext cx="7315200" cy="3810000"/>
          </a:xfrm>
        </p:spPr>
        <p:txBody>
          <a:bodyPr>
            <a:normAutofit fontScale="92500"/>
          </a:bodyPr>
          <a:lstStyle/>
          <a:p>
            <a:pPr lvl="1">
              <a:buNone/>
            </a:pPr>
            <a:endParaRPr lang="en-US" b="1" dirty="0" smtClean="0"/>
          </a:p>
          <a:p>
            <a:r>
              <a:rPr lang="en-US" dirty="0" smtClean="0"/>
              <a:t>Performance of the original PSO algorithm suffers in high-dimensional environments </a:t>
            </a:r>
            <a:r>
              <a:rPr lang="en-US" i="1" dirty="0" smtClean="0"/>
              <a:t>(curse of dimensionality)</a:t>
            </a:r>
            <a:endParaRPr lang="en-US" i="1" dirty="0" smtClean="0"/>
          </a:p>
          <a:p>
            <a:r>
              <a:rPr lang="en-US" dirty="0" smtClean="0"/>
              <a:t>To overcome this problem, Van den Bergh and </a:t>
            </a:r>
            <a:r>
              <a:rPr lang="en-US" dirty="0" err="1" smtClean="0"/>
              <a:t>Engelbrecht</a:t>
            </a:r>
            <a:r>
              <a:rPr lang="en-US" dirty="0" smtClean="0"/>
              <a:t> [9] proposed the co-operative PSO (CPSO) algorithm, later renamed to CPSO-S.</a:t>
            </a:r>
            <a:endParaRPr lang="en-US" dirty="0" smtClean="0"/>
          </a:p>
          <a:p>
            <a:r>
              <a:rPr lang="en-US" dirty="0" smtClean="0"/>
              <a:t>CPSO-S incorporates co-operative coevolution (CC) concepts, splitting the single swarm optimizing </a:t>
            </a:r>
            <a:r>
              <a:rPr lang="en-US" i="1" dirty="0" smtClean="0"/>
              <a:t>n </a:t>
            </a:r>
            <a:r>
              <a:rPr lang="en-US" dirty="0" smtClean="0"/>
              <a:t>dimensions into </a:t>
            </a:r>
            <a:r>
              <a:rPr lang="en-US" i="1" dirty="0" smtClean="0"/>
              <a:t>n</a:t>
            </a:r>
            <a:r>
              <a:rPr lang="en-US" dirty="0" smtClean="0"/>
              <a:t> 1-D swarms.</a:t>
            </a:r>
            <a:endParaRPr lang="en-US" dirty="0" smtClean="0"/>
          </a:p>
        </p:txBody>
      </p:sp>
    </p:spTree>
    <p:extLst>
      <p:ext uri="{BB962C8B-B14F-4D97-AF65-F5344CB8AC3E}">
        <p14:creationId xmlns:p14="http://schemas.microsoft.com/office/powerpoint/2010/main" val="3864592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864" y="762000"/>
            <a:ext cx="5706272" cy="5534798"/>
          </a:xfrm>
          <a:prstGeom prst="rect">
            <a:avLst/>
          </a:prstGeom>
        </p:spPr>
      </p:pic>
    </p:spTree>
    <p:extLst>
      <p:ext uri="{BB962C8B-B14F-4D97-AF65-F5344CB8AC3E}">
        <p14:creationId xmlns:p14="http://schemas.microsoft.com/office/powerpoint/2010/main" val="1558736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371600"/>
            <a:ext cx="6777317" cy="3810000"/>
          </a:xfrm>
        </p:spPr>
        <p:txBody>
          <a:bodyPr>
            <a:normAutofit/>
          </a:bodyPr>
          <a:lstStyle/>
          <a:p>
            <a:pPr lvl="1">
              <a:buNone/>
            </a:pPr>
            <a:r>
              <a:rPr lang="en-US" b="1" dirty="0" smtClean="0"/>
              <a:t>Algorithm 2</a:t>
            </a:r>
            <a:endParaRPr lang="en-US" b="1" dirty="0" smtClean="0"/>
          </a:p>
          <a:p>
            <a:r>
              <a:rPr lang="en-US" i="1" dirty="0" smtClean="0"/>
              <a:t>B </a:t>
            </a:r>
            <a:r>
              <a:rPr lang="en-US" dirty="0" smtClean="0"/>
              <a:t>is a function which takes a </a:t>
            </a:r>
            <a:r>
              <a:rPr lang="en-US" dirty="0" err="1" smtClean="0"/>
              <a:t>subswarm</a:t>
            </a:r>
            <a:r>
              <a:rPr lang="en-US" dirty="0" smtClean="0"/>
              <a:t> index and particle as input, returning a vector via the following process:</a:t>
            </a:r>
            <a:endParaRPr lang="en-US" i="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152" y="3200399"/>
            <a:ext cx="7116169" cy="1352739"/>
          </a:xfrm>
          <a:prstGeom prst="rect">
            <a:avLst/>
          </a:prstGeom>
        </p:spPr>
      </p:pic>
    </p:spTree>
    <p:extLst>
      <p:ext uri="{BB962C8B-B14F-4D97-AF65-F5344CB8AC3E}">
        <p14:creationId xmlns:p14="http://schemas.microsoft.com/office/powerpoint/2010/main" val="3802966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a:bodyPr>
          <a:lstStyle/>
          <a:p>
            <a:pPr algn="ctr"/>
            <a:r>
              <a:rPr lang="en-US" dirty="0" smtClean="0"/>
              <a:t>Advantages of CPSO-S</a:t>
            </a:r>
            <a:endParaRPr lang="en-CA" dirty="0"/>
          </a:p>
        </p:txBody>
      </p:sp>
      <p:sp>
        <p:nvSpPr>
          <p:cNvPr id="3" name="Content Placeholder 2"/>
          <p:cNvSpPr>
            <a:spLocks noGrp="1"/>
          </p:cNvSpPr>
          <p:nvPr>
            <p:ph idx="1"/>
          </p:nvPr>
        </p:nvSpPr>
        <p:spPr>
          <a:xfrm>
            <a:off x="1066800" y="2209800"/>
            <a:ext cx="6777317" cy="3810000"/>
          </a:xfrm>
        </p:spPr>
        <p:txBody>
          <a:bodyPr>
            <a:normAutofit lnSpcReduction="10000"/>
          </a:bodyPr>
          <a:lstStyle/>
          <a:p>
            <a:pPr lvl="1">
              <a:buNone/>
            </a:pPr>
            <a:endParaRPr lang="en-US" b="1" dirty="0" smtClean="0"/>
          </a:p>
          <a:p>
            <a:r>
              <a:rPr lang="en-US" dirty="0" smtClean="0"/>
              <a:t>Search per </a:t>
            </a:r>
            <a:r>
              <a:rPr lang="en-US" dirty="0" err="1" smtClean="0"/>
              <a:t>subswarm</a:t>
            </a:r>
            <a:r>
              <a:rPr lang="en-US" dirty="0" smtClean="0"/>
              <a:t> is now in a lower dimensional space</a:t>
            </a:r>
            <a:endParaRPr lang="en-US" i="1" dirty="0" smtClean="0"/>
          </a:p>
          <a:p>
            <a:r>
              <a:rPr lang="en-US" dirty="0" smtClean="0"/>
              <a:t>Solution quality is now determined after each vector component is updated rather than when the entire vector has changed</a:t>
            </a:r>
            <a:endParaRPr lang="en-US" dirty="0" smtClean="0"/>
          </a:p>
          <a:p>
            <a:r>
              <a:rPr lang="en-US" dirty="0" smtClean="0"/>
              <a:t>Solution diversity is significantly increases due to the larger number of solution combinations formed</a:t>
            </a:r>
            <a:endParaRPr lang="en-US" dirty="0" smtClean="0"/>
          </a:p>
        </p:txBody>
      </p:sp>
    </p:spTree>
    <p:extLst>
      <p:ext uri="{BB962C8B-B14F-4D97-AF65-F5344CB8AC3E}">
        <p14:creationId xmlns:p14="http://schemas.microsoft.com/office/powerpoint/2010/main" val="443850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a:bodyPr>
          <a:lstStyle/>
          <a:p>
            <a:pPr algn="ctr"/>
            <a:r>
              <a:rPr lang="en-US" dirty="0" smtClean="0"/>
              <a:t>Additional CPSO Variants</a:t>
            </a:r>
            <a:endParaRPr lang="en-CA" dirty="0"/>
          </a:p>
        </p:txBody>
      </p:sp>
      <p:sp>
        <p:nvSpPr>
          <p:cNvPr id="3" name="Content Placeholder 2"/>
          <p:cNvSpPr>
            <a:spLocks noGrp="1"/>
          </p:cNvSpPr>
          <p:nvPr>
            <p:ph idx="1"/>
          </p:nvPr>
        </p:nvSpPr>
        <p:spPr>
          <a:xfrm>
            <a:off x="1066800" y="2209800"/>
            <a:ext cx="6777317" cy="3810000"/>
          </a:xfrm>
        </p:spPr>
        <p:txBody>
          <a:bodyPr>
            <a:normAutofit fontScale="92500"/>
          </a:bodyPr>
          <a:lstStyle/>
          <a:p>
            <a:pPr lvl="1">
              <a:buNone/>
            </a:pPr>
            <a:endParaRPr lang="en-US" b="1" dirty="0" smtClean="0"/>
          </a:p>
          <a:p>
            <a:r>
              <a:rPr lang="en-US" dirty="0" smtClean="0"/>
              <a:t>CPSO-S suffers performance degradation when dependent variables are present, as they are considered in isolation</a:t>
            </a:r>
            <a:endParaRPr lang="en-US" i="1" dirty="0" smtClean="0"/>
          </a:p>
          <a:p>
            <a:r>
              <a:rPr lang="en-US" dirty="0" smtClean="0"/>
              <a:t>The CPSO-S</a:t>
            </a:r>
            <a:r>
              <a:rPr lang="en-US" baseline="-25000" dirty="0" smtClean="0"/>
              <a:t>k </a:t>
            </a:r>
            <a:r>
              <a:rPr lang="en-US" dirty="0" smtClean="0"/>
              <a:t>algorithm [10] was proposed to alleviate this problem</a:t>
            </a:r>
            <a:endParaRPr lang="en-US" dirty="0" smtClean="0"/>
          </a:p>
          <a:p>
            <a:r>
              <a:rPr lang="en-US" dirty="0"/>
              <a:t>CPSO-S</a:t>
            </a:r>
            <a:r>
              <a:rPr lang="en-US" baseline="-25000" dirty="0"/>
              <a:t>k </a:t>
            </a:r>
            <a:r>
              <a:rPr lang="en-US" dirty="0" smtClean="0"/>
              <a:t>splits the </a:t>
            </a:r>
            <a:r>
              <a:rPr lang="en-US" i="1" dirty="0" smtClean="0"/>
              <a:t>n</a:t>
            </a:r>
            <a:r>
              <a:rPr lang="en-US" dirty="0" smtClean="0"/>
              <a:t>-dimensional search space into </a:t>
            </a:r>
            <a:r>
              <a:rPr lang="en-US" i="1" dirty="0" smtClean="0"/>
              <a:t>k</a:t>
            </a:r>
            <a:r>
              <a:rPr lang="en-US" dirty="0" smtClean="0"/>
              <a:t> parts arbitrarily. Each swarm now optimizes </a:t>
            </a:r>
            <a:r>
              <a:rPr lang="en-US" i="1" dirty="0" smtClean="0"/>
              <a:t>n</a:t>
            </a:r>
            <a:r>
              <a:rPr lang="en-US" dirty="0" smtClean="0"/>
              <a:t>/</a:t>
            </a:r>
            <a:r>
              <a:rPr lang="en-US" i="1" dirty="0" smtClean="0"/>
              <a:t>k</a:t>
            </a:r>
            <a:r>
              <a:rPr lang="en-US" dirty="0" smtClean="0"/>
              <a:t> dimensions with the hope of grouping together dependent variables.</a:t>
            </a:r>
            <a:endParaRPr lang="en-US" dirty="0" smtClean="0"/>
          </a:p>
        </p:txBody>
      </p:sp>
    </p:spTree>
    <p:extLst>
      <p:ext uri="{BB962C8B-B14F-4D97-AF65-F5344CB8AC3E}">
        <p14:creationId xmlns:p14="http://schemas.microsoft.com/office/powerpoint/2010/main" val="2957792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a:bodyPr>
          <a:lstStyle/>
          <a:p>
            <a:pPr algn="ctr"/>
            <a:r>
              <a:rPr lang="en-US" dirty="0" smtClean="0"/>
              <a:t>Additional CPSO Variants</a:t>
            </a:r>
            <a:endParaRPr lang="en-CA" dirty="0"/>
          </a:p>
        </p:txBody>
      </p:sp>
      <p:sp>
        <p:nvSpPr>
          <p:cNvPr id="3" name="Content Placeholder 2"/>
          <p:cNvSpPr>
            <a:spLocks noGrp="1"/>
          </p:cNvSpPr>
          <p:nvPr>
            <p:ph idx="1"/>
          </p:nvPr>
        </p:nvSpPr>
        <p:spPr>
          <a:xfrm>
            <a:off x="1066800" y="2209800"/>
            <a:ext cx="6777317" cy="3810000"/>
          </a:xfrm>
        </p:spPr>
        <p:txBody>
          <a:bodyPr>
            <a:normAutofit fontScale="92500"/>
          </a:bodyPr>
          <a:lstStyle/>
          <a:p>
            <a:pPr lvl="1">
              <a:buNone/>
            </a:pPr>
            <a:endParaRPr lang="en-US" b="1" dirty="0" smtClean="0"/>
          </a:p>
          <a:p>
            <a:r>
              <a:rPr lang="en-US" dirty="0" smtClean="0"/>
              <a:t>CPSO-S </a:t>
            </a:r>
            <a:r>
              <a:rPr lang="en-US" dirty="0"/>
              <a:t>and CPSO-S</a:t>
            </a:r>
            <a:r>
              <a:rPr lang="en-US" baseline="-25000" dirty="0"/>
              <a:t>k </a:t>
            </a:r>
            <a:r>
              <a:rPr lang="en-US" dirty="0" smtClean="0"/>
              <a:t>both experience a stagnation problem when faced with deceptive functions</a:t>
            </a:r>
            <a:endParaRPr lang="en-US" i="1" dirty="0" smtClean="0"/>
          </a:p>
          <a:p>
            <a:r>
              <a:rPr lang="en-US" dirty="0" smtClean="0"/>
              <a:t>To </a:t>
            </a:r>
            <a:r>
              <a:rPr lang="en-US" dirty="0" smtClean="0"/>
              <a:t>tackle this problem, </a:t>
            </a:r>
            <a:r>
              <a:rPr lang="en-US" dirty="0" err="1" smtClean="0"/>
              <a:t>Engelbrecht</a:t>
            </a:r>
            <a:r>
              <a:rPr lang="en-US" dirty="0" smtClean="0"/>
              <a:t> </a:t>
            </a:r>
            <a:r>
              <a:rPr lang="en-US" i="1" dirty="0" smtClean="0"/>
              <a:t>et al. </a:t>
            </a:r>
            <a:r>
              <a:rPr lang="en-US" dirty="0" smtClean="0"/>
              <a:t>introduced the hybrid </a:t>
            </a:r>
            <a:r>
              <a:rPr lang="en-US" dirty="0" smtClean="0"/>
              <a:t>CPSO-</a:t>
            </a:r>
            <a:r>
              <a:rPr lang="en-US" dirty="0" err="1" smtClean="0"/>
              <a:t>H</a:t>
            </a:r>
            <a:r>
              <a:rPr lang="en-US" baseline="-25000" dirty="0" err="1" smtClean="0"/>
              <a:t>k</a:t>
            </a:r>
            <a:r>
              <a:rPr lang="en-US" baseline="-25000" dirty="0" smtClean="0"/>
              <a:t> </a:t>
            </a:r>
            <a:r>
              <a:rPr lang="en-US" dirty="0" smtClean="0"/>
              <a:t>algorithm [10] which executed PSO </a:t>
            </a:r>
            <a:r>
              <a:rPr lang="en-US" dirty="0"/>
              <a:t>and CPSO-S</a:t>
            </a:r>
            <a:r>
              <a:rPr lang="en-US" baseline="-25000" dirty="0"/>
              <a:t>k </a:t>
            </a:r>
            <a:r>
              <a:rPr lang="en-US" dirty="0" smtClean="0"/>
              <a:t>sequentially</a:t>
            </a:r>
            <a:endParaRPr lang="en-US" dirty="0" smtClean="0"/>
          </a:p>
          <a:p>
            <a:r>
              <a:rPr lang="en-US" dirty="0" smtClean="0"/>
              <a:t>CPSO-</a:t>
            </a:r>
            <a:r>
              <a:rPr lang="en-US" dirty="0" err="1" smtClean="0"/>
              <a:t>H</a:t>
            </a:r>
            <a:r>
              <a:rPr lang="en-US" baseline="-25000" dirty="0" err="1" smtClean="0"/>
              <a:t>k</a:t>
            </a:r>
            <a:r>
              <a:rPr lang="en-US" baseline="-25000" dirty="0" smtClean="0"/>
              <a:t> </a:t>
            </a:r>
            <a:r>
              <a:rPr lang="en-US" dirty="0" smtClean="0"/>
              <a:t>utilizes a KTS to transfer knowledge between </a:t>
            </a:r>
            <a:r>
              <a:rPr lang="en-US" dirty="0"/>
              <a:t>CPSO-S</a:t>
            </a:r>
            <a:r>
              <a:rPr lang="en-US" baseline="-25000" dirty="0"/>
              <a:t>k </a:t>
            </a:r>
            <a:r>
              <a:rPr lang="en-US" dirty="0" smtClean="0"/>
              <a:t>and PSO swarms</a:t>
            </a:r>
            <a:endParaRPr lang="en-US" dirty="0"/>
          </a:p>
        </p:txBody>
      </p:sp>
    </p:spTree>
    <p:extLst>
      <p:ext uri="{BB962C8B-B14F-4D97-AF65-F5344CB8AC3E}">
        <p14:creationId xmlns:p14="http://schemas.microsoft.com/office/powerpoint/2010/main" val="2951291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143000"/>
            <a:ext cx="6777317" cy="4800600"/>
          </a:xfrm>
        </p:spPr>
        <p:txBody>
          <a:bodyPr>
            <a:normAutofit/>
          </a:bodyPr>
          <a:lstStyle/>
          <a:p>
            <a:pPr lvl="1">
              <a:buNone/>
            </a:pPr>
            <a:r>
              <a:rPr lang="en-US" b="1" dirty="0" smtClean="0"/>
              <a:t>Knowledge Transfer</a:t>
            </a:r>
            <a:endParaRPr lang="en-US" b="1" dirty="0" smtClean="0"/>
          </a:p>
          <a:p>
            <a:r>
              <a:rPr lang="en-US" dirty="0" smtClean="0"/>
              <a:t>CPSO-</a:t>
            </a:r>
            <a:r>
              <a:rPr lang="en-US" dirty="0" err="1" smtClean="0"/>
              <a:t>H</a:t>
            </a:r>
            <a:r>
              <a:rPr lang="en-US" baseline="-25000" dirty="0" err="1" smtClean="0"/>
              <a:t>k</a:t>
            </a:r>
            <a:r>
              <a:rPr lang="en-US" baseline="-25000" dirty="0"/>
              <a:t> </a:t>
            </a:r>
            <a:r>
              <a:rPr lang="en-US" dirty="0" smtClean="0"/>
              <a:t>transfers knowledge by injecting the best solution from the PSO swarm into the CPSO-S</a:t>
            </a:r>
            <a:r>
              <a:rPr lang="en-US" baseline="-25000" dirty="0" smtClean="0"/>
              <a:t>k </a:t>
            </a:r>
            <a:r>
              <a:rPr lang="en-US" dirty="0" smtClean="0"/>
              <a:t>swarm and vice-versa.</a:t>
            </a:r>
          </a:p>
          <a:p>
            <a:r>
              <a:rPr lang="en-US" dirty="0" smtClean="0"/>
              <a:t>Injection requires overwriting a particle’s dimensions by replacing them with the dimensions of a target particle.</a:t>
            </a:r>
          </a:p>
          <a:p>
            <a:r>
              <a:rPr lang="en-US" dirty="0" smtClean="0"/>
              <a:t>To preserve diversity, only half of the total particles are considered </a:t>
            </a:r>
            <a:r>
              <a:rPr lang="en-US" i="1" dirty="0" smtClean="0"/>
              <a:t>legal candidates </a:t>
            </a:r>
            <a:r>
              <a:rPr lang="en-US" dirty="0" err="1" smtClean="0"/>
              <a:t>i.e</a:t>
            </a:r>
            <a:r>
              <a:rPr lang="en-US" dirty="0" smtClean="0"/>
              <a:t> particles which can be overwritten. Additionally, the best particles from each swarm are protected from overwrites.</a:t>
            </a:r>
            <a:endParaRPr lang="en-US" dirty="0"/>
          </a:p>
        </p:txBody>
      </p:sp>
    </p:spTree>
    <p:extLst>
      <p:ext uri="{BB962C8B-B14F-4D97-AF65-F5344CB8AC3E}">
        <p14:creationId xmlns:p14="http://schemas.microsoft.com/office/powerpoint/2010/main" val="2752357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fontScale="90000"/>
          </a:bodyPr>
          <a:lstStyle/>
          <a:p>
            <a:pPr algn="ctr"/>
            <a:r>
              <a:rPr lang="en-US" dirty="0" smtClean="0"/>
              <a:t>Combining CPSO and VEPSO</a:t>
            </a:r>
            <a:endParaRPr lang="en-CA" dirty="0"/>
          </a:p>
        </p:txBody>
      </p:sp>
      <p:sp>
        <p:nvSpPr>
          <p:cNvPr id="3" name="Content Placeholder 2"/>
          <p:cNvSpPr>
            <a:spLocks noGrp="1"/>
          </p:cNvSpPr>
          <p:nvPr>
            <p:ph idx="1"/>
          </p:nvPr>
        </p:nvSpPr>
        <p:spPr>
          <a:xfrm>
            <a:off x="1066800" y="2209800"/>
            <a:ext cx="6777317" cy="3810000"/>
          </a:xfrm>
        </p:spPr>
        <p:txBody>
          <a:bodyPr>
            <a:normAutofit fontScale="92500"/>
          </a:bodyPr>
          <a:lstStyle/>
          <a:p>
            <a:pPr lvl="1">
              <a:buNone/>
            </a:pPr>
            <a:endParaRPr lang="en-US" b="1" dirty="0" smtClean="0"/>
          </a:p>
          <a:p>
            <a:r>
              <a:rPr lang="en-US" dirty="0" smtClean="0"/>
              <a:t>It was shown in [10] that co-operation improves PSO in single-objective environments</a:t>
            </a:r>
            <a:endParaRPr lang="en-US" i="1" dirty="0" smtClean="0"/>
          </a:p>
          <a:p>
            <a:r>
              <a:rPr lang="en-US" dirty="0" smtClean="0"/>
              <a:t>Maltese </a:t>
            </a:r>
            <a:r>
              <a:rPr lang="en-US" i="1" dirty="0" smtClean="0"/>
              <a:t>et. al </a:t>
            </a:r>
            <a:r>
              <a:rPr lang="en-US" dirty="0" smtClean="0"/>
              <a:t>[12] investigated whether these conclusions hold for MOPs, specifically using the VEPSO algorithm</a:t>
            </a:r>
            <a:endParaRPr lang="en-US" i="1" dirty="0" smtClean="0"/>
          </a:p>
          <a:p>
            <a:r>
              <a:rPr lang="en-US" dirty="0" smtClean="0"/>
              <a:t>Several co-operative VEPSO (CVEPSO) variants were proposed. Each CVEPSO variant utilized a unique CPSO algorithm to perform optimization for each objective.</a:t>
            </a:r>
            <a:endParaRPr lang="en-US" dirty="0"/>
          </a:p>
        </p:txBody>
      </p:sp>
    </p:spTree>
    <p:extLst>
      <p:ext uri="{BB962C8B-B14F-4D97-AF65-F5344CB8AC3E}">
        <p14:creationId xmlns:p14="http://schemas.microsoft.com/office/powerpoint/2010/main" val="1697512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a:bodyPr>
          <a:lstStyle/>
          <a:p>
            <a:pPr algn="ctr"/>
            <a:r>
              <a:rPr lang="en-US" dirty="0" smtClean="0"/>
              <a:t>CVEPSO Variants</a:t>
            </a:r>
            <a:endParaRPr lang="en-CA" dirty="0"/>
          </a:p>
        </p:txBody>
      </p:sp>
      <p:sp>
        <p:nvSpPr>
          <p:cNvPr id="3" name="Content Placeholder 2"/>
          <p:cNvSpPr>
            <a:spLocks noGrp="1"/>
          </p:cNvSpPr>
          <p:nvPr>
            <p:ph idx="1"/>
          </p:nvPr>
        </p:nvSpPr>
        <p:spPr>
          <a:xfrm>
            <a:off x="1066800" y="2209800"/>
            <a:ext cx="7467600" cy="3810000"/>
          </a:xfrm>
        </p:spPr>
        <p:txBody>
          <a:bodyPr>
            <a:normAutofit/>
          </a:bodyPr>
          <a:lstStyle/>
          <a:p>
            <a:pPr lvl="1">
              <a:buNone/>
            </a:pPr>
            <a:endParaRPr lang="en-US" b="1" dirty="0" smtClean="0"/>
          </a:p>
          <a:p>
            <a:r>
              <a:rPr lang="en-US" sz="2500" b="1" dirty="0" smtClean="0"/>
              <a:t>CVEPSO-S</a:t>
            </a:r>
            <a:r>
              <a:rPr lang="en-US" sz="2500" dirty="0" smtClean="0"/>
              <a:t> – VEPSO which utilizes CPSO-S swarms for optimization</a:t>
            </a:r>
            <a:endParaRPr lang="en-US" sz="2500" dirty="0"/>
          </a:p>
          <a:p>
            <a:r>
              <a:rPr lang="en-US" sz="2500" b="1" dirty="0" smtClean="0"/>
              <a:t>CVEPSO-S</a:t>
            </a:r>
            <a:r>
              <a:rPr lang="en-US" sz="2500" b="1" baseline="-25000" dirty="0" smtClean="0"/>
              <a:t>k</a:t>
            </a:r>
            <a:r>
              <a:rPr lang="en-US" sz="2500" dirty="0" smtClean="0"/>
              <a:t> </a:t>
            </a:r>
            <a:r>
              <a:rPr lang="en-US" sz="2500" dirty="0"/>
              <a:t>– VEPSO which utilizes </a:t>
            </a:r>
            <a:r>
              <a:rPr lang="en-US" sz="2500" dirty="0" smtClean="0"/>
              <a:t>CPSO-S</a:t>
            </a:r>
            <a:r>
              <a:rPr lang="en-US" sz="2500" baseline="-25000" dirty="0"/>
              <a:t>k</a:t>
            </a:r>
            <a:r>
              <a:rPr lang="en-US" sz="2500" dirty="0" smtClean="0"/>
              <a:t> swarms for optimization</a:t>
            </a:r>
          </a:p>
          <a:p>
            <a:r>
              <a:rPr lang="en-US" sz="2500" b="1" dirty="0" smtClean="0"/>
              <a:t>CVEPSO-H</a:t>
            </a:r>
            <a:r>
              <a:rPr lang="en-US" sz="2500" b="1" baseline="-25000" dirty="0" smtClean="0"/>
              <a:t>k</a:t>
            </a:r>
            <a:r>
              <a:rPr lang="en-US" sz="2500" dirty="0" smtClean="0"/>
              <a:t> </a:t>
            </a:r>
            <a:r>
              <a:rPr lang="en-US" sz="2500" dirty="0"/>
              <a:t>– VEPSO which utilizes </a:t>
            </a:r>
            <a:r>
              <a:rPr lang="en-US" sz="2500" dirty="0" smtClean="0"/>
              <a:t>CPSO-H</a:t>
            </a:r>
            <a:r>
              <a:rPr lang="en-US" sz="2500" baseline="-25000" dirty="0"/>
              <a:t>k</a:t>
            </a:r>
            <a:r>
              <a:rPr lang="en-US" sz="2500" dirty="0" smtClean="0"/>
              <a:t> swarms for optimization</a:t>
            </a:r>
            <a:endParaRPr lang="en-US" sz="2500" dirty="0"/>
          </a:p>
          <a:p>
            <a:endParaRPr lang="en-US" dirty="0"/>
          </a:p>
        </p:txBody>
      </p:sp>
    </p:spTree>
    <p:extLst>
      <p:ext uri="{BB962C8B-B14F-4D97-AF65-F5344CB8AC3E}">
        <p14:creationId xmlns:p14="http://schemas.microsoft.com/office/powerpoint/2010/main" val="4257950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7664"/>
            <a:ext cx="7467600" cy="1143000"/>
          </a:xfrm>
        </p:spPr>
        <p:txBody>
          <a:bodyPr>
            <a:normAutofit/>
          </a:bodyPr>
          <a:lstStyle/>
          <a:p>
            <a:pPr algn="ctr"/>
            <a:r>
              <a:rPr lang="en-US" dirty="0" smtClean="0"/>
              <a:t>Particle Swarm</a:t>
            </a:r>
            <a:r>
              <a:rPr lang="en-US" dirty="0" smtClean="0"/>
              <a:t>	</a:t>
            </a:r>
            <a:r>
              <a:rPr lang="en-US" dirty="0"/>
              <a:t> </a:t>
            </a:r>
            <a:r>
              <a:rPr lang="en-US" dirty="0"/>
              <a:t>O</a:t>
            </a:r>
            <a:r>
              <a:rPr lang="en-US" dirty="0" smtClean="0"/>
              <a:t>ptimization</a:t>
            </a:r>
            <a:endParaRPr lang="en-CA" dirty="0"/>
          </a:p>
        </p:txBody>
      </p:sp>
      <p:sp>
        <p:nvSpPr>
          <p:cNvPr id="3" name="Content Placeholder 2"/>
          <p:cNvSpPr>
            <a:spLocks noGrp="1"/>
          </p:cNvSpPr>
          <p:nvPr>
            <p:ph idx="1"/>
          </p:nvPr>
        </p:nvSpPr>
        <p:spPr/>
        <p:txBody>
          <a:bodyPr>
            <a:normAutofit/>
          </a:bodyPr>
          <a:lstStyle/>
          <a:p>
            <a:r>
              <a:rPr lang="en-US" dirty="0" smtClean="0"/>
              <a:t>Population-based stochastic optimization algorithm developed by Kennedy and </a:t>
            </a:r>
            <a:r>
              <a:rPr lang="en-US" dirty="0" err="1" smtClean="0"/>
              <a:t>Eberhart</a:t>
            </a:r>
            <a:r>
              <a:rPr lang="en-US" dirty="0" smtClean="0"/>
              <a:t> [1]</a:t>
            </a:r>
            <a:endParaRPr lang="en-CA" dirty="0"/>
          </a:p>
          <a:p>
            <a:r>
              <a:rPr lang="en-CA" dirty="0" smtClean="0"/>
              <a:t>Modelled after the real-world flocking behaviour observed in bird species.</a:t>
            </a:r>
          </a:p>
          <a:p>
            <a:r>
              <a:rPr lang="en-CA" dirty="0" smtClean="0"/>
              <a:t>Initially designed to tackle single-objective problems</a:t>
            </a:r>
            <a:endParaRPr lang="en-US" dirty="0" smtClean="0"/>
          </a:p>
        </p:txBody>
      </p:sp>
    </p:spTree>
    <p:extLst>
      <p:ext uri="{BB962C8B-B14F-4D97-AF65-F5344CB8AC3E}">
        <p14:creationId xmlns:p14="http://schemas.microsoft.com/office/powerpoint/2010/main" val="2886481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a:bodyPr>
          <a:lstStyle/>
          <a:p>
            <a:pPr algn="ctr"/>
            <a:r>
              <a:rPr lang="en-US" dirty="0" smtClean="0"/>
              <a:t>Architectural Differences</a:t>
            </a:r>
            <a:endParaRPr lang="en-C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383418"/>
            <a:ext cx="7010400" cy="2954921"/>
          </a:xfrm>
          <a:prstGeom prst="rect">
            <a:avLst/>
          </a:prstGeom>
        </p:spPr>
      </p:pic>
      <p:sp>
        <p:nvSpPr>
          <p:cNvPr id="6" name="TextBox 5"/>
          <p:cNvSpPr txBox="1"/>
          <p:nvPr/>
        </p:nvSpPr>
        <p:spPr>
          <a:xfrm>
            <a:off x="2286000" y="2014086"/>
            <a:ext cx="1905000" cy="369332"/>
          </a:xfrm>
          <a:prstGeom prst="rect">
            <a:avLst/>
          </a:prstGeom>
          <a:noFill/>
        </p:spPr>
        <p:txBody>
          <a:bodyPr wrap="square" rtlCol="0">
            <a:spAutoFit/>
          </a:bodyPr>
          <a:lstStyle/>
          <a:p>
            <a:r>
              <a:rPr lang="en-CA" b="1" u="sng" dirty="0" smtClean="0"/>
              <a:t>VEPSO</a:t>
            </a:r>
            <a:endParaRPr lang="en-CA" b="1" u="sng" dirty="0"/>
          </a:p>
        </p:txBody>
      </p:sp>
      <p:sp>
        <p:nvSpPr>
          <p:cNvPr id="7" name="TextBox 6"/>
          <p:cNvSpPr txBox="1"/>
          <p:nvPr/>
        </p:nvSpPr>
        <p:spPr>
          <a:xfrm>
            <a:off x="5791200" y="2014235"/>
            <a:ext cx="1905000" cy="369332"/>
          </a:xfrm>
          <a:prstGeom prst="rect">
            <a:avLst/>
          </a:prstGeom>
          <a:noFill/>
        </p:spPr>
        <p:txBody>
          <a:bodyPr wrap="square" rtlCol="0">
            <a:spAutoFit/>
          </a:bodyPr>
          <a:lstStyle/>
          <a:p>
            <a:r>
              <a:rPr lang="en-CA" b="1" u="sng" dirty="0" smtClean="0"/>
              <a:t>CVEPSO-S</a:t>
            </a:r>
            <a:endParaRPr lang="en-CA" b="1" u="sng" dirty="0"/>
          </a:p>
        </p:txBody>
      </p:sp>
      <p:sp>
        <p:nvSpPr>
          <p:cNvPr id="8" name="TextBox 7"/>
          <p:cNvSpPr txBox="1"/>
          <p:nvPr/>
        </p:nvSpPr>
        <p:spPr>
          <a:xfrm>
            <a:off x="1905000" y="5410200"/>
            <a:ext cx="6248400" cy="646331"/>
          </a:xfrm>
          <a:prstGeom prst="rect">
            <a:avLst/>
          </a:prstGeom>
          <a:noFill/>
        </p:spPr>
        <p:txBody>
          <a:bodyPr wrap="square" rtlCol="0">
            <a:spAutoFit/>
          </a:bodyPr>
          <a:lstStyle/>
          <a:p>
            <a:pPr algn="ctr"/>
            <a:r>
              <a:rPr lang="en-CA" dirty="0" smtClean="0"/>
              <a:t>*Problem shown contains three dimensions, four objectives. Chosen KTS is ring KTS.</a:t>
            </a:r>
            <a:endParaRPr lang="en-CA" dirty="0"/>
          </a:p>
        </p:txBody>
      </p:sp>
    </p:spTree>
    <p:extLst>
      <p:ext uri="{BB962C8B-B14F-4D97-AF65-F5344CB8AC3E}">
        <p14:creationId xmlns:p14="http://schemas.microsoft.com/office/powerpoint/2010/main" val="2396759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0600"/>
            <a:ext cx="7024744" cy="1143000"/>
          </a:xfrm>
        </p:spPr>
        <p:txBody>
          <a:bodyPr>
            <a:normAutofit/>
          </a:bodyPr>
          <a:lstStyle/>
          <a:p>
            <a:pPr algn="ctr"/>
            <a:r>
              <a:rPr lang="en-US" dirty="0" smtClean="0"/>
              <a:t>CVEPSO implementation</a:t>
            </a:r>
            <a:endParaRPr lang="en-CA" dirty="0"/>
          </a:p>
        </p:txBody>
      </p:sp>
      <p:sp>
        <p:nvSpPr>
          <p:cNvPr id="3" name="Content Placeholder 2"/>
          <p:cNvSpPr>
            <a:spLocks noGrp="1"/>
          </p:cNvSpPr>
          <p:nvPr>
            <p:ph idx="1"/>
          </p:nvPr>
        </p:nvSpPr>
        <p:spPr>
          <a:xfrm>
            <a:off x="990600" y="2286000"/>
            <a:ext cx="6777317" cy="3810000"/>
          </a:xfrm>
        </p:spPr>
        <p:txBody>
          <a:bodyPr>
            <a:normAutofit/>
          </a:bodyPr>
          <a:lstStyle/>
          <a:p>
            <a:pPr lvl="1">
              <a:buNone/>
            </a:pPr>
            <a:endParaRPr lang="en-US" b="1" dirty="0" smtClean="0"/>
          </a:p>
          <a:p>
            <a:r>
              <a:rPr lang="en-US" dirty="0" smtClean="0"/>
              <a:t>Knowledge transfer is performed using the context vectors of each swarm</a:t>
            </a:r>
            <a:endParaRPr lang="en-US" i="1" dirty="0" smtClean="0"/>
          </a:p>
          <a:p>
            <a:r>
              <a:rPr lang="en-US" dirty="0" smtClean="0"/>
              <a:t>Archive addition uses context vectors. Each time a non-dominated context vector is found it is added into the archive. Archive removal strategies are identical to VEPSO (ideally distance-based to promote diversity.</a:t>
            </a:r>
            <a:endParaRPr lang="en-US" dirty="0"/>
          </a:p>
        </p:txBody>
      </p:sp>
    </p:spTree>
    <p:extLst>
      <p:ext uri="{BB962C8B-B14F-4D97-AF65-F5344CB8AC3E}">
        <p14:creationId xmlns:p14="http://schemas.microsoft.com/office/powerpoint/2010/main" val="3509165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a:bodyPr>
          <a:lstStyle/>
          <a:p>
            <a:pPr algn="ctr"/>
            <a:r>
              <a:rPr lang="en-US" dirty="0" smtClean="0"/>
              <a:t>Knowledge Flow</a:t>
            </a:r>
            <a:endParaRPr lang="en-CA" dirty="0"/>
          </a:p>
        </p:txBody>
      </p:sp>
      <p:sp>
        <p:nvSpPr>
          <p:cNvPr id="8" name="TextBox 7"/>
          <p:cNvSpPr txBox="1"/>
          <p:nvPr/>
        </p:nvSpPr>
        <p:spPr>
          <a:xfrm>
            <a:off x="1524000" y="5638800"/>
            <a:ext cx="6248400" cy="646331"/>
          </a:xfrm>
          <a:prstGeom prst="rect">
            <a:avLst/>
          </a:prstGeom>
          <a:noFill/>
        </p:spPr>
        <p:txBody>
          <a:bodyPr wrap="square" rtlCol="0">
            <a:spAutoFit/>
          </a:bodyPr>
          <a:lstStyle/>
          <a:p>
            <a:pPr algn="ctr"/>
            <a:r>
              <a:rPr lang="en-CA" dirty="0" smtClean="0"/>
              <a:t>*Problem shown contains three objectives. Chosen KTS is random KTS.</a:t>
            </a:r>
            <a:endParaRPr lang="en-CA"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1440" y="2057400"/>
            <a:ext cx="4188582" cy="3581400"/>
          </a:xfrm>
          <a:prstGeom prst="rect">
            <a:avLst/>
          </a:prstGeom>
        </p:spPr>
      </p:pic>
    </p:spTree>
    <p:extLst>
      <p:ext uri="{BB962C8B-B14F-4D97-AF65-F5344CB8AC3E}">
        <p14:creationId xmlns:p14="http://schemas.microsoft.com/office/powerpoint/2010/main" val="1099722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990600"/>
            <a:ext cx="5410200" cy="990600"/>
          </a:xfrm>
        </p:spPr>
        <p:txBody>
          <a:bodyPr>
            <a:normAutofit/>
          </a:bodyPr>
          <a:lstStyle/>
          <a:p>
            <a:pPr algn="ctr"/>
            <a:r>
              <a:rPr lang="en-US" dirty="0" smtClean="0"/>
              <a:t>Test Problems</a:t>
            </a:r>
            <a:endParaRPr lang="en-US" dirty="0"/>
          </a:p>
        </p:txBody>
      </p:sp>
      <p:pic>
        <p:nvPicPr>
          <p:cNvPr id="28674" name="Picture 2" descr="Untitled4"/>
          <p:cNvPicPr>
            <a:picLocks noChangeAspect="1" noChangeArrowheads="1"/>
          </p:cNvPicPr>
          <p:nvPr/>
        </p:nvPicPr>
        <p:blipFill>
          <a:blip r:embed="rId2"/>
          <a:srcRect/>
          <a:stretch>
            <a:fillRect/>
          </a:stretch>
        </p:blipFill>
        <p:spPr bwMode="auto">
          <a:xfrm>
            <a:off x="1371600" y="2286000"/>
            <a:ext cx="6388419" cy="32766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0600"/>
            <a:ext cx="7024744" cy="1143000"/>
          </a:xfrm>
        </p:spPr>
        <p:txBody>
          <a:bodyPr>
            <a:normAutofit/>
          </a:bodyPr>
          <a:lstStyle/>
          <a:p>
            <a:pPr algn="ctr"/>
            <a:r>
              <a:rPr lang="en-US" dirty="0" smtClean="0"/>
              <a:t>Results</a:t>
            </a:r>
            <a:endParaRPr lang="en-CA" dirty="0"/>
          </a:p>
        </p:txBody>
      </p:sp>
      <p:sp>
        <p:nvSpPr>
          <p:cNvPr id="3" name="Content Placeholder 2"/>
          <p:cNvSpPr>
            <a:spLocks noGrp="1"/>
          </p:cNvSpPr>
          <p:nvPr>
            <p:ph idx="1"/>
          </p:nvPr>
        </p:nvSpPr>
        <p:spPr>
          <a:xfrm>
            <a:off x="990600" y="2286000"/>
            <a:ext cx="6777317" cy="3810000"/>
          </a:xfrm>
        </p:spPr>
        <p:txBody>
          <a:bodyPr>
            <a:normAutofit/>
          </a:bodyPr>
          <a:lstStyle/>
          <a:p>
            <a:pPr lvl="1">
              <a:buNone/>
            </a:pPr>
            <a:endParaRPr lang="en-US" b="1" dirty="0" smtClean="0"/>
          </a:p>
          <a:p>
            <a:r>
              <a:rPr lang="en-US" dirty="0" smtClean="0"/>
              <a:t>Co-operation improves the performance of VEPSO, giving a more desirable </a:t>
            </a:r>
            <a:r>
              <a:rPr lang="en-US" dirty="0" err="1" smtClean="0"/>
              <a:t>hyp</a:t>
            </a:r>
            <a:r>
              <a:rPr lang="en-US" dirty="0" err="1" smtClean="0"/>
              <a:t>ervolume</a:t>
            </a:r>
            <a:r>
              <a:rPr lang="en-US" dirty="0" smtClean="0"/>
              <a:t>/solution distribution in nearly all cases</a:t>
            </a:r>
            <a:endParaRPr lang="en-US" i="1" dirty="0" smtClean="0"/>
          </a:p>
          <a:p>
            <a:r>
              <a:rPr lang="en-US" dirty="0" smtClean="0"/>
              <a:t>CVEPSO-S and CVEPSO-S</a:t>
            </a:r>
            <a:r>
              <a:rPr lang="en-US" baseline="-25000" dirty="0" smtClean="0"/>
              <a:t>k</a:t>
            </a:r>
            <a:r>
              <a:rPr lang="en-US" dirty="0" smtClean="0"/>
              <a:t> were the best performing variants</a:t>
            </a:r>
          </a:p>
          <a:p>
            <a:r>
              <a:rPr lang="en-US" dirty="0" smtClean="0"/>
              <a:t>A comparison against other top multi-objective algorithms was performed</a:t>
            </a:r>
            <a:endParaRPr lang="en-US" dirty="0"/>
          </a:p>
        </p:txBody>
      </p:sp>
    </p:spTree>
    <p:extLst>
      <p:ext uri="{BB962C8B-B14F-4D97-AF65-F5344CB8AC3E}">
        <p14:creationId xmlns:p14="http://schemas.microsoft.com/office/powerpoint/2010/main" val="1478264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838200"/>
            <a:ext cx="6095999" cy="342900"/>
          </a:xfrm>
        </p:spPr>
        <p:txBody>
          <a:bodyPr>
            <a:noAutofit/>
          </a:bodyPr>
          <a:lstStyle/>
          <a:p>
            <a:pPr algn="ctr"/>
            <a:r>
              <a:rPr lang="en-US" sz="2400" dirty="0" smtClean="0"/>
              <a:t>Comparison against other </a:t>
            </a:r>
            <a:r>
              <a:rPr lang="en-US" sz="2400" dirty="0"/>
              <a:t>a</a:t>
            </a:r>
            <a:r>
              <a:rPr lang="en-US" sz="2400" dirty="0" smtClean="0"/>
              <a:t>lgorithms</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95400"/>
            <a:ext cx="2905283" cy="5105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71600"/>
            <a:ext cx="2936057" cy="5029200"/>
          </a:xfrm>
          <a:prstGeom prst="rect">
            <a:avLst/>
          </a:prstGeom>
        </p:spPr>
      </p:pic>
    </p:spTree>
    <p:extLst>
      <p:ext uri="{BB962C8B-B14F-4D97-AF65-F5344CB8AC3E}">
        <p14:creationId xmlns:p14="http://schemas.microsoft.com/office/powerpoint/2010/main" val="691375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295400" y="2209800"/>
            <a:ext cx="6373009" cy="4343400"/>
          </a:xfrm>
        </p:spPr>
        <p:txBody>
          <a:bodyPr>
            <a:normAutofit/>
          </a:bodyPr>
          <a:lstStyle/>
          <a:p>
            <a:r>
              <a:rPr lang="en-US" dirty="0" smtClean="0"/>
              <a:t>CVEPSO fared wel</a:t>
            </a:r>
            <a:r>
              <a:rPr lang="en-US" dirty="0" smtClean="0"/>
              <a:t>l against other top algorithms with the exception of CVEPSO-S</a:t>
            </a:r>
            <a:r>
              <a:rPr lang="en-US" baseline="-25000" dirty="0" smtClean="0"/>
              <a:t>k</a:t>
            </a:r>
            <a:r>
              <a:rPr lang="en-US" dirty="0" smtClean="0"/>
              <a:t> in 3-d objective space.</a:t>
            </a:r>
            <a:endParaRPr lang="en-US" dirty="0"/>
          </a:p>
          <a:p>
            <a:r>
              <a:rPr lang="en-US" dirty="0" smtClean="0"/>
              <a:t>With regards to the 5-D experiments, CVEPSO-S distributed non-dominated solutions notably well while CVEPSO-S</a:t>
            </a:r>
            <a:r>
              <a:rPr lang="en-US" baseline="-25000" dirty="0" smtClean="0"/>
              <a:t>k</a:t>
            </a:r>
            <a:r>
              <a:rPr lang="en-US" dirty="0" smtClean="0"/>
              <a:t> produced the best </a:t>
            </a:r>
            <a:r>
              <a:rPr lang="en-US" dirty="0" err="1" smtClean="0"/>
              <a:t>hypervolume</a:t>
            </a:r>
            <a:r>
              <a:rPr lang="en-US" dirty="0" smtClean="0"/>
              <a:t>.</a:t>
            </a:r>
          </a:p>
        </p:txBody>
      </p:sp>
      <p:sp>
        <p:nvSpPr>
          <p:cNvPr id="5" name="Title 1"/>
          <p:cNvSpPr>
            <a:spLocks noGrp="1"/>
          </p:cNvSpPr>
          <p:nvPr>
            <p:ph type="title"/>
          </p:nvPr>
        </p:nvSpPr>
        <p:spPr>
          <a:xfrm>
            <a:off x="1043490" y="1027664"/>
            <a:ext cx="7024744" cy="724936"/>
          </a:xfrm>
        </p:spPr>
        <p:txBody>
          <a:bodyPr>
            <a:normAutofit/>
          </a:bodyPr>
          <a:lstStyle/>
          <a:p>
            <a:r>
              <a:rPr lang="en-US" dirty="0" smtClean="0"/>
              <a:t>	</a:t>
            </a:r>
            <a:r>
              <a:rPr lang="en-US" dirty="0" smtClean="0"/>
              <a:t>CVEPSO Conclusions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0600"/>
            <a:ext cx="7024744" cy="1143000"/>
          </a:xfrm>
        </p:spPr>
        <p:txBody>
          <a:bodyPr>
            <a:normAutofit fontScale="90000"/>
          </a:bodyPr>
          <a:lstStyle/>
          <a:p>
            <a:pPr algn="ctr"/>
            <a:r>
              <a:rPr lang="en-US" dirty="0" smtClean="0"/>
              <a:t>Additional </a:t>
            </a:r>
            <a:r>
              <a:rPr lang="en-US" dirty="0" smtClean="0"/>
              <a:t>CVEPSO Literature</a:t>
            </a:r>
            <a:endParaRPr lang="en-CA" dirty="0"/>
          </a:p>
        </p:txBody>
      </p:sp>
      <p:sp>
        <p:nvSpPr>
          <p:cNvPr id="3" name="Content Placeholder 2"/>
          <p:cNvSpPr>
            <a:spLocks noGrp="1"/>
          </p:cNvSpPr>
          <p:nvPr>
            <p:ph idx="1"/>
          </p:nvPr>
        </p:nvSpPr>
        <p:spPr>
          <a:xfrm>
            <a:off x="990600" y="2286000"/>
            <a:ext cx="6777317" cy="3810000"/>
          </a:xfrm>
        </p:spPr>
        <p:txBody>
          <a:bodyPr>
            <a:normAutofit fontScale="92500" lnSpcReduction="10000"/>
          </a:bodyPr>
          <a:lstStyle/>
          <a:p>
            <a:pPr lvl="1">
              <a:buNone/>
            </a:pPr>
            <a:endParaRPr lang="en-US" b="1" dirty="0" smtClean="0"/>
          </a:p>
          <a:p>
            <a:r>
              <a:rPr lang="en-US" dirty="0" smtClean="0"/>
              <a:t>While CVEPSO performed well [12], there is room for improvement with respect to the grouping techniques used to decompose the decision vector.</a:t>
            </a:r>
          </a:p>
          <a:p>
            <a:r>
              <a:rPr lang="en-US" dirty="0" smtClean="0"/>
              <a:t>The blind split of CVEPSO-Sk experiences performance degradation when dependent variables are not grouped together. As the number of dimensions increases, the probability of grouping dependent variables together becomes even lower.</a:t>
            </a:r>
            <a:endParaRPr lang="en-US" dirty="0" smtClean="0"/>
          </a:p>
        </p:txBody>
      </p:sp>
    </p:spTree>
    <p:extLst>
      <p:ext uri="{BB962C8B-B14F-4D97-AF65-F5344CB8AC3E}">
        <p14:creationId xmlns:p14="http://schemas.microsoft.com/office/powerpoint/2010/main" val="1325269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0600"/>
            <a:ext cx="7024744" cy="1143000"/>
          </a:xfrm>
        </p:spPr>
        <p:txBody>
          <a:bodyPr>
            <a:normAutofit/>
          </a:bodyPr>
          <a:lstStyle/>
          <a:p>
            <a:pPr algn="ctr"/>
            <a:r>
              <a:rPr lang="en-US" dirty="0" smtClean="0"/>
              <a:t>CVEPSO-R</a:t>
            </a:r>
            <a:r>
              <a:rPr lang="en-US" baseline="-25000" dirty="0" smtClean="0"/>
              <a:t>k</a:t>
            </a:r>
            <a:endParaRPr lang="en-CA" baseline="-25000" dirty="0"/>
          </a:p>
        </p:txBody>
      </p:sp>
      <p:sp>
        <p:nvSpPr>
          <p:cNvPr id="3" name="Content Placeholder 2"/>
          <p:cNvSpPr>
            <a:spLocks noGrp="1"/>
          </p:cNvSpPr>
          <p:nvPr>
            <p:ph idx="1"/>
          </p:nvPr>
        </p:nvSpPr>
        <p:spPr>
          <a:xfrm>
            <a:off x="990600" y="2286000"/>
            <a:ext cx="6777317" cy="3810000"/>
          </a:xfrm>
        </p:spPr>
        <p:txBody>
          <a:bodyPr>
            <a:normAutofit fontScale="92500" lnSpcReduction="10000"/>
          </a:bodyPr>
          <a:lstStyle/>
          <a:p>
            <a:pPr lvl="1">
              <a:buNone/>
            </a:pPr>
            <a:endParaRPr lang="en-US" b="1" dirty="0" smtClean="0"/>
          </a:p>
          <a:p>
            <a:r>
              <a:rPr lang="en-US" dirty="0" smtClean="0"/>
              <a:t>Maltese </a:t>
            </a:r>
            <a:r>
              <a:rPr lang="en-US" i="1" dirty="0" smtClean="0"/>
              <a:t>et. al </a:t>
            </a:r>
            <a:r>
              <a:rPr lang="en-US" dirty="0" smtClean="0"/>
              <a:t>[13] proposed the CVEPSO-R</a:t>
            </a:r>
            <a:r>
              <a:rPr lang="en-US" baseline="-25000" dirty="0" smtClean="0"/>
              <a:t>k</a:t>
            </a:r>
            <a:r>
              <a:rPr lang="en-US" dirty="0" smtClean="0"/>
              <a:t> algorithm to tackle this dependent variable problem. CVEPSO-R</a:t>
            </a:r>
            <a:r>
              <a:rPr lang="en-US" baseline="-25000" dirty="0"/>
              <a:t>k</a:t>
            </a:r>
            <a:r>
              <a:rPr lang="en-US" dirty="0"/>
              <a:t> </a:t>
            </a:r>
            <a:r>
              <a:rPr lang="en-US" dirty="0" smtClean="0"/>
              <a:t>is a dynamic extension of CVEPSO-S</a:t>
            </a:r>
            <a:r>
              <a:rPr lang="en-US" baseline="-25000" dirty="0"/>
              <a:t>k</a:t>
            </a:r>
            <a:r>
              <a:rPr lang="en-US" dirty="0"/>
              <a:t> </a:t>
            </a:r>
            <a:r>
              <a:rPr lang="en-US" dirty="0" smtClean="0"/>
              <a:t>which regroups variables randomly [14] at each iteration</a:t>
            </a:r>
          </a:p>
          <a:p>
            <a:r>
              <a:rPr lang="en-US" dirty="0" smtClean="0"/>
              <a:t>CVEPSO-R</a:t>
            </a:r>
            <a:r>
              <a:rPr lang="en-US" baseline="-25000" dirty="0"/>
              <a:t>k</a:t>
            </a:r>
            <a:r>
              <a:rPr lang="en-US" dirty="0"/>
              <a:t> </a:t>
            </a:r>
            <a:r>
              <a:rPr lang="en-US" dirty="0" smtClean="0"/>
              <a:t>is intended to improve the VEPSO algorithm by increasing the probability that dependent variables are optimized together. This is especially important in high-dimensional environments.</a:t>
            </a:r>
            <a:endParaRPr lang="en-US" dirty="0" smtClean="0"/>
          </a:p>
        </p:txBody>
      </p:sp>
    </p:spTree>
    <p:extLst>
      <p:ext uri="{BB962C8B-B14F-4D97-AF65-F5344CB8AC3E}">
        <p14:creationId xmlns:p14="http://schemas.microsoft.com/office/powerpoint/2010/main" val="3972573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7024744" cy="914400"/>
          </a:xfrm>
        </p:spPr>
        <p:txBody>
          <a:bodyPr>
            <a:normAutofit/>
          </a:bodyPr>
          <a:lstStyle/>
          <a:p>
            <a:pPr algn="ctr"/>
            <a:r>
              <a:rPr lang="en-US" dirty="0" smtClean="0"/>
              <a:t>CVEPSO-R</a:t>
            </a:r>
            <a:r>
              <a:rPr lang="en-US" baseline="-25000" dirty="0" smtClean="0"/>
              <a:t>k</a:t>
            </a:r>
            <a:r>
              <a:rPr lang="en-US" dirty="0" smtClean="0"/>
              <a:t> Results</a:t>
            </a:r>
            <a:endParaRPr lang="en-CA" baseline="-25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790698"/>
            <a:ext cx="2853387" cy="451727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714498"/>
            <a:ext cx="2864669" cy="4593473"/>
          </a:xfrm>
          <a:prstGeom prst="rect">
            <a:avLst/>
          </a:prstGeom>
        </p:spPr>
      </p:pic>
    </p:spTree>
    <p:extLst>
      <p:ext uri="{BB962C8B-B14F-4D97-AF65-F5344CB8AC3E}">
        <p14:creationId xmlns:p14="http://schemas.microsoft.com/office/powerpoint/2010/main" val="354129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Population of simple entities maintained which are known as </a:t>
            </a:r>
            <a:r>
              <a:rPr lang="en-US" i="1" dirty="0" smtClean="0"/>
              <a:t>particles</a:t>
            </a:r>
          </a:p>
          <a:p>
            <a:r>
              <a:rPr lang="en-US" dirty="0" smtClean="0"/>
              <a:t>Particles attempt to iteratively converge around desirable search space positions</a:t>
            </a:r>
          </a:p>
          <a:p>
            <a:r>
              <a:rPr lang="en-CA" dirty="0"/>
              <a:t>The </a:t>
            </a:r>
            <a:r>
              <a:rPr lang="en-CA" i="1" dirty="0"/>
              <a:t>quality </a:t>
            </a:r>
            <a:r>
              <a:rPr lang="en-CA" dirty="0"/>
              <a:t>of a particle position is determined by a fitness function relating to the problem at hand</a:t>
            </a:r>
            <a:endParaRPr lang="en-CA" i="1" dirty="0"/>
          </a:p>
        </p:txBody>
      </p:sp>
      <p:sp>
        <p:nvSpPr>
          <p:cNvPr id="5" name="Title 1"/>
          <p:cNvSpPr>
            <a:spLocks noGrp="1"/>
          </p:cNvSpPr>
          <p:nvPr>
            <p:ph type="title"/>
          </p:nvPr>
        </p:nvSpPr>
        <p:spPr>
          <a:xfrm>
            <a:off x="838200" y="1027664"/>
            <a:ext cx="7467600" cy="1143000"/>
          </a:xfrm>
        </p:spPr>
        <p:txBody>
          <a:bodyPr>
            <a:normAutofit/>
          </a:bodyPr>
          <a:lstStyle/>
          <a:p>
            <a:pPr algn="ctr"/>
            <a:r>
              <a:rPr lang="en-US" dirty="0" smtClean="0"/>
              <a:t>Particle Swarm</a:t>
            </a:r>
            <a:r>
              <a:rPr lang="en-US" dirty="0" smtClean="0"/>
              <a:t>	</a:t>
            </a:r>
            <a:r>
              <a:rPr lang="en-US" dirty="0"/>
              <a:t> </a:t>
            </a:r>
            <a:r>
              <a:rPr lang="en-US" dirty="0"/>
              <a:t>O</a:t>
            </a:r>
            <a:r>
              <a:rPr lang="en-US" dirty="0" smtClean="0"/>
              <a:t>ptimization</a:t>
            </a:r>
            <a:endParaRPr lang="en-CA" dirty="0"/>
          </a:p>
        </p:txBody>
      </p:sp>
    </p:spTree>
    <p:extLst>
      <p:ext uri="{BB962C8B-B14F-4D97-AF65-F5344CB8AC3E}">
        <p14:creationId xmlns:p14="http://schemas.microsoft.com/office/powerpoint/2010/main" val="2886481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990600" y="2209800"/>
            <a:ext cx="7315200" cy="4343400"/>
          </a:xfrm>
        </p:spPr>
        <p:txBody>
          <a:bodyPr>
            <a:normAutofit/>
          </a:bodyPr>
          <a:lstStyle/>
          <a:p>
            <a:r>
              <a:rPr lang="en-US" dirty="0" smtClean="0"/>
              <a:t>CVEPSO-R</a:t>
            </a:r>
            <a:r>
              <a:rPr lang="en-US" baseline="-25000" dirty="0"/>
              <a:t>k</a:t>
            </a:r>
            <a:r>
              <a:rPr lang="en-US" dirty="0"/>
              <a:t> </a:t>
            </a:r>
            <a:r>
              <a:rPr lang="en-US" dirty="0" smtClean="0"/>
              <a:t>is the best performing CVEPSO variant with respect to both </a:t>
            </a:r>
            <a:r>
              <a:rPr lang="en-US" dirty="0" err="1" smtClean="0"/>
              <a:t>hypervolume</a:t>
            </a:r>
            <a:r>
              <a:rPr lang="en-US" dirty="0" smtClean="0"/>
              <a:t> and non-dominated solution distribution</a:t>
            </a:r>
            <a:r>
              <a:rPr lang="en-US" dirty="0" smtClean="0"/>
              <a:t>.</a:t>
            </a:r>
          </a:p>
          <a:p>
            <a:r>
              <a:rPr lang="en-US" dirty="0"/>
              <a:t>The performance improvement is especially apparent for non-separable problems possessing a large number </a:t>
            </a:r>
            <a:r>
              <a:rPr lang="en-US" dirty="0" smtClean="0"/>
              <a:t>of dimensions </a:t>
            </a:r>
            <a:r>
              <a:rPr lang="en-US" dirty="0"/>
              <a:t>(500</a:t>
            </a:r>
            <a:r>
              <a:rPr lang="en-US" dirty="0" smtClean="0"/>
              <a:t>+).</a:t>
            </a:r>
          </a:p>
          <a:p>
            <a:r>
              <a:rPr lang="en-US" dirty="0" smtClean="0"/>
              <a:t>Additionally, CVEPSO-R</a:t>
            </a:r>
            <a:r>
              <a:rPr lang="en-US" baseline="-25000" dirty="0"/>
              <a:t>k</a:t>
            </a:r>
            <a:r>
              <a:rPr lang="en-US" dirty="0"/>
              <a:t> </a:t>
            </a:r>
            <a:r>
              <a:rPr lang="en-US" dirty="0" smtClean="0"/>
              <a:t>was shown to perform better than two other multi-objective PSO algorithms (</a:t>
            </a:r>
            <a:r>
              <a:rPr lang="en-US" dirty="0" err="1" smtClean="0"/>
              <a:t>oMOPSO</a:t>
            </a:r>
            <a:r>
              <a:rPr lang="en-US" dirty="0" smtClean="0"/>
              <a:t>, SMPSO).</a:t>
            </a:r>
            <a:endParaRPr lang="en-US" dirty="0"/>
          </a:p>
        </p:txBody>
      </p:sp>
      <p:sp>
        <p:nvSpPr>
          <p:cNvPr id="5" name="Title 1"/>
          <p:cNvSpPr>
            <a:spLocks noGrp="1"/>
          </p:cNvSpPr>
          <p:nvPr>
            <p:ph type="title"/>
          </p:nvPr>
        </p:nvSpPr>
        <p:spPr>
          <a:xfrm>
            <a:off x="914400" y="1066800"/>
            <a:ext cx="7024744" cy="724936"/>
          </a:xfrm>
        </p:spPr>
        <p:txBody>
          <a:bodyPr>
            <a:normAutofit/>
          </a:bodyPr>
          <a:lstStyle/>
          <a:p>
            <a:r>
              <a:rPr lang="en-US" dirty="0" smtClean="0"/>
              <a:t>	</a:t>
            </a:r>
            <a:r>
              <a:rPr lang="en-US" dirty="0" smtClean="0"/>
              <a:t>CVEPSO-R</a:t>
            </a:r>
            <a:r>
              <a:rPr lang="en-US" baseline="-25000" dirty="0" smtClean="0"/>
              <a:t>k</a:t>
            </a:r>
            <a:r>
              <a:rPr lang="en-US" dirty="0" smtClean="0"/>
              <a:t> Conclusions</a:t>
            </a:r>
            <a:endParaRPr lang="en-US" dirty="0"/>
          </a:p>
        </p:txBody>
      </p:sp>
    </p:spTree>
    <p:extLst>
      <p:ext uri="{BB962C8B-B14F-4D97-AF65-F5344CB8AC3E}">
        <p14:creationId xmlns:p14="http://schemas.microsoft.com/office/powerpoint/2010/main" val="358397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838200"/>
          </a:xfrm>
        </p:spPr>
        <p:txBody>
          <a:bodyPr/>
          <a:lstStyle/>
          <a:p>
            <a:r>
              <a:rPr lang="en-US" dirty="0" smtClean="0"/>
              <a:t>		References</a:t>
            </a:r>
            <a:endParaRPr lang="en-US" dirty="0"/>
          </a:p>
        </p:txBody>
      </p:sp>
      <p:sp>
        <p:nvSpPr>
          <p:cNvPr id="3" name="Content Placeholder 2"/>
          <p:cNvSpPr>
            <a:spLocks noGrp="1"/>
          </p:cNvSpPr>
          <p:nvPr>
            <p:ph idx="1"/>
          </p:nvPr>
        </p:nvSpPr>
        <p:spPr>
          <a:xfrm>
            <a:off x="990600" y="2133600"/>
            <a:ext cx="6777317" cy="4114800"/>
          </a:xfrm>
        </p:spPr>
        <p:txBody>
          <a:bodyPr>
            <a:normAutofit fontScale="55000" lnSpcReduction="20000"/>
          </a:bodyPr>
          <a:lstStyle/>
          <a:p>
            <a:pPr lvl="0"/>
            <a:r>
              <a:rPr lang="en-CA" dirty="0" smtClean="0"/>
              <a:t>[1] J. Kennedy and R. C. </a:t>
            </a:r>
            <a:r>
              <a:rPr lang="en-CA" dirty="0" err="1" smtClean="0"/>
              <a:t>Eberhart</a:t>
            </a:r>
            <a:r>
              <a:rPr lang="en-CA" dirty="0" smtClean="0"/>
              <a:t>, “Particle swarm optimization," in </a:t>
            </a:r>
            <a:r>
              <a:rPr lang="en-CA" i="1" dirty="0" smtClean="0"/>
              <a:t>IEEE int'l conference on neural networks</a:t>
            </a:r>
            <a:r>
              <a:rPr lang="en-CA" dirty="0" smtClean="0"/>
              <a:t>, vol. IV, pp. 1942-1948, 1995.</a:t>
            </a:r>
          </a:p>
          <a:p>
            <a:r>
              <a:rPr lang="en-CA" dirty="0" smtClean="0"/>
              <a:t>[2] A. Engelbrecht, “Particle Swarm Optimization: Velocity Initialization," </a:t>
            </a:r>
            <a:r>
              <a:rPr lang="en-CA" i="1" dirty="0" err="1" smtClean="0"/>
              <a:t>in Evolutionary Computation (CEC), 2012 IEEE Congress. </a:t>
            </a:r>
            <a:r>
              <a:rPr lang="en-CA" dirty="0" err="1" smtClean="0"/>
              <a:t>June 2012, pp. 1-8.</a:t>
            </a:r>
          </a:p>
          <a:p>
            <a:pPr lvl="0"/>
            <a:r>
              <a:rPr lang="en-CA" dirty="0" smtClean="0"/>
              <a:t>[3] K. E. </a:t>
            </a:r>
            <a:r>
              <a:rPr lang="en-CA" dirty="0" err="1" smtClean="0"/>
              <a:t>Parsopoulos</a:t>
            </a:r>
            <a:r>
              <a:rPr lang="en-CA" dirty="0" smtClean="0"/>
              <a:t>, D. K. </a:t>
            </a:r>
            <a:r>
              <a:rPr lang="en-CA" dirty="0" err="1" smtClean="0"/>
              <a:t>Tasoulis</a:t>
            </a:r>
            <a:r>
              <a:rPr lang="en-CA" dirty="0" smtClean="0"/>
              <a:t>, and M. N. </a:t>
            </a:r>
            <a:r>
              <a:rPr lang="en-CA" dirty="0" err="1" smtClean="0"/>
              <a:t>Vrahatis</a:t>
            </a:r>
            <a:r>
              <a:rPr lang="en-CA" dirty="0" smtClean="0"/>
              <a:t>, “</a:t>
            </a:r>
            <a:r>
              <a:rPr lang="en-CA" dirty="0" err="1" smtClean="0"/>
              <a:t>Multiobjective</a:t>
            </a:r>
            <a:r>
              <a:rPr lang="en-CA" dirty="0" smtClean="0"/>
              <a:t> optimization using parallel vector evaluated particle swarm optimization," in </a:t>
            </a:r>
            <a:r>
              <a:rPr lang="en-CA" i="1" dirty="0" smtClean="0"/>
              <a:t>Proceedings of the IASTED International Conference on Artificial Intelligence and Applications</a:t>
            </a:r>
            <a:r>
              <a:rPr lang="en-CA" dirty="0" smtClean="0"/>
              <a:t>, vol. 2 of AIA 2004, pp. 823-828, ACTA Press, 2004.</a:t>
            </a:r>
          </a:p>
          <a:p>
            <a:r>
              <a:rPr lang="en-CA" dirty="0" smtClean="0"/>
              <a:t>[4]E. </a:t>
            </a:r>
            <a:r>
              <a:rPr lang="en-CA" dirty="0" err="1" smtClean="0"/>
              <a:t>Zitzler</a:t>
            </a:r>
            <a:r>
              <a:rPr lang="en-CA" dirty="0" smtClean="0"/>
              <a:t> and L. Thiele, “</a:t>
            </a:r>
            <a:r>
              <a:rPr lang="en-CA" dirty="0" err="1" smtClean="0"/>
              <a:t>Multiobjective</a:t>
            </a:r>
            <a:r>
              <a:rPr lang="en-CA" dirty="0" smtClean="0"/>
              <a:t> evolutionary algorithms: A comparative case study and the strength </a:t>
            </a:r>
            <a:r>
              <a:rPr lang="en-CA" dirty="0" err="1" smtClean="0"/>
              <a:t>pareto</a:t>
            </a:r>
            <a:r>
              <a:rPr lang="en-CA" dirty="0" smtClean="0"/>
              <a:t> approach," </a:t>
            </a:r>
            <a:r>
              <a:rPr lang="en-CA" i="1" dirty="0" smtClean="0"/>
              <a:t>IEEE Trans. on Evolutionary Computation</a:t>
            </a:r>
            <a:r>
              <a:rPr lang="en-CA" dirty="0" smtClean="0"/>
              <a:t>, vol. 3, pp. 257-271, November 1999.</a:t>
            </a:r>
          </a:p>
          <a:p>
            <a:pPr lvl="0"/>
            <a:r>
              <a:rPr lang="en-CA" dirty="0" smtClean="0"/>
              <a:t>[5] C. K. </a:t>
            </a:r>
            <a:r>
              <a:rPr lang="en-CA" dirty="0" err="1" smtClean="0"/>
              <a:t>Goh</a:t>
            </a:r>
            <a:r>
              <a:rPr lang="en-CA" dirty="0" smtClean="0"/>
              <a:t> and K. C. Tan, “An investigation on noisy environments in evolutionary </a:t>
            </a:r>
            <a:r>
              <a:rPr lang="en-CA" dirty="0" err="1" smtClean="0"/>
              <a:t>multiobjective</a:t>
            </a:r>
            <a:r>
              <a:rPr lang="en-CA" dirty="0" smtClean="0"/>
              <a:t> optimization</a:t>
            </a:r>
            <a:r>
              <a:rPr lang="en-CA" i="1" dirty="0" smtClean="0"/>
              <a:t>,</a:t>
            </a:r>
            <a:r>
              <a:rPr lang="en-CA" dirty="0" smtClean="0"/>
              <a:t>" </a:t>
            </a:r>
            <a:r>
              <a:rPr lang="en-CA" i="1" dirty="0" smtClean="0"/>
              <a:t>IEEE Trans. on Evolutionary Computation</a:t>
            </a:r>
            <a:r>
              <a:rPr lang="en-CA" dirty="0" smtClean="0"/>
              <a:t>, vol. 11, no. 3, pp. 354-381, 2007</a:t>
            </a:r>
            <a:r>
              <a:rPr lang="en-CA" dirty="0" smtClean="0"/>
              <a:t>.</a:t>
            </a:r>
            <a:endParaRPr lang="en-CA" dirty="0" smtClean="0"/>
          </a:p>
          <a:p>
            <a:pPr lvl="0"/>
            <a:r>
              <a:rPr lang="en-CA" dirty="0" smtClean="0"/>
              <a:t>[6]J. Grobler, A.P Engelbrecht and V.S Yadavalli, “Multi-objective de and pso strategies for production scheduling,” in </a:t>
            </a:r>
            <a:r>
              <a:rPr lang="en-CA" i="1" dirty="0" smtClean="0"/>
              <a:t>2008 IEEE World Congress on Computational Intelligence, </a:t>
            </a:r>
            <a:r>
              <a:rPr lang="en-CA" dirty="0" smtClean="0"/>
              <a:t>J. Wang, Ed. Hong Kong: IEEE Press, 1-6 June 2008</a:t>
            </a:r>
            <a:r>
              <a:rPr lang="en-CA" dirty="0" smtClean="0"/>
              <a:t>.</a:t>
            </a:r>
            <a:endParaRPr 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6777317" cy="5257800"/>
          </a:xfrm>
        </p:spPr>
        <p:txBody>
          <a:bodyPr>
            <a:normAutofit fontScale="55000" lnSpcReduction="20000"/>
          </a:bodyPr>
          <a:lstStyle/>
          <a:p>
            <a:pPr lvl="0"/>
            <a:r>
              <a:rPr lang="en-US" dirty="0"/>
              <a:t>[7] K. Harrison, B. </a:t>
            </a:r>
            <a:r>
              <a:rPr lang="en-US" dirty="0" err="1"/>
              <a:t>Ombuki</a:t>
            </a:r>
            <a:r>
              <a:rPr lang="en-US" dirty="0"/>
              <a:t>-Berman and A. </a:t>
            </a:r>
            <a:r>
              <a:rPr lang="en-US" dirty="0" err="1"/>
              <a:t>Engelbrecht</a:t>
            </a:r>
            <a:r>
              <a:rPr lang="en-US" dirty="0"/>
              <a:t>. </a:t>
            </a:r>
            <a:r>
              <a:rPr lang="en-US" i="1" dirty="0"/>
              <a:t>Evolutionary Multi-Criterion Optimization, Lecture Notes in Computer Science Volume 7811, 2013, pp. 171-184 </a:t>
            </a:r>
            <a:r>
              <a:rPr lang="en-US" dirty="0"/>
              <a:t>, March 2013. </a:t>
            </a:r>
          </a:p>
          <a:p>
            <a:pPr lvl="0"/>
            <a:r>
              <a:rPr lang="en-US" dirty="0"/>
              <a:t>[8] W. </a:t>
            </a:r>
            <a:r>
              <a:rPr lang="en-US" dirty="0" err="1"/>
              <a:t>Matthysen</a:t>
            </a:r>
            <a:r>
              <a:rPr lang="en-US" dirty="0"/>
              <a:t>, A.P. </a:t>
            </a:r>
            <a:r>
              <a:rPr lang="en-US" dirty="0" err="1"/>
              <a:t>Engelbrecht</a:t>
            </a:r>
            <a:r>
              <a:rPr lang="en-US" dirty="0"/>
              <a:t>, and K. Malan, “Analysis of stagnation </a:t>
            </a:r>
            <a:r>
              <a:rPr lang="en-US" dirty="0" err="1"/>
              <a:t>behaviour</a:t>
            </a:r>
            <a:r>
              <a:rPr lang="en-US" dirty="0"/>
              <a:t> of vector-evaluated particle swarm optimization,” in </a:t>
            </a:r>
            <a:r>
              <a:rPr lang="en-US" i="1" dirty="0"/>
              <a:t>Swarm Intelligence (SIS), 2013 IEE Symposium on, </a:t>
            </a:r>
            <a:r>
              <a:rPr lang="en-US" dirty="0" err="1"/>
              <a:t>Aprl</a:t>
            </a:r>
            <a:r>
              <a:rPr lang="en-US" dirty="0"/>
              <a:t> 2013, pp. 155-163</a:t>
            </a:r>
          </a:p>
          <a:p>
            <a:r>
              <a:rPr lang="en-CA" dirty="0"/>
              <a:t>[9] F. van den Bergh and A.P. </a:t>
            </a:r>
            <a:r>
              <a:rPr lang="en-CA" dirty="0" err="1"/>
              <a:t>Engelbrecht</a:t>
            </a:r>
            <a:r>
              <a:rPr lang="en-CA" dirty="0"/>
              <a:t>. “Cooperative learning in neural networks using particle swarm optimizers”. In: </a:t>
            </a:r>
            <a:r>
              <a:rPr lang="en-CA" i="1" dirty="0"/>
              <a:t>South African Computer Journal</a:t>
            </a:r>
            <a:r>
              <a:rPr lang="en-CA" dirty="0"/>
              <a:t> (2000), pp. 84–90.</a:t>
            </a:r>
            <a:endParaRPr lang="en-US" dirty="0"/>
          </a:p>
          <a:p>
            <a:pPr lvl="0"/>
            <a:r>
              <a:rPr lang="en-CA" dirty="0"/>
              <a:t>[10] F. van den Bergh and A.P. </a:t>
            </a:r>
            <a:r>
              <a:rPr lang="en-CA" dirty="0" err="1"/>
              <a:t>Engelbrecht</a:t>
            </a:r>
            <a:r>
              <a:rPr lang="en-CA" dirty="0"/>
              <a:t>. “A Cooperative approach to particle swarm optimization”. In: </a:t>
            </a:r>
            <a:r>
              <a:rPr lang="en-CA" i="1" dirty="0"/>
              <a:t>Evolutionary Computation, IEEE Transactions on</a:t>
            </a:r>
            <a:r>
              <a:rPr lang="en-CA" dirty="0"/>
              <a:t> 8.3 (June 2004), pp. 225–239. </a:t>
            </a:r>
            <a:r>
              <a:rPr lang="en-CA" dirty="0" err="1"/>
              <a:t>issn</a:t>
            </a:r>
            <a:r>
              <a:rPr lang="en-CA" dirty="0"/>
              <a:t>: 1089-778X. </a:t>
            </a:r>
            <a:r>
              <a:rPr lang="en-CA" dirty="0" err="1"/>
              <a:t>doi</a:t>
            </a:r>
            <a:r>
              <a:rPr lang="en-CA" dirty="0"/>
              <a:t>: 10.1109/TEVC.2004.826069.</a:t>
            </a:r>
            <a:endParaRPr lang="en-US" dirty="0"/>
          </a:p>
          <a:p>
            <a:pPr lvl="0"/>
            <a:r>
              <a:rPr lang="en-CA" dirty="0"/>
              <a:t>[11] Derek </a:t>
            </a:r>
            <a:r>
              <a:rPr lang="en-CA" dirty="0" err="1"/>
              <a:t>Dibblee</a:t>
            </a:r>
            <a:r>
              <a:rPr lang="en-CA" dirty="0"/>
              <a:t>, Justin Maltese, Beatrice </a:t>
            </a:r>
            <a:r>
              <a:rPr lang="en-CA" dirty="0" err="1"/>
              <a:t>Ombuki</a:t>
            </a:r>
            <a:r>
              <a:rPr lang="en-CA" dirty="0"/>
              <a:t>-Berman and </a:t>
            </a:r>
            <a:r>
              <a:rPr lang="en-CA" dirty="0" err="1"/>
              <a:t>Andries</a:t>
            </a:r>
            <a:r>
              <a:rPr lang="en-CA" dirty="0"/>
              <a:t> </a:t>
            </a:r>
            <a:r>
              <a:rPr lang="en-CA" dirty="0" err="1"/>
              <a:t>Engelbrecht</a:t>
            </a:r>
            <a:r>
              <a:rPr lang="en-CA" dirty="0"/>
              <a:t>. " Vector-Evaluated Particle Swarm Optimization with Local Search". </a:t>
            </a:r>
            <a:r>
              <a:rPr lang="en-CA" i="1" dirty="0"/>
              <a:t>2015 IEEE Congress on Evolutionary Computation, CEC 2015, </a:t>
            </a:r>
            <a:r>
              <a:rPr lang="en-CA" dirty="0"/>
              <a:t>Sendai, Japan, 2015 (accepted).</a:t>
            </a:r>
          </a:p>
          <a:p>
            <a:pPr lvl="0"/>
            <a:r>
              <a:rPr lang="en-CA" dirty="0" smtClean="0"/>
              <a:t>[12] Justin </a:t>
            </a:r>
            <a:r>
              <a:rPr lang="en-CA" dirty="0"/>
              <a:t>Maltese, Beatrice </a:t>
            </a:r>
            <a:r>
              <a:rPr lang="en-CA" dirty="0" err="1"/>
              <a:t>Ombuki</a:t>
            </a:r>
            <a:r>
              <a:rPr lang="en-CA" dirty="0"/>
              <a:t>-Berman and </a:t>
            </a:r>
            <a:r>
              <a:rPr lang="en-CA" dirty="0" err="1"/>
              <a:t>Andries</a:t>
            </a:r>
            <a:r>
              <a:rPr lang="en-CA" dirty="0"/>
              <a:t> P. </a:t>
            </a:r>
            <a:r>
              <a:rPr lang="en-CA" dirty="0" err="1"/>
              <a:t>Engelbrecht</a:t>
            </a:r>
            <a:r>
              <a:rPr lang="en-CA" dirty="0"/>
              <a:t>. </a:t>
            </a:r>
            <a:r>
              <a:rPr lang="en-CA" dirty="0" smtClean="0"/>
              <a:t>“Cooperative </a:t>
            </a:r>
            <a:r>
              <a:rPr lang="en-CA" dirty="0"/>
              <a:t>Vector-Evaluated </a:t>
            </a:r>
            <a:r>
              <a:rPr lang="en-CA" dirty="0" smtClean="0"/>
              <a:t>Particle </a:t>
            </a:r>
            <a:r>
              <a:rPr lang="en-CA" dirty="0"/>
              <a:t>Swarm Optimization </a:t>
            </a:r>
            <a:r>
              <a:rPr lang="en-CA" dirty="0" smtClean="0"/>
              <a:t>,” </a:t>
            </a:r>
            <a:r>
              <a:rPr lang="en-CA" i="1" dirty="0" smtClean="0"/>
              <a:t>submitted (IEEE CEC 2015)</a:t>
            </a:r>
            <a:r>
              <a:rPr lang="en-CA" dirty="0"/>
              <a:t>.</a:t>
            </a:r>
            <a:endParaRPr lang="en-CA" dirty="0"/>
          </a:p>
          <a:p>
            <a:r>
              <a:rPr lang="en-CA" dirty="0"/>
              <a:t>[13] </a:t>
            </a:r>
            <a:r>
              <a:rPr lang="en-CA" dirty="0" smtClean="0"/>
              <a:t>Justin </a:t>
            </a:r>
            <a:r>
              <a:rPr lang="en-CA" dirty="0"/>
              <a:t>Maltese, Beatrice </a:t>
            </a:r>
            <a:r>
              <a:rPr lang="en-CA" dirty="0" err="1"/>
              <a:t>Ombuki</a:t>
            </a:r>
            <a:r>
              <a:rPr lang="en-CA" dirty="0"/>
              <a:t>-Berman and </a:t>
            </a:r>
            <a:r>
              <a:rPr lang="en-CA" dirty="0" err="1"/>
              <a:t>Andries</a:t>
            </a:r>
            <a:r>
              <a:rPr lang="en-CA" dirty="0"/>
              <a:t> P. </a:t>
            </a:r>
            <a:r>
              <a:rPr lang="en-CA" dirty="0" err="1"/>
              <a:t>Engelbrecht</a:t>
            </a:r>
            <a:r>
              <a:rPr lang="en-CA" dirty="0"/>
              <a:t>. </a:t>
            </a:r>
            <a:r>
              <a:rPr lang="en-CA" dirty="0" smtClean="0"/>
              <a:t>“Cooperative </a:t>
            </a:r>
            <a:r>
              <a:rPr lang="en-CA" dirty="0"/>
              <a:t>Vector-Evaluated </a:t>
            </a:r>
            <a:r>
              <a:rPr lang="en-CA" dirty="0" smtClean="0"/>
              <a:t>Particle </a:t>
            </a:r>
            <a:r>
              <a:rPr lang="en-CA" dirty="0"/>
              <a:t>Swarm Optimization </a:t>
            </a:r>
            <a:r>
              <a:rPr lang="en-CA" dirty="0" smtClean="0"/>
              <a:t>With Random grouping for High-Dimensional Multi-objective Problems,” </a:t>
            </a:r>
            <a:r>
              <a:rPr lang="en-CA" i="1" dirty="0"/>
              <a:t>submitted (IEEE CEC 2015</a:t>
            </a:r>
            <a:r>
              <a:rPr lang="en-CA" i="1" dirty="0" smtClean="0"/>
              <a:t>)</a:t>
            </a:r>
            <a:r>
              <a:rPr lang="en-CA" dirty="0" smtClean="0"/>
              <a:t>.</a:t>
            </a:r>
            <a:endParaRPr lang="en-US" dirty="0" smtClean="0"/>
          </a:p>
          <a:p>
            <a:pPr lvl="0"/>
            <a:r>
              <a:rPr lang="en-CA" dirty="0" smtClean="0"/>
              <a:t>[14] Z. Yang, K. Tang, X. Yao, “Differential evolution for high-dimensional function optimization,” in </a:t>
            </a:r>
            <a:r>
              <a:rPr lang="en-CA" i="1" dirty="0" smtClean="0"/>
              <a:t>Evolutionary Computation, 2007, IEEE Congress on. </a:t>
            </a:r>
            <a:r>
              <a:rPr lang="en-CA" dirty="0" smtClean="0"/>
              <a:t>Sept 2007, pp. 3523-3530.</a:t>
            </a:r>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7414710" cy="2934736"/>
          </a:xfrm>
        </p:spPr>
        <p:txBody>
          <a:bodyPr/>
          <a:lstStyle/>
          <a:p>
            <a:r>
              <a:rPr lang="en-US" dirty="0" smtClean="0"/>
              <a:t>	</a:t>
            </a:r>
            <a:r>
              <a:rPr lang="en-US" sz="4400" dirty="0" smtClean="0"/>
              <a:t>Questions/Comments?</a:t>
            </a:r>
            <a:endParaRPr lang="en-US"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q1.png"/>
          <p:cNvPicPr>
            <a:picLocks noChangeAspect="1"/>
          </p:cNvPicPr>
          <p:nvPr/>
        </p:nvPicPr>
        <p:blipFill>
          <a:blip r:embed="rId2"/>
          <a:stretch>
            <a:fillRect/>
          </a:stretch>
        </p:blipFill>
        <p:spPr>
          <a:xfrm>
            <a:off x="2438400" y="2133600"/>
            <a:ext cx="3810000" cy="289649"/>
          </a:xfrm>
          <a:prstGeom prst="rect">
            <a:avLst/>
          </a:prstGeom>
        </p:spPr>
      </p:pic>
      <p:pic>
        <p:nvPicPr>
          <p:cNvPr id="5" name="Picture 4" descr="eq2.png"/>
          <p:cNvPicPr>
            <a:picLocks noChangeAspect="1"/>
          </p:cNvPicPr>
          <p:nvPr/>
        </p:nvPicPr>
        <p:blipFill>
          <a:blip r:embed="rId3"/>
          <a:stretch>
            <a:fillRect/>
          </a:stretch>
        </p:blipFill>
        <p:spPr>
          <a:xfrm>
            <a:off x="533400" y="1219200"/>
            <a:ext cx="8077200" cy="419813"/>
          </a:xfrm>
          <a:prstGeom prst="rect">
            <a:avLst/>
          </a:prstGeom>
        </p:spPr>
      </p:pic>
      <p:sp>
        <p:nvSpPr>
          <p:cNvPr id="8" name="Content Placeholder 2"/>
          <p:cNvSpPr>
            <a:spLocks noGrp="1"/>
          </p:cNvSpPr>
          <p:nvPr>
            <p:ph idx="1"/>
          </p:nvPr>
        </p:nvSpPr>
        <p:spPr>
          <a:xfrm>
            <a:off x="1043492" y="2552252"/>
            <a:ext cx="6777317" cy="3508977"/>
          </a:xfrm>
        </p:spPr>
        <p:txBody>
          <a:bodyPr>
            <a:normAutofit fontScale="92500" lnSpcReduction="10000"/>
          </a:bodyPr>
          <a:lstStyle/>
          <a:p>
            <a:r>
              <a:rPr lang="en-US" dirty="0" smtClean="0"/>
              <a:t>Cognitive component (c1) – influence of the personal best position found (</a:t>
            </a:r>
            <a:r>
              <a:rPr lang="en-US" dirty="0" err="1" smtClean="0"/>
              <a:t>pbest</a:t>
            </a:r>
            <a:r>
              <a:rPr lang="en-US" dirty="0" smtClean="0"/>
              <a:t> )</a:t>
            </a:r>
          </a:p>
          <a:p>
            <a:r>
              <a:rPr lang="en-US" dirty="0" smtClean="0"/>
              <a:t>Social component (c2) – influence of the swarm collective via the global best position found (</a:t>
            </a:r>
            <a:r>
              <a:rPr lang="en-US" dirty="0" err="1" smtClean="0"/>
              <a:t>gbest</a:t>
            </a:r>
            <a:r>
              <a:rPr lang="en-US" dirty="0" smtClean="0"/>
              <a:t>) </a:t>
            </a:r>
          </a:p>
          <a:p>
            <a:r>
              <a:rPr lang="en-US" dirty="0" smtClean="0"/>
              <a:t>Inertia component (</a:t>
            </a:r>
            <a:r>
              <a:rPr lang="en-US" dirty="0" err="1" smtClean="0"/>
              <a:t>ω</a:t>
            </a:r>
            <a:r>
              <a:rPr lang="en-US" dirty="0" smtClean="0"/>
              <a:t>) – influence of the previous computed velocity Random, stochastic component </a:t>
            </a:r>
          </a:p>
          <a:p>
            <a:r>
              <a:rPr lang="en-US" dirty="0" smtClean="0"/>
              <a:t>(r1,r2) – uniform random vectors with component values between 0 and 1 </a:t>
            </a:r>
          </a:p>
          <a:p>
            <a:endParaRPr lang="en-CA" dirty="0"/>
          </a:p>
        </p:txBody>
      </p:sp>
    </p:spTree>
    <p:extLst>
      <p:ext uri="{BB962C8B-B14F-4D97-AF65-F5344CB8AC3E}">
        <p14:creationId xmlns:p14="http://schemas.microsoft.com/office/powerpoint/2010/main" val="2886481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seudo.png"/>
          <p:cNvPicPr>
            <a:picLocks noChangeAspect="1"/>
          </p:cNvPicPr>
          <p:nvPr/>
        </p:nvPicPr>
        <p:blipFill>
          <a:blip r:embed="rId2"/>
          <a:stretch>
            <a:fillRect/>
          </a:stretch>
        </p:blipFill>
        <p:spPr>
          <a:xfrm>
            <a:off x="1371600" y="838200"/>
            <a:ext cx="6217920" cy="5181600"/>
          </a:xfrm>
          <a:prstGeom prst="rect">
            <a:avLst/>
          </a:prstGeom>
        </p:spPr>
      </p:pic>
    </p:spTree>
    <p:extLst>
      <p:ext uri="{BB962C8B-B14F-4D97-AF65-F5344CB8AC3E}">
        <p14:creationId xmlns:p14="http://schemas.microsoft.com/office/powerpoint/2010/main" val="288648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Observations in Previous Literature</a:t>
            </a:r>
            <a:endParaRPr lang="en-CA" dirty="0"/>
          </a:p>
        </p:txBody>
      </p:sp>
      <p:sp>
        <p:nvSpPr>
          <p:cNvPr id="3" name="Content Placeholder 2"/>
          <p:cNvSpPr>
            <a:spLocks noGrp="1"/>
          </p:cNvSpPr>
          <p:nvPr>
            <p:ph idx="1"/>
          </p:nvPr>
        </p:nvSpPr>
        <p:spPr>
          <a:xfrm>
            <a:off x="990600" y="2743200"/>
            <a:ext cx="6777317" cy="3508977"/>
          </a:xfrm>
        </p:spPr>
        <p:txBody>
          <a:bodyPr>
            <a:normAutofit/>
          </a:bodyPr>
          <a:lstStyle/>
          <a:p>
            <a:r>
              <a:rPr lang="en-US" dirty="0" smtClean="0"/>
              <a:t>Can use a ring topology instead of star, resulting in neighbourhoods of particle attraction</a:t>
            </a:r>
            <a:endParaRPr lang="en-US" i="1" dirty="0" smtClean="0"/>
          </a:p>
          <a:p>
            <a:r>
              <a:rPr lang="en-US" dirty="0" smtClean="0"/>
              <a:t>Engelbrecht [2] showed that setting initial particle velocity to 0 gives better performance</a:t>
            </a:r>
            <a:endParaRPr lang="en-CA" i="1" dirty="0"/>
          </a:p>
        </p:txBody>
      </p:sp>
    </p:spTree>
    <p:extLst>
      <p:ext uri="{BB962C8B-B14F-4D97-AF65-F5344CB8AC3E}">
        <p14:creationId xmlns:p14="http://schemas.microsoft.com/office/powerpoint/2010/main" val="288648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fontScale="90000"/>
          </a:bodyPr>
          <a:lstStyle/>
          <a:p>
            <a:pPr algn="ctr"/>
            <a:r>
              <a:rPr lang="en-US" dirty="0" smtClean="0"/>
              <a:t>Extending PSO to multi-objective environments</a:t>
            </a:r>
            <a:endParaRPr lang="en-CA" dirty="0"/>
          </a:p>
        </p:txBody>
      </p:sp>
      <p:sp>
        <p:nvSpPr>
          <p:cNvPr id="3" name="Content Placeholder 2"/>
          <p:cNvSpPr>
            <a:spLocks noGrp="1"/>
          </p:cNvSpPr>
          <p:nvPr>
            <p:ph idx="1"/>
          </p:nvPr>
        </p:nvSpPr>
        <p:spPr/>
        <p:txBody>
          <a:bodyPr>
            <a:normAutofit fontScale="92500"/>
          </a:bodyPr>
          <a:lstStyle/>
          <a:p>
            <a:r>
              <a:rPr lang="en-US" dirty="0" smtClean="0"/>
              <a:t>Original PSO requires modification for multi-objective problems (MOPs</a:t>
            </a:r>
            <a:r>
              <a:rPr lang="en-US" dirty="0" smtClean="0"/>
              <a:t>) – problems which have multiple (often conflicting) objectives.</a:t>
            </a:r>
            <a:endParaRPr lang="en-US" dirty="0" smtClean="0"/>
          </a:p>
          <a:p>
            <a:r>
              <a:rPr lang="en-US" dirty="0" smtClean="0"/>
              <a:t>Initial idea was to use a weighted sum of all objectives.</a:t>
            </a:r>
          </a:p>
          <a:p>
            <a:r>
              <a:rPr lang="en-CA" dirty="0" smtClean="0"/>
              <a:t>Later on, the vector-evaluated PSO (VEPSO) algorithm was proposed in [3] which utilized a pareto ranking approach for MOPs.</a:t>
            </a:r>
            <a:endParaRPr lang="en-CA" dirty="0"/>
          </a:p>
        </p:txBody>
      </p:sp>
    </p:spTree>
    <p:extLst>
      <p:ext uri="{BB962C8B-B14F-4D97-AF65-F5344CB8AC3E}">
        <p14:creationId xmlns:p14="http://schemas.microsoft.com/office/powerpoint/2010/main" val="386459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a:bodyPr>
          <a:lstStyle/>
          <a:p>
            <a:pPr algn="ctr"/>
            <a:r>
              <a:rPr lang="en-US" dirty="0" smtClean="0"/>
              <a:t>Pareto Ranking</a:t>
            </a:r>
            <a:endParaRPr lang="en-CA" dirty="0"/>
          </a:p>
        </p:txBody>
      </p:sp>
      <p:sp>
        <p:nvSpPr>
          <p:cNvPr id="3" name="Content Placeholder 2"/>
          <p:cNvSpPr>
            <a:spLocks noGrp="1"/>
          </p:cNvSpPr>
          <p:nvPr>
            <p:ph idx="1"/>
          </p:nvPr>
        </p:nvSpPr>
        <p:spPr/>
        <p:txBody>
          <a:bodyPr>
            <a:normAutofit fontScale="92500"/>
          </a:bodyPr>
          <a:lstStyle/>
          <a:p>
            <a:r>
              <a:rPr lang="en-US" dirty="0" smtClean="0"/>
              <a:t>Generally refers to a state of resources in which a single individual cannot be improved without worsening another</a:t>
            </a:r>
          </a:p>
          <a:p>
            <a:r>
              <a:rPr lang="en-US" dirty="0" smtClean="0"/>
              <a:t>Within the context of MOPs, a pareto optimal solution is one in which no further improvements can be made to an objective without negatively impacting another</a:t>
            </a:r>
          </a:p>
          <a:p>
            <a:r>
              <a:rPr lang="en-CA" dirty="0" smtClean="0"/>
              <a:t>Goal of Pareto approaches is to obtain the set of Pareto optimal solutions (Pareto Front)</a:t>
            </a:r>
            <a:endParaRPr lang="en-CA" dirty="0"/>
          </a:p>
        </p:txBody>
      </p:sp>
    </p:spTree>
    <p:extLst>
      <p:ext uri="{BB962C8B-B14F-4D97-AF65-F5344CB8AC3E}">
        <p14:creationId xmlns:p14="http://schemas.microsoft.com/office/powerpoint/2010/main" val="3864592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3601</TotalTime>
  <Words>2256</Words>
  <Application>Microsoft Office PowerPoint</Application>
  <PresentationFormat>On-screen Show (4:3)</PresentationFormat>
  <Paragraphs>168</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Austin</vt:lpstr>
      <vt:lpstr>Particle Swarm Optimization (and it’s variants)</vt:lpstr>
      <vt:lpstr>Presentation Topics</vt:lpstr>
      <vt:lpstr>Particle Swarm  Optimization</vt:lpstr>
      <vt:lpstr>Particle Swarm  Optimization</vt:lpstr>
      <vt:lpstr>PowerPoint Presentation</vt:lpstr>
      <vt:lpstr>PowerPoint Presentation</vt:lpstr>
      <vt:lpstr>Observations in Previous Literature</vt:lpstr>
      <vt:lpstr>Extending PSO to multi-objective environments</vt:lpstr>
      <vt:lpstr>Pareto Ranking</vt:lpstr>
      <vt:lpstr>PowerPoint Presentation</vt:lpstr>
      <vt:lpstr>Multi-objective Performance Metrics</vt:lpstr>
      <vt:lpstr>PowerPoint Presentation</vt:lpstr>
      <vt:lpstr>VEPSO</vt:lpstr>
      <vt:lpstr>VEPSO Phases</vt:lpstr>
      <vt:lpstr>Knowledge Transfer</vt:lpstr>
      <vt:lpstr>Existing KTSs</vt:lpstr>
      <vt:lpstr>Existing KTSs</vt:lpstr>
      <vt:lpstr>Existing VEPSO Literature</vt:lpstr>
      <vt:lpstr>Existing VEPSO Literature</vt:lpstr>
      <vt:lpstr>VEPSO With Local Search</vt:lpstr>
      <vt:lpstr>Co-operative PSO</vt:lpstr>
      <vt:lpstr>PowerPoint Presentation</vt:lpstr>
      <vt:lpstr>PowerPoint Presentation</vt:lpstr>
      <vt:lpstr>Advantages of CPSO-S</vt:lpstr>
      <vt:lpstr>Additional CPSO Variants</vt:lpstr>
      <vt:lpstr>Additional CPSO Variants</vt:lpstr>
      <vt:lpstr>PowerPoint Presentation</vt:lpstr>
      <vt:lpstr>Combining CPSO and VEPSO</vt:lpstr>
      <vt:lpstr>CVEPSO Variants</vt:lpstr>
      <vt:lpstr>Architectural Differences</vt:lpstr>
      <vt:lpstr>CVEPSO implementation</vt:lpstr>
      <vt:lpstr>Knowledge Flow</vt:lpstr>
      <vt:lpstr>Test Problems</vt:lpstr>
      <vt:lpstr>Results</vt:lpstr>
      <vt:lpstr>Comparison against other algorithms</vt:lpstr>
      <vt:lpstr> CVEPSO Conclusions</vt:lpstr>
      <vt:lpstr>Additional CVEPSO Literature</vt:lpstr>
      <vt:lpstr>CVEPSO-Rk</vt:lpstr>
      <vt:lpstr>CVEPSO-Rk Results</vt:lpstr>
      <vt:lpstr> CVEPSO-Rk Conclusions</vt:lpstr>
      <vt:lpstr>  References</vt:lpstr>
      <vt:lpstr>PowerPoint Presentation</vt:lpstr>
      <vt:lpstr> Questions/Comments?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QuickProp  RProp</dc:title>
  <dc:creator>Chris rox0r</dc:creator>
  <cp:lastModifiedBy>Windows User</cp:lastModifiedBy>
  <cp:revision>42</cp:revision>
  <dcterms:created xsi:type="dcterms:W3CDTF">2015-06-22T15:33:41Z</dcterms:created>
  <dcterms:modified xsi:type="dcterms:W3CDTF">2015-06-23T01:45:53Z</dcterms:modified>
</cp:coreProperties>
</file>