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59" r:id="rId6"/>
    <p:sldId id="262" r:id="rId7"/>
    <p:sldId id="263" r:id="rId8"/>
    <p:sldId id="264" r:id="rId9"/>
    <p:sldId id="268" r:id="rId10"/>
    <p:sldId id="265" r:id="rId11"/>
    <p:sldId id="267" r:id="rId12"/>
    <p:sldId id="266"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240" y="6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092D3C36-DCE6-4486-90A9-1821E951885A}" type="datetimeFigureOut">
              <a:rPr lang="en-US" smtClean="0"/>
              <a:t>7/1/2021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3812C58-549C-4B03-9F0C-414BC47B75BE}" type="slidenum">
              <a:rPr lang="en-GB" smtClean="0"/>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092D3C36-DCE6-4486-90A9-1821E951885A}" type="datetimeFigureOut">
              <a:rPr lang="en-US" smtClean="0"/>
              <a:t>7/1/2021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3812C58-549C-4B03-9F0C-414BC47B75BE}" type="slidenum">
              <a:rPr lang="en-GB" smtClean="0"/>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092D3C36-DCE6-4486-90A9-1821E951885A}" type="datetimeFigureOut">
              <a:rPr lang="en-US" smtClean="0"/>
              <a:t>7/1/2021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3812C58-549C-4B03-9F0C-414BC47B75BE}" type="slidenum">
              <a:rPr lang="en-GB" smtClean="0"/>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092D3C36-DCE6-4486-90A9-1821E951885A}" type="datetimeFigureOut">
              <a:rPr lang="en-US" smtClean="0"/>
              <a:t>7/1/2021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3812C58-549C-4B03-9F0C-414BC47B75BE}" type="slidenum">
              <a:rPr lang="en-GB" smtClean="0"/>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2D3C36-DCE6-4486-90A9-1821E951885A}" type="datetimeFigureOut">
              <a:rPr lang="en-US" smtClean="0"/>
              <a:t>7/1/2021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3812C58-549C-4B03-9F0C-414BC47B75BE}" type="slidenum">
              <a:rPr lang="en-GB" smtClean="0"/>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092D3C36-DCE6-4486-90A9-1821E951885A}" type="datetimeFigureOut">
              <a:rPr lang="en-US" smtClean="0"/>
              <a:t>7/1/2021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3812C58-549C-4B03-9F0C-414BC47B75BE}" type="slidenum">
              <a:rPr lang="en-GB" smtClean="0"/>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092D3C36-DCE6-4486-90A9-1821E951885A}" type="datetimeFigureOut">
              <a:rPr lang="en-US" smtClean="0"/>
              <a:t>7/1/2021</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93812C58-549C-4B03-9F0C-414BC47B75BE}" type="slidenum">
              <a:rPr lang="en-GB" smtClean="0"/>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092D3C36-DCE6-4486-90A9-1821E951885A}" type="datetimeFigureOut">
              <a:rPr lang="en-US" smtClean="0"/>
              <a:t>7/1/2021</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93812C58-549C-4B03-9F0C-414BC47B75BE}" type="slidenum">
              <a:rPr lang="en-GB" smtClean="0"/>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92D3C36-DCE6-4486-90A9-1821E951885A}" type="datetimeFigureOut">
              <a:rPr lang="en-US" smtClean="0"/>
              <a:t>7/1/2021</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93812C58-549C-4B03-9F0C-414BC47B75BE}" type="slidenum">
              <a:rPr lang="en-GB" smtClean="0"/>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92D3C36-DCE6-4486-90A9-1821E951885A}" type="datetimeFigureOut">
              <a:rPr lang="en-US" smtClean="0"/>
              <a:t>7/1/2021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3812C58-549C-4B03-9F0C-414BC47B75BE}" type="slidenum">
              <a:rPr lang="en-GB" smtClean="0"/>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92D3C36-DCE6-4486-90A9-1821E951885A}" type="datetimeFigureOut">
              <a:rPr lang="en-US" smtClean="0"/>
              <a:t>7/1/2021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3812C58-549C-4B03-9F0C-414BC47B75BE}" type="slidenum">
              <a:rPr lang="en-GB" smtClean="0"/>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92D3C36-DCE6-4486-90A9-1821E951885A}" type="datetimeFigureOut">
              <a:rPr lang="en-US" smtClean="0"/>
              <a:t>7/1/2021</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812C58-549C-4B03-9F0C-414BC47B75BE}" type="slidenum">
              <a:rPr lang="en-GB" smtClean="0"/>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GB" b="1" dirty="0"/>
              <a:t>Centralized service and data access on E-Learning platforms.</a:t>
            </a:r>
          </a:p>
        </p:txBody>
      </p:sp>
      <p:sp>
        <p:nvSpPr>
          <p:cNvPr id="3" name="Subtitle 2"/>
          <p:cNvSpPr>
            <a:spLocks noGrp="1"/>
          </p:cNvSpPr>
          <p:nvPr>
            <p:ph type="subTitle" idx="1"/>
          </p:nvPr>
        </p:nvSpPr>
        <p:spPr/>
        <p:txBody>
          <a:bodyPr/>
          <a:lstStyle/>
          <a:p>
            <a:r>
              <a:rPr lang="en-GB" dirty="0" err="1">
                <a:solidFill>
                  <a:schemeClr val="tx1"/>
                </a:solidFill>
              </a:rPr>
              <a:t>Muhia</a:t>
            </a:r>
            <a:r>
              <a:rPr lang="en-GB" dirty="0">
                <a:solidFill>
                  <a:schemeClr val="tx1"/>
                </a:solidFill>
              </a:rPr>
              <a:t> J. Mwangi-SCT212-0051/2017</a:t>
            </a:r>
          </a:p>
          <a:p>
            <a:r>
              <a:rPr lang="en-GB" dirty="0">
                <a:solidFill>
                  <a:schemeClr val="tx1"/>
                </a:solidFill>
              </a:rPr>
              <a:t>Peter Mwanzia-SCT212-0067/2017</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335B5C-CFD8-40DB-AF61-F035BB9BDF87}"/>
              </a:ext>
            </a:extLst>
          </p:cNvPr>
          <p:cNvSpPr>
            <a:spLocks noGrp="1"/>
          </p:cNvSpPr>
          <p:nvPr>
            <p:ph type="title"/>
          </p:nvPr>
        </p:nvSpPr>
        <p:spPr/>
        <p:txBody>
          <a:bodyPr/>
          <a:lstStyle/>
          <a:p>
            <a:r>
              <a:rPr lang="en-US" dirty="0"/>
              <a:t>SCHEDULE</a:t>
            </a:r>
            <a:endParaRPr lang="en-KE" dirty="0"/>
          </a:p>
        </p:txBody>
      </p:sp>
      <p:pic>
        <p:nvPicPr>
          <p:cNvPr id="5" name="Content Placeholder 4">
            <a:extLst>
              <a:ext uri="{FF2B5EF4-FFF2-40B4-BE49-F238E27FC236}">
                <a16:creationId xmlns:a16="http://schemas.microsoft.com/office/drawing/2014/main" id="{F4B87E0F-DCE7-47BC-8F5D-99B4F0ADCB2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36174" y="1600200"/>
            <a:ext cx="4471651" cy="4525963"/>
          </a:xfrm>
        </p:spPr>
      </p:pic>
    </p:spTree>
    <p:extLst>
      <p:ext uri="{BB962C8B-B14F-4D97-AF65-F5344CB8AC3E}">
        <p14:creationId xmlns:p14="http://schemas.microsoft.com/office/powerpoint/2010/main" val="7736658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7FFCE3-27FF-47BE-8C2F-05C0CF81A9F3}"/>
              </a:ext>
            </a:extLst>
          </p:cNvPr>
          <p:cNvSpPr>
            <a:spLocks noGrp="1"/>
          </p:cNvSpPr>
          <p:nvPr>
            <p:ph type="title"/>
          </p:nvPr>
        </p:nvSpPr>
        <p:spPr/>
        <p:txBody>
          <a:bodyPr/>
          <a:lstStyle/>
          <a:p>
            <a:r>
              <a:rPr lang="en-US" dirty="0"/>
              <a:t>BUDGET</a:t>
            </a:r>
            <a:endParaRPr lang="en-KE" dirty="0"/>
          </a:p>
        </p:txBody>
      </p:sp>
      <p:graphicFrame>
        <p:nvGraphicFramePr>
          <p:cNvPr id="4" name="Content Placeholder 3">
            <a:extLst>
              <a:ext uri="{FF2B5EF4-FFF2-40B4-BE49-F238E27FC236}">
                <a16:creationId xmlns:a16="http://schemas.microsoft.com/office/drawing/2014/main" id="{9DF2BD80-C251-4CF7-9C1A-DC9AEA849937}"/>
              </a:ext>
            </a:extLst>
          </p:cNvPr>
          <p:cNvGraphicFramePr>
            <a:graphicFrameLocks noGrp="1"/>
          </p:cNvGraphicFramePr>
          <p:nvPr>
            <p:ph idx="1"/>
          </p:nvPr>
        </p:nvGraphicFramePr>
        <p:xfrm>
          <a:off x="1637665" y="3590957"/>
          <a:ext cx="5868670" cy="544449"/>
        </p:xfrm>
        <a:graphic>
          <a:graphicData uri="http://schemas.openxmlformats.org/drawingml/2006/table">
            <a:tbl>
              <a:tblPr firstRow="1" firstCol="1" bandRow="1">
                <a:tableStyleId>{5C22544A-7EE6-4342-B048-85BDC9FD1C3A}</a:tableStyleId>
              </a:tblPr>
              <a:tblGrid>
                <a:gridCol w="2934335">
                  <a:extLst>
                    <a:ext uri="{9D8B030D-6E8A-4147-A177-3AD203B41FA5}">
                      <a16:colId xmlns:a16="http://schemas.microsoft.com/office/drawing/2014/main" val="2473771503"/>
                    </a:ext>
                  </a:extLst>
                </a:gridCol>
                <a:gridCol w="2934335">
                  <a:extLst>
                    <a:ext uri="{9D8B030D-6E8A-4147-A177-3AD203B41FA5}">
                      <a16:colId xmlns:a16="http://schemas.microsoft.com/office/drawing/2014/main" val="647562389"/>
                    </a:ext>
                  </a:extLst>
                </a:gridCol>
              </a:tblGrid>
              <a:tr h="0">
                <a:tc>
                  <a:txBody>
                    <a:bodyPr/>
                    <a:lstStyle/>
                    <a:p>
                      <a:pPr algn="r">
                        <a:lnSpc>
                          <a:spcPct val="115000"/>
                        </a:lnSpc>
                        <a:spcAft>
                          <a:spcPts val="1000"/>
                        </a:spcAft>
                      </a:pPr>
                      <a:r>
                        <a:rPr lang="en-GB" sz="1100">
                          <a:effectLst/>
                        </a:rPr>
                        <a:t>Subscriptions</a:t>
                      </a:r>
                      <a:endParaRPr lang="en-K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15000"/>
                        </a:lnSpc>
                        <a:spcAft>
                          <a:spcPts val="1000"/>
                        </a:spcAft>
                      </a:pPr>
                      <a:r>
                        <a:rPr lang="en-GB" sz="1100">
                          <a:effectLst/>
                        </a:rPr>
                        <a:t>3000</a:t>
                      </a:r>
                      <a:endParaRPr lang="en-K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97978950"/>
                  </a:ext>
                </a:extLst>
              </a:tr>
              <a:tr h="0">
                <a:tc>
                  <a:txBody>
                    <a:bodyPr/>
                    <a:lstStyle/>
                    <a:p>
                      <a:pPr algn="r">
                        <a:lnSpc>
                          <a:spcPct val="115000"/>
                        </a:lnSpc>
                        <a:spcAft>
                          <a:spcPts val="1000"/>
                        </a:spcAft>
                      </a:pPr>
                      <a:r>
                        <a:rPr lang="en-GB" sz="1100">
                          <a:effectLst/>
                        </a:rPr>
                        <a:t>Internet Access</a:t>
                      </a:r>
                      <a:endParaRPr lang="en-K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15000"/>
                        </a:lnSpc>
                        <a:spcAft>
                          <a:spcPts val="1000"/>
                        </a:spcAft>
                      </a:pPr>
                      <a:r>
                        <a:rPr lang="en-GB" sz="1100">
                          <a:effectLst/>
                        </a:rPr>
                        <a:t>2000</a:t>
                      </a:r>
                      <a:endParaRPr lang="en-K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0476035"/>
                  </a:ext>
                </a:extLst>
              </a:tr>
              <a:tr h="0">
                <a:tc>
                  <a:txBody>
                    <a:bodyPr/>
                    <a:lstStyle/>
                    <a:p>
                      <a:pPr algn="r">
                        <a:lnSpc>
                          <a:spcPct val="115000"/>
                        </a:lnSpc>
                        <a:spcAft>
                          <a:spcPts val="1000"/>
                        </a:spcAft>
                      </a:pPr>
                      <a:r>
                        <a:rPr lang="en-GB" sz="1100">
                          <a:effectLst/>
                        </a:rPr>
                        <a:t>Printing</a:t>
                      </a:r>
                      <a:endParaRPr lang="en-K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15000"/>
                        </a:lnSpc>
                        <a:spcAft>
                          <a:spcPts val="1000"/>
                        </a:spcAft>
                      </a:pPr>
                      <a:r>
                        <a:rPr lang="en-GB" sz="1100" dirty="0">
                          <a:effectLst/>
                        </a:rPr>
                        <a:t>100</a:t>
                      </a:r>
                      <a:endParaRPr lang="en-K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66091586"/>
                  </a:ext>
                </a:extLst>
              </a:tr>
            </a:tbl>
          </a:graphicData>
        </a:graphic>
      </p:graphicFrame>
      <p:sp>
        <p:nvSpPr>
          <p:cNvPr id="5" name="Rectangle 1">
            <a:extLst>
              <a:ext uri="{FF2B5EF4-FFF2-40B4-BE49-F238E27FC236}">
                <a16:creationId xmlns:a16="http://schemas.microsoft.com/office/drawing/2014/main" id="{08A5B4A4-C702-40F4-989B-F1C9A7923876}"/>
              </a:ext>
            </a:extLst>
          </p:cNvPr>
          <p:cNvSpPr>
            <a:spLocks noChangeArrowheads="1"/>
          </p:cNvSpPr>
          <p:nvPr/>
        </p:nvSpPr>
        <p:spPr bwMode="auto">
          <a:xfrm>
            <a:off x="0" y="97795"/>
            <a:ext cx="1787669"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KE" sz="1100" b="0" i="0" u="none" strike="noStrike" cap="none" normalizeH="0" baseline="0" dirty="0">
                <a:ln>
                  <a:noFill/>
                </a:ln>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                                              </a:t>
            </a:r>
            <a:r>
              <a:rPr kumimoji="0" lang="en-GB" altLang="en-KE"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endParaRPr kumimoji="0" lang="en-GB" altLang="en-KE"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088407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D8C9F-9EB5-4D0C-A59D-D32D809BA360}"/>
              </a:ext>
            </a:extLst>
          </p:cNvPr>
          <p:cNvSpPr>
            <a:spLocks noGrp="1"/>
          </p:cNvSpPr>
          <p:nvPr>
            <p:ph type="title"/>
          </p:nvPr>
        </p:nvSpPr>
        <p:spPr/>
        <p:txBody>
          <a:bodyPr/>
          <a:lstStyle/>
          <a:p>
            <a:r>
              <a:rPr lang="en-US" dirty="0"/>
              <a:t>Conclusion.</a:t>
            </a:r>
            <a:endParaRPr lang="en-KE" dirty="0"/>
          </a:p>
        </p:txBody>
      </p:sp>
      <p:sp>
        <p:nvSpPr>
          <p:cNvPr id="3" name="Content Placeholder 2">
            <a:extLst>
              <a:ext uri="{FF2B5EF4-FFF2-40B4-BE49-F238E27FC236}">
                <a16:creationId xmlns:a16="http://schemas.microsoft.com/office/drawing/2014/main" id="{64E48A4D-E058-41BC-819B-A9E76DC31D82}"/>
              </a:ext>
            </a:extLst>
          </p:cNvPr>
          <p:cNvSpPr>
            <a:spLocks noGrp="1"/>
          </p:cNvSpPr>
          <p:nvPr>
            <p:ph idx="1"/>
          </p:nvPr>
        </p:nvSpPr>
        <p:spPr/>
        <p:txBody>
          <a:bodyPr/>
          <a:lstStyle/>
          <a:p>
            <a:pPr marL="0" indent="0">
              <a:buNone/>
            </a:pPr>
            <a:r>
              <a:rPr lang="en-US" sz="1800" dirty="0">
                <a:solidFill>
                  <a:srgbClr val="000000"/>
                </a:solidFill>
                <a:effectLst/>
                <a:latin typeface="Cambria" panose="02040503050406030204" pitchFamily="18" charset="0"/>
                <a:ea typeface="Calibri" panose="020F0502020204030204" pitchFamily="34" charset="0"/>
                <a:cs typeface="CMBX12"/>
              </a:rPr>
              <a:t>Most University students attended face-to-face classes and are very new to this. We would like to make their experience with it as frictionless as possible. Our project will make this possible and make students’ and lecturers’ lives so much easier.</a:t>
            </a:r>
            <a:endParaRPr lang="en-KE"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KE" dirty="0"/>
          </a:p>
        </p:txBody>
      </p:sp>
    </p:spTree>
    <p:extLst>
      <p:ext uri="{BB962C8B-B14F-4D97-AF65-F5344CB8AC3E}">
        <p14:creationId xmlns:p14="http://schemas.microsoft.com/office/powerpoint/2010/main" val="22021560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Introduction</a:t>
            </a:r>
          </a:p>
        </p:txBody>
      </p:sp>
      <p:sp>
        <p:nvSpPr>
          <p:cNvPr id="3" name="Content Placeholder 2"/>
          <p:cNvSpPr>
            <a:spLocks noGrp="1"/>
          </p:cNvSpPr>
          <p:nvPr>
            <p:ph idx="1"/>
          </p:nvPr>
        </p:nvSpPr>
        <p:spPr/>
        <p:txBody>
          <a:bodyPr/>
          <a:lstStyle/>
          <a:p>
            <a:r>
              <a:rPr lang="en-GB" dirty="0"/>
              <a:t>E-learning - utilizing electronic technologies to access educational curriculum </a:t>
            </a:r>
          </a:p>
          <a:p>
            <a:r>
              <a:rPr lang="en-GB" dirty="0"/>
              <a:t>E-Learning has gained a lot of popularity due to increase in affordability  and  purchasing  power of Kenyans  and also due to COVID outbreak which restricted gathering. </a:t>
            </a:r>
          </a:p>
          <a:p>
            <a:endParaRPr lang="en-GB"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40768"/>
            <a:ext cx="8229600" cy="4525963"/>
          </a:xfrm>
        </p:spPr>
        <p:txBody>
          <a:bodyPr>
            <a:normAutofit fontScale="92500"/>
          </a:bodyPr>
          <a:lstStyle/>
          <a:p>
            <a:pPr marL="0" indent="0">
              <a:buNone/>
            </a:pPr>
            <a:r>
              <a:rPr lang="en-GB" dirty="0"/>
              <a:t>A typical online class environment has many activities that have to be accommodated such as: </a:t>
            </a:r>
          </a:p>
          <a:p>
            <a:r>
              <a:rPr lang="en-GB" dirty="0"/>
              <a:t>First the instructor has to share a link for the class.</a:t>
            </a:r>
          </a:p>
          <a:p>
            <a:r>
              <a:rPr lang="en-GB" dirty="0"/>
              <a:t>Conduct live/online video classes.</a:t>
            </a:r>
          </a:p>
          <a:p>
            <a:r>
              <a:rPr lang="en-GB" dirty="0"/>
              <a:t> Distribute of tutorials and resources.</a:t>
            </a:r>
          </a:p>
          <a:p>
            <a:r>
              <a:rPr lang="en-GB" dirty="0"/>
              <a:t> Student forums, announcements. </a:t>
            </a:r>
          </a:p>
          <a:p>
            <a:r>
              <a:rPr lang="en-GB" dirty="0"/>
              <a:t>Conducting evaluation such as CATS/Assignments.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Problem statement</a:t>
            </a:r>
          </a:p>
        </p:txBody>
      </p:sp>
      <p:sp>
        <p:nvSpPr>
          <p:cNvPr id="3" name="Content Placeholder 2"/>
          <p:cNvSpPr>
            <a:spLocks noGrp="1"/>
          </p:cNvSpPr>
          <p:nvPr>
            <p:ph idx="1"/>
          </p:nvPr>
        </p:nvSpPr>
        <p:spPr>
          <a:xfrm>
            <a:off x="457200" y="1628800"/>
            <a:ext cx="8229600" cy="4525963"/>
          </a:xfrm>
        </p:spPr>
        <p:txBody>
          <a:bodyPr>
            <a:normAutofit fontScale="62500" lnSpcReduction="20000"/>
          </a:bodyPr>
          <a:lstStyle/>
          <a:p>
            <a:pPr marL="0" lvl="0" indent="0">
              <a:buNone/>
            </a:pPr>
            <a:r>
              <a:rPr lang="en-US" dirty="0"/>
              <a:t>In the recent past students have had to adopt online learning due to the COVID19 pandemic and all the tension that came with physical involvement. This change has not been very easy for most of the students because the online classes have not been as effective. The main problem is that the e-learning platforms are not centralized, consolidated and as involving as physical face-to-face classes. This has led to the rise of the following issues:</a:t>
            </a:r>
          </a:p>
          <a:p>
            <a:pPr lvl="0"/>
            <a:r>
              <a:rPr lang="en-US" dirty="0"/>
              <a:t>Delayed or ineffective communications on important matters.</a:t>
            </a:r>
          </a:p>
          <a:p>
            <a:pPr lvl="0"/>
            <a:r>
              <a:rPr lang="en-US" dirty="0"/>
              <a:t>Lack of a firm framework to encourage students to learn.</a:t>
            </a:r>
          </a:p>
          <a:p>
            <a:pPr lvl="0"/>
            <a:r>
              <a:rPr lang="en-US" dirty="0"/>
              <a:t>Difficulty in accessing of learning resources</a:t>
            </a:r>
          </a:p>
          <a:p>
            <a:pPr lvl="0"/>
            <a:r>
              <a:rPr lang="en-US" dirty="0"/>
              <a:t>Some students claim to have gotten supplementary exams because they allegedly did not send their CATs to their lecturer, which was done via email.</a:t>
            </a:r>
          </a:p>
          <a:p>
            <a:pPr lvl="0"/>
            <a:r>
              <a:rPr lang="en-US" dirty="0"/>
              <a:t>A high level of self-discipline is required, learners with low motivation or bad study habits may fall behind.</a:t>
            </a:r>
          </a:p>
          <a:p>
            <a:pPr lvl="0"/>
            <a:r>
              <a:rPr lang="en-US" dirty="0"/>
              <a:t>Absence of a learning atmosphere in e-learning systems.</a:t>
            </a:r>
          </a:p>
          <a:p>
            <a:r>
              <a:rPr lang="en-US" dirty="0"/>
              <a:t>The UI is not as user friendly as you would expect. For instance </a:t>
            </a:r>
            <a:r>
              <a:rPr lang="en-US" dirty="0" err="1"/>
              <a:t>Kenet</a:t>
            </a:r>
            <a:r>
              <a:rPr lang="en-US" dirty="0"/>
              <a:t>. </a:t>
            </a:r>
          </a:p>
          <a:p>
            <a:pPr lvl="0"/>
            <a:endParaRPr lang="en-US" dirty="0"/>
          </a:p>
          <a:p>
            <a:pPr lvl="0"/>
            <a:endParaRPr lang="en-GB"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Objectives</a:t>
            </a:r>
          </a:p>
        </p:txBody>
      </p:sp>
      <p:sp>
        <p:nvSpPr>
          <p:cNvPr id="3" name="Content Placeholder 2"/>
          <p:cNvSpPr>
            <a:spLocks noGrp="1"/>
          </p:cNvSpPr>
          <p:nvPr>
            <p:ph idx="1"/>
          </p:nvPr>
        </p:nvSpPr>
        <p:spPr/>
        <p:txBody>
          <a:bodyPr>
            <a:normAutofit fontScale="70000" lnSpcReduction="20000"/>
          </a:bodyPr>
          <a:lstStyle/>
          <a:p>
            <a:pPr marL="0" indent="0">
              <a:buNone/>
            </a:pPr>
            <a:r>
              <a:rPr lang="en-US" dirty="0"/>
              <a:t>The purpose of this study is to establish the effectiveness of current decentralized e-learning platforms and use UI and UX design to develop a centralized, user friendly platform.  The objectives of the research include:</a:t>
            </a:r>
          </a:p>
          <a:p>
            <a:r>
              <a:rPr lang="en-US" dirty="0"/>
              <a:t>To study the effectiveness of current platforms in providing a firm framework to encourage students to learn.</a:t>
            </a:r>
          </a:p>
          <a:p>
            <a:r>
              <a:rPr lang="en-US" dirty="0"/>
              <a:t>To study how providing a dedicated communication channel for students and lecturers will affect their interest to learn and teach respectively.</a:t>
            </a:r>
          </a:p>
          <a:p>
            <a:r>
              <a:rPr lang="en-US" dirty="0"/>
              <a:t>Study how </a:t>
            </a:r>
            <a:r>
              <a:rPr lang="en-US" dirty="0" err="1"/>
              <a:t>organised</a:t>
            </a:r>
            <a:r>
              <a:rPr lang="en-US" dirty="0"/>
              <a:t> accessibility of learning resources will impact students’ productivity.</a:t>
            </a:r>
          </a:p>
          <a:p>
            <a:r>
              <a:rPr lang="en-US" dirty="0"/>
              <a:t>To establish how the current e-learning platforms ensure accountability.</a:t>
            </a:r>
          </a:p>
          <a:p>
            <a:pPr marL="0" indent="0">
              <a:buNone/>
            </a:pPr>
            <a:r>
              <a:rPr lang="en-US" i="1" dirty="0"/>
              <a:t>It will be like a combination of KENET and JKUAT SODEL4 platform.</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PROJECT JUSTIFICATION</a:t>
            </a:r>
            <a:endParaRPr lang="en-GB" dirty="0"/>
          </a:p>
        </p:txBody>
      </p:sp>
      <p:sp>
        <p:nvSpPr>
          <p:cNvPr id="3" name="Content Placeholder 2"/>
          <p:cNvSpPr>
            <a:spLocks noGrp="1"/>
          </p:cNvSpPr>
          <p:nvPr>
            <p:ph idx="1"/>
          </p:nvPr>
        </p:nvSpPr>
        <p:spPr/>
        <p:txBody>
          <a:bodyPr>
            <a:normAutofit fontScale="77500" lnSpcReduction="20000"/>
          </a:bodyPr>
          <a:lstStyle/>
          <a:p>
            <a:pPr marL="0" indent="0">
              <a:buNone/>
            </a:pPr>
            <a:r>
              <a:rPr lang="en-US" dirty="0"/>
              <a:t>E-learning has been around for long but most of the students got to experience it for the first time after the COVID 19 pandemic. Students have been having a hard time adjusting to online studies due to the facts stated above in the problem statement. There is need to organize and centralize the whole online learning experience to ensure effectiveness and accountability. Having access to well </a:t>
            </a:r>
            <a:r>
              <a:rPr lang="en-US" dirty="0" err="1"/>
              <a:t>organised</a:t>
            </a:r>
            <a:r>
              <a:rPr lang="en-US" dirty="0"/>
              <a:t> learning resources saves student efforts and time. Having a centralized </a:t>
            </a:r>
            <a:r>
              <a:rPr lang="en-US" dirty="0" err="1"/>
              <a:t>centre</a:t>
            </a:r>
            <a:r>
              <a:rPr lang="en-US" dirty="0"/>
              <a:t> of operation increases students’ productivity. Enabling effective e-learning environment calls for purposeful and conscientious effort towards facilitating adequate social and teaching presence as a requisite to meaningful learner engagement (</a:t>
            </a:r>
            <a:r>
              <a:rPr lang="en-US" dirty="0" err="1"/>
              <a:t>Nortvig</a:t>
            </a:r>
            <a:r>
              <a:rPr lang="en-US" dirty="0"/>
              <a:t> et al., 2018; Rodrigues et al., 2019).</a:t>
            </a:r>
            <a:endParaRPr lang="en-GB"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C80E57-0FAD-4D74-BFB3-D4A4944D5FCF}"/>
              </a:ext>
            </a:extLst>
          </p:cNvPr>
          <p:cNvSpPr>
            <a:spLocks noGrp="1"/>
          </p:cNvSpPr>
          <p:nvPr>
            <p:ph type="title"/>
          </p:nvPr>
        </p:nvSpPr>
        <p:spPr/>
        <p:txBody>
          <a:bodyPr>
            <a:normAutofit fontScale="90000"/>
          </a:bodyPr>
          <a:lstStyle/>
          <a:p>
            <a:r>
              <a:rPr lang="en-US" sz="4400" b="1" dirty="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How we purpose to solve the problem.</a:t>
            </a:r>
            <a:br>
              <a:rPr lang="en-KE" sz="4400" dirty="0">
                <a:effectLst/>
                <a:latin typeface="Calibri" panose="020F0502020204030204" pitchFamily="34" charset="0"/>
                <a:ea typeface="Calibri" panose="020F0502020204030204" pitchFamily="34" charset="0"/>
                <a:cs typeface="Times New Roman" panose="02020603050405020304" pitchFamily="18" charset="0"/>
              </a:rPr>
            </a:br>
            <a:endParaRPr lang="en-KE" dirty="0"/>
          </a:p>
        </p:txBody>
      </p:sp>
      <p:sp>
        <p:nvSpPr>
          <p:cNvPr id="3" name="Content Placeholder 2">
            <a:extLst>
              <a:ext uri="{FF2B5EF4-FFF2-40B4-BE49-F238E27FC236}">
                <a16:creationId xmlns:a16="http://schemas.microsoft.com/office/drawing/2014/main" id="{22A2735F-B325-4605-B513-7E337BCEF722}"/>
              </a:ext>
            </a:extLst>
          </p:cNvPr>
          <p:cNvSpPr>
            <a:spLocks noGrp="1"/>
          </p:cNvSpPr>
          <p:nvPr>
            <p:ph idx="1"/>
          </p:nvPr>
        </p:nvSpPr>
        <p:spPr/>
        <p:txBody>
          <a:bodyPr/>
          <a:lstStyle/>
          <a:p>
            <a:pPr marL="0" indent="0">
              <a:lnSpc>
                <a:spcPct val="107000"/>
              </a:lnSpc>
              <a:spcAft>
                <a:spcPts val="800"/>
              </a:spcAft>
              <a:buNone/>
            </a:pPr>
            <a:r>
              <a:rPr lang="en-US" sz="1800" dirty="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The problems stated above can be solved by creating an e-learning platform that is simple, intuitive and that consolidates all the learning activities including online classes, assessments, dedicated communication channels and that provides a virtual learning atmosphere so students feel comfortable with e-learning. We plan to achieve this by:</a:t>
            </a:r>
            <a:endParaRPr lang="en-KE"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US" sz="1800" dirty="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Using UI and UX technologies in the designs to make the platform intuitive, user friendly and keep things interesting.</a:t>
            </a:r>
            <a:endParaRPr lang="en-KE"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US" sz="1800" dirty="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User profiling to ensure accountability.</a:t>
            </a:r>
            <a:endParaRPr lang="en-KE"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US" sz="1800" dirty="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Consolidate all learning activities in our platform to ensure effective communication, resource availability and effective evaluation and avoid loss of important information.</a:t>
            </a:r>
            <a:endParaRPr lang="en-KE"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KE" dirty="0"/>
          </a:p>
        </p:txBody>
      </p:sp>
    </p:spTree>
    <p:extLst>
      <p:ext uri="{BB962C8B-B14F-4D97-AF65-F5344CB8AC3E}">
        <p14:creationId xmlns:p14="http://schemas.microsoft.com/office/powerpoint/2010/main" val="35273238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DE92F1-2E7C-4541-A832-ACA90DF15797}"/>
              </a:ext>
            </a:extLst>
          </p:cNvPr>
          <p:cNvSpPr>
            <a:spLocks noGrp="1"/>
          </p:cNvSpPr>
          <p:nvPr>
            <p:ph type="title"/>
          </p:nvPr>
        </p:nvSpPr>
        <p:spPr/>
        <p:txBody>
          <a:bodyPr>
            <a:normAutofit fontScale="90000"/>
          </a:bodyPr>
          <a:lstStyle/>
          <a:p>
            <a:r>
              <a:rPr lang="en-US" dirty="0"/>
              <a:t>LITERATURE RELEVANT TO OUR PROPOSAL</a:t>
            </a:r>
            <a:endParaRPr lang="en-KE" dirty="0"/>
          </a:p>
        </p:txBody>
      </p:sp>
      <p:sp>
        <p:nvSpPr>
          <p:cNvPr id="3" name="Content Placeholder 2">
            <a:extLst>
              <a:ext uri="{FF2B5EF4-FFF2-40B4-BE49-F238E27FC236}">
                <a16:creationId xmlns:a16="http://schemas.microsoft.com/office/drawing/2014/main" id="{4B987943-76BB-41BC-BE57-66963E1B95D4}"/>
              </a:ext>
            </a:extLst>
          </p:cNvPr>
          <p:cNvSpPr>
            <a:spLocks noGrp="1"/>
          </p:cNvSpPr>
          <p:nvPr>
            <p:ph idx="1"/>
          </p:nvPr>
        </p:nvSpPr>
        <p:spPr/>
        <p:txBody>
          <a:bodyPr/>
          <a:lstStyle/>
          <a:p>
            <a:pPr>
              <a:lnSpc>
                <a:spcPct val="107000"/>
              </a:lnSpc>
              <a:spcAft>
                <a:spcPts val="800"/>
              </a:spcAft>
            </a:pPr>
            <a:r>
              <a:rPr lang="en-US" sz="1800" dirty="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Regardless of how extraordinary the technology is in an educational institution, the readiness of E-learning execution played a large role in boosting the educational process during the COVID-19 pandemic (Ammar Y. </a:t>
            </a:r>
            <a:r>
              <a:rPr lang="en-US" sz="1800" dirty="0" err="1">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Alqahtani</a:t>
            </a:r>
            <a:r>
              <a:rPr lang="en-US" sz="1800" dirty="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 and </a:t>
            </a:r>
            <a:r>
              <a:rPr lang="en-US" sz="1800" dirty="0" err="1">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Albraa</a:t>
            </a:r>
            <a:r>
              <a:rPr lang="en-US" sz="1800" dirty="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 A. </a:t>
            </a:r>
            <a:r>
              <a:rPr lang="en-US" sz="1800" dirty="0" err="1">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Rajkhan</a:t>
            </a:r>
            <a:r>
              <a:rPr lang="en-US" sz="1800" dirty="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 2020).</a:t>
            </a:r>
            <a:endParaRPr lang="en-KE"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In a study of social issues, lecturer issues, academic issues, and generic issues, the mean for the individual items in learners’ intention to study online showed that students were not ready to study online (Emmanuel Aboagye et al., 2020).</a:t>
            </a:r>
            <a:endParaRPr lang="en-KE"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There is lack of agreement about the critical challenges and factors that shape the successful usage of e-learning system during COVID-19 pandemic; hence, a clear gap has been identified in the knowledge on the critical challenges and factors of e-learning usage during this pandemic (Mohammed Amin </a:t>
            </a:r>
            <a:r>
              <a:rPr lang="en-US" sz="1800" dirty="0" err="1">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Almaiah</a:t>
            </a:r>
            <a:r>
              <a:rPr lang="en-US" sz="1800" dirty="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 et al., 2020)</a:t>
            </a:r>
            <a:endParaRPr lang="en-KE"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KE" b="1" dirty="0"/>
          </a:p>
        </p:txBody>
      </p:sp>
    </p:spTree>
    <p:extLst>
      <p:ext uri="{BB962C8B-B14F-4D97-AF65-F5344CB8AC3E}">
        <p14:creationId xmlns:p14="http://schemas.microsoft.com/office/powerpoint/2010/main" val="712920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8D62B8-2F1F-46B8-B013-31216D05405C}"/>
              </a:ext>
            </a:extLst>
          </p:cNvPr>
          <p:cNvSpPr>
            <a:spLocks noGrp="1"/>
          </p:cNvSpPr>
          <p:nvPr>
            <p:ph type="title"/>
          </p:nvPr>
        </p:nvSpPr>
        <p:spPr/>
        <p:txBody>
          <a:bodyPr>
            <a:normAutofit fontScale="90000"/>
          </a:bodyPr>
          <a:lstStyle/>
          <a:p>
            <a:r>
              <a:rPr lang="en-US" sz="4400" b="1" dirty="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RESEARCH METHODS AND DESIGN.</a:t>
            </a:r>
            <a:br>
              <a:rPr lang="en-KE" sz="4400" dirty="0">
                <a:effectLst/>
                <a:latin typeface="Calibri" panose="020F0502020204030204" pitchFamily="34" charset="0"/>
                <a:ea typeface="Calibri" panose="020F0502020204030204" pitchFamily="34" charset="0"/>
                <a:cs typeface="Times New Roman" panose="02020603050405020304" pitchFamily="18" charset="0"/>
              </a:rPr>
            </a:br>
            <a:endParaRPr lang="en-KE" dirty="0"/>
          </a:p>
        </p:txBody>
      </p:sp>
      <p:sp>
        <p:nvSpPr>
          <p:cNvPr id="3" name="Content Placeholder 2">
            <a:extLst>
              <a:ext uri="{FF2B5EF4-FFF2-40B4-BE49-F238E27FC236}">
                <a16:creationId xmlns:a16="http://schemas.microsoft.com/office/drawing/2014/main" id="{AEF7EBEB-5FE4-4572-AA48-CB8AFDE5A487}"/>
              </a:ext>
            </a:extLst>
          </p:cNvPr>
          <p:cNvSpPr>
            <a:spLocks noGrp="1"/>
          </p:cNvSpPr>
          <p:nvPr>
            <p:ph idx="1"/>
          </p:nvPr>
        </p:nvSpPr>
        <p:spPr/>
        <p:txBody>
          <a:bodyPr/>
          <a:lstStyle/>
          <a:p>
            <a:pPr>
              <a:lnSpc>
                <a:spcPct val="107000"/>
              </a:lnSpc>
              <a:spcAft>
                <a:spcPts val="800"/>
              </a:spcAft>
            </a:pPr>
            <a:r>
              <a:rPr lang="en-US" sz="1800" dirty="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The purpose of this research is to establish and document the challenges we face in relation to the current platforms used for our online classes and their effectiveness too. The primary research method for this project is literature review and interviewing students on their preferences and opinions. This research will review existing E-learning systems and their constraints and based on the outcome, we will improve on the concepts and ideas and come up with a better and more friendly E-learning system.</a:t>
            </a:r>
            <a:endParaRPr lang="en-KE"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KE" dirty="0"/>
          </a:p>
        </p:txBody>
      </p:sp>
    </p:spTree>
    <p:extLst>
      <p:ext uri="{BB962C8B-B14F-4D97-AF65-F5344CB8AC3E}">
        <p14:creationId xmlns:p14="http://schemas.microsoft.com/office/powerpoint/2010/main" val="18040950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1116</TotalTime>
  <Words>940</Words>
  <Application>Microsoft Office PowerPoint</Application>
  <PresentationFormat>On-screen Show (4:3)</PresentationFormat>
  <Paragraphs>52</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Cambria</vt:lpstr>
      <vt:lpstr>Symbol</vt:lpstr>
      <vt:lpstr>Office Theme</vt:lpstr>
      <vt:lpstr>Centralized service and data access on E-Learning platforms.</vt:lpstr>
      <vt:lpstr>Introduction</vt:lpstr>
      <vt:lpstr>PowerPoint Presentation</vt:lpstr>
      <vt:lpstr>Problem statement</vt:lpstr>
      <vt:lpstr>Objectives</vt:lpstr>
      <vt:lpstr>PROJECT JUSTIFICATION</vt:lpstr>
      <vt:lpstr>How we purpose to solve the problem. </vt:lpstr>
      <vt:lpstr>LITERATURE RELEVANT TO OUR PROPOSAL</vt:lpstr>
      <vt:lpstr>RESEARCH METHODS AND DESIGN. </vt:lpstr>
      <vt:lpstr>SCHEDULE</vt:lpstr>
      <vt:lpstr>BUDGET</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Research on E-Learning</dc:title>
  <dc:creator>ICT IEBC WEST POKOT</dc:creator>
  <cp:lastModifiedBy>Peter Mwanzia</cp:lastModifiedBy>
  <cp:revision>30</cp:revision>
  <dcterms:created xsi:type="dcterms:W3CDTF">2021-06-17T06:07:54Z</dcterms:created>
  <dcterms:modified xsi:type="dcterms:W3CDTF">2021-07-01T15:44:03Z</dcterms:modified>
</cp:coreProperties>
</file>