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BD9A-15DF-46B7-BAA2-65883C50196C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E47E7-3C49-40CE-9C98-6534ACADDD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23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</p:spPr>
        <p:txBody>
          <a:bodyPr/>
          <a:lstStyle/>
          <a:p>
            <a:endParaRPr lang="es-C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</p:spPr>
        <p:txBody>
          <a:bodyPr/>
          <a:lstStyle/>
          <a:p>
            <a:endParaRPr lang="es-C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3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4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38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789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49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4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831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05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53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1D43-CAA7-46C1-83CB-612C417DFBF0}" type="datetimeFigureOut">
              <a:rPr lang="es-CL" smtClean="0"/>
              <a:t>16-11-2020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3D23-B210-443B-8F4C-806A5270C7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e_Microsoft_Excel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3675-106A-47CE-BEA4-AA5572CC1234}" type="slidenum">
              <a:rPr lang="en-US"/>
              <a:pPr/>
              <a:t>1</a:t>
            </a:fld>
            <a:endParaRPr lang="en-US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0" y="342900"/>
            <a:ext cx="664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>
                <a:solidFill>
                  <a:schemeClr val="bg1"/>
                </a:solidFill>
                <a:latin typeface="Calibri" pitchFamily="34" charset="0"/>
              </a:rPr>
              <a:t>¿Cual es la Variabilidad del proceso actual?</a:t>
            </a:r>
            <a:r>
              <a:rPr lang="es-CL" sz="2800" b="1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3174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87054"/>
              </p:ext>
            </p:extLst>
          </p:nvPr>
        </p:nvGraphicFramePr>
        <p:xfrm>
          <a:off x="1249476" y="1716088"/>
          <a:ext cx="5948362" cy="280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áfico" r:id="rId3" imgW="5265572" imgH="2438362" progId="Excel.Chart.8">
                  <p:embed/>
                </p:oleObj>
              </mc:Choice>
              <mc:Fallback>
                <p:oleObj name="Gráfico" r:id="rId3" imgW="5265572" imgH="243836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476" y="1716088"/>
                        <a:ext cx="5948362" cy="280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3454"/>
              </p:ext>
            </p:extLst>
          </p:nvPr>
        </p:nvGraphicFramePr>
        <p:xfrm>
          <a:off x="2220685" y="4833259"/>
          <a:ext cx="3653518" cy="162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Graph" r:id="rId5" imgW="5486400" imgH="3657600" progId="MtbGraph.Document.15">
                  <p:embed/>
                </p:oleObj>
              </mc:Choice>
              <mc:Fallback>
                <p:oleObj name="Graph" r:id="rId5" imgW="5486400" imgH="3657600" progId="MtbGraph.Document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5" y="4833259"/>
                        <a:ext cx="3653518" cy="162537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255588" y="1319213"/>
            <a:ext cx="850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             The Demand Capture process has a Variability of over 70%</a:t>
            </a:r>
            <a:endParaRPr lang="es-CL" sz="2000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48000" y="4194629"/>
            <a:ext cx="1175657" cy="1161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73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A1C2-9BD4-4242-8738-2F3FD6A611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1012825" y="2205038"/>
            <a:ext cx="184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1800">
              <a:latin typeface="Arial" pitchFamily="34" charset="0"/>
            </a:endParaRPr>
          </a:p>
        </p:txBody>
      </p:sp>
      <p:sp>
        <p:nvSpPr>
          <p:cNvPr id="303107" name="Text Box 2"/>
          <p:cNvSpPr txBox="1">
            <a:spLocks noChangeArrowheads="1"/>
          </p:cNvSpPr>
          <p:nvPr/>
        </p:nvSpPr>
        <p:spPr bwMode="auto">
          <a:xfrm>
            <a:off x="204788" y="869950"/>
            <a:ext cx="14493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2800">
                <a:solidFill>
                  <a:schemeClr val="bg1"/>
                </a:solidFill>
                <a:latin typeface="Impact" pitchFamily="34" charset="0"/>
              </a:rPr>
              <a:t>Objetivo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433388" y="2041525"/>
            <a:ext cx="8088312" cy="27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The Demand Capture process has a Variability of over 70%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 Propose a Statistical Model for demand forecasts, which considers variables independent of the planning information for Component Changes delivered by the Contracts.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This Model should be one more tool for the data mining engineer in inventory decision making.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  This Model bases its inventory recommendation based on historical information, fleet size and type of distribution of Component change behavior, plus a safety factor.</a:t>
            </a:r>
            <a:endParaRPr lang="es-CL" sz="2000" dirty="0">
              <a:latin typeface="Calibri" pitchFamily="34" charset="0"/>
            </a:endParaRP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809750" y="1270000"/>
            <a:ext cx="539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4000">
                <a:solidFill>
                  <a:schemeClr val="accent2"/>
                </a:solidFill>
                <a:latin typeface="Arial" pitchFamily="34" charset="0"/>
              </a:rPr>
              <a:t>Q</a:t>
            </a:r>
            <a:r>
              <a:rPr lang="es-CL" sz="4000" baseline="-25000">
                <a:solidFill>
                  <a:schemeClr val="accent2"/>
                </a:solidFill>
                <a:latin typeface="Arial" pitchFamily="34" charset="0"/>
              </a:rPr>
              <a:t>req</a:t>
            </a:r>
            <a:r>
              <a:rPr lang="es-CL" sz="4000">
                <a:solidFill>
                  <a:schemeClr val="accent2"/>
                </a:solidFill>
                <a:latin typeface="Arial" pitchFamily="34" charset="0"/>
              </a:rPr>
              <a:t>. =  E  * </a:t>
            </a:r>
            <a:r>
              <a:rPr lang="es-CL"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ƒ + F</a:t>
            </a:r>
            <a:r>
              <a:rPr lang="es-CL" sz="4000" baseline="-250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seg</a:t>
            </a:r>
            <a:r>
              <a:rPr lang="es-CL"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2282825" y="390979"/>
            <a:ext cx="3429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 dirty="0" err="1" smtClean="0">
                <a:latin typeface="Calibri" pitchFamily="34" charset="0"/>
              </a:rPr>
              <a:t>Model</a:t>
            </a:r>
            <a:r>
              <a:rPr lang="es-CL" sz="2800" b="1" dirty="0" smtClean="0">
                <a:latin typeface="Calibri" pitchFamily="34" charset="0"/>
              </a:rPr>
              <a:t> </a:t>
            </a:r>
            <a:r>
              <a:rPr lang="es-CL" sz="2800" b="1" dirty="0" err="1" smtClean="0">
                <a:latin typeface="Calibri" pitchFamily="34" charset="0"/>
              </a:rPr>
              <a:t>Proposal</a:t>
            </a:r>
            <a:r>
              <a:rPr lang="es-CL" sz="2800" b="1" dirty="0" smtClean="0">
                <a:latin typeface="Calibri" pitchFamily="34" charset="0"/>
              </a:rPr>
              <a:t> (ME)</a:t>
            </a:r>
            <a:r>
              <a:rPr lang="es-CL" sz="2800" b="1" dirty="0" smtClean="0">
                <a:latin typeface="Arial" pitchFamily="34" charset="0"/>
              </a:rPr>
              <a:t> </a:t>
            </a:r>
            <a:endParaRPr lang="es-CL" sz="2800" b="1" dirty="0">
              <a:latin typeface="Arial" pitchFamily="34" charset="0"/>
            </a:endParaRP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692150" y="5211763"/>
            <a:ext cx="7759700" cy="143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800" dirty="0" err="1">
                <a:latin typeface="Arial" pitchFamily="34" charset="0"/>
              </a:rPr>
              <a:t>Q</a:t>
            </a:r>
            <a:r>
              <a:rPr lang="es-CL" sz="1800" baseline="-25000" dirty="0" err="1">
                <a:latin typeface="Arial" pitchFamily="34" charset="0"/>
              </a:rPr>
              <a:t>req</a:t>
            </a:r>
            <a:r>
              <a:rPr lang="es-CL" sz="1800" dirty="0">
                <a:latin typeface="Arial" pitchFamily="34" charset="0"/>
              </a:rPr>
              <a:t>. = </a:t>
            </a:r>
            <a:r>
              <a:rPr lang="es-CL" sz="1800" dirty="0" err="1" smtClean="0">
                <a:latin typeface="Arial" pitchFamily="34" charset="0"/>
              </a:rPr>
              <a:t>Suggested</a:t>
            </a:r>
            <a:r>
              <a:rPr lang="es-CL" sz="1800" dirty="0" smtClean="0">
                <a:latin typeface="Arial" pitchFamily="34" charset="0"/>
              </a:rPr>
              <a:t> </a:t>
            </a:r>
            <a:r>
              <a:rPr lang="es-CL" sz="1800" dirty="0" err="1" smtClean="0">
                <a:latin typeface="Arial" pitchFamily="34" charset="0"/>
              </a:rPr>
              <a:t>quantity</a:t>
            </a:r>
            <a:endParaRPr lang="es-CL" sz="1800" dirty="0" smtClean="0">
              <a:latin typeface="Arial" pitchFamily="34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800" dirty="0" smtClean="0">
                <a:latin typeface="Arial" pitchFamily="34" charset="0"/>
              </a:rPr>
              <a:t>E      </a:t>
            </a:r>
            <a:r>
              <a:rPr lang="es-CL" sz="1800" dirty="0">
                <a:latin typeface="Arial" pitchFamily="34" charset="0"/>
              </a:rPr>
              <a:t>= </a:t>
            </a:r>
            <a:r>
              <a:rPr lang="es-CL" sz="1800" dirty="0" err="1" smtClean="0">
                <a:latin typeface="Arial" pitchFamily="34" charset="0"/>
              </a:rPr>
              <a:t>Estimate</a:t>
            </a:r>
            <a:r>
              <a:rPr lang="es-CL" sz="1800" dirty="0" smtClean="0">
                <a:latin typeface="Arial" pitchFamily="34" charset="0"/>
              </a:rPr>
              <a:t> </a:t>
            </a:r>
            <a:endParaRPr lang="es-CL" sz="1800" dirty="0">
              <a:latin typeface="Arial" pitchFamily="34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800" dirty="0">
                <a:latin typeface="Arial" pitchFamily="34" charset="0"/>
                <a:cs typeface="Arial" pitchFamily="34" charset="0"/>
              </a:rPr>
              <a:t>ƒ      = 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CRP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Behavioral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Distribution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Function</a:t>
            </a: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8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s-CL" sz="1800" baseline="-25000" dirty="0" err="1" smtClean="0">
                <a:latin typeface="Arial" pitchFamily="34" charset="0"/>
                <a:cs typeface="Arial" pitchFamily="34" charset="0"/>
              </a:rPr>
              <a:t>seg</a:t>
            </a:r>
            <a:r>
              <a:rPr lang="es-CL" sz="1800" dirty="0">
                <a:latin typeface="Arial" pitchFamily="34" charset="0"/>
                <a:cs typeface="Arial" pitchFamily="34" charset="0"/>
              </a:rPr>
              <a:t>. = 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Security factor</a:t>
            </a: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5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A7BDC-9004-4607-9139-9E7281ED8FDB}" type="slidenum">
              <a:rPr lang="en-US"/>
              <a:pPr/>
              <a:t>3</a:t>
            </a:fld>
            <a:endParaRPr lang="en-US"/>
          </a:p>
        </p:txBody>
      </p:sp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1012825" y="2205038"/>
            <a:ext cx="184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1800">
              <a:latin typeface="Arial" pitchFamily="34" charset="0"/>
            </a:endParaRPr>
          </a:p>
        </p:txBody>
      </p:sp>
      <p:sp>
        <p:nvSpPr>
          <p:cNvPr id="305156" name="AutoShape 4"/>
          <p:cNvSpPr>
            <a:spLocks noChangeArrowheads="1"/>
          </p:cNvSpPr>
          <p:nvPr/>
        </p:nvSpPr>
        <p:spPr bwMode="auto">
          <a:xfrm>
            <a:off x="6127750" y="1852613"/>
            <a:ext cx="1087438" cy="793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 eaLnBrk="0" hangingPunct="0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  <a:tabLst>
                <a:tab pos="115888" algn="l"/>
              </a:tabLst>
            </a:pPr>
            <a:r>
              <a:rPr lang="es-CL" sz="2000">
                <a:solidFill>
                  <a:schemeClr val="accent2"/>
                </a:solidFill>
                <a:latin typeface="Arial" pitchFamily="34" charset="0"/>
              </a:rPr>
              <a:t>Output 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255588" y="3813175"/>
            <a:ext cx="4789487" cy="2509598"/>
          </a:xfrm>
          <a:prstGeom prst="rect">
            <a:avLst/>
          </a:prstGeom>
          <a:solidFill>
            <a:srgbClr val="CCFFCC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400" b="1" dirty="0">
                <a:latin typeface="Calibri" pitchFamily="34" charset="0"/>
              </a:rPr>
              <a:t>X</a:t>
            </a:r>
            <a:r>
              <a:rPr lang="es-CL" sz="1400" b="1" baseline="-25000" dirty="0">
                <a:latin typeface="Calibri" pitchFamily="34" charset="0"/>
              </a:rPr>
              <a:t>1</a:t>
            </a:r>
            <a:r>
              <a:rPr lang="es-CL" sz="1400" b="1" dirty="0">
                <a:latin typeface="Calibri" pitchFamily="34" charset="0"/>
              </a:rPr>
              <a:t>: </a:t>
            </a:r>
            <a:r>
              <a:rPr lang="en-US" sz="1400" b="1" dirty="0" smtClean="0">
                <a:latin typeface="Calibri" pitchFamily="34" charset="0"/>
              </a:rPr>
              <a:t>Number of Machines (Fleet)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X2: Number of Components used x Machine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X3: Average Lead Time with Factory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X4: Average Lead Time CRC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X5: Percentage Repaired v / s Buy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X6: Historical average of Real CRP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X7: Equipment Utilization in%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X8: Type of statistical distribution of the real CRP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X9: Safety factor</a:t>
            </a:r>
            <a:endParaRPr lang="es-CL" sz="1400" b="1" dirty="0">
              <a:latin typeface="Calibri" pitchFamily="34" charset="0"/>
            </a:endParaRPr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>
            <a:off x="336550" y="1952625"/>
            <a:ext cx="1087438" cy="793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 eaLnBrk="0" hangingPunct="0">
              <a:lnSpc>
                <a:spcPct val="8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None/>
              <a:tabLst>
                <a:tab pos="115888" algn="l"/>
              </a:tabLst>
            </a:pPr>
            <a:r>
              <a:rPr lang="es-CL" sz="2000">
                <a:solidFill>
                  <a:schemeClr val="accent2"/>
                </a:solidFill>
                <a:latin typeface="Arial" pitchFamily="34" charset="0"/>
              </a:rPr>
              <a:t>Imput </a:t>
            </a:r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 rot="10800000">
            <a:off x="874713" y="2967038"/>
            <a:ext cx="325437" cy="588962"/>
          </a:xfrm>
          <a:prstGeom prst="downArrow">
            <a:avLst>
              <a:gd name="adj1" fmla="val 50000"/>
              <a:gd name="adj2" fmla="val 4524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5160" name="AutoShape 8"/>
          <p:cNvSpPr>
            <a:spLocks noChangeArrowheads="1"/>
          </p:cNvSpPr>
          <p:nvPr/>
        </p:nvSpPr>
        <p:spPr bwMode="auto">
          <a:xfrm>
            <a:off x="6502400" y="2754313"/>
            <a:ext cx="325438" cy="588962"/>
          </a:xfrm>
          <a:prstGeom prst="downArrow">
            <a:avLst>
              <a:gd name="adj1" fmla="val 50000"/>
              <a:gd name="adj2" fmla="val 4524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5161" name="Text Box 9"/>
          <p:cNvSpPr txBox="1">
            <a:spLocks noChangeArrowheads="1"/>
          </p:cNvSpPr>
          <p:nvPr/>
        </p:nvSpPr>
        <p:spPr bwMode="auto">
          <a:xfrm>
            <a:off x="5149850" y="3803650"/>
            <a:ext cx="3355975" cy="441339"/>
          </a:xfrm>
          <a:prstGeom prst="rect">
            <a:avLst/>
          </a:prstGeom>
          <a:solidFill>
            <a:srgbClr val="CCFFCC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5888" algn="l"/>
              </a:tabLst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CL" sz="1400" b="1" dirty="0">
                <a:latin typeface="Calibri" pitchFamily="34" charset="0"/>
              </a:rPr>
              <a:t>Y</a:t>
            </a:r>
            <a:r>
              <a:rPr lang="es-CL" sz="1400" b="1" baseline="-25000" dirty="0">
                <a:latin typeface="Calibri" pitchFamily="34" charset="0"/>
              </a:rPr>
              <a:t>1</a:t>
            </a:r>
            <a:r>
              <a:rPr lang="es-CL" sz="1400" b="1" dirty="0">
                <a:latin typeface="Calibri" pitchFamily="34" charset="0"/>
              </a:rPr>
              <a:t>: </a:t>
            </a:r>
            <a:r>
              <a:rPr lang="en-US" sz="1400" b="1" dirty="0" smtClean="0">
                <a:latin typeface="Calibri" pitchFamily="34" charset="0"/>
              </a:rPr>
              <a:t>On Hand Inventory Recommendation for time ranges with X% Confidence</a:t>
            </a:r>
            <a:endParaRPr lang="es-CL" sz="1400" b="1" dirty="0">
              <a:latin typeface="Calibri" pitchFamily="34" charset="0"/>
            </a:endParaRPr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2790825" y="1689100"/>
            <a:ext cx="2093913" cy="1216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CL" dirty="0" err="1" smtClean="0"/>
              <a:t>Statistical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r>
              <a:rPr lang="es-CL" dirty="0" smtClean="0"/>
              <a:t> </a:t>
            </a:r>
            <a:r>
              <a:rPr lang="es-CL" dirty="0"/>
              <a:t>(ME)</a:t>
            </a:r>
          </a:p>
        </p:txBody>
      </p:sp>
      <p:sp>
        <p:nvSpPr>
          <p:cNvPr id="305165" name="AutoShape 13"/>
          <p:cNvSpPr>
            <a:spLocks noChangeArrowheads="1"/>
          </p:cNvSpPr>
          <p:nvPr/>
        </p:nvSpPr>
        <p:spPr bwMode="auto">
          <a:xfrm>
            <a:off x="1714500" y="2130425"/>
            <a:ext cx="704850" cy="288925"/>
          </a:xfrm>
          <a:prstGeom prst="rightArrow">
            <a:avLst>
              <a:gd name="adj1" fmla="val 50000"/>
              <a:gd name="adj2" fmla="val 609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5166" name="AutoShape 14"/>
          <p:cNvSpPr>
            <a:spLocks noChangeArrowheads="1"/>
          </p:cNvSpPr>
          <p:nvPr/>
        </p:nvSpPr>
        <p:spPr bwMode="auto">
          <a:xfrm>
            <a:off x="5064125" y="2101850"/>
            <a:ext cx="704850" cy="288925"/>
          </a:xfrm>
          <a:prstGeom prst="rightArrow">
            <a:avLst>
              <a:gd name="adj1" fmla="val 50000"/>
              <a:gd name="adj2" fmla="val 609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5167" name="Rectangle 15"/>
          <p:cNvSpPr>
            <a:spLocks noChangeArrowheads="1"/>
          </p:cNvSpPr>
          <p:nvPr/>
        </p:nvSpPr>
        <p:spPr bwMode="auto">
          <a:xfrm>
            <a:off x="1904927" y="647397"/>
            <a:ext cx="4222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L" sz="2800" b="1" dirty="0">
                <a:latin typeface="Calibri" pitchFamily="34" charset="0"/>
              </a:rPr>
              <a:t>ME  </a:t>
            </a:r>
            <a:r>
              <a:rPr lang="es-CL" sz="2800" b="1" dirty="0" err="1" smtClean="0">
                <a:latin typeface="Calibri" pitchFamily="34" charset="0"/>
              </a:rPr>
              <a:t>What</a:t>
            </a:r>
            <a:r>
              <a:rPr lang="es-CL" sz="2800" b="1" dirty="0" smtClean="0">
                <a:latin typeface="Calibri" pitchFamily="34" charset="0"/>
              </a:rPr>
              <a:t> are </a:t>
            </a:r>
            <a:r>
              <a:rPr lang="es-CL" sz="2800" b="1" dirty="0" err="1" smtClean="0">
                <a:latin typeface="Calibri" pitchFamily="34" charset="0"/>
              </a:rPr>
              <a:t>the</a:t>
            </a:r>
            <a:r>
              <a:rPr lang="es-CL" sz="2800" b="1" dirty="0" smtClean="0">
                <a:latin typeface="Calibri" pitchFamily="34" charset="0"/>
              </a:rPr>
              <a:t> variables</a:t>
            </a:r>
            <a:endParaRPr lang="es-CL" sz="28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Office PowerPoint</Application>
  <PresentationFormat>Presentación en pantalla (4:3)</PresentationFormat>
  <Paragraphs>30</Paragraphs>
  <Slides>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Tema de Office</vt:lpstr>
      <vt:lpstr>Gráfico de Microsoft Excel</vt:lpstr>
      <vt:lpstr>Minitab Graph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Ximenaa</dc:creator>
  <cp:lastModifiedBy>Ximenaa</cp:lastModifiedBy>
  <cp:revision>1</cp:revision>
  <dcterms:created xsi:type="dcterms:W3CDTF">2020-11-16T14:32:32Z</dcterms:created>
  <dcterms:modified xsi:type="dcterms:W3CDTF">2020-11-16T14:36:36Z</dcterms:modified>
</cp:coreProperties>
</file>