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7D2E9-53DD-43F5-A9CA-9E18B7B200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A81ECBB-C534-4C6F-B04F-59A3E25BDB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0D01CBA-1F51-4917-82F9-F46FC3B0FCA6}"/>
              </a:ext>
            </a:extLst>
          </p:cNvPr>
          <p:cNvSpPr>
            <a:spLocks noGrp="1"/>
          </p:cNvSpPr>
          <p:nvPr>
            <p:ph type="dt" sz="half" idx="10"/>
          </p:nvPr>
        </p:nvSpPr>
        <p:spPr/>
        <p:txBody>
          <a:bodyPr/>
          <a:lstStyle/>
          <a:p>
            <a:fld id="{B42BB907-24EC-46A0-AA24-29083B157B26}" type="datetimeFigureOut">
              <a:rPr lang="en-GB" smtClean="0"/>
              <a:t>08/04/2021</a:t>
            </a:fld>
            <a:endParaRPr lang="en-GB"/>
          </a:p>
        </p:txBody>
      </p:sp>
      <p:sp>
        <p:nvSpPr>
          <p:cNvPr id="5" name="Footer Placeholder 4">
            <a:extLst>
              <a:ext uri="{FF2B5EF4-FFF2-40B4-BE49-F238E27FC236}">
                <a16:creationId xmlns:a16="http://schemas.microsoft.com/office/drawing/2014/main" id="{F47A2B55-264F-49D6-9C8D-DBF4E4FEBA8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34EBABC-FB34-4E65-BCAD-18218863F576}"/>
              </a:ext>
            </a:extLst>
          </p:cNvPr>
          <p:cNvSpPr>
            <a:spLocks noGrp="1"/>
          </p:cNvSpPr>
          <p:nvPr>
            <p:ph type="sldNum" sz="quarter" idx="12"/>
          </p:nvPr>
        </p:nvSpPr>
        <p:spPr/>
        <p:txBody>
          <a:bodyPr/>
          <a:lstStyle/>
          <a:p>
            <a:fld id="{F650A0DA-432C-4C4D-9D6F-E5FFDDC13BB9}" type="slidenum">
              <a:rPr lang="en-GB" smtClean="0"/>
              <a:t>‹#›</a:t>
            </a:fld>
            <a:endParaRPr lang="en-GB"/>
          </a:p>
        </p:txBody>
      </p:sp>
    </p:spTree>
    <p:extLst>
      <p:ext uri="{BB962C8B-B14F-4D97-AF65-F5344CB8AC3E}">
        <p14:creationId xmlns:p14="http://schemas.microsoft.com/office/powerpoint/2010/main" val="1584280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21A4F-66B7-437C-8650-EB0252050DB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FD03F22-619C-4E65-B3C1-7131F5A6C2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E654ECC-910F-4E8D-A656-C4E2B55AD5EC}"/>
              </a:ext>
            </a:extLst>
          </p:cNvPr>
          <p:cNvSpPr>
            <a:spLocks noGrp="1"/>
          </p:cNvSpPr>
          <p:nvPr>
            <p:ph type="dt" sz="half" idx="10"/>
          </p:nvPr>
        </p:nvSpPr>
        <p:spPr/>
        <p:txBody>
          <a:bodyPr/>
          <a:lstStyle/>
          <a:p>
            <a:fld id="{B42BB907-24EC-46A0-AA24-29083B157B26}" type="datetimeFigureOut">
              <a:rPr lang="en-GB" smtClean="0"/>
              <a:t>08/04/2021</a:t>
            </a:fld>
            <a:endParaRPr lang="en-GB"/>
          </a:p>
        </p:txBody>
      </p:sp>
      <p:sp>
        <p:nvSpPr>
          <p:cNvPr id="5" name="Footer Placeholder 4">
            <a:extLst>
              <a:ext uri="{FF2B5EF4-FFF2-40B4-BE49-F238E27FC236}">
                <a16:creationId xmlns:a16="http://schemas.microsoft.com/office/drawing/2014/main" id="{5DADFAC5-6F04-4D74-A389-0A8942F8E38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8C80F6B-CCDE-4655-B88B-40C92D75684E}"/>
              </a:ext>
            </a:extLst>
          </p:cNvPr>
          <p:cNvSpPr>
            <a:spLocks noGrp="1"/>
          </p:cNvSpPr>
          <p:nvPr>
            <p:ph type="sldNum" sz="quarter" idx="12"/>
          </p:nvPr>
        </p:nvSpPr>
        <p:spPr/>
        <p:txBody>
          <a:bodyPr/>
          <a:lstStyle/>
          <a:p>
            <a:fld id="{F650A0DA-432C-4C4D-9D6F-E5FFDDC13BB9}" type="slidenum">
              <a:rPr lang="en-GB" smtClean="0"/>
              <a:t>‹#›</a:t>
            </a:fld>
            <a:endParaRPr lang="en-GB"/>
          </a:p>
        </p:txBody>
      </p:sp>
    </p:spTree>
    <p:extLst>
      <p:ext uri="{BB962C8B-B14F-4D97-AF65-F5344CB8AC3E}">
        <p14:creationId xmlns:p14="http://schemas.microsoft.com/office/powerpoint/2010/main" val="3504212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4ED483-B493-4422-BEAA-3F9D51A8849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99F06EA-9C28-4E6A-904D-E965A546D2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1EB0D7E-0BD4-4CE0-8E5D-A85198353EFE}"/>
              </a:ext>
            </a:extLst>
          </p:cNvPr>
          <p:cNvSpPr>
            <a:spLocks noGrp="1"/>
          </p:cNvSpPr>
          <p:nvPr>
            <p:ph type="dt" sz="half" idx="10"/>
          </p:nvPr>
        </p:nvSpPr>
        <p:spPr/>
        <p:txBody>
          <a:bodyPr/>
          <a:lstStyle/>
          <a:p>
            <a:fld id="{B42BB907-24EC-46A0-AA24-29083B157B26}" type="datetimeFigureOut">
              <a:rPr lang="en-GB" smtClean="0"/>
              <a:t>08/04/2021</a:t>
            </a:fld>
            <a:endParaRPr lang="en-GB"/>
          </a:p>
        </p:txBody>
      </p:sp>
      <p:sp>
        <p:nvSpPr>
          <p:cNvPr id="5" name="Footer Placeholder 4">
            <a:extLst>
              <a:ext uri="{FF2B5EF4-FFF2-40B4-BE49-F238E27FC236}">
                <a16:creationId xmlns:a16="http://schemas.microsoft.com/office/drawing/2014/main" id="{400B9418-F2CC-4AB6-9C44-0E30A7DD86F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4F48133-0699-403A-8249-8EB091BFA8C0}"/>
              </a:ext>
            </a:extLst>
          </p:cNvPr>
          <p:cNvSpPr>
            <a:spLocks noGrp="1"/>
          </p:cNvSpPr>
          <p:nvPr>
            <p:ph type="sldNum" sz="quarter" idx="12"/>
          </p:nvPr>
        </p:nvSpPr>
        <p:spPr/>
        <p:txBody>
          <a:bodyPr/>
          <a:lstStyle/>
          <a:p>
            <a:fld id="{F650A0DA-432C-4C4D-9D6F-E5FFDDC13BB9}" type="slidenum">
              <a:rPr lang="en-GB" smtClean="0"/>
              <a:t>‹#›</a:t>
            </a:fld>
            <a:endParaRPr lang="en-GB"/>
          </a:p>
        </p:txBody>
      </p:sp>
    </p:spTree>
    <p:extLst>
      <p:ext uri="{BB962C8B-B14F-4D97-AF65-F5344CB8AC3E}">
        <p14:creationId xmlns:p14="http://schemas.microsoft.com/office/powerpoint/2010/main" val="3903565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BA2DA-612A-4836-8991-0A3443A4080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9A67B5F-F397-4BC8-86A3-F8C0C4194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D9E0830-E8FE-45A3-8CC9-6EBBEEF10308}"/>
              </a:ext>
            </a:extLst>
          </p:cNvPr>
          <p:cNvSpPr>
            <a:spLocks noGrp="1"/>
          </p:cNvSpPr>
          <p:nvPr>
            <p:ph type="dt" sz="half" idx="10"/>
          </p:nvPr>
        </p:nvSpPr>
        <p:spPr/>
        <p:txBody>
          <a:bodyPr/>
          <a:lstStyle/>
          <a:p>
            <a:fld id="{B42BB907-24EC-46A0-AA24-29083B157B26}" type="datetimeFigureOut">
              <a:rPr lang="en-GB" smtClean="0"/>
              <a:t>08/04/2021</a:t>
            </a:fld>
            <a:endParaRPr lang="en-GB"/>
          </a:p>
        </p:txBody>
      </p:sp>
      <p:sp>
        <p:nvSpPr>
          <p:cNvPr id="5" name="Footer Placeholder 4">
            <a:extLst>
              <a:ext uri="{FF2B5EF4-FFF2-40B4-BE49-F238E27FC236}">
                <a16:creationId xmlns:a16="http://schemas.microsoft.com/office/drawing/2014/main" id="{8945E5BA-19FD-4E43-9483-5FE530FE46F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AE32972-4C88-4A4F-B582-D58F66AFC32C}"/>
              </a:ext>
            </a:extLst>
          </p:cNvPr>
          <p:cNvSpPr>
            <a:spLocks noGrp="1"/>
          </p:cNvSpPr>
          <p:nvPr>
            <p:ph type="sldNum" sz="quarter" idx="12"/>
          </p:nvPr>
        </p:nvSpPr>
        <p:spPr/>
        <p:txBody>
          <a:bodyPr/>
          <a:lstStyle/>
          <a:p>
            <a:fld id="{F650A0DA-432C-4C4D-9D6F-E5FFDDC13BB9}" type="slidenum">
              <a:rPr lang="en-GB" smtClean="0"/>
              <a:t>‹#›</a:t>
            </a:fld>
            <a:endParaRPr lang="en-GB"/>
          </a:p>
        </p:txBody>
      </p:sp>
    </p:spTree>
    <p:extLst>
      <p:ext uri="{BB962C8B-B14F-4D97-AF65-F5344CB8AC3E}">
        <p14:creationId xmlns:p14="http://schemas.microsoft.com/office/powerpoint/2010/main" val="198176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30648-3398-49D0-8CA8-F7486EB526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5F70767-D876-4BBB-96A9-AB95C7943A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C8AF31-B75E-45D7-8F51-7A5398870D3C}"/>
              </a:ext>
            </a:extLst>
          </p:cNvPr>
          <p:cNvSpPr>
            <a:spLocks noGrp="1"/>
          </p:cNvSpPr>
          <p:nvPr>
            <p:ph type="dt" sz="half" idx="10"/>
          </p:nvPr>
        </p:nvSpPr>
        <p:spPr/>
        <p:txBody>
          <a:bodyPr/>
          <a:lstStyle/>
          <a:p>
            <a:fld id="{B42BB907-24EC-46A0-AA24-29083B157B26}" type="datetimeFigureOut">
              <a:rPr lang="en-GB" smtClean="0"/>
              <a:t>08/04/2021</a:t>
            </a:fld>
            <a:endParaRPr lang="en-GB"/>
          </a:p>
        </p:txBody>
      </p:sp>
      <p:sp>
        <p:nvSpPr>
          <p:cNvPr id="5" name="Footer Placeholder 4">
            <a:extLst>
              <a:ext uri="{FF2B5EF4-FFF2-40B4-BE49-F238E27FC236}">
                <a16:creationId xmlns:a16="http://schemas.microsoft.com/office/drawing/2014/main" id="{AED65FA7-E3C4-40BB-8F8E-83CB9656B84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EFFD86D-133B-4ABA-9CBD-E2E4D64E01D0}"/>
              </a:ext>
            </a:extLst>
          </p:cNvPr>
          <p:cNvSpPr>
            <a:spLocks noGrp="1"/>
          </p:cNvSpPr>
          <p:nvPr>
            <p:ph type="sldNum" sz="quarter" idx="12"/>
          </p:nvPr>
        </p:nvSpPr>
        <p:spPr/>
        <p:txBody>
          <a:bodyPr/>
          <a:lstStyle/>
          <a:p>
            <a:fld id="{F650A0DA-432C-4C4D-9D6F-E5FFDDC13BB9}" type="slidenum">
              <a:rPr lang="en-GB" smtClean="0"/>
              <a:t>‹#›</a:t>
            </a:fld>
            <a:endParaRPr lang="en-GB"/>
          </a:p>
        </p:txBody>
      </p:sp>
    </p:spTree>
    <p:extLst>
      <p:ext uri="{BB962C8B-B14F-4D97-AF65-F5344CB8AC3E}">
        <p14:creationId xmlns:p14="http://schemas.microsoft.com/office/powerpoint/2010/main" val="193128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E8C47-F192-40D3-974D-469BF640B3F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B8007FF-3D4E-4462-B769-5293198D0B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E918FBB-9B85-492E-BA36-D24B364264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67C9C43-826E-429C-B39F-E4A9CF2C9448}"/>
              </a:ext>
            </a:extLst>
          </p:cNvPr>
          <p:cNvSpPr>
            <a:spLocks noGrp="1"/>
          </p:cNvSpPr>
          <p:nvPr>
            <p:ph type="dt" sz="half" idx="10"/>
          </p:nvPr>
        </p:nvSpPr>
        <p:spPr/>
        <p:txBody>
          <a:bodyPr/>
          <a:lstStyle/>
          <a:p>
            <a:fld id="{B42BB907-24EC-46A0-AA24-29083B157B26}" type="datetimeFigureOut">
              <a:rPr lang="en-GB" smtClean="0"/>
              <a:t>08/04/2021</a:t>
            </a:fld>
            <a:endParaRPr lang="en-GB"/>
          </a:p>
        </p:txBody>
      </p:sp>
      <p:sp>
        <p:nvSpPr>
          <p:cNvPr id="6" name="Footer Placeholder 5">
            <a:extLst>
              <a:ext uri="{FF2B5EF4-FFF2-40B4-BE49-F238E27FC236}">
                <a16:creationId xmlns:a16="http://schemas.microsoft.com/office/drawing/2014/main" id="{60F9FE4B-5875-47D7-9E88-C52C3CD0F8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4E90348-90E7-41D2-97D1-5F933D74A7F4}"/>
              </a:ext>
            </a:extLst>
          </p:cNvPr>
          <p:cNvSpPr>
            <a:spLocks noGrp="1"/>
          </p:cNvSpPr>
          <p:nvPr>
            <p:ph type="sldNum" sz="quarter" idx="12"/>
          </p:nvPr>
        </p:nvSpPr>
        <p:spPr/>
        <p:txBody>
          <a:bodyPr/>
          <a:lstStyle/>
          <a:p>
            <a:fld id="{F650A0DA-432C-4C4D-9D6F-E5FFDDC13BB9}" type="slidenum">
              <a:rPr lang="en-GB" smtClean="0"/>
              <a:t>‹#›</a:t>
            </a:fld>
            <a:endParaRPr lang="en-GB"/>
          </a:p>
        </p:txBody>
      </p:sp>
    </p:spTree>
    <p:extLst>
      <p:ext uri="{BB962C8B-B14F-4D97-AF65-F5344CB8AC3E}">
        <p14:creationId xmlns:p14="http://schemas.microsoft.com/office/powerpoint/2010/main" val="419472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48AB0-2590-4CAB-96CE-75AFE4E5F22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BA9034F-D62A-4F96-BDCD-C71E684591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1F3E32-D41F-41E0-9D0E-64BF1198546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85AE8C9-28D0-4713-970B-45C0F162AB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1F5720-2F1E-4B1F-991B-1A7A8385FC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7B362EA-13B7-4BB0-940B-A5EFACE5ABE5}"/>
              </a:ext>
            </a:extLst>
          </p:cNvPr>
          <p:cNvSpPr>
            <a:spLocks noGrp="1"/>
          </p:cNvSpPr>
          <p:nvPr>
            <p:ph type="dt" sz="half" idx="10"/>
          </p:nvPr>
        </p:nvSpPr>
        <p:spPr/>
        <p:txBody>
          <a:bodyPr/>
          <a:lstStyle/>
          <a:p>
            <a:fld id="{B42BB907-24EC-46A0-AA24-29083B157B26}" type="datetimeFigureOut">
              <a:rPr lang="en-GB" smtClean="0"/>
              <a:t>08/04/2021</a:t>
            </a:fld>
            <a:endParaRPr lang="en-GB"/>
          </a:p>
        </p:txBody>
      </p:sp>
      <p:sp>
        <p:nvSpPr>
          <p:cNvPr id="8" name="Footer Placeholder 7">
            <a:extLst>
              <a:ext uri="{FF2B5EF4-FFF2-40B4-BE49-F238E27FC236}">
                <a16:creationId xmlns:a16="http://schemas.microsoft.com/office/drawing/2014/main" id="{74CCD14C-B206-46E0-8ABA-6C9C9D00579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9381F47-835A-4BC5-96ED-68E06BF2DAC5}"/>
              </a:ext>
            </a:extLst>
          </p:cNvPr>
          <p:cNvSpPr>
            <a:spLocks noGrp="1"/>
          </p:cNvSpPr>
          <p:nvPr>
            <p:ph type="sldNum" sz="quarter" idx="12"/>
          </p:nvPr>
        </p:nvSpPr>
        <p:spPr/>
        <p:txBody>
          <a:bodyPr/>
          <a:lstStyle/>
          <a:p>
            <a:fld id="{F650A0DA-432C-4C4D-9D6F-E5FFDDC13BB9}" type="slidenum">
              <a:rPr lang="en-GB" smtClean="0"/>
              <a:t>‹#›</a:t>
            </a:fld>
            <a:endParaRPr lang="en-GB"/>
          </a:p>
        </p:txBody>
      </p:sp>
    </p:spTree>
    <p:extLst>
      <p:ext uri="{BB962C8B-B14F-4D97-AF65-F5344CB8AC3E}">
        <p14:creationId xmlns:p14="http://schemas.microsoft.com/office/powerpoint/2010/main" val="3669074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4B063-98E2-405E-BEAC-BA0CE3DEE77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BC7EDF7-73EC-4AB0-8B46-1F8B8C2377B2}"/>
              </a:ext>
            </a:extLst>
          </p:cNvPr>
          <p:cNvSpPr>
            <a:spLocks noGrp="1"/>
          </p:cNvSpPr>
          <p:nvPr>
            <p:ph type="dt" sz="half" idx="10"/>
          </p:nvPr>
        </p:nvSpPr>
        <p:spPr/>
        <p:txBody>
          <a:bodyPr/>
          <a:lstStyle/>
          <a:p>
            <a:fld id="{B42BB907-24EC-46A0-AA24-29083B157B26}" type="datetimeFigureOut">
              <a:rPr lang="en-GB" smtClean="0"/>
              <a:t>08/04/2021</a:t>
            </a:fld>
            <a:endParaRPr lang="en-GB"/>
          </a:p>
        </p:txBody>
      </p:sp>
      <p:sp>
        <p:nvSpPr>
          <p:cNvPr id="4" name="Footer Placeholder 3">
            <a:extLst>
              <a:ext uri="{FF2B5EF4-FFF2-40B4-BE49-F238E27FC236}">
                <a16:creationId xmlns:a16="http://schemas.microsoft.com/office/drawing/2014/main" id="{D6A2FBD7-C7FA-40AA-802D-C9ABADF776C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8028556-4D9E-4B34-BE66-E80603200A0B}"/>
              </a:ext>
            </a:extLst>
          </p:cNvPr>
          <p:cNvSpPr>
            <a:spLocks noGrp="1"/>
          </p:cNvSpPr>
          <p:nvPr>
            <p:ph type="sldNum" sz="quarter" idx="12"/>
          </p:nvPr>
        </p:nvSpPr>
        <p:spPr/>
        <p:txBody>
          <a:bodyPr/>
          <a:lstStyle/>
          <a:p>
            <a:fld id="{F650A0DA-432C-4C4D-9D6F-E5FFDDC13BB9}" type="slidenum">
              <a:rPr lang="en-GB" smtClean="0"/>
              <a:t>‹#›</a:t>
            </a:fld>
            <a:endParaRPr lang="en-GB"/>
          </a:p>
        </p:txBody>
      </p:sp>
    </p:spTree>
    <p:extLst>
      <p:ext uri="{BB962C8B-B14F-4D97-AF65-F5344CB8AC3E}">
        <p14:creationId xmlns:p14="http://schemas.microsoft.com/office/powerpoint/2010/main" val="3202796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2A85B8-656F-4151-B259-99A11790B499}"/>
              </a:ext>
            </a:extLst>
          </p:cNvPr>
          <p:cNvSpPr>
            <a:spLocks noGrp="1"/>
          </p:cNvSpPr>
          <p:nvPr>
            <p:ph type="dt" sz="half" idx="10"/>
          </p:nvPr>
        </p:nvSpPr>
        <p:spPr/>
        <p:txBody>
          <a:bodyPr/>
          <a:lstStyle/>
          <a:p>
            <a:fld id="{B42BB907-24EC-46A0-AA24-29083B157B26}" type="datetimeFigureOut">
              <a:rPr lang="en-GB" smtClean="0"/>
              <a:t>08/04/2021</a:t>
            </a:fld>
            <a:endParaRPr lang="en-GB"/>
          </a:p>
        </p:txBody>
      </p:sp>
      <p:sp>
        <p:nvSpPr>
          <p:cNvPr id="3" name="Footer Placeholder 2">
            <a:extLst>
              <a:ext uri="{FF2B5EF4-FFF2-40B4-BE49-F238E27FC236}">
                <a16:creationId xmlns:a16="http://schemas.microsoft.com/office/drawing/2014/main" id="{756996A7-D549-48C4-8470-3069831702B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F00ED78-7D91-490B-B4E2-A3654E55198A}"/>
              </a:ext>
            </a:extLst>
          </p:cNvPr>
          <p:cNvSpPr>
            <a:spLocks noGrp="1"/>
          </p:cNvSpPr>
          <p:nvPr>
            <p:ph type="sldNum" sz="quarter" idx="12"/>
          </p:nvPr>
        </p:nvSpPr>
        <p:spPr/>
        <p:txBody>
          <a:bodyPr/>
          <a:lstStyle/>
          <a:p>
            <a:fld id="{F650A0DA-432C-4C4D-9D6F-E5FFDDC13BB9}" type="slidenum">
              <a:rPr lang="en-GB" smtClean="0"/>
              <a:t>‹#›</a:t>
            </a:fld>
            <a:endParaRPr lang="en-GB"/>
          </a:p>
        </p:txBody>
      </p:sp>
    </p:spTree>
    <p:extLst>
      <p:ext uri="{BB962C8B-B14F-4D97-AF65-F5344CB8AC3E}">
        <p14:creationId xmlns:p14="http://schemas.microsoft.com/office/powerpoint/2010/main" val="2670430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C24FC-73C7-4DCD-B698-9AF26FAA52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A6E19BE-00B1-4EBC-835C-7D4640720A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0560C46-D30A-4BE9-8821-734A860524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105D06-BF39-4906-A9D5-CCEF1B29EB1C}"/>
              </a:ext>
            </a:extLst>
          </p:cNvPr>
          <p:cNvSpPr>
            <a:spLocks noGrp="1"/>
          </p:cNvSpPr>
          <p:nvPr>
            <p:ph type="dt" sz="half" idx="10"/>
          </p:nvPr>
        </p:nvSpPr>
        <p:spPr/>
        <p:txBody>
          <a:bodyPr/>
          <a:lstStyle/>
          <a:p>
            <a:fld id="{B42BB907-24EC-46A0-AA24-29083B157B26}" type="datetimeFigureOut">
              <a:rPr lang="en-GB" smtClean="0"/>
              <a:t>08/04/2021</a:t>
            </a:fld>
            <a:endParaRPr lang="en-GB"/>
          </a:p>
        </p:txBody>
      </p:sp>
      <p:sp>
        <p:nvSpPr>
          <p:cNvPr id="6" name="Footer Placeholder 5">
            <a:extLst>
              <a:ext uri="{FF2B5EF4-FFF2-40B4-BE49-F238E27FC236}">
                <a16:creationId xmlns:a16="http://schemas.microsoft.com/office/drawing/2014/main" id="{39BDC980-B972-41FA-96AA-74252196472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8654830-FC03-4CBA-9E08-5D5F5AA202E4}"/>
              </a:ext>
            </a:extLst>
          </p:cNvPr>
          <p:cNvSpPr>
            <a:spLocks noGrp="1"/>
          </p:cNvSpPr>
          <p:nvPr>
            <p:ph type="sldNum" sz="quarter" idx="12"/>
          </p:nvPr>
        </p:nvSpPr>
        <p:spPr/>
        <p:txBody>
          <a:bodyPr/>
          <a:lstStyle/>
          <a:p>
            <a:fld id="{F650A0DA-432C-4C4D-9D6F-E5FFDDC13BB9}" type="slidenum">
              <a:rPr lang="en-GB" smtClean="0"/>
              <a:t>‹#›</a:t>
            </a:fld>
            <a:endParaRPr lang="en-GB"/>
          </a:p>
        </p:txBody>
      </p:sp>
    </p:spTree>
    <p:extLst>
      <p:ext uri="{BB962C8B-B14F-4D97-AF65-F5344CB8AC3E}">
        <p14:creationId xmlns:p14="http://schemas.microsoft.com/office/powerpoint/2010/main" val="2774952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3ABCD-8457-4C22-8024-032D25CF4A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1D430EE-B4B3-4517-A8BD-D09EDEFE25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AF1A8CC-2284-4BBE-80EE-B92F93ED57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AF09C2-624D-4389-AF24-2DC29E05C1CF}"/>
              </a:ext>
            </a:extLst>
          </p:cNvPr>
          <p:cNvSpPr>
            <a:spLocks noGrp="1"/>
          </p:cNvSpPr>
          <p:nvPr>
            <p:ph type="dt" sz="half" idx="10"/>
          </p:nvPr>
        </p:nvSpPr>
        <p:spPr/>
        <p:txBody>
          <a:bodyPr/>
          <a:lstStyle/>
          <a:p>
            <a:fld id="{B42BB907-24EC-46A0-AA24-29083B157B26}" type="datetimeFigureOut">
              <a:rPr lang="en-GB" smtClean="0"/>
              <a:t>08/04/2021</a:t>
            </a:fld>
            <a:endParaRPr lang="en-GB"/>
          </a:p>
        </p:txBody>
      </p:sp>
      <p:sp>
        <p:nvSpPr>
          <p:cNvPr id="6" name="Footer Placeholder 5">
            <a:extLst>
              <a:ext uri="{FF2B5EF4-FFF2-40B4-BE49-F238E27FC236}">
                <a16:creationId xmlns:a16="http://schemas.microsoft.com/office/drawing/2014/main" id="{2E43F495-8C26-441D-A2DE-3FF61867AFA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74245BC-42EC-4894-A152-2CE1B65D3510}"/>
              </a:ext>
            </a:extLst>
          </p:cNvPr>
          <p:cNvSpPr>
            <a:spLocks noGrp="1"/>
          </p:cNvSpPr>
          <p:nvPr>
            <p:ph type="sldNum" sz="quarter" idx="12"/>
          </p:nvPr>
        </p:nvSpPr>
        <p:spPr/>
        <p:txBody>
          <a:bodyPr/>
          <a:lstStyle/>
          <a:p>
            <a:fld id="{F650A0DA-432C-4C4D-9D6F-E5FFDDC13BB9}" type="slidenum">
              <a:rPr lang="en-GB" smtClean="0"/>
              <a:t>‹#›</a:t>
            </a:fld>
            <a:endParaRPr lang="en-GB"/>
          </a:p>
        </p:txBody>
      </p:sp>
    </p:spTree>
    <p:extLst>
      <p:ext uri="{BB962C8B-B14F-4D97-AF65-F5344CB8AC3E}">
        <p14:creationId xmlns:p14="http://schemas.microsoft.com/office/powerpoint/2010/main" val="2482996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DE3A74-6647-4F1D-A928-44A7924DA0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69A94EB-AFC1-4850-9F22-C5E52775A5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8269C61-11AD-4C2C-8EAD-CE6F9D9543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2BB907-24EC-46A0-AA24-29083B157B26}" type="datetimeFigureOut">
              <a:rPr lang="en-GB" smtClean="0"/>
              <a:t>08/04/2021</a:t>
            </a:fld>
            <a:endParaRPr lang="en-GB"/>
          </a:p>
        </p:txBody>
      </p:sp>
      <p:sp>
        <p:nvSpPr>
          <p:cNvPr id="5" name="Footer Placeholder 4">
            <a:extLst>
              <a:ext uri="{FF2B5EF4-FFF2-40B4-BE49-F238E27FC236}">
                <a16:creationId xmlns:a16="http://schemas.microsoft.com/office/drawing/2014/main" id="{851722E7-6D7C-4654-AFB2-378B6442F3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6D5A6EF-69A3-4482-AD0B-BE5642EF37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50A0DA-432C-4C4D-9D6F-E5FFDDC13BB9}" type="slidenum">
              <a:rPr lang="en-GB" smtClean="0"/>
              <a:t>‹#›</a:t>
            </a:fld>
            <a:endParaRPr lang="en-GB"/>
          </a:p>
        </p:txBody>
      </p:sp>
    </p:spTree>
    <p:extLst>
      <p:ext uri="{BB962C8B-B14F-4D97-AF65-F5344CB8AC3E}">
        <p14:creationId xmlns:p14="http://schemas.microsoft.com/office/powerpoint/2010/main" val="24101980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oregon.providence.org/physician-directory/g/gluckman-ty-j" TargetMode="External"/><Relationship Id="rId3" Type="http://schemas.openxmlformats.org/officeDocument/2006/relationships/hyperlink" Target="https://europepmc.org/article/med/15448977" TargetMode="External"/><Relationship Id="rId7" Type="http://schemas.openxmlformats.org/officeDocument/2006/relationships/hyperlink" Target="https://pubmed.ncbi.nlm.nih.gov/15325416/" TargetMode="External"/><Relationship Id="rId2" Type="http://schemas.openxmlformats.org/officeDocument/2006/relationships/hyperlink" Target="https://psycnet.apa.org/record/2006-20938-005" TargetMode="External"/><Relationship Id="rId1" Type="http://schemas.openxmlformats.org/officeDocument/2006/relationships/slideLayout" Target="../slideLayouts/slideLayout2.xml"/><Relationship Id="rId6" Type="http://schemas.openxmlformats.org/officeDocument/2006/relationships/hyperlink" Target="https://pubmed.ncbi.nlm.nih.gov/14572506/" TargetMode="External"/><Relationship Id="rId5" Type="http://schemas.openxmlformats.org/officeDocument/2006/relationships/hyperlink" Target="https://pubmed.ncbi.nlm.nih.gov/20464765/" TargetMode="External"/><Relationship Id="rId4" Type="http://schemas.openxmlformats.org/officeDocument/2006/relationships/hyperlink" Target="https://onlinelibrary.wiley.com/doi/abs/10.1002/hup.987"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emf"/><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6A15A88-001A-4EEF-8984-D87E643599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EDE8BA-1CBE-47B0-BD2F-16FEDC33824A}"/>
              </a:ext>
            </a:extLst>
          </p:cNvPr>
          <p:cNvSpPr>
            <a:spLocks noGrp="1"/>
          </p:cNvSpPr>
          <p:nvPr>
            <p:ph type="ctrTitle"/>
          </p:nvPr>
        </p:nvSpPr>
        <p:spPr>
          <a:xfrm>
            <a:off x="4551220" y="226527"/>
            <a:ext cx="7194551" cy="2665509"/>
          </a:xfrm>
        </p:spPr>
        <p:txBody>
          <a:bodyPr>
            <a:normAutofit/>
          </a:bodyPr>
          <a:lstStyle/>
          <a:p>
            <a:pPr algn="r"/>
            <a:r>
              <a:rPr lang="en-GB" sz="7200" dirty="0">
                <a:solidFill>
                  <a:schemeClr val="bg1"/>
                </a:solidFill>
              </a:rPr>
              <a:t>Experimental Design Analysis </a:t>
            </a:r>
          </a:p>
        </p:txBody>
      </p:sp>
      <p:sp>
        <p:nvSpPr>
          <p:cNvPr id="3" name="Subtitle 2">
            <a:extLst>
              <a:ext uri="{FF2B5EF4-FFF2-40B4-BE49-F238E27FC236}">
                <a16:creationId xmlns:a16="http://schemas.microsoft.com/office/drawing/2014/main" id="{002C4683-061B-4483-A8B5-00DCCF6F10FA}"/>
              </a:ext>
            </a:extLst>
          </p:cNvPr>
          <p:cNvSpPr>
            <a:spLocks noGrp="1"/>
          </p:cNvSpPr>
          <p:nvPr>
            <p:ph type="subTitle" idx="1"/>
          </p:nvPr>
        </p:nvSpPr>
        <p:spPr>
          <a:xfrm>
            <a:off x="4810125" y="4095750"/>
            <a:ext cx="7194551" cy="1202968"/>
          </a:xfrm>
        </p:spPr>
        <p:txBody>
          <a:bodyPr>
            <a:normAutofit/>
          </a:bodyPr>
          <a:lstStyle/>
          <a:p>
            <a:pPr algn="r"/>
            <a:r>
              <a:rPr lang="en-GB" dirty="0">
                <a:solidFill>
                  <a:schemeClr val="bg1"/>
                </a:solidFill>
              </a:rPr>
              <a:t>Effect of caffeine on Heart rate and Sleep </a:t>
            </a:r>
          </a:p>
        </p:txBody>
      </p:sp>
      <p:pic>
        <p:nvPicPr>
          <p:cNvPr id="5" name="Picture 4">
            <a:extLst>
              <a:ext uri="{FF2B5EF4-FFF2-40B4-BE49-F238E27FC236}">
                <a16:creationId xmlns:a16="http://schemas.microsoft.com/office/drawing/2014/main" id="{488278B4-00A4-4E05-9C8E-0037EAF904D3}"/>
              </a:ext>
            </a:extLst>
          </p:cNvPr>
          <p:cNvPicPr>
            <a:picLocks noChangeAspect="1"/>
          </p:cNvPicPr>
          <p:nvPr/>
        </p:nvPicPr>
        <p:blipFill rotWithShape="1">
          <a:blip r:embed="rId2"/>
          <a:srcRect l="23401" r="29812"/>
          <a:stretch/>
        </p:blipFill>
        <p:spPr>
          <a:xfrm>
            <a:off x="1" y="10"/>
            <a:ext cx="4551219" cy="6857990"/>
          </a:xfrm>
          <a:custGeom>
            <a:avLst/>
            <a:gdLst/>
            <a:ahLst/>
            <a:cxnLst/>
            <a:rect l="l" t="t" r="r" b="b"/>
            <a:pathLst>
              <a:path w="4551219" h="6858000">
                <a:moveTo>
                  <a:pt x="4194211" y="6564619"/>
                </a:moveTo>
                <a:lnTo>
                  <a:pt x="4194211" y="6564620"/>
                </a:lnTo>
                <a:cubicBezTo>
                  <a:pt x="4204498" y="6575478"/>
                  <a:pt x="4210595" y="6582146"/>
                  <a:pt x="4216690" y="6588625"/>
                </a:cubicBezTo>
                <a:lnTo>
                  <a:pt x="4233312" y="6625224"/>
                </a:lnTo>
                <a:lnTo>
                  <a:pt x="4226218" y="6662539"/>
                </a:lnTo>
                <a:lnTo>
                  <a:pt x="4226217" y="6662540"/>
                </a:lnTo>
                <a:lnTo>
                  <a:pt x="4226216" y="6662543"/>
                </a:lnTo>
                <a:lnTo>
                  <a:pt x="4214767" y="6683026"/>
                </a:lnTo>
                <a:lnTo>
                  <a:pt x="4211619" y="6702975"/>
                </a:lnTo>
                <a:lnTo>
                  <a:pt x="4211619" y="6702976"/>
                </a:lnTo>
                <a:cubicBezTo>
                  <a:pt x="4212024" y="6716168"/>
                  <a:pt x="4217168" y="6729218"/>
                  <a:pt x="4225455" y="6742552"/>
                </a:cubicBezTo>
                <a:lnTo>
                  <a:pt x="4225456" y="6742554"/>
                </a:lnTo>
                <a:lnTo>
                  <a:pt x="4244933" y="6812061"/>
                </a:lnTo>
                <a:lnTo>
                  <a:pt x="4244933" y="6812063"/>
                </a:lnTo>
                <a:lnTo>
                  <a:pt x="4244933" y="6812062"/>
                </a:lnTo>
                <a:lnTo>
                  <a:pt x="4244933" y="6812061"/>
                </a:lnTo>
                <a:lnTo>
                  <a:pt x="4240159" y="6776799"/>
                </a:lnTo>
                <a:lnTo>
                  <a:pt x="4225456" y="6742554"/>
                </a:lnTo>
                <a:lnTo>
                  <a:pt x="4225455" y="6742551"/>
                </a:lnTo>
                <a:lnTo>
                  <a:pt x="4211619" y="6702975"/>
                </a:lnTo>
                <a:lnTo>
                  <a:pt x="4226216" y="6662543"/>
                </a:lnTo>
                <a:lnTo>
                  <a:pt x="4226217" y="6662541"/>
                </a:lnTo>
                <a:lnTo>
                  <a:pt x="4226218" y="6662539"/>
                </a:lnTo>
                <a:lnTo>
                  <a:pt x="4233301" y="6645551"/>
                </a:lnTo>
                <a:lnTo>
                  <a:pt x="4233312" y="6625224"/>
                </a:lnTo>
                <a:lnTo>
                  <a:pt x="4233312" y="6625223"/>
                </a:lnTo>
                <a:cubicBezTo>
                  <a:pt x="4231216" y="6611340"/>
                  <a:pt x="4225168" y="6597577"/>
                  <a:pt x="4216690" y="6588624"/>
                </a:cubicBezTo>
                <a:close/>
                <a:moveTo>
                  <a:pt x="4274532" y="6438980"/>
                </a:moveTo>
                <a:lnTo>
                  <a:pt x="4254602" y="6463839"/>
                </a:lnTo>
                <a:lnTo>
                  <a:pt x="4254600" y="6463848"/>
                </a:lnTo>
                <a:lnTo>
                  <a:pt x="4240803" y="6513011"/>
                </a:lnTo>
                <a:lnTo>
                  <a:pt x="4221998" y="6546193"/>
                </a:lnTo>
                <a:lnTo>
                  <a:pt x="4221998" y="6546194"/>
                </a:lnTo>
                <a:lnTo>
                  <a:pt x="4238336" y="6521803"/>
                </a:lnTo>
                <a:lnTo>
                  <a:pt x="4240803" y="6513011"/>
                </a:lnTo>
                <a:lnTo>
                  <a:pt x="4243614" y="6508051"/>
                </a:lnTo>
                <a:lnTo>
                  <a:pt x="4254600" y="6463848"/>
                </a:lnTo>
                <a:lnTo>
                  <a:pt x="4254602" y="6463840"/>
                </a:lnTo>
                <a:cubicBezTo>
                  <a:pt x="4257553" y="6451649"/>
                  <a:pt x="4265030" y="6444076"/>
                  <a:pt x="4274532" y="6438980"/>
                </a:cubicBezTo>
                <a:close/>
                <a:moveTo>
                  <a:pt x="4360506" y="6365203"/>
                </a:moveTo>
                <a:lnTo>
                  <a:pt x="4359224" y="6387909"/>
                </a:lnTo>
                <a:lnTo>
                  <a:pt x="4357461" y="6391548"/>
                </a:lnTo>
                <a:lnTo>
                  <a:pt x="4349806" y="6407331"/>
                </a:lnTo>
                <a:lnTo>
                  <a:pt x="4349806" y="6407332"/>
                </a:lnTo>
                <a:lnTo>
                  <a:pt x="4357461" y="6391548"/>
                </a:lnTo>
                <a:lnTo>
                  <a:pt x="4359225" y="6387909"/>
                </a:lnTo>
                <a:close/>
                <a:moveTo>
                  <a:pt x="4121437" y="4221390"/>
                </a:moveTo>
                <a:lnTo>
                  <a:pt x="4121437" y="4221391"/>
                </a:lnTo>
                <a:cubicBezTo>
                  <a:pt x="4122199" y="4232060"/>
                  <a:pt x="4122389" y="4243872"/>
                  <a:pt x="4127153" y="4253014"/>
                </a:cubicBezTo>
                <a:cubicBezTo>
                  <a:pt x="4139346" y="4277401"/>
                  <a:pt x="4154966" y="4300070"/>
                  <a:pt x="4166969" y="4324645"/>
                </a:cubicBezTo>
                <a:lnTo>
                  <a:pt x="4175923" y="4363890"/>
                </a:lnTo>
                <a:lnTo>
                  <a:pt x="4175161" y="4482003"/>
                </a:lnTo>
                <a:cubicBezTo>
                  <a:pt x="4172493" y="4546775"/>
                  <a:pt x="4171921" y="4612499"/>
                  <a:pt x="4115151" y="4659173"/>
                </a:cubicBezTo>
                <a:cubicBezTo>
                  <a:pt x="4110579" y="4662985"/>
                  <a:pt x="4107911" y="4671175"/>
                  <a:pt x="4107149" y="4677654"/>
                </a:cubicBezTo>
                <a:cubicBezTo>
                  <a:pt x="4103530" y="4707563"/>
                  <a:pt x="4103148" y="4738234"/>
                  <a:pt x="4097242" y="4767763"/>
                </a:cubicBezTo>
                <a:cubicBezTo>
                  <a:pt x="4094861" y="4779574"/>
                  <a:pt x="4094052" y="4790386"/>
                  <a:pt x="4095933" y="4800482"/>
                </a:cubicBezTo>
                <a:lnTo>
                  <a:pt x="4095933" y="4800483"/>
                </a:lnTo>
                <a:cubicBezTo>
                  <a:pt x="4097814" y="4810580"/>
                  <a:pt x="4102387" y="4819963"/>
                  <a:pt x="4110769" y="4828916"/>
                </a:cubicBezTo>
                <a:lnTo>
                  <a:pt x="4132950" y="4863342"/>
                </a:lnTo>
                <a:lnTo>
                  <a:pt x="4140479" y="4889274"/>
                </a:lnTo>
                <a:lnTo>
                  <a:pt x="4138774" y="4912167"/>
                </a:lnTo>
                <a:cubicBezTo>
                  <a:pt x="4137059" y="4919977"/>
                  <a:pt x="4136702" y="4927121"/>
                  <a:pt x="4137372" y="4933803"/>
                </a:cubicBezTo>
                <a:lnTo>
                  <a:pt x="4137372" y="4933804"/>
                </a:lnTo>
                <a:lnTo>
                  <a:pt x="4142131" y="4952672"/>
                </a:lnTo>
                <a:lnTo>
                  <a:pt x="4144924" y="4957453"/>
                </a:lnTo>
                <a:lnTo>
                  <a:pt x="4146202" y="4961455"/>
                </a:lnTo>
                <a:cubicBezTo>
                  <a:pt x="4150713" y="4970096"/>
                  <a:pt x="4156419" y="4978393"/>
                  <a:pt x="4162206" y="4987037"/>
                </a:cubicBezTo>
                <a:cubicBezTo>
                  <a:pt x="4173445" y="5003801"/>
                  <a:pt x="4187543" y="5022852"/>
                  <a:pt x="4188685" y="5041521"/>
                </a:cubicBezTo>
                <a:cubicBezTo>
                  <a:pt x="4189304" y="5052095"/>
                  <a:pt x="4192222" y="5062299"/>
                  <a:pt x="4195901" y="5072375"/>
                </a:cubicBezTo>
                <a:lnTo>
                  <a:pt x="4201805" y="5087442"/>
                </a:lnTo>
                <a:lnTo>
                  <a:pt x="4214832" y="5133219"/>
                </a:lnTo>
                <a:lnTo>
                  <a:pt x="4214833" y="5133224"/>
                </a:lnTo>
                <a:lnTo>
                  <a:pt x="4208118" y="5166112"/>
                </a:lnTo>
                <a:lnTo>
                  <a:pt x="4208118" y="5166113"/>
                </a:lnTo>
                <a:cubicBezTo>
                  <a:pt x="4207356" y="5167637"/>
                  <a:pt x="4207928" y="5169780"/>
                  <a:pt x="4208809" y="5172090"/>
                </a:cubicBezTo>
                <a:lnTo>
                  <a:pt x="4211356" y="5179067"/>
                </a:lnTo>
                <a:cubicBezTo>
                  <a:pt x="4214976" y="5196594"/>
                  <a:pt x="4215024" y="5213597"/>
                  <a:pt x="4211190" y="5229433"/>
                </a:cubicBezTo>
                <a:lnTo>
                  <a:pt x="4200644" y="5248928"/>
                </a:lnTo>
                <a:lnTo>
                  <a:pt x="4187733" y="5272795"/>
                </a:lnTo>
                <a:cubicBezTo>
                  <a:pt x="4176088" y="5285440"/>
                  <a:pt x="4168382" y="5298594"/>
                  <a:pt x="4163830" y="5312287"/>
                </a:cubicBezTo>
                <a:lnTo>
                  <a:pt x="4162774" y="5321350"/>
                </a:lnTo>
                <a:lnTo>
                  <a:pt x="4160300" y="5326162"/>
                </a:lnTo>
                <a:lnTo>
                  <a:pt x="4158854" y="5355013"/>
                </a:lnTo>
                <a:lnTo>
                  <a:pt x="4158854" y="5355014"/>
                </a:lnTo>
                <a:cubicBezTo>
                  <a:pt x="4159503" y="5364882"/>
                  <a:pt x="4161206" y="5375002"/>
                  <a:pt x="4163730" y="5385384"/>
                </a:cubicBezTo>
                <a:cubicBezTo>
                  <a:pt x="4166969" y="5398721"/>
                  <a:pt x="4169255" y="5412057"/>
                  <a:pt x="4171921" y="5425582"/>
                </a:cubicBezTo>
                <a:cubicBezTo>
                  <a:pt x="4175731" y="5443870"/>
                  <a:pt x="4179733" y="5462351"/>
                  <a:pt x="4183543" y="5480637"/>
                </a:cubicBezTo>
                <a:lnTo>
                  <a:pt x="4188067" y="5507667"/>
                </a:lnTo>
                <a:lnTo>
                  <a:pt x="4177448" y="5531691"/>
                </a:lnTo>
                <a:lnTo>
                  <a:pt x="4177447" y="5531692"/>
                </a:lnTo>
                <a:cubicBezTo>
                  <a:pt x="4170398" y="5537599"/>
                  <a:pt x="4167206" y="5542648"/>
                  <a:pt x="4167302" y="5547577"/>
                </a:cubicBezTo>
                <a:lnTo>
                  <a:pt x="4167302" y="5547578"/>
                </a:lnTo>
                <a:cubicBezTo>
                  <a:pt x="4167397" y="5552507"/>
                  <a:pt x="4170779" y="5557317"/>
                  <a:pt x="4176875" y="5562746"/>
                </a:cubicBezTo>
                <a:cubicBezTo>
                  <a:pt x="4219548" y="5600467"/>
                  <a:pt x="4246219" y="5646189"/>
                  <a:pt x="4248123" y="5704483"/>
                </a:cubicBezTo>
                <a:cubicBezTo>
                  <a:pt x="4248505" y="5716485"/>
                  <a:pt x="4251171" y="5728678"/>
                  <a:pt x="4254029" y="5740488"/>
                </a:cubicBezTo>
                <a:cubicBezTo>
                  <a:pt x="4255744" y="5747728"/>
                  <a:pt x="4257650" y="5756493"/>
                  <a:pt x="4262794" y="5760873"/>
                </a:cubicBezTo>
                <a:cubicBezTo>
                  <a:pt x="4302037" y="5794974"/>
                  <a:pt x="4329280" y="5837457"/>
                  <a:pt x="4351189" y="5883751"/>
                </a:cubicBezTo>
                <a:lnTo>
                  <a:pt x="4351191" y="5883755"/>
                </a:lnTo>
                <a:lnTo>
                  <a:pt x="4369094" y="5935945"/>
                </a:lnTo>
                <a:lnTo>
                  <a:pt x="4369096" y="5935949"/>
                </a:lnTo>
                <a:lnTo>
                  <a:pt x="4365476" y="5993289"/>
                </a:lnTo>
                <a:lnTo>
                  <a:pt x="4365475" y="5993290"/>
                </a:lnTo>
                <a:cubicBezTo>
                  <a:pt x="4364334" y="6004530"/>
                  <a:pt x="4364524" y="6017484"/>
                  <a:pt x="4358999" y="6026439"/>
                </a:cubicBezTo>
                <a:cubicBezTo>
                  <a:pt x="4341662" y="6054824"/>
                  <a:pt x="4322994" y="6082257"/>
                  <a:pt x="4302799" y="6108737"/>
                </a:cubicBezTo>
                <a:cubicBezTo>
                  <a:pt x="4294131" y="6120073"/>
                  <a:pt x="4289178" y="6126883"/>
                  <a:pt x="4289107" y="6133313"/>
                </a:cubicBezTo>
                <a:lnTo>
                  <a:pt x="4289107" y="6133314"/>
                </a:lnTo>
                <a:lnTo>
                  <a:pt x="4292807" y="6143189"/>
                </a:lnTo>
                <a:lnTo>
                  <a:pt x="4304703" y="6155599"/>
                </a:lnTo>
                <a:lnTo>
                  <a:pt x="4304706" y="6155602"/>
                </a:lnTo>
                <a:cubicBezTo>
                  <a:pt x="4326994" y="6175797"/>
                  <a:pt x="4338614" y="6200944"/>
                  <a:pt x="4343376" y="6228756"/>
                </a:cubicBezTo>
                <a:lnTo>
                  <a:pt x="4360713" y="6361539"/>
                </a:lnTo>
                <a:lnTo>
                  <a:pt x="4360713" y="6361538"/>
                </a:lnTo>
                <a:cubicBezTo>
                  <a:pt x="4357093" y="6317150"/>
                  <a:pt x="4350808" y="6272763"/>
                  <a:pt x="4343376" y="6228755"/>
                </a:cubicBezTo>
                <a:cubicBezTo>
                  <a:pt x="4338614" y="6200943"/>
                  <a:pt x="4326994" y="6175796"/>
                  <a:pt x="4304706" y="6155601"/>
                </a:cubicBezTo>
                <a:lnTo>
                  <a:pt x="4304703" y="6155599"/>
                </a:lnTo>
                <a:lnTo>
                  <a:pt x="4289107" y="6133314"/>
                </a:lnTo>
                <a:lnTo>
                  <a:pt x="4302799" y="6108738"/>
                </a:lnTo>
                <a:cubicBezTo>
                  <a:pt x="4322994" y="6082258"/>
                  <a:pt x="4341662" y="6054825"/>
                  <a:pt x="4358999" y="6026440"/>
                </a:cubicBezTo>
                <a:cubicBezTo>
                  <a:pt x="4364524" y="6017485"/>
                  <a:pt x="4364334" y="6004531"/>
                  <a:pt x="4365475" y="5993291"/>
                </a:cubicBezTo>
                <a:lnTo>
                  <a:pt x="4365476" y="5993289"/>
                </a:lnTo>
                <a:lnTo>
                  <a:pt x="4368929" y="5964476"/>
                </a:lnTo>
                <a:lnTo>
                  <a:pt x="4369096" y="5935949"/>
                </a:lnTo>
                <a:lnTo>
                  <a:pt x="4369096" y="5935948"/>
                </a:lnTo>
                <a:lnTo>
                  <a:pt x="4369094" y="5935945"/>
                </a:lnTo>
                <a:lnTo>
                  <a:pt x="4362214" y="5909350"/>
                </a:lnTo>
                <a:lnTo>
                  <a:pt x="4351191" y="5883755"/>
                </a:lnTo>
                <a:lnTo>
                  <a:pt x="4351189" y="5883750"/>
                </a:lnTo>
                <a:cubicBezTo>
                  <a:pt x="4329280" y="5837456"/>
                  <a:pt x="4302037" y="5794973"/>
                  <a:pt x="4262794" y="5760872"/>
                </a:cubicBezTo>
                <a:cubicBezTo>
                  <a:pt x="4257650" y="5756492"/>
                  <a:pt x="4255744" y="5747727"/>
                  <a:pt x="4254029" y="5740487"/>
                </a:cubicBezTo>
                <a:cubicBezTo>
                  <a:pt x="4251171" y="5728677"/>
                  <a:pt x="4248505" y="5716484"/>
                  <a:pt x="4248123" y="5704482"/>
                </a:cubicBezTo>
                <a:cubicBezTo>
                  <a:pt x="4246219" y="5646188"/>
                  <a:pt x="4219548" y="5600466"/>
                  <a:pt x="4176875" y="5562745"/>
                </a:cubicBezTo>
                <a:lnTo>
                  <a:pt x="4167302" y="5547577"/>
                </a:lnTo>
                <a:lnTo>
                  <a:pt x="4177447" y="5531693"/>
                </a:lnTo>
                <a:lnTo>
                  <a:pt x="4177448" y="5531691"/>
                </a:lnTo>
                <a:lnTo>
                  <a:pt x="4185847" y="5520421"/>
                </a:lnTo>
                <a:lnTo>
                  <a:pt x="4188067" y="5507667"/>
                </a:lnTo>
                <a:lnTo>
                  <a:pt x="4188067" y="5507666"/>
                </a:lnTo>
                <a:cubicBezTo>
                  <a:pt x="4188020" y="5498831"/>
                  <a:pt x="4185448" y="5489496"/>
                  <a:pt x="4183543" y="5480636"/>
                </a:cubicBezTo>
                <a:cubicBezTo>
                  <a:pt x="4179733" y="5462350"/>
                  <a:pt x="4175731" y="5443869"/>
                  <a:pt x="4171921" y="5425581"/>
                </a:cubicBezTo>
                <a:cubicBezTo>
                  <a:pt x="4169255" y="5412056"/>
                  <a:pt x="4166969" y="5398720"/>
                  <a:pt x="4163730" y="5385383"/>
                </a:cubicBezTo>
                <a:lnTo>
                  <a:pt x="4158854" y="5355013"/>
                </a:lnTo>
                <a:lnTo>
                  <a:pt x="4162774" y="5321350"/>
                </a:lnTo>
                <a:lnTo>
                  <a:pt x="4187733" y="5272796"/>
                </a:lnTo>
                <a:lnTo>
                  <a:pt x="4200644" y="5248928"/>
                </a:lnTo>
                <a:lnTo>
                  <a:pt x="4211191" y="5229432"/>
                </a:lnTo>
                <a:lnTo>
                  <a:pt x="4211356" y="5179067"/>
                </a:lnTo>
                <a:lnTo>
                  <a:pt x="4211356" y="5179066"/>
                </a:lnTo>
                <a:cubicBezTo>
                  <a:pt x="4210880" y="5176875"/>
                  <a:pt x="4209690" y="5174399"/>
                  <a:pt x="4208809" y="5172089"/>
                </a:cubicBezTo>
                <a:lnTo>
                  <a:pt x="4208118" y="5166113"/>
                </a:lnTo>
                <a:lnTo>
                  <a:pt x="4214833" y="5133224"/>
                </a:lnTo>
                <a:lnTo>
                  <a:pt x="4214833" y="5133223"/>
                </a:lnTo>
                <a:lnTo>
                  <a:pt x="4214832" y="5133219"/>
                </a:lnTo>
                <a:lnTo>
                  <a:pt x="4207690" y="5102460"/>
                </a:lnTo>
                <a:lnTo>
                  <a:pt x="4201805" y="5087442"/>
                </a:lnTo>
                <a:lnTo>
                  <a:pt x="4201799" y="5087422"/>
                </a:lnTo>
                <a:cubicBezTo>
                  <a:pt x="4195713" y="5072410"/>
                  <a:pt x="4189614" y="5057380"/>
                  <a:pt x="4188685" y="5041520"/>
                </a:cubicBezTo>
                <a:cubicBezTo>
                  <a:pt x="4187543" y="5022851"/>
                  <a:pt x="4173445" y="5003800"/>
                  <a:pt x="4162206" y="4987036"/>
                </a:cubicBezTo>
                <a:lnTo>
                  <a:pt x="4144924" y="4957453"/>
                </a:lnTo>
                <a:lnTo>
                  <a:pt x="4137372" y="4933804"/>
                </a:lnTo>
                <a:lnTo>
                  <a:pt x="4138774" y="4912168"/>
                </a:lnTo>
                <a:cubicBezTo>
                  <a:pt x="4140536" y="4904357"/>
                  <a:pt x="4141048" y="4896713"/>
                  <a:pt x="4140479" y="4889275"/>
                </a:cubicBezTo>
                <a:lnTo>
                  <a:pt x="4140479" y="4889274"/>
                </a:lnTo>
                <a:lnTo>
                  <a:pt x="4135701" y="4867613"/>
                </a:lnTo>
                <a:lnTo>
                  <a:pt x="4132950" y="4863342"/>
                </a:lnTo>
                <a:lnTo>
                  <a:pt x="4131200" y="4857316"/>
                </a:lnTo>
                <a:cubicBezTo>
                  <a:pt x="4126057" y="4847213"/>
                  <a:pt x="4119056" y="4837702"/>
                  <a:pt x="4110769" y="4828915"/>
                </a:cubicBezTo>
                <a:lnTo>
                  <a:pt x="4095933" y="4800482"/>
                </a:lnTo>
                <a:lnTo>
                  <a:pt x="4097242" y="4767764"/>
                </a:lnTo>
                <a:cubicBezTo>
                  <a:pt x="4103148" y="4738235"/>
                  <a:pt x="4103530" y="4707564"/>
                  <a:pt x="4107149" y="4677655"/>
                </a:cubicBezTo>
                <a:cubicBezTo>
                  <a:pt x="4107911" y="4671176"/>
                  <a:pt x="4110579" y="4662986"/>
                  <a:pt x="4115151" y="4659174"/>
                </a:cubicBezTo>
                <a:cubicBezTo>
                  <a:pt x="4171921" y="4612500"/>
                  <a:pt x="4172493" y="4546776"/>
                  <a:pt x="4175161" y="4482004"/>
                </a:cubicBezTo>
                <a:cubicBezTo>
                  <a:pt x="4176875" y="4442761"/>
                  <a:pt x="4176875" y="4403325"/>
                  <a:pt x="4175923" y="4363890"/>
                </a:cubicBezTo>
                <a:lnTo>
                  <a:pt x="4175923" y="4363889"/>
                </a:lnTo>
                <a:cubicBezTo>
                  <a:pt x="4175731" y="4350553"/>
                  <a:pt x="4172683" y="4336456"/>
                  <a:pt x="4166969" y="4324644"/>
                </a:cubicBezTo>
                <a:cubicBezTo>
                  <a:pt x="4154966" y="4300069"/>
                  <a:pt x="4139346" y="4277400"/>
                  <a:pt x="4127153" y="4253013"/>
                </a:cubicBezTo>
                <a:close/>
                <a:moveTo>
                  <a:pt x="4190328" y="2836171"/>
                </a:moveTo>
                <a:lnTo>
                  <a:pt x="4181637" y="2848792"/>
                </a:lnTo>
                <a:cubicBezTo>
                  <a:pt x="4176637" y="2865009"/>
                  <a:pt x="4170779" y="2881306"/>
                  <a:pt x="4166033" y="2897784"/>
                </a:cubicBezTo>
                <a:lnTo>
                  <a:pt x="4165004" y="2903549"/>
                </a:lnTo>
                <a:lnTo>
                  <a:pt x="4161730" y="2914327"/>
                </a:lnTo>
                <a:lnTo>
                  <a:pt x="4157099" y="2947858"/>
                </a:lnTo>
                <a:lnTo>
                  <a:pt x="4157098" y="2947861"/>
                </a:lnTo>
                <a:lnTo>
                  <a:pt x="4157098" y="2947862"/>
                </a:lnTo>
                <a:cubicBezTo>
                  <a:pt x="4156729" y="2959156"/>
                  <a:pt x="4157729" y="2970575"/>
                  <a:pt x="4160682" y="2982148"/>
                </a:cubicBezTo>
                <a:lnTo>
                  <a:pt x="4172375" y="3077401"/>
                </a:lnTo>
                <a:lnTo>
                  <a:pt x="4159920" y="3172653"/>
                </a:lnTo>
                <a:cubicBezTo>
                  <a:pt x="4134011" y="3276479"/>
                  <a:pt x="4106579" y="3380304"/>
                  <a:pt x="4112293" y="3489466"/>
                </a:cubicBezTo>
                <a:cubicBezTo>
                  <a:pt x="4113245" y="3507562"/>
                  <a:pt x="4101624" y="3529089"/>
                  <a:pt x="4090194" y="3544712"/>
                </a:cubicBezTo>
                <a:cubicBezTo>
                  <a:pt x="4079336" y="3559667"/>
                  <a:pt x="4073477" y="3566811"/>
                  <a:pt x="4072572" y="3574407"/>
                </a:cubicBezTo>
                <a:lnTo>
                  <a:pt x="4072572" y="3574408"/>
                </a:lnTo>
                <a:cubicBezTo>
                  <a:pt x="4071667" y="3582004"/>
                  <a:pt x="4075716" y="3590053"/>
                  <a:pt x="4084670" y="3606817"/>
                </a:cubicBezTo>
                <a:cubicBezTo>
                  <a:pt x="4089052" y="3614819"/>
                  <a:pt x="4091718" y="3624725"/>
                  <a:pt x="4098196" y="3630632"/>
                </a:cubicBezTo>
                <a:lnTo>
                  <a:pt x="4115925" y="3654415"/>
                </a:lnTo>
                <a:lnTo>
                  <a:pt x="4118836" y="3665923"/>
                </a:lnTo>
                <a:lnTo>
                  <a:pt x="4122437" y="3680163"/>
                </a:lnTo>
                <a:lnTo>
                  <a:pt x="4118389" y="3734836"/>
                </a:lnTo>
                <a:lnTo>
                  <a:pt x="4118389" y="3734837"/>
                </a:lnTo>
                <a:cubicBezTo>
                  <a:pt x="4117437" y="3741315"/>
                  <a:pt x="4116103" y="3749125"/>
                  <a:pt x="4118771" y="3754652"/>
                </a:cubicBezTo>
                <a:lnTo>
                  <a:pt x="4125128" y="3789775"/>
                </a:lnTo>
                <a:lnTo>
                  <a:pt x="4110197" y="3822471"/>
                </a:lnTo>
                <a:cubicBezTo>
                  <a:pt x="4103149" y="3831901"/>
                  <a:pt x="4097529" y="3842045"/>
                  <a:pt x="4095862" y="3852618"/>
                </a:cubicBezTo>
                <a:lnTo>
                  <a:pt x="4095862" y="3852619"/>
                </a:lnTo>
                <a:lnTo>
                  <a:pt x="4096642" y="3868763"/>
                </a:lnTo>
                <a:lnTo>
                  <a:pt x="4105245" y="3885336"/>
                </a:lnTo>
                <a:lnTo>
                  <a:pt x="4105245" y="3885338"/>
                </a:lnTo>
                <a:cubicBezTo>
                  <a:pt x="4114961" y="3897721"/>
                  <a:pt x="4122367" y="3910318"/>
                  <a:pt x="4127626" y="3923124"/>
                </a:cubicBezTo>
                <a:lnTo>
                  <a:pt x="4137130" y="3962159"/>
                </a:lnTo>
                <a:lnTo>
                  <a:pt x="4121438" y="4043837"/>
                </a:lnTo>
                <a:lnTo>
                  <a:pt x="4121437" y="4043838"/>
                </a:lnTo>
                <a:cubicBezTo>
                  <a:pt x="4112674" y="4063841"/>
                  <a:pt x="4107292" y="4083701"/>
                  <a:pt x="4106316" y="4103824"/>
                </a:cubicBezTo>
                <a:lnTo>
                  <a:pt x="4106316" y="4103825"/>
                </a:lnTo>
                <a:lnTo>
                  <a:pt x="4108283" y="4134255"/>
                </a:lnTo>
                <a:lnTo>
                  <a:pt x="4117627" y="4165381"/>
                </a:lnTo>
                <a:lnTo>
                  <a:pt x="4117627" y="4165383"/>
                </a:lnTo>
                <a:lnTo>
                  <a:pt x="4121532" y="4192387"/>
                </a:lnTo>
                <a:lnTo>
                  <a:pt x="4121532" y="4192386"/>
                </a:lnTo>
                <a:cubicBezTo>
                  <a:pt x="4121628" y="4182766"/>
                  <a:pt x="4121056" y="4173479"/>
                  <a:pt x="4117627" y="4165382"/>
                </a:cubicBezTo>
                <a:lnTo>
                  <a:pt x="4117627" y="4165381"/>
                </a:lnTo>
                <a:lnTo>
                  <a:pt x="4106316" y="4103825"/>
                </a:lnTo>
                <a:lnTo>
                  <a:pt x="4121437" y="4043839"/>
                </a:lnTo>
                <a:lnTo>
                  <a:pt x="4121438" y="4043837"/>
                </a:lnTo>
                <a:lnTo>
                  <a:pt x="4134740" y="4002409"/>
                </a:lnTo>
                <a:lnTo>
                  <a:pt x="4137130" y="3962159"/>
                </a:lnTo>
                <a:lnTo>
                  <a:pt x="4137130" y="3962158"/>
                </a:lnTo>
                <a:cubicBezTo>
                  <a:pt x="4134868" y="3935726"/>
                  <a:pt x="4124677" y="3910103"/>
                  <a:pt x="4105245" y="3885337"/>
                </a:cubicBezTo>
                <a:lnTo>
                  <a:pt x="4105245" y="3885336"/>
                </a:lnTo>
                <a:lnTo>
                  <a:pt x="4095862" y="3852619"/>
                </a:lnTo>
                <a:lnTo>
                  <a:pt x="4110197" y="3822472"/>
                </a:lnTo>
                <a:cubicBezTo>
                  <a:pt x="4118389" y="3811613"/>
                  <a:pt x="4123533" y="3800896"/>
                  <a:pt x="4125128" y="3789776"/>
                </a:cubicBezTo>
                <a:lnTo>
                  <a:pt x="4125128" y="3789775"/>
                </a:lnTo>
                <a:cubicBezTo>
                  <a:pt x="4126724" y="3778654"/>
                  <a:pt x="4124771" y="3767129"/>
                  <a:pt x="4118771" y="3754651"/>
                </a:cubicBezTo>
                <a:lnTo>
                  <a:pt x="4118389" y="3734837"/>
                </a:lnTo>
                <a:lnTo>
                  <a:pt x="4122437" y="3680163"/>
                </a:lnTo>
                <a:lnTo>
                  <a:pt x="4122437" y="3680162"/>
                </a:lnTo>
                <a:lnTo>
                  <a:pt x="4118836" y="3665923"/>
                </a:lnTo>
                <a:lnTo>
                  <a:pt x="4115925" y="3654415"/>
                </a:lnTo>
                <a:lnTo>
                  <a:pt x="4115925" y="3654415"/>
                </a:lnTo>
                <a:lnTo>
                  <a:pt x="4115925" y="3654415"/>
                </a:lnTo>
                <a:cubicBezTo>
                  <a:pt x="4112115" y="3646122"/>
                  <a:pt x="4106436" y="3638156"/>
                  <a:pt x="4098196" y="3630631"/>
                </a:cubicBezTo>
                <a:cubicBezTo>
                  <a:pt x="4091718" y="3624724"/>
                  <a:pt x="4089052" y="3614818"/>
                  <a:pt x="4084670" y="3606816"/>
                </a:cubicBezTo>
                <a:cubicBezTo>
                  <a:pt x="4080193" y="3598434"/>
                  <a:pt x="4076942" y="3592231"/>
                  <a:pt x="4074924" y="3587173"/>
                </a:cubicBezTo>
                <a:lnTo>
                  <a:pt x="4072572" y="3574407"/>
                </a:lnTo>
                <a:lnTo>
                  <a:pt x="4077651" y="3562320"/>
                </a:lnTo>
                <a:cubicBezTo>
                  <a:pt x="4080586" y="3557715"/>
                  <a:pt x="4084765" y="3552190"/>
                  <a:pt x="4090194" y="3544713"/>
                </a:cubicBezTo>
                <a:cubicBezTo>
                  <a:pt x="4101624" y="3529090"/>
                  <a:pt x="4113245" y="3507563"/>
                  <a:pt x="4112293" y="3489467"/>
                </a:cubicBezTo>
                <a:cubicBezTo>
                  <a:pt x="4106579" y="3380305"/>
                  <a:pt x="4134011" y="3276480"/>
                  <a:pt x="4159920" y="3172654"/>
                </a:cubicBezTo>
                <a:cubicBezTo>
                  <a:pt x="4167922" y="3140649"/>
                  <a:pt x="4172160" y="3109025"/>
                  <a:pt x="4172375" y="3077401"/>
                </a:cubicBezTo>
                <a:lnTo>
                  <a:pt x="4172375" y="3077400"/>
                </a:lnTo>
                <a:cubicBezTo>
                  <a:pt x="4172589" y="3045776"/>
                  <a:pt x="4168779" y="3014152"/>
                  <a:pt x="4160682" y="2982147"/>
                </a:cubicBezTo>
                <a:lnTo>
                  <a:pt x="4157098" y="2947862"/>
                </a:lnTo>
                <a:lnTo>
                  <a:pt x="4157099" y="2947858"/>
                </a:lnTo>
                <a:lnTo>
                  <a:pt x="4165004" y="2903549"/>
                </a:lnTo>
                <a:lnTo>
                  <a:pt x="4181637" y="2848793"/>
                </a:lnTo>
                <a:cubicBezTo>
                  <a:pt x="4182970" y="2844316"/>
                  <a:pt x="4186256" y="2839982"/>
                  <a:pt x="4190328" y="2836172"/>
                </a:cubicBezTo>
                <a:close/>
                <a:moveTo>
                  <a:pt x="3705842" y="1508457"/>
                </a:moveTo>
                <a:lnTo>
                  <a:pt x="3677748" y="1596213"/>
                </a:lnTo>
                <a:cubicBezTo>
                  <a:pt x="3675271" y="1604978"/>
                  <a:pt x="3676796" y="1615836"/>
                  <a:pt x="3679653" y="1624980"/>
                </a:cubicBezTo>
                <a:cubicBezTo>
                  <a:pt x="3689369" y="1656223"/>
                  <a:pt x="3713754" y="1676036"/>
                  <a:pt x="3736234" y="1697753"/>
                </a:cubicBezTo>
                <a:cubicBezTo>
                  <a:pt x="3746141" y="1707279"/>
                  <a:pt x="3753189" y="1720423"/>
                  <a:pt x="3758903" y="1733188"/>
                </a:cubicBezTo>
                <a:cubicBezTo>
                  <a:pt x="3773574" y="1766335"/>
                  <a:pt x="3786718" y="1800246"/>
                  <a:pt x="3800624" y="1833775"/>
                </a:cubicBezTo>
                <a:cubicBezTo>
                  <a:pt x="3801958" y="1837013"/>
                  <a:pt x="3805387" y="1839679"/>
                  <a:pt x="3808245" y="1842158"/>
                </a:cubicBezTo>
                <a:cubicBezTo>
                  <a:pt x="3838346" y="1866922"/>
                  <a:pt x="3868635" y="1891497"/>
                  <a:pt x="3898736" y="1916454"/>
                </a:cubicBezTo>
                <a:cubicBezTo>
                  <a:pt x="3904450" y="1921216"/>
                  <a:pt x="3908642" y="1928076"/>
                  <a:pt x="3914166" y="1933219"/>
                </a:cubicBezTo>
                <a:cubicBezTo>
                  <a:pt x="3921786" y="1940459"/>
                  <a:pt x="3929027" y="1949603"/>
                  <a:pt x="3938171" y="1953413"/>
                </a:cubicBezTo>
                <a:cubicBezTo>
                  <a:pt x="3966936" y="1965224"/>
                  <a:pt x="3979320" y="1987894"/>
                  <a:pt x="3984654" y="2016469"/>
                </a:cubicBezTo>
                <a:cubicBezTo>
                  <a:pt x="3989607" y="2042570"/>
                  <a:pt x="3993799" y="2068669"/>
                  <a:pt x="3999513" y="2094578"/>
                </a:cubicBezTo>
                <a:cubicBezTo>
                  <a:pt x="4006371" y="2126201"/>
                  <a:pt x="4013801" y="2157636"/>
                  <a:pt x="4022184" y="2188879"/>
                </a:cubicBezTo>
                <a:cubicBezTo>
                  <a:pt x="4025804" y="2202404"/>
                  <a:pt x="4029994" y="2216692"/>
                  <a:pt x="4037424" y="2228314"/>
                </a:cubicBezTo>
                <a:cubicBezTo>
                  <a:pt x="4057999" y="2260890"/>
                  <a:pt x="4071905" y="2295753"/>
                  <a:pt x="4066381" y="2334044"/>
                </a:cubicBezTo>
                <a:cubicBezTo>
                  <a:pt x="4061999" y="2364715"/>
                  <a:pt x="4073239" y="2390434"/>
                  <a:pt x="4090766" y="2409485"/>
                </a:cubicBezTo>
                <a:cubicBezTo>
                  <a:pt x="4098720" y="2418154"/>
                  <a:pt x="4104233" y="2426976"/>
                  <a:pt x="4107867" y="2435912"/>
                </a:cubicBezTo>
                <a:lnTo>
                  <a:pt x="4113698" y="2463017"/>
                </a:lnTo>
                <a:lnTo>
                  <a:pt x="4105056" y="2518262"/>
                </a:lnTo>
                <a:lnTo>
                  <a:pt x="4105055" y="2518263"/>
                </a:lnTo>
                <a:cubicBezTo>
                  <a:pt x="4102388" y="2527789"/>
                  <a:pt x="4101244" y="2536456"/>
                  <a:pt x="4101411" y="2545005"/>
                </a:cubicBezTo>
                <a:lnTo>
                  <a:pt x="4101411" y="2545006"/>
                </a:lnTo>
                <a:cubicBezTo>
                  <a:pt x="4101577" y="2553555"/>
                  <a:pt x="4103054" y="2561985"/>
                  <a:pt x="4105625" y="2571034"/>
                </a:cubicBezTo>
                <a:cubicBezTo>
                  <a:pt x="4117627" y="2612945"/>
                  <a:pt x="4150204" y="2640950"/>
                  <a:pt x="4178779" y="2668001"/>
                </a:cubicBezTo>
                <a:cubicBezTo>
                  <a:pt x="4203164" y="2691054"/>
                  <a:pt x="4216880" y="2716963"/>
                  <a:pt x="4227170" y="2745348"/>
                </a:cubicBezTo>
                <a:lnTo>
                  <a:pt x="4227170" y="2745351"/>
                </a:lnTo>
                <a:lnTo>
                  <a:pt x="4233090" y="2778005"/>
                </a:lnTo>
                <a:lnTo>
                  <a:pt x="4232670" y="2785439"/>
                </a:lnTo>
                <a:lnTo>
                  <a:pt x="4222591" y="2811779"/>
                </a:lnTo>
                <a:lnTo>
                  <a:pt x="4222587" y="2811786"/>
                </a:lnTo>
                <a:lnTo>
                  <a:pt x="4222588" y="2811786"/>
                </a:lnTo>
                <a:lnTo>
                  <a:pt x="4222591" y="2811779"/>
                </a:lnTo>
                <a:lnTo>
                  <a:pt x="4232241" y="2793022"/>
                </a:lnTo>
                <a:lnTo>
                  <a:pt x="4232670" y="2785439"/>
                </a:lnTo>
                <a:lnTo>
                  <a:pt x="4233870" y="2782304"/>
                </a:lnTo>
                <a:lnTo>
                  <a:pt x="4233090" y="2778005"/>
                </a:lnTo>
                <a:lnTo>
                  <a:pt x="4233500" y="2770757"/>
                </a:lnTo>
                <a:lnTo>
                  <a:pt x="4227170" y="2745351"/>
                </a:lnTo>
                <a:lnTo>
                  <a:pt x="4227170" y="2745347"/>
                </a:lnTo>
                <a:cubicBezTo>
                  <a:pt x="4216880" y="2716962"/>
                  <a:pt x="4203164" y="2691053"/>
                  <a:pt x="4178779" y="2668000"/>
                </a:cubicBezTo>
                <a:cubicBezTo>
                  <a:pt x="4150204" y="2640949"/>
                  <a:pt x="4117627" y="2612944"/>
                  <a:pt x="4105625" y="2571033"/>
                </a:cubicBezTo>
                <a:lnTo>
                  <a:pt x="4101411" y="2545006"/>
                </a:lnTo>
                <a:lnTo>
                  <a:pt x="4105055" y="2518264"/>
                </a:lnTo>
                <a:lnTo>
                  <a:pt x="4105056" y="2518262"/>
                </a:lnTo>
                <a:lnTo>
                  <a:pt x="4111636" y="2490550"/>
                </a:lnTo>
                <a:lnTo>
                  <a:pt x="4113698" y="2463017"/>
                </a:lnTo>
                <a:lnTo>
                  <a:pt x="4113698" y="2463016"/>
                </a:lnTo>
                <a:cubicBezTo>
                  <a:pt x="4112817" y="2444776"/>
                  <a:pt x="4106674" y="2426821"/>
                  <a:pt x="4090766" y="2409484"/>
                </a:cubicBezTo>
                <a:cubicBezTo>
                  <a:pt x="4073239" y="2390433"/>
                  <a:pt x="4061999" y="2364714"/>
                  <a:pt x="4066381" y="2334043"/>
                </a:cubicBezTo>
                <a:cubicBezTo>
                  <a:pt x="4071905" y="2295752"/>
                  <a:pt x="4057999" y="2260889"/>
                  <a:pt x="4037424" y="2228313"/>
                </a:cubicBezTo>
                <a:cubicBezTo>
                  <a:pt x="4029994" y="2216691"/>
                  <a:pt x="4025804" y="2202403"/>
                  <a:pt x="4022184" y="2188878"/>
                </a:cubicBezTo>
                <a:cubicBezTo>
                  <a:pt x="4013801" y="2157635"/>
                  <a:pt x="4006371" y="2126200"/>
                  <a:pt x="3999513" y="2094577"/>
                </a:cubicBezTo>
                <a:cubicBezTo>
                  <a:pt x="3993799" y="2068668"/>
                  <a:pt x="3989607" y="2042569"/>
                  <a:pt x="3984654" y="2016468"/>
                </a:cubicBezTo>
                <a:cubicBezTo>
                  <a:pt x="3979320" y="1987893"/>
                  <a:pt x="3966936" y="1965223"/>
                  <a:pt x="3938171" y="1953412"/>
                </a:cubicBezTo>
                <a:cubicBezTo>
                  <a:pt x="3929027" y="1949602"/>
                  <a:pt x="3921786" y="1940458"/>
                  <a:pt x="3914166" y="1933218"/>
                </a:cubicBezTo>
                <a:cubicBezTo>
                  <a:pt x="3908642" y="1928075"/>
                  <a:pt x="3904450" y="1921215"/>
                  <a:pt x="3898736" y="1916453"/>
                </a:cubicBezTo>
                <a:cubicBezTo>
                  <a:pt x="3868635" y="1891496"/>
                  <a:pt x="3838346" y="1866921"/>
                  <a:pt x="3808245" y="1842157"/>
                </a:cubicBezTo>
                <a:cubicBezTo>
                  <a:pt x="3805387" y="1839678"/>
                  <a:pt x="3801958" y="1837012"/>
                  <a:pt x="3800624" y="1833774"/>
                </a:cubicBezTo>
                <a:cubicBezTo>
                  <a:pt x="3786718" y="1800245"/>
                  <a:pt x="3773575" y="1766334"/>
                  <a:pt x="3758903" y="1733187"/>
                </a:cubicBezTo>
                <a:cubicBezTo>
                  <a:pt x="3753189" y="1720422"/>
                  <a:pt x="3746141" y="1707278"/>
                  <a:pt x="3736235" y="1697752"/>
                </a:cubicBezTo>
                <a:cubicBezTo>
                  <a:pt x="3713755" y="1676035"/>
                  <a:pt x="3689369" y="1656222"/>
                  <a:pt x="3679653" y="1624979"/>
                </a:cubicBezTo>
                <a:cubicBezTo>
                  <a:pt x="3676797" y="1615835"/>
                  <a:pt x="3675272" y="1604977"/>
                  <a:pt x="3677749" y="1596212"/>
                </a:cubicBezTo>
                <a:close/>
                <a:moveTo>
                  <a:pt x="3724447" y="1459072"/>
                </a:moveTo>
                <a:lnTo>
                  <a:pt x="3724446" y="1459073"/>
                </a:lnTo>
                <a:lnTo>
                  <a:pt x="3715229" y="1481571"/>
                </a:lnTo>
                <a:close/>
                <a:moveTo>
                  <a:pt x="3743640" y="1268757"/>
                </a:moveTo>
                <a:cubicBezTo>
                  <a:pt x="3744092" y="1275401"/>
                  <a:pt x="3745664" y="1281688"/>
                  <a:pt x="3748807" y="1286069"/>
                </a:cubicBezTo>
                <a:cubicBezTo>
                  <a:pt x="3763380" y="1306929"/>
                  <a:pt x="3769620" y="1328552"/>
                  <a:pt x="3771144" y="1350627"/>
                </a:cubicBezTo>
                <a:lnTo>
                  <a:pt x="3765550" y="1413839"/>
                </a:lnTo>
                <a:lnTo>
                  <a:pt x="3771145" y="1350626"/>
                </a:lnTo>
                <a:cubicBezTo>
                  <a:pt x="3769620" y="1328551"/>
                  <a:pt x="3763381" y="1306929"/>
                  <a:pt x="3748807" y="1286068"/>
                </a:cubicBezTo>
                <a:close/>
                <a:moveTo>
                  <a:pt x="3685369" y="773034"/>
                </a:moveTo>
                <a:lnTo>
                  <a:pt x="3685369" y="773035"/>
                </a:lnTo>
                <a:cubicBezTo>
                  <a:pt x="3687655" y="800276"/>
                  <a:pt x="3690893" y="827329"/>
                  <a:pt x="3693369" y="854379"/>
                </a:cubicBezTo>
                <a:cubicBezTo>
                  <a:pt x="3695655" y="878956"/>
                  <a:pt x="3696417" y="903722"/>
                  <a:pt x="3724422" y="915343"/>
                </a:cubicBezTo>
                <a:cubicBezTo>
                  <a:pt x="3728804" y="917059"/>
                  <a:pt x="3732042" y="922773"/>
                  <a:pt x="3734900" y="927155"/>
                </a:cubicBezTo>
                <a:cubicBezTo>
                  <a:pt x="3778908" y="994785"/>
                  <a:pt x="3777764" y="1030980"/>
                  <a:pt x="3731280" y="1097087"/>
                </a:cubicBezTo>
                <a:cubicBezTo>
                  <a:pt x="3726518" y="1103945"/>
                  <a:pt x="3723088" y="1118613"/>
                  <a:pt x="3726898" y="1123185"/>
                </a:cubicBezTo>
                <a:cubicBezTo>
                  <a:pt x="3742710" y="1142617"/>
                  <a:pt x="3749759" y="1162953"/>
                  <a:pt x="3751617" y="1184028"/>
                </a:cubicBezTo>
                <a:cubicBezTo>
                  <a:pt x="3749759" y="1162953"/>
                  <a:pt x="3742711" y="1142616"/>
                  <a:pt x="3726899" y="1123184"/>
                </a:cubicBezTo>
                <a:cubicBezTo>
                  <a:pt x="3723089" y="1118612"/>
                  <a:pt x="3726519" y="1103944"/>
                  <a:pt x="3731281" y="1097086"/>
                </a:cubicBezTo>
                <a:cubicBezTo>
                  <a:pt x="3777765" y="1030979"/>
                  <a:pt x="3778909" y="994784"/>
                  <a:pt x="3734901" y="927154"/>
                </a:cubicBezTo>
                <a:cubicBezTo>
                  <a:pt x="3732043" y="922772"/>
                  <a:pt x="3728805" y="917058"/>
                  <a:pt x="3724423" y="915342"/>
                </a:cubicBezTo>
                <a:cubicBezTo>
                  <a:pt x="3696417" y="903721"/>
                  <a:pt x="3695655" y="878955"/>
                  <a:pt x="3693369" y="854378"/>
                </a:cubicBezTo>
                <a:close/>
                <a:moveTo>
                  <a:pt x="3740770" y="517850"/>
                </a:moveTo>
                <a:lnTo>
                  <a:pt x="3731852" y="556047"/>
                </a:lnTo>
                <a:cubicBezTo>
                  <a:pt x="3729756" y="564048"/>
                  <a:pt x="3724232" y="572622"/>
                  <a:pt x="3725374" y="580050"/>
                </a:cubicBezTo>
                <a:cubicBezTo>
                  <a:pt x="3728708" y="601578"/>
                  <a:pt x="3726279" y="622200"/>
                  <a:pt x="3721993" y="642537"/>
                </a:cubicBezTo>
                <a:lnTo>
                  <a:pt x="3709470" y="694927"/>
                </a:lnTo>
                <a:lnTo>
                  <a:pt x="3721994" y="642536"/>
                </a:lnTo>
                <a:cubicBezTo>
                  <a:pt x="3726280" y="622200"/>
                  <a:pt x="3728709" y="601577"/>
                  <a:pt x="3725375" y="580049"/>
                </a:cubicBezTo>
                <a:cubicBezTo>
                  <a:pt x="3724233" y="572621"/>
                  <a:pt x="3729757" y="564047"/>
                  <a:pt x="3731853" y="556046"/>
                </a:cubicBezTo>
                <a:close/>
                <a:moveTo>
                  <a:pt x="3754065" y="298168"/>
                </a:moveTo>
                <a:lnTo>
                  <a:pt x="3739283" y="313532"/>
                </a:lnTo>
                <a:lnTo>
                  <a:pt x="3739283" y="313532"/>
                </a:lnTo>
                <a:lnTo>
                  <a:pt x="3739282" y="313533"/>
                </a:lnTo>
                <a:cubicBezTo>
                  <a:pt x="3735090" y="316389"/>
                  <a:pt x="3737376" y="330298"/>
                  <a:pt x="3738710" y="338870"/>
                </a:cubicBezTo>
                <a:lnTo>
                  <a:pt x="3738716" y="338898"/>
                </a:lnTo>
                <a:lnTo>
                  <a:pt x="3748617" y="395639"/>
                </a:lnTo>
                <a:lnTo>
                  <a:pt x="3744807" y="367327"/>
                </a:lnTo>
                <a:lnTo>
                  <a:pt x="3738716" y="338898"/>
                </a:lnTo>
                <a:lnTo>
                  <a:pt x="3738711" y="338869"/>
                </a:lnTo>
                <a:cubicBezTo>
                  <a:pt x="3738044" y="334583"/>
                  <a:pt x="3737139" y="328963"/>
                  <a:pt x="3736925" y="324057"/>
                </a:cubicBezTo>
                <a:lnTo>
                  <a:pt x="3739283" y="313532"/>
                </a:lnTo>
                <a:close/>
                <a:moveTo>
                  <a:pt x="3761610" y="281567"/>
                </a:moveTo>
                <a:lnTo>
                  <a:pt x="3756715" y="295414"/>
                </a:lnTo>
                <a:lnTo>
                  <a:pt x="3756716" y="295414"/>
                </a:lnTo>
                <a:close/>
                <a:moveTo>
                  <a:pt x="3748290" y="24485"/>
                </a:moveTo>
                <a:lnTo>
                  <a:pt x="3746027" y="74128"/>
                </a:lnTo>
                <a:cubicBezTo>
                  <a:pt x="3746950" y="91491"/>
                  <a:pt x="3749260" y="108702"/>
                  <a:pt x="3751951" y="125860"/>
                </a:cubicBezTo>
                <a:lnTo>
                  <a:pt x="3756346" y="153386"/>
                </a:lnTo>
                <a:lnTo>
                  <a:pt x="3764619" y="228943"/>
                </a:lnTo>
                <a:lnTo>
                  <a:pt x="3760160" y="177270"/>
                </a:lnTo>
                <a:lnTo>
                  <a:pt x="3756346" y="153386"/>
                </a:lnTo>
                <a:lnTo>
                  <a:pt x="3756147" y="151568"/>
                </a:lnTo>
                <a:cubicBezTo>
                  <a:pt x="3751917" y="125875"/>
                  <a:pt x="3747412" y="100173"/>
                  <a:pt x="3746028" y="74128"/>
                </a:cubicBezTo>
                <a:close/>
                <a:moveTo>
                  <a:pt x="3745709" y="0"/>
                </a:moveTo>
                <a:lnTo>
                  <a:pt x="3748427" y="21485"/>
                </a:lnTo>
                <a:lnTo>
                  <a:pt x="3745709" y="0"/>
                </a:lnTo>
                <a:lnTo>
                  <a:pt x="4209817" y="0"/>
                </a:lnTo>
                <a:lnTo>
                  <a:pt x="4208690" y="2816"/>
                </a:lnTo>
                <a:cubicBezTo>
                  <a:pt x="4200308" y="21485"/>
                  <a:pt x="4197640" y="43011"/>
                  <a:pt x="4194592" y="63586"/>
                </a:cubicBezTo>
                <a:cubicBezTo>
                  <a:pt x="4189067" y="101307"/>
                  <a:pt x="4185637" y="139218"/>
                  <a:pt x="4180685" y="176938"/>
                </a:cubicBezTo>
                <a:cubicBezTo>
                  <a:pt x="4179541" y="184940"/>
                  <a:pt x="4177447" y="194084"/>
                  <a:pt x="4172683" y="200181"/>
                </a:cubicBezTo>
                <a:cubicBezTo>
                  <a:pt x="4140678" y="241900"/>
                  <a:pt x="4131725" y="292578"/>
                  <a:pt x="4134771" y="340773"/>
                </a:cubicBezTo>
                <a:cubicBezTo>
                  <a:pt x="4137060" y="378685"/>
                  <a:pt x="4138774" y="415834"/>
                  <a:pt x="4135536" y="453363"/>
                </a:cubicBezTo>
                <a:cubicBezTo>
                  <a:pt x="4135344" y="456221"/>
                  <a:pt x="4135726" y="460031"/>
                  <a:pt x="4137250" y="462125"/>
                </a:cubicBezTo>
                <a:cubicBezTo>
                  <a:pt x="4147346" y="475080"/>
                  <a:pt x="4148108" y="488606"/>
                  <a:pt x="4149822" y="505181"/>
                </a:cubicBezTo>
                <a:cubicBezTo>
                  <a:pt x="4152300" y="528614"/>
                  <a:pt x="4150584" y="550140"/>
                  <a:pt x="4146394" y="571859"/>
                </a:cubicBezTo>
                <a:cubicBezTo>
                  <a:pt x="4143346" y="587671"/>
                  <a:pt x="4137060" y="603672"/>
                  <a:pt x="4129057" y="617771"/>
                </a:cubicBezTo>
                <a:cubicBezTo>
                  <a:pt x="4117817" y="637391"/>
                  <a:pt x="4113437" y="656254"/>
                  <a:pt x="4128295" y="674922"/>
                </a:cubicBezTo>
                <a:cubicBezTo>
                  <a:pt x="4144108" y="695115"/>
                  <a:pt x="4138584" y="717976"/>
                  <a:pt x="4139154" y="740267"/>
                </a:cubicBezTo>
                <a:cubicBezTo>
                  <a:pt x="4139346" y="749981"/>
                  <a:pt x="4138964" y="760269"/>
                  <a:pt x="4141440" y="769604"/>
                </a:cubicBezTo>
                <a:cubicBezTo>
                  <a:pt x="4148490" y="796654"/>
                  <a:pt x="4159158" y="822755"/>
                  <a:pt x="4163920" y="850188"/>
                </a:cubicBezTo>
                <a:cubicBezTo>
                  <a:pt x="4166587" y="865429"/>
                  <a:pt x="4161824" y="882383"/>
                  <a:pt x="4158396" y="898197"/>
                </a:cubicBezTo>
                <a:cubicBezTo>
                  <a:pt x="4154776" y="914199"/>
                  <a:pt x="4149252" y="930010"/>
                  <a:pt x="4143536" y="945443"/>
                </a:cubicBezTo>
                <a:cubicBezTo>
                  <a:pt x="4139726" y="955919"/>
                  <a:pt x="4136106" y="967349"/>
                  <a:pt x="4129247" y="975732"/>
                </a:cubicBezTo>
                <a:cubicBezTo>
                  <a:pt x="4113627" y="994784"/>
                  <a:pt x="4110959" y="1014405"/>
                  <a:pt x="4119151" y="1036886"/>
                </a:cubicBezTo>
                <a:cubicBezTo>
                  <a:pt x="4120485" y="1040314"/>
                  <a:pt x="4120485" y="1044314"/>
                  <a:pt x="4120675" y="1048124"/>
                </a:cubicBezTo>
                <a:cubicBezTo>
                  <a:pt x="4124675" y="1109090"/>
                  <a:pt x="4127153" y="1170050"/>
                  <a:pt x="4133249" y="1230632"/>
                </a:cubicBezTo>
                <a:cubicBezTo>
                  <a:pt x="4135726" y="1255205"/>
                  <a:pt x="4146584" y="1278828"/>
                  <a:pt x="4153442" y="1303023"/>
                </a:cubicBezTo>
                <a:cubicBezTo>
                  <a:pt x="4154776" y="1307977"/>
                  <a:pt x="4156872" y="1313503"/>
                  <a:pt x="4155918" y="1318455"/>
                </a:cubicBezTo>
                <a:cubicBezTo>
                  <a:pt x="4146394" y="1372367"/>
                  <a:pt x="4160300" y="1422853"/>
                  <a:pt x="4178589" y="1472574"/>
                </a:cubicBezTo>
                <a:cubicBezTo>
                  <a:pt x="4180495" y="1477716"/>
                  <a:pt x="4179923" y="1484003"/>
                  <a:pt x="4179541" y="1489719"/>
                </a:cubicBezTo>
                <a:cubicBezTo>
                  <a:pt x="4178209" y="1505723"/>
                  <a:pt x="4171541" y="1523058"/>
                  <a:pt x="4175541" y="1537536"/>
                </a:cubicBezTo>
                <a:cubicBezTo>
                  <a:pt x="4186591" y="1576018"/>
                  <a:pt x="4199926" y="1614119"/>
                  <a:pt x="4216690" y="1650316"/>
                </a:cubicBezTo>
                <a:cubicBezTo>
                  <a:pt x="4233645" y="1687085"/>
                  <a:pt x="4247933" y="1721184"/>
                  <a:pt x="4230789" y="1763286"/>
                </a:cubicBezTo>
                <a:cubicBezTo>
                  <a:pt x="4223548" y="1781193"/>
                  <a:pt x="4228693" y="1804815"/>
                  <a:pt x="4230597" y="1825392"/>
                </a:cubicBezTo>
                <a:cubicBezTo>
                  <a:pt x="4232121" y="1840440"/>
                  <a:pt x="4240696" y="1854919"/>
                  <a:pt x="4240696" y="1869779"/>
                </a:cubicBezTo>
                <a:cubicBezTo>
                  <a:pt x="4240696" y="1909407"/>
                  <a:pt x="4250791" y="1944648"/>
                  <a:pt x="4271366" y="1978939"/>
                </a:cubicBezTo>
                <a:cubicBezTo>
                  <a:pt x="4279367" y="1992278"/>
                  <a:pt x="4274032" y="2013042"/>
                  <a:pt x="4276128" y="2030377"/>
                </a:cubicBezTo>
                <a:cubicBezTo>
                  <a:pt x="4278604" y="2048667"/>
                  <a:pt x="4280890" y="2067524"/>
                  <a:pt x="4286418" y="2085053"/>
                </a:cubicBezTo>
                <a:cubicBezTo>
                  <a:pt x="4300895" y="2130392"/>
                  <a:pt x="4317278" y="2175162"/>
                  <a:pt x="4332518" y="2220311"/>
                </a:cubicBezTo>
                <a:cubicBezTo>
                  <a:pt x="4345093" y="2257458"/>
                  <a:pt x="4335186" y="2294038"/>
                  <a:pt x="4329853" y="2330805"/>
                </a:cubicBezTo>
                <a:cubicBezTo>
                  <a:pt x="4326422" y="2353858"/>
                  <a:pt x="4318230" y="2375382"/>
                  <a:pt x="4330422" y="2401291"/>
                </a:cubicBezTo>
                <a:cubicBezTo>
                  <a:pt x="4342044" y="2426058"/>
                  <a:pt x="4339377" y="2457491"/>
                  <a:pt x="4345663" y="2485306"/>
                </a:cubicBezTo>
                <a:cubicBezTo>
                  <a:pt x="4350997" y="2508741"/>
                  <a:pt x="4359572" y="2531408"/>
                  <a:pt x="4367953" y="2554078"/>
                </a:cubicBezTo>
                <a:cubicBezTo>
                  <a:pt x="4379384" y="2584941"/>
                  <a:pt x="4391384" y="2615420"/>
                  <a:pt x="4385670" y="2649142"/>
                </a:cubicBezTo>
                <a:cubicBezTo>
                  <a:pt x="4379192" y="2687435"/>
                  <a:pt x="4403577" y="2713722"/>
                  <a:pt x="4419771" y="2743825"/>
                </a:cubicBezTo>
                <a:cubicBezTo>
                  <a:pt x="4430819" y="2764589"/>
                  <a:pt x="4439012" y="2787258"/>
                  <a:pt x="4445870" y="2809929"/>
                </a:cubicBezTo>
                <a:cubicBezTo>
                  <a:pt x="4454824" y="2840218"/>
                  <a:pt x="4460158" y="2871461"/>
                  <a:pt x="4468921" y="2901942"/>
                </a:cubicBezTo>
                <a:cubicBezTo>
                  <a:pt x="4482065" y="2948046"/>
                  <a:pt x="4492353" y="2994721"/>
                  <a:pt x="4485113" y="3042727"/>
                </a:cubicBezTo>
                <a:cubicBezTo>
                  <a:pt x="4481875" y="3064826"/>
                  <a:pt x="4482065" y="3085402"/>
                  <a:pt x="4486829" y="3107499"/>
                </a:cubicBezTo>
                <a:cubicBezTo>
                  <a:pt x="4494639" y="3143694"/>
                  <a:pt x="4495592" y="3180843"/>
                  <a:pt x="4524738" y="3209992"/>
                </a:cubicBezTo>
                <a:cubicBezTo>
                  <a:pt x="4535027" y="3220279"/>
                  <a:pt x="4537693" y="3238757"/>
                  <a:pt x="4543028" y="3253808"/>
                </a:cubicBezTo>
                <a:cubicBezTo>
                  <a:pt x="4549315" y="3271144"/>
                  <a:pt x="4546075" y="3283907"/>
                  <a:pt x="4527787" y="3293243"/>
                </a:cubicBezTo>
                <a:cubicBezTo>
                  <a:pt x="4519596" y="3297433"/>
                  <a:pt x="4511594" y="3309436"/>
                  <a:pt x="4510260" y="3318770"/>
                </a:cubicBezTo>
                <a:cubicBezTo>
                  <a:pt x="4506260" y="3346775"/>
                  <a:pt x="4512166" y="3372494"/>
                  <a:pt x="4525122" y="3399545"/>
                </a:cubicBezTo>
                <a:cubicBezTo>
                  <a:pt x="4537313" y="3424882"/>
                  <a:pt x="4535979" y="3456507"/>
                  <a:pt x="4540741" y="3485274"/>
                </a:cubicBezTo>
                <a:cubicBezTo>
                  <a:pt x="4544171" y="3505656"/>
                  <a:pt x="4551219" y="3526041"/>
                  <a:pt x="4551219" y="3546616"/>
                </a:cubicBezTo>
                <a:cubicBezTo>
                  <a:pt x="4551219" y="3572145"/>
                  <a:pt x="4545123" y="3597481"/>
                  <a:pt x="4542837" y="3623200"/>
                </a:cubicBezTo>
                <a:cubicBezTo>
                  <a:pt x="4540933" y="3643203"/>
                  <a:pt x="4541695" y="3663588"/>
                  <a:pt x="4539409" y="3683590"/>
                </a:cubicBezTo>
                <a:cubicBezTo>
                  <a:pt x="4537693" y="3699975"/>
                  <a:pt x="4533313" y="3716167"/>
                  <a:pt x="4529694" y="3732360"/>
                </a:cubicBezTo>
                <a:cubicBezTo>
                  <a:pt x="4528359" y="3738266"/>
                  <a:pt x="4523214" y="3744172"/>
                  <a:pt x="4523976" y="3749505"/>
                </a:cubicBezTo>
                <a:cubicBezTo>
                  <a:pt x="4532169" y="3802466"/>
                  <a:pt x="4495592" y="3840568"/>
                  <a:pt x="4479399" y="3885337"/>
                </a:cubicBezTo>
                <a:cubicBezTo>
                  <a:pt x="4462252" y="3932393"/>
                  <a:pt x="4435964" y="3977924"/>
                  <a:pt x="4443774" y="4030502"/>
                </a:cubicBezTo>
                <a:cubicBezTo>
                  <a:pt x="4448536" y="4062317"/>
                  <a:pt x="4459586" y="4092988"/>
                  <a:pt x="4466255" y="4124613"/>
                </a:cubicBezTo>
                <a:cubicBezTo>
                  <a:pt x="4468541" y="4135853"/>
                  <a:pt x="4468159" y="4148426"/>
                  <a:pt x="4465873" y="4159666"/>
                </a:cubicBezTo>
                <a:cubicBezTo>
                  <a:pt x="4455394" y="4213960"/>
                  <a:pt x="4453871" y="4267492"/>
                  <a:pt x="4471017" y="4320836"/>
                </a:cubicBezTo>
                <a:cubicBezTo>
                  <a:pt x="4473875" y="4329978"/>
                  <a:pt x="4476541" y="4339694"/>
                  <a:pt x="4476541" y="4349221"/>
                </a:cubicBezTo>
                <a:cubicBezTo>
                  <a:pt x="4476541" y="4401418"/>
                  <a:pt x="4472541" y="4452664"/>
                  <a:pt x="4453871" y="4502578"/>
                </a:cubicBezTo>
                <a:cubicBezTo>
                  <a:pt x="4447584" y="4519342"/>
                  <a:pt x="4451584" y="4539727"/>
                  <a:pt x="4450060" y="4558206"/>
                </a:cubicBezTo>
                <a:cubicBezTo>
                  <a:pt x="4448728" y="4575350"/>
                  <a:pt x="4448156" y="4592877"/>
                  <a:pt x="4443774" y="4609451"/>
                </a:cubicBezTo>
                <a:cubicBezTo>
                  <a:pt x="4437298" y="4633646"/>
                  <a:pt x="4436536" y="4656125"/>
                  <a:pt x="4442250" y="4681082"/>
                </a:cubicBezTo>
                <a:cubicBezTo>
                  <a:pt x="4447584" y="4704894"/>
                  <a:pt x="4444919" y="4730613"/>
                  <a:pt x="4445108" y="4755380"/>
                </a:cubicBezTo>
                <a:cubicBezTo>
                  <a:pt x="4445298" y="4783003"/>
                  <a:pt x="4445488" y="4810626"/>
                  <a:pt x="4444537" y="4838249"/>
                </a:cubicBezTo>
                <a:cubicBezTo>
                  <a:pt x="4444156" y="4849299"/>
                  <a:pt x="4436536" y="4861872"/>
                  <a:pt x="4439584" y="4871018"/>
                </a:cubicBezTo>
                <a:cubicBezTo>
                  <a:pt x="4449870" y="4900545"/>
                  <a:pt x="4437488" y="4930074"/>
                  <a:pt x="4443012" y="4959601"/>
                </a:cubicBezTo>
                <a:cubicBezTo>
                  <a:pt x="4445870" y="4974081"/>
                  <a:pt x="4438060" y="4990464"/>
                  <a:pt x="4437298" y="5006085"/>
                </a:cubicBezTo>
                <a:cubicBezTo>
                  <a:pt x="4435964" y="5031613"/>
                  <a:pt x="4436536" y="5057140"/>
                  <a:pt x="4436154" y="5082669"/>
                </a:cubicBezTo>
                <a:cubicBezTo>
                  <a:pt x="4435964" y="5091051"/>
                  <a:pt x="4435203" y="5099244"/>
                  <a:pt x="4434819" y="5107626"/>
                </a:cubicBezTo>
                <a:cubicBezTo>
                  <a:pt x="4434439" y="5115056"/>
                  <a:pt x="4432725" y="5122866"/>
                  <a:pt x="4434057" y="5129915"/>
                </a:cubicBezTo>
                <a:cubicBezTo>
                  <a:pt x="4438822" y="5155444"/>
                  <a:pt x="4446632" y="5180590"/>
                  <a:pt x="4449680" y="5206307"/>
                </a:cubicBezTo>
                <a:cubicBezTo>
                  <a:pt x="4452346" y="5228596"/>
                  <a:pt x="4448728" y="5251649"/>
                  <a:pt x="4450632" y="5274128"/>
                </a:cubicBezTo>
                <a:cubicBezTo>
                  <a:pt x="4453871" y="5313753"/>
                  <a:pt x="4459586" y="5353378"/>
                  <a:pt x="4463207" y="5393004"/>
                </a:cubicBezTo>
                <a:cubicBezTo>
                  <a:pt x="4463968" y="5401578"/>
                  <a:pt x="4459204" y="5410530"/>
                  <a:pt x="4458824" y="5419294"/>
                </a:cubicBezTo>
                <a:cubicBezTo>
                  <a:pt x="4457872" y="5446727"/>
                  <a:pt x="4457680" y="5474160"/>
                  <a:pt x="4457110" y="5501593"/>
                </a:cubicBezTo>
                <a:cubicBezTo>
                  <a:pt x="4456918" y="5517214"/>
                  <a:pt x="4457490" y="5533026"/>
                  <a:pt x="4455776" y="5548459"/>
                </a:cubicBezTo>
                <a:cubicBezTo>
                  <a:pt x="4453490" y="5568841"/>
                  <a:pt x="4450060" y="5587320"/>
                  <a:pt x="4464920" y="5606371"/>
                </a:cubicBezTo>
                <a:cubicBezTo>
                  <a:pt x="4487972" y="5635710"/>
                  <a:pt x="4479018" y="5673049"/>
                  <a:pt x="4484351" y="5706958"/>
                </a:cubicBezTo>
                <a:cubicBezTo>
                  <a:pt x="4485685" y="5715722"/>
                  <a:pt x="4485875" y="5724677"/>
                  <a:pt x="4487399" y="5733439"/>
                </a:cubicBezTo>
                <a:cubicBezTo>
                  <a:pt x="4490257" y="5749633"/>
                  <a:pt x="4493495" y="5765634"/>
                  <a:pt x="4496736" y="5781829"/>
                </a:cubicBezTo>
                <a:cubicBezTo>
                  <a:pt x="4497306" y="5784685"/>
                  <a:pt x="4497498" y="5787923"/>
                  <a:pt x="4498450" y="5790591"/>
                </a:cubicBezTo>
                <a:cubicBezTo>
                  <a:pt x="4506450" y="5815168"/>
                  <a:pt x="4515594" y="5839360"/>
                  <a:pt x="4522072" y="5864317"/>
                </a:cubicBezTo>
                <a:cubicBezTo>
                  <a:pt x="4525311" y="5876510"/>
                  <a:pt x="4525693" y="5890036"/>
                  <a:pt x="4523976" y="5902609"/>
                </a:cubicBezTo>
                <a:cubicBezTo>
                  <a:pt x="4519024" y="5939376"/>
                  <a:pt x="4516928" y="5975763"/>
                  <a:pt x="4524168" y="6012722"/>
                </a:cubicBezTo>
                <a:cubicBezTo>
                  <a:pt x="4527025" y="6027391"/>
                  <a:pt x="4522263" y="6043775"/>
                  <a:pt x="4520548" y="6059396"/>
                </a:cubicBezTo>
                <a:cubicBezTo>
                  <a:pt x="4515976" y="6096735"/>
                  <a:pt x="4511022" y="6134074"/>
                  <a:pt x="4506642" y="6171604"/>
                </a:cubicBezTo>
                <a:cubicBezTo>
                  <a:pt x="4503975" y="6195036"/>
                  <a:pt x="4502450" y="6218659"/>
                  <a:pt x="4499785" y="6242092"/>
                </a:cubicBezTo>
                <a:cubicBezTo>
                  <a:pt x="4496544" y="6269143"/>
                  <a:pt x="4491591" y="6296004"/>
                  <a:pt x="4488923" y="6323057"/>
                </a:cubicBezTo>
                <a:cubicBezTo>
                  <a:pt x="4485875" y="6353918"/>
                  <a:pt x="4485305" y="6384971"/>
                  <a:pt x="4482065" y="6415832"/>
                </a:cubicBezTo>
                <a:cubicBezTo>
                  <a:pt x="4475779" y="6472224"/>
                  <a:pt x="4468349" y="6528423"/>
                  <a:pt x="4461300" y="6584811"/>
                </a:cubicBezTo>
                <a:cubicBezTo>
                  <a:pt x="4454442" y="6639487"/>
                  <a:pt x="4448346" y="6694163"/>
                  <a:pt x="4439775" y="6748457"/>
                </a:cubicBezTo>
                <a:cubicBezTo>
                  <a:pt x="4436154" y="6771318"/>
                  <a:pt x="4426247" y="6793034"/>
                  <a:pt x="4420723" y="6815515"/>
                </a:cubicBezTo>
                <a:lnTo>
                  <a:pt x="4411023" y="6858000"/>
                </a:lnTo>
                <a:lnTo>
                  <a:pt x="4238770" y="6858000"/>
                </a:lnTo>
                <a:lnTo>
                  <a:pt x="0" y="6858000"/>
                </a:lnTo>
                <a:lnTo>
                  <a:pt x="0" y="1"/>
                </a:lnTo>
                <a:close/>
              </a:path>
            </a:pathLst>
          </a:custGeom>
        </p:spPr>
      </p:pic>
      <p:grpSp>
        <p:nvGrpSpPr>
          <p:cNvPr id="11" name="Group 10">
            <a:extLst>
              <a:ext uri="{FF2B5EF4-FFF2-40B4-BE49-F238E27FC236}">
                <a16:creationId xmlns:a16="http://schemas.microsoft.com/office/drawing/2014/main" id="{A7900967-84CA-47B4-9F1C-E787BAC149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effectLst>
            <a:outerShdw blurRad="381000" dist="152400" algn="l" rotWithShape="0">
              <a:prstClr val="black">
                <a:alpha val="10000"/>
              </a:prstClr>
            </a:outerShdw>
          </a:effectLst>
        </p:grpSpPr>
        <p:sp>
          <p:nvSpPr>
            <p:cNvPr id="12" name="Freeform: Shape 11">
              <a:extLst>
                <a:ext uri="{FF2B5EF4-FFF2-40B4-BE49-F238E27FC236}">
                  <a16:creationId xmlns:a16="http://schemas.microsoft.com/office/drawing/2014/main" id="{CAB3C749-6482-440B-9386-94091006D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3C5C6B36-2238-4BBF-87F8-B1B3F5DD56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369773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6FCE3-F32B-415A-BB9B-66F9417390E9}"/>
              </a:ext>
            </a:extLst>
          </p:cNvPr>
          <p:cNvSpPr>
            <a:spLocks noGrp="1"/>
          </p:cNvSpPr>
          <p:nvPr>
            <p:ph type="title"/>
          </p:nvPr>
        </p:nvSpPr>
        <p:spPr>
          <a:xfrm>
            <a:off x="838200" y="365125"/>
            <a:ext cx="10515600" cy="725121"/>
          </a:xfrm>
        </p:spPr>
        <p:txBody>
          <a:bodyPr/>
          <a:lstStyle/>
          <a:p>
            <a:r>
              <a:rPr lang="en-GB" dirty="0"/>
              <a:t>Methodology and Data Analysis </a:t>
            </a:r>
            <a:r>
              <a:rPr lang="en-GB" dirty="0" err="1"/>
              <a:t>contd</a:t>
            </a:r>
            <a:endParaRPr lang="en-GB" dirty="0"/>
          </a:p>
        </p:txBody>
      </p:sp>
      <p:sp>
        <p:nvSpPr>
          <p:cNvPr id="3" name="Content Placeholder 2">
            <a:extLst>
              <a:ext uri="{FF2B5EF4-FFF2-40B4-BE49-F238E27FC236}">
                <a16:creationId xmlns:a16="http://schemas.microsoft.com/office/drawing/2014/main" id="{ED6059C3-C280-4D01-8187-A4FC200DCB39}"/>
              </a:ext>
            </a:extLst>
          </p:cNvPr>
          <p:cNvSpPr>
            <a:spLocks noGrp="1"/>
          </p:cNvSpPr>
          <p:nvPr>
            <p:ph idx="1"/>
          </p:nvPr>
        </p:nvSpPr>
        <p:spPr>
          <a:xfrm>
            <a:off x="360485" y="1257300"/>
            <a:ext cx="10993315" cy="4919663"/>
          </a:xfrm>
        </p:spPr>
        <p:txBody>
          <a:bodyPr numCol="2"/>
          <a:lstStyle/>
          <a:p>
            <a:pPr marL="0" indent="0">
              <a:buNone/>
            </a:pPr>
            <a:r>
              <a:rPr lang="en-GB" dirty="0"/>
              <a:t>					</a:t>
            </a:r>
          </a:p>
          <a:p>
            <a:pPr marL="0" indent="0">
              <a:buNone/>
            </a:pPr>
            <a:endParaRPr lang="en-GB" dirty="0"/>
          </a:p>
        </p:txBody>
      </p:sp>
      <p:pic>
        <p:nvPicPr>
          <p:cNvPr id="7" name="Picture 6">
            <a:extLst>
              <a:ext uri="{FF2B5EF4-FFF2-40B4-BE49-F238E27FC236}">
                <a16:creationId xmlns:a16="http://schemas.microsoft.com/office/drawing/2014/main" id="{478F8C78-9A3D-4181-A597-0473F6AE0B4D}"/>
              </a:ext>
            </a:extLst>
          </p:cNvPr>
          <p:cNvPicPr>
            <a:picLocks noChangeAspect="1"/>
          </p:cNvPicPr>
          <p:nvPr/>
        </p:nvPicPr>
        <p:blipFill>
          <a:blip r:embed="rId2"/>
          <a:stretch>
            <a:fillRect/>
          </a:stretch>
        </p:blipFill>
        <p:spPr>
          <a:xfrm>
            <a:off x="219808" y="1186962"/>
            <a:ext cx="5372099" cy="5157053"/>
          </a:xfrm>
          <a:prstGeom prst="rect">
            <a:avLst/>
          </a:prstGeom>
        </p:spPr>
      </p:pic>
      <p:pic>
        <p:nvPicPr>
          <p:cNvPr id="9" name="Picture 8">
            <a:extLst>
              <a:ext uri="{FF2B5EF4-FFF2-40B4-BE49-F238E27FC236}">
                <a16:creationId xmlns:a16="http://schemas.microsoft.com/office/drawing/2014/main" id="{DF0F39E0-BDF9-41A8-8885-20939B251D5C}"/>
              </a:ext>
            </a:extLst>
          </p:cNvPr>
          <p:cNvPicPr>
            <a:picLocks noChangeAspect="1"/>
          </p:cNvPicPr>
          <p:nvPr/>
        </p:nvPicPr>
        <p:blipFill>
          <a:blip r:embed="rId3"/>
          <a:stretch>
            <a:fillRect/>
          </a:stretch>
        </p:blipFill>
        <p:spPr>
          <a:xfrm>
            <a:off x="5733171" y="1090245"/>
            <a:ext cx="6098344" cy="5253770"/>
          </a:xfrm>
          <a:prstGeom prst="rect">
            <a:avLst/>
          </a:prstGeom>
        </p:spPr>
      </p:pic>
    </p:spTree>
    <p:extLst>
      <p:ext uri="{BB962C8B-B14F-4D97-AF65-F5344CB8AC3E}">
        <p14:creationId xmlns:p14="http://schemas.microsoft.com/office/powerpoint/2010/main" val="1084467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050A-970E-49AA-BAB7-99367A768447}"/>
              </a:ext>
            </a:extLst>
          </p:cNvPr>
          <p:cNvSpPr>
            <a:spLocks noGrp="1"/>
          </p:cNvSpPr>
          <p:nvPr>
            <p:ph type="title"/>
          </p:nvPr>
        </p:nvSpPr>
        <p:spPr>
          <a:xfrm>
            <a:off x="838200" y="365126"/>
            <a:ext cx="10515600" cy="628406"/>
          </a:xfrm>
        </p:spPr>
        <p:txBody>
          <a:bodyPr>
            <a:normAutofit fontScale="90000"/>
          </a:bodyPr>
          <a:lstStyle/>
          <a:p>
            <a:r>
              <a:rPr lang="en-GB" dirty="0">
                <a:latin typeface="Times New Roman" panose="02020603050405020304" pitchFamily="18" charset="0"/>
                <a:cs typeface="Times New Roman" panose="02020603050405020304" pitchFamily="18" charset="0"/>
              </a:rPr>
              <a:t>Discussion and Recommendation </a:t>
            </a:r>
            <a:br>
              <a:rPr lang="en-GB" dirty="0">
                <a:latin typeface="Times New Roman" panose="02020603050405020304" pitchFamily="18" charset="0"/>
                <a:cs typeface="Times New Roman" panose="02020603050405020304" pitchFamily="18" charset="0"/>
              </a:rPr>
            </a:br>
            <a:endParaRPr lang="en-GB" dirty="0"/>
          </a:p>
        </p:txBody>
      </p:sp>
      <p:sp>
        <p:nvSpPr>
          <p:cNvPr id="3" name="Content Placeholder 2">
            <a:extLst>
              <a:ext uri="{FF2B5EF4-FFF2-40B4-BE49-F238E27FC236}">
                <a16:creationId xmlns:a16="http://schemas.microsoft.com/office/drawing/2014/main" id="{71629A0F-FCA9-420A-8226-3BD1C03915D5}"/>
              </a:ext>
            </a:extLst>
          </p:cNvPr>
          <p:cNvSpPr>
            <a:spLocks noGrp="1"/>
          </p:cNvSpPr>
          <p:nvPr>
            <p:ph idx="1"/>
          </p:nvPr>
        </p:nvSpPr>
        <p:spPr>
          <a:xfrm>
            <a:off x="509954" y="852854"/>
            <a:ext cx="10843846" cy="5640020"/>
          </a:xfrm>
        </p:spPr>
        <p:txBody>
          <a:bodyPr>
            <a:noAutofit/>
          </a:bodyPr>
          <a:lstStyle/>
          <a:p>
            <a:pPr algn="just">
              <a:lnSpc>
                <a:spcPct val="150000"/>
              </a:lnSpc>
              <a:spcAft>
                <a:spcPts val="800"/>
              </a:spcAft>
            </a:pPr>
            <a:r>
              <a:rPr lang="en-GB" sz="1800" b="1" dirty="0">
                <a:effectLst/>
                <a:latin typeface="Times New Roman" panose="02020603050405020304" pitchFamily="18" charset="0"/>
                <a:ea typeface="Calibri" panose="020F0502020204030204" pitchFamily="34" charset="0"/>
                <a:cs typeface="Times New Roman" panose="02020603050405020304" pitchFamily="18" charset="0"/>
              </a:rPr>
              <a:t>Discussion </a:t>
            </a:r>
            <a:endParaRPr lang="en-GB" sz="1800" b="1"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After thorough analysis from the experiment which was carried out to see the effect of caffeine such as Coffee, tea, energy drink and Non-caffeine (drink, tea or coffee) on sleep and Heart rate with a specified time interval of repeated measures, the results shows that there is no statistically significant of the caffeine intake on Heart rate but the time estimation of taking the caffeine does have a significant relationship or effect on the Heart rate. In addition, the results also show that there is statistically significant of the caffeine intake on sleep and the time of estimation does have significant relationship on the sleep. </a:t>
            </a:r>
          </a:p>
          <a:p>
            <a:pPr algn="just">
              <a:lnSpc>
                <a:spcPct val="150000"/>
              </a:lnSpc>
              <a:spcAft>
                <a:spcPts val="800"/>
              </a:spcAft>
            </a:pPr>
            <a:r>
              <a:rPr lang="en-GB" sz="1800" b="1" dirty="0">
                <a:effectLst/>
                <a:latin typeface="Times New Roman" panose="02020603050405020304" pitchFamily="18" charset="0"/>
                <a:ea typeface="Calibri" panose="020F0502020204030204" pitchFamily="34" charset="0"/>
                <a:cs typeface="Times New Roman" panose="02020603050405020304" pitchFamily="18" charset="0"/>
              </a:rPr>
              <a:t>Recommendation. </a:t>
            </a:r>
            <a:endParaRPr lang="en-GB" sz="1800" b="1"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I will recommend based on the caffeine material used the Turkish coffee, American coffee, Sage tea, herbal tea and ginger tea, likewise the drinks the Red bull etc and finally the non-caffeine drinks vanilla etc. I suggest and recommend user who might be addicted to the intake of this caffeine material should reduce its content, the effect on sleep might lead to insomnia, high blood pressure and the rest. </a:t>
            </a:r>
          </a:p>
          <a:p>
            <a:pPr marL="0" indent="0">
              <a:lnSpc>
                <a:spcPct val="150000"/>
              </a:lnSpc>
              <a:buNone/>
            </a:pPr>
            <a:endParaRPr lang="en-GB"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3554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41B69-8E92-430D-873D-1CE187E07B23}"/>
              </a:ext>
            </a:extLst>
          </p:cNvPr>
          <p:cNvSpPr>
            <a:spLocks noGrp="1"/>
          </p:cNvSpPr>
          <p:nvPr>
            <p:ph type="title"/>
          </p:nvPr>
        </p:nvSpPr>
        <p:spPr>
          <a:xfrm>
            <a:off x="334108" y="237393"/>
            <a:ext cx="11019692" cy="624254"/>
          </a:xfrm>
        </p:spPr>
        <p:txBody>
          <a:bodyPr>
            <a:normAutofit fontScale="90000"/>
          </a:bodyPr>
          <a:lstStyle/>
          <a:p>
            <a:r>
              <a:rPr lang="en-GB" dirty="0"/>
              <a:t>References </a:t>
            </a:r>
          </a:p>
        </p:txBody>
      </p:sp>
      <p:sp>
        <p:nvSpPr>
          <p:cNvPr id="3" name="Content Placeholder 2">
            <a:extLst>
              <a:ext uri="{FF2B5EF4-FFF2-40B4-BE49-F238E27FC236}">
                <a16:creationId xmlns:a16="http://schemas.microsoft.com/office/drawing/2014/main" id="{8EB70CE7-298D-4C5A-A4C6-D122BA8D9635}"/>
              </a:ext>
            </a:extLst>
          </p:cNvPr>
          <p:cNvSpPr>
            <a:spLocks noGrp="1"/>
          </p:cNvSpPr>
          <p:nvPr>
            <p:ph idx="1"/>
          </p:nvPr>
        </p:nvSpPr>
        <p:spPr>
          <a:xfrm>
            <a:off x="404446" y="958362"/>
            <a:ext cx="10949354" cy="5583115"/>
          </a:xfrm>
        </p:spPr>
        <p:txBody>
          <a:bodyPr>
            <a:noAutofit/>
          </a:bodyPr>
          <a:lstStyle/>
          <a:p>
            <a:pPr algn="just">
              <a:lnSpc>
                <a:spcPct val="150000"/>
              </a:lnSpc>
              <a:spcAft>
                <a:spcPts val="800"/>
              </a:spcAft>
            </a:pP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Dagan, Y., &amp; </a:t>
            </a:r>
            <a:r>
              <a:rPr lang="en-GB" sz="1400" dirty="0" err="1">
                <a:effectLst/>
                <a:latin typeface="Times New Roman" panose="02020603050405020304" pitchFamily="18" charset="0"/>
                <a:ea typeface="Calibri" panose="020F0502020204030204" pitchFamily="34" charset="0"/>
                <a:cs typeface="Times New Roman" panose="02020603050405020304" pitchFamily="18" charset="0"/>
              </a:rPr>
              <a:t>Doljansky</a:t>
            </a: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 J. T. (2006). Cognitive performance during sustained wakefulness: A low dose of caffeine is equally effective as modafinil in alleviating the nocturnal decline. Chronobiology International </a:t>
            </a:r>
            <a:r>
              <a:rPr lang="en-GB" sz="14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https://psycnet.apa.org/record/2006-20938-005</a:t>
            </a:r>
            <a:endParaRPr lang="en-GB"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GB" sz="1400" dirty="0" err="1">
                <a:effectLst/>
                <a:latin typeface="Times New Roman" panose="02020603050405020304" pitchFamily="18" charset="0"/>
                <a:ea typeface="Calibri" panose="020F0502020204030204" pitchFamily="34" charset="0"/>
                <a:cs typeface="Times New Roman" panose="02020603050405020304" pitchFamily="18" charset="0"/>
              </a:rPr>
              <a:t>Juliano</a:t>
            </a: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 L. M., &amp; Griffiths, R. R. (2004). A critical review of caffeine withdrawal: Empirical validation of symptoms and signs, incidence, severity, and associated features. Psychopharmacology (Berlin) </a:t>
            </a:r>
            <a:r>
              <a:rPr lang="en-GB" sz="14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https://europepmc.org/article/med/15448977</a:t>
            </a:r>
            <a:endParaRPr lang="en-GB"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Keane, M. A., &amp; James, J. E. (2008). Effects of dietary caffeine on EEG, performance, and mood when rested and sleep restricted. Human Psychopharmacology: Clinical and Experimental. </a:t>
            </a:r>
            <a:r>
              <a:rPr lang="en-GB" sz="14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https://onlinelibrary.wiley.com/doi/abs/10.1002/hup.987</a:t>
            </a:r>
            <a:endParaRPr lang="en-GB"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Ker, K., Edwards, P. J., Felix, L. M., Blackhall, K., &amp; Roberts, I. (2010). Caffeine for the prevention of injuries and errors in shift workers. Cochrane Database of Systematic Reviews, 5, CD008508 </a:t>
            </a:r>
            <a:r>
              <a:rPr lang="en-GB" sz="14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5"/>
              </a:rPr>
              <a:t>https://pubmed.ncbi.nlm.nih.gov/20464765/</a:t>
            </a:r>
            <a:endParaRPr lang="en-GB"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GB" sz="1400" dirty="0" err="1">
                <a:effectLst/>
                <a:latin typeface="Times New Roman" panose="02020603050405020304" pitchFamily="18" charset="0"/>
                <a:ea typeface="Calibri" panose="020F0502020204030204" pitchFamily="34" charset="0"/>
                <a:cs typeface="Times New Roman" panose="02020603050405020304" pitchFamily="18" charset="0"/>
              </a:rPr>
              <a:t>Lorist</a:t>
            </a: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 M. M., &amp; Tops, M. (2003). Caffeine, fatigue, and cognition. Brain and Cognition. </a:t>
            </a:r>
            <a:r>
              <a:rPr lang="en-GB" sz="14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6"/>
              </a:rPr>
              <a:t>https://pubmed.ncbi.nlm.nih.gov/14572506/</a:t>
            </a:r>
            <a:endParaRPr lang="en-GB"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GB" sz="1400" dirty="0" err="1">
                <a:effectLst/>
                <a:latin typeface="Times New Roman" panose="02020603050405020304" pitchFamily="18" charset="0"/>
                <a:ea typeface="Calibri" panose="020F0502020204030204" pitchFamily="34" charset="0"/>
                <a:cs typeface="Times New Roman" panose="02020603050405020304" pitchFamily="18" charset="0"/>
              </a:rPr>
              <a:t>Tieges</a:t>
            </a: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 Z., Richard </a:t>
            </a:r>
            <a:r>
              <a:rPr lang="en-GB" sz="1400" dirty="0" err="1">
                <a:effectLst/>
                <a:latin typeface="Times New Roman" panose="02020603050405020304" pitchFamily="18" charset="0"/>
                <a:ea typeface="Calibri" panose="020F0502020204030204" pitchFamily="34" charset="0"/>
                <a:cs typeface="Times New Roman" panose="02020603050405020304" pitchFamily="18" charset="0"/>
              </a:rPr>
              <a:t>Ridderinkhof</a:t>
            </a: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 K., </a:t>
            </a:r>
            <a:r>
              <a:rPr lang="en-GB" sz="1400" dirty="0" err="1">
                <a:effectLst/>
                <a:latin typeface="Times New Roman" panose="02020603050405020304" pitchFamily="18" charset="0"/>
                <a:ea typeface="Calibri" panose="020F0502020204030204" pitchFamily="34" charset="0"/>
                <a:cs typeface="Times New Roman" panose="02020603050405020304" pitchFamily="18" charset="0"/>
              </a:rPr>
              <a:t>Snel</a:t>
            </a: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 J., &amp; </a:t>
            </a:r>
            <a:r>
              <a:rPr lang="en-GB" sz="1400" dirty="0" err="1">
                <a:effectLst/>
                <a:latin typeface="Times New Roman" panose="02020603050405020304" pitchFamily="18" charset="0"/>
                <a:ea typeface="Calibri" panose="020F0502020204030204" pitchFamily="34" charset="0"/>
                <a:cs typeface="Times New Roman" panose="02020603050405020304" pitchFamily="18" charset="0"/>
              </a:rPr>
              <a:t>Kok</a:t>
            </a: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 A. (2004). Caffeine strengthens action monitoring: Evidence from the error-related negativity. Brain Research. Cognitive Brain Research </a:t>
            </a:r>
            <a:r>
              <a:rPr lang="en-GB" sz="14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7"/>
              </a:rPr>
              <a:t>https://pubmed.ncbi.nlm.nih.gov/15325416/</a:t>
            </a:r>
            <a:endParaRPr lang="en-GB"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GB" sz="14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8"/>
              </a:rPr>
              <a:t>Ty </a:t>
            </a:r>
            <a:r>
              <a:rPr lang="en-GB" sz="1400" u="sng" dirty="0" err="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8"/>
              </a:rPr>
              <a:t>Gluckman</a:t>
            </a:r>
            <a:r>
              <a:rPr lang="en-GB" sz="14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8"/>
              </a:rPr>
              <a:t>, D</a:t>
            </a: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 (2010): How does caffeine affect the heart and sleep </a:t>
            </a:r>
            <a:r>
              <a:rPr lang="en-GB" sz="14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8"/>
              </a:rPr>
              <a:t>https://oregon.providence.org/physician-directory/g/gluckman-ty-j</a:t>
            </a:r>
            <a:endParaRPr lang="en-GB"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buNone/>
            </a:pPr>
            <a:endParaRPr lang="en-GB"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8833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59E3C-97D2-4855-886E-0B803CC417E5}"/>
              </a:ext>
            </a:extLst>
          </p:cNvPr>
          <p:cNvSpPr>
            <a:spLocks noGrp="1"/>
          </p:cNvSpPr>
          <p:nvPr>
            <p:ph type="title"/>
          </p:nvPr>
        </p:nvSpPr>
        <p:spPr>
          <a:xfrm>
            <a:off x="474785" y="96715"/>
            <a:ext cx="10879015" cy="298939"/>
          </a:xfrm>
        </p:spPr>
        <p:txBody>
          <a:bodyPr>
            <a:normAutofit fontScale="90000"/>
          </a:bodyPr>
          <a:lstStyle/>
          <a:p>
            <a:r>
              <a:rPr lang="en-GB" dirty="0"/>
              <a:t>Appendix </a:t>
            </a:r>
          </a:p>
        </p:txBody>
      </p:sp>
      <p:sp>
        <p:nvSpPr>
          <p:cNvPr id="3" name="Content Placeholder 2">
            <a:extLst>
              <a:ext uri="{FF2B5EF4-FFF2-40B4-BE49-F238E27FC236}">
                <a16:creationId xmlns:a16="http://schemas.microsoft.com/office/drawing/2014/main" id="{C7852228-63BC-4B62-B6FF-B0AD84AFA370}"/>
              </a:ext>
            </a:extLst>
          </p:cNvPr>
          <p:cNvSpPr>
            <a:spLocks noGrp="1"/>
          </p:cNvSpPr>
          <p:nvPr>
            <p:ph idx="1"/>
          </p:nvPr>
        </p:nvSpPr>
        <p:spPr>
          <a:xfrm>
            <a:off x="263769" y="492369"/>
            <a:ext cx="11570677" cy="5684594"/>
          </a:xfrm>
        </p:spPr>
        <p:txBody>
          <a:bodyPr/>
          <a:lstStyle/>
          <a:p>
            <a:pPr marL="0" indent="0">
              <a:buNone/>
            </a:pPr>
            <a:r>
              <a:rPr lang="en-GB" dirty="0"/>
              <a:t>													</a:t>
            </a:r>
          </a:p>
          <a:p>
            <a:pPr marL="0" indent="0">
              <a:buNone/>
            </a:pPr>
            <a:endParaRPr lang="en-GB" dirty="0"/>
          </a:p>
        </p:txBody>
      </p:sp>
      <p:pic>
        <p:nvPicPr>
          <p:cNvPr id="4" name="Picture 3">
            <a:extLst>
              <a:ext uri="{FF2B5EF4-FFF2-40B4-BE49-F238E27FC236}">
                <a16:creationId xmlns:a16="http://schemas.microsoft.com/office/drawing/2014/main" id="{F0E1B8B4-B4C3-48D2-8F97-52605038B7B6}"/>
              </a:ext>
            </a:extLst>
          </p:cNvPr>
          <p:cNvPicPr>
            <a:picLocks noChangeAspect="1"/>
          </p:cNvPicPr>
          <p:nvPr/>
        </p:nvPicPr>
        <p:blipFill>
          <a:blip r:embed="rId2"/>
          <a:stretch>
            <a:fillRect/>
          </a:stretch>
        </p:blipFill>
        <p:spPr>
          <a:xfrm>
            <a:off x="158262" y="800100"/>
            <a:ext cx="5957667" cy="5611368"/>
          </a:xfrm>
          <a:prstGeom prst="rect">
            <a:avLst/>
          </a:prstGeom>
        </p:spPr>
      </p:pic>
      <p:pic>
        <p:nvPicPr>
          <p:cNvPr id="6" name="Picture 5">
            <a:extLst>
              <a:ext uri="{FF2B5EF4-FFF2-40B4-BE49-F238E27FC236}">
                <a16:creationId xmlns:a16="http://schemas.microsoft.com/office/drawing/2014/main" id="{FB202A07-6A69-4D00-B691-00AE81BCDE70}"/>
              </a:ext>
            </a:extLst>
          </p:cNvPr>
          <p:cNvPicPr>
            <a:picLocks noChangeAspect="1"/>
          </p:cNvPicPr>
          <p:nvPr/>
        </p:nvPicPr>
        <p:blipFill>
          <a:blip r:embed="rId3"/>
          <a:stretch>
            <a:fillRect/>
          </a:stretch>
        </p:blipFill>
        <p:spPr>
          <a:xfrm>
            <a:off x="6096000" y="562708"/>
            <a:ext cx="5852160" cy="5996353"/>
          </a:xfrm>
          <a:prstGeom prst="rect">
            <a:avLst/>
          </a:prstGeom>
        </p:spPr>
      </p:pic>
    </p:spTree>
    <p:extLst>
      <p:ext uri="{BB962C8B-B14F-4D97-AF65-F5344CB8AC3E}">
        <p14:creationId xmlns:p14="http://schemas.microsoft.com/office/powerpoint/2010/main" val="3727223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A3113-4A20-4FF0-A970-FC4F8BAF7C23}"/>
              </a:ext>
            </a:extLst>
          </p:cNvPr>
          <p:cNvSpPr>
            <a:spLocks noGrp="1"/>
          </p:cNvSpPr>
          <p:nvPr>
            <p:ph type="title"/>
          </p:nvPr>
        </p:nvSpPr>
        <p:spPr>
          <a:xfrm>
            <a:off x="219808" y="254978"/>
            <a:ext cx="11133992" cy="571500"/>
          </a:xfrm>
        </p:spPr>
        <p:txBody>
          <a:bodyPr>
            <a:normAutofit fontScale="90000"/>
          </a:bodyPr>
          <a:lstStyle/>
          <a:p>
            <a:r>
              <a:rPr lang="en-GB" dirty="0"/>
              <a:t>Appendix contd.</a:t>
            </a:r>
          </a:p>
        </p:txBody>
      </p:sp>
      <p:sp>
        <p:nvSpPr>
          <p:cNvPr id="3" name="Content Placeholder 2">
            <a:extLst>
              <a:ext uri="{FF2B5EF4-FFF2-40B4-BE49-F238E27FC236}">
                <a16:creationId xmlns:a16="http://schemas.microsoft.com/office/drawing/2014/main" id="{9113F502-8028-4703-B64C-552BCE502777}"/>
              </a:ext>
            </a:extLst>
          </p:cNvPr>
          <p:cNvSpPr>
            <a:spLocks noGrp="1"/>
          </p:cNvSpPr>
          <p:nvPr>
            <p:ph idx="1"/>
          </p:nvPr>
        </p:nvSpPr>
        <p:spPr>
          <a:xfrm>
            <a:off x="281354" y="1099038"/>
            <a:ext cx="11072446" cy="5077925"/>
          </a:xfrm>
        </p:spPr>
        <p:txBody>
          <a:bodyPr>
            <a:normAutofit fontScale="55000" lnSpcReduction="20000"/>
          </a:bodyPr>
          <a:lstStyle/>
          <a:p>
            <a:pPr marL="0" indent="0">
              <a:buNone/>
            </a:pPr>
            <a:endParaRPr lang="en-GB" dirty="0"/>
          </a:p>
          <a:p>
            <a:pPr marL="0" indent="0">
              <a:buNone/>
            </a:pPr>
            <a:r>
              <a:rPr lang="en-GB" dirty="0"/>
              <a:t>	</a:t>
            </a:r>
          </a:p>
          <a:p>
            <a:pPr marL="0" indent="0">
              <a:buNone/>
            </a:pPr>
            <a:r>
              <a:rPr lang="en-GB" dirty="0"/>
              <a:t>				</a:t>
            </a: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r>
              <a:rPr lang="en-GB" dirty="0"/>
              <a:t>																			</a:t>
            </a:r>
          </a:p>
          <a:p>
            <a:pPr marL="0" indent="0">
              <a:buNone/>
            </a:pPr>
            <a:r>
              <a:rPr lang="en-GB" dirty="0"/>
              <a:t>														</a:t>
            </a:r>
          </a:p>
        </p:txBody>
      </p:sp>
      <p:pic>
        <p:nvPicPr>
          <p:cNvPr id="4" name="Picture 3">
            <a:extLst>
              <a:ext uri="{FF2B5EF4-FFF2-40B4-BE49-F238E27FC236}">
                <a16:creationId xmlns:a16="http://schemas.microsoft.com/office/drawing/2014/main" id="{AB87A352-6F15-4AE5-BB87-2212A5405CF4}"/>
              </a:ext>
            </a:extLst>
          </p:cNvPr>
          <p:cNvPicPr>
            <a:picLocks noChangeAspect="1"/>
          </p:cNvPicPr>
          <p:nvPr/>
        </p:nvPicPr>
        <p:blipFill>
          <a:blip r:embed="rId2"/>
          <a:stretch>
            <a:fillRect/>
          </a:stretch>
        </p:blipFill>
        <p:spPr>
          <a:xfrm>
            <a:off x="219808" y="681037"/>
            <a:ext cx="4721469" cy="3609609"/>
          </a:xfrm>
          <a:prstGeom prst="rect">
            <a:avLst/>
          </a:prstGeom>
        </p:spPr>
      </p:pic>
      <p:pic>
        <p:nvPicPr>
          <p:cNvPr id="5" name="Picture 4">
            <a:extLst>
              <a:ext uri="{FF2B5EF4-FFF2-40B4-BE49-F238E27FC236}">
                <a16:creationId xmlns:a16="http://schemas.microsoft.com/office/drawing/2014/main" id="{770E43C3-7D2B-4C70-A030-34919F13C5AD}"/>
              </a:ext>
            </a:extLst>
          </p:cNvPr>
          <p:cNvPicPr>
            <a:picLocks noChangeAspect="1"/>
          </p:cNvPicPr>
          <p:nvPr/>
        </p:nvPicPr>
        <p:blipFill>
          <a:blip r:embed="rId3"/>
          <a:stretch>
            <a:fillRect/>
          </a:stretch>
        </p:blipFill>
        <p:spPr>
          <a:xfrm>
            <a:off x="4796244" y="254978"/>
            <a:ext cx="3987272" cy="2220425"/>
          </a:xfrm>
          <a:prstGeom prst="rect">
            <a:avLst/>
          </a:prstGeom>
        </p:spPr>
      </p:pic>
      <p:pic>
        <p:nvPicPr>
          <p:cNvPr id="6" name="Picture 5">
            <a:extLst>
              <a:ext uri="{FF2B5EF4-FFF2-40B4-BE49-F238E27FC236}">
                <a16:creationId xmlns:a16="http://schemas.microsoft.com/office/drawing/2014/main" id="{524CD304-9638-415C-A547-800DFF4929BA}"/>
              </a:ext>
            </a:extLst>
          </p:cNvPr>
          <p:cNvPicPr>
            <a:picLocks noChangeAspect="1"/>
          </p:cNvPicPr>
          <p:nvPr/>
        </p:nvPicPr>
        <p:blipFill>
          <a:blip r:embed="rId4"/>
          <a:stretch>
            <a:fillRect/>
          </a:stretch>
        </p:blipFill>
        <p:spPr>
          <a:xfrm>
            <a:off x="8704135" y="254978"/>
            <a:ext cx="3347438" cy="2250829"/>
          </a:xfrm>
          <a:prstGeom prst="rect">
            <a:avLst/>
          </a:prstGeom>
        </p:spPr>
      </p:pic>
      <p:pic>
        <p:nvPicPr>
          <p:cNvPr id="7" name="Picture 6">
            <a:extLst>
              <a:ext uri="{FF2B5EF4-FFF2-40B4-BE49-F238E27FC236}">
                <a16:creationId xmlns:a16="http://schemas.microsoft.com/office/drawing/2014/main" id="{A550E1FE-4E36-408C-9354-9278071DDDCF}"/>
              </a:ext>
            </a:extLst>
          </p:cNvPr>
          <p:cNvPicPr>
            <a:picLocks noChangeAspect="1"/>
          </p:cNvPicPr>
          <p:nvPr/>
        </p:nvPicPr>
        <p:blipFill>
          <a:blip r:embed="rId5"/>
          <a:stretch>
            <a:fillRect/>
          </a:stretch>
        </p:blipFill>
        <p:spPr>
          <a:xfrm>
            <a:off x="4850443" y="2475404"/>
            <a:ext cx="3878874" cy="2230474"/>
          </a:xfrm>
          <a:prstGeom prst="rect">
            <a:avLst/>
          </a:prstGeom>
        </p:spPr>
      </p:pic>
      <p:pic>
        <p:nvPicPr>
          <p:cNvPr id="8" name="Picture 7">
            <a:extLst>
              <a:ext uri="{FF2B5EF4-FFF2-40B4-BE49-F238E27FC236}">
                <a16:creationId xmlns:a16="http://schemas.microsoft.com/office/drawing/2014/main" id="{5766BC93-55F2-4970-93E2-261201DA62EA}"/>
              </a:ext>
            </a:extLst>
          </p:cNvPr>
          <p:cNvPicPr>
            <a:picLocks noChangeAspect="1"/>
          </p:cNvPicPr>
          <p:nvPr/>
        </p:nvPicPr>
        <p:blipFill>
          <a:blip r:embed="rId6"/>
          <a:stretch>
            <a:fillRect/>
          </a:stretch>
        </p:blipFill>
        <p:spPr>
          <a:xfrm>
            <a:off x="5018769" y="4675473"/>
            <a:ext cx="3866862" cy="2250829"/>
          </a:xfrm>
          <a:prstGeom prst="rect">
            <a:avLst/>
          </a:prstGeom>
        </p:spPr>
      </p:pic>
      <p:pic>
        <p:nvPicPr>
          <p:cNvPr id="9" name="Picture 8">
            <a:extLst>
              <a:ext uri="{FF2B5EF4-FFF2-40B4-BE49-F238E27FC236}">
                <a16:creationId xmlns:a16="http://schemas.microsoft.com/office/drawing/2014/main" id="{82D98F84-90A6-4218-95B8-ED11CF921ED4}"/>
              </a:ext>
            </a:extLst>
          </p:cNvPr>
          <p:cNvPicPr>
            <a:picLocks noChangeAspect="1"/>
          </p:cNvPicPr>
          <p:nvPr/>
        </p:nvPicPr>
        <p:blipFill>
          <a:blip r:embed="rId7"/>
          <a:stretch>
            <a:fillRect/>
          </a:stretch>
        </p:blipFill>
        <p:spPr>
          <a:xfrm>
            <a:off x="8783516" y="2505807"/>
            <a:ext cx="3188676" cy="2066193"/>
          </a:xfrm>
          <a:prstGeom prst="rect">
            <a:avLst/>
          </a:prstGeom>
        </p:spPr>
      </p:pic>
      <p:pic>
        <p:nvPicPr>
          <p:cNvPr id="10" name="Picture 9">
            <a:extLst>
              <a:ext uri="{FF2B5EF4-FFF2-40B4-BE49-F238E27FC236}">
                <a16:creationId xmlns:a16="http://schemas.microsoft.com/office/drawing/2014/main" id="{33CBB135-7424-4A9D-8B1F-5D29546D0E68}"/>
              </a:ext>
            </a:extLst>
          </p:cNvPr>
          <p:cNvPicPr>
            <a:picLocks noChangeAspect="1"/>
          </p:cNvPicPr>
          <p:nvPr/>
        </p:nvPicPr>
        <p:blipFill>
          <a:blip r:embed="rId8"/>
          <a:stretch>
            <a:fillRect/>
          </a:stretch>
        </p:blipFill>
        <p:spPr>
          <a:xfrm>
            <a:off x="8897643" y="4405963"/>
            <a:ext cx="3133309" cy="2452037"/>
          </a:xfrm>
          <a:prstGeom prst="rect">
            <a:avLst/>
          </a:prstGeom>
        </p:spPr>
      </p:pic>
      <p:pic>
        <p:nvPicPr>
          <p:cNvPr id="11" name="Picture 10">
            <a:extLst>
              <a:ext uri="{FF2B5EF4-FFF2-40B4-BE49-F238E27FC236}">
                <a16:creationId xmlns:a16="http://schemas.microsoft.com/office/drawing/2014/main" id="{0AC9F747-6C19-444F-A144-093A795C6470}"/>
              </a:ext>
            </a:extLst>
          </p:cNvPr>
          <p:cNvPicPr>
            <a:picLocks noChangeAspect="1"/>
          </p:cNvPicPr>
          <p:nvPr/>
        </p:nvPicPr>
        <p:blipFill>
          <a:blip r:embed="rId9"/>
          <a:stretch>
            <a:fillRect/>
          </a:stretch>
        </p:blipFill>
        <p:spPr>
          <a:xfrm>
            <a:off x="140428" y="4290646"/>
            <a:ext cx="2361232" cy="2312375"/>
          </a:xfrm>
          <a:prstGeom prst="rect">
            <a:avLst/>
          </a:prstGeom>
        </p:spPr>
      </p:pic>
      <p:pic>
        <p:nvPicPr>
          <p:cNvPr id="12" name="Picture 11">
            <a:extLst>
              <a:ext uri="{FF2B5EF4-FFF2-40B4-BE49-F238E27FC236}">
                <a16:creationId xmlns:a16="http://schemas.microsoft.com/office/drawing/2014/main" id="{E5F0F9F1-2F61-4D88-8166-2BC323C16303}"/>
              </a:ext>
            </a:extLst>
          </p:cNvPr>
          <p:cNvPicPr>
            <a:picLocks noChangeAspect="1"/>
          </p:cNvPicPr>
          <p:nvPr/>
        </p:nvPicPr>
        <p:blipFill>
          <a:blip r:embed="rId10"/>
          <a:stretch>
            <a:fillRect/>
          </a:stretch>
        </p:blipFill>
        <p:spPr>
          <a:xfrm>
            <a:off x="2581041" y="4324638"/>
            <a:ext cx="2509705" cy="2391037"/>
          </a:xfrm>
          <a:prstGeom prst="rect">
            <a:avLst/>
          </a:prstGeom>
        </p:spPr>
      </p:pic>
    </p:spTree>
    <p:extLst>
      <p:ext uri="{BB962C8B-B14F-4D97-AF65-F5344CB8AC3E}">
        <p14:creationId xmlns:p14="http://schemas.microsoft.com/office/powerpoint/2010/main" val="2753338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90B29-0919-40D4-A09A-0906A9E9D41B}"/>
              </a:ext>
            </a:extLst>
          </p:cNvPr>
          <p:cNvSpPr>
            <a:spLocks noGrp="1"/>
          </p:cNvSpPr>
          <p:nvPr>
            <p:ph type="title"/>
          </p:nvPr>
        </p:nvSpPr>
        <p:spPr>
          <a:xfrm>
            <a:off x="838200" y="365125"/>
            <a:ext cx="10515600" cy="892175"/>
          </a:xfrm>
        </p:spPr>
        <p:txBody>
          <a:bodyPr/>
          <a:lstStyle/>
          <a:p>
            <a:r>
              <a:rPr lang="en-GB" dirty="0">
                <a:highlight>
                  <a:srgbClr val="FFFF00"/>
                </a:highlight>
                <a:latin typeface="Times New Roman" panose="02020603050405020304" pitchFamily="18" charset="0"/>
                <a:cs typeface="Times New Roman" panose="02020603050405020304" pitchFamily="18" charset="0"/>
              </a:rPr>
              <a:t>Research Outline </a:t>
            </a:r>
          </a:p>
        </p:txBody>
      </p:sp>
      <p:sp>
        <p:nvSpPr>
          <p:cNvPr id="3" name="Content Placeholder 2">
            <a:extLst>
              <a:ext uri="{FF2B5EF4-FFF2-40B4-BE49-F238E27FC236}">
                <a16:creationId xmlns:a16="http://schemas.microsoft.com/office/drawing/2014/main" id="{2DCAA377-DD5A-4AA2-9196-5C267CD91907}"/>
              </a:ext>
            </a:extLst>
          </p:cNvPr>
          <p:cNvSpPr>
            <a:spLocks noGrp="1"/>
          </p:cNvSpPr>
          <p:nvPr>
            <p:ph idx="1"/>
          </p:nvPr>
        </p:nvSpPr>
        <p:spPr>
          <a:xfrm>
            <a:off x="838200" y="1424354"/>
            <a:ext cx="10515600" cy="4923692"/>
          </a:xfrm>
        </p:spPr>
        <p:txBody>
          <a:bodyPr>
            <a:normAutofit/>
          </a:bodyPr>
          <a:lstStyle/>
          <a:p>
            <a:r>
              <a:rPr lang="en-GB" dirty="0">
                <a:solidFill>
                  <a:srgbClr val="FF0000"/>
                </a:solidFill>
                <a:highlight>
                  <a:srgbClr val="00FF00"/>
                </a:highlight>
                <a:latin typeface="Times New Roman" panose="02020603050405020304" pitchFamily="18" charset="0"/>
                <a:cs typeface="Times New Roman" panose="02020603050405020304" pitchFamily="18" charset="0"/>
              </a:rPr>
              <a:t> Introduction </a:t>
            </a:r>
          </a:p>
          <a:p>
            <a:r>
              <a:rPr lang="en-GB" dirty="0">
                <a:solidFill>
                  <a:srgbClr val="FF0000"/>
                </a:solidFill>
                <a:highlight>
                  <a:srgbClr val="00FF00"/>
                </a:highlight>
                <a:latin typeface="Times New Roman" panose="02020603050405020304" pitchFamily="18" charset="0"/>
                <a:cs typeface="Times New Roman" panose="02020603050405020304" pitchFamily="18" charset="0"/>
              </a:rPr>
              <a:t>Statement of the problem</a:t>
            </a:r>
          </a:p>
          <a:p>
            <a:r>
              <a:rPr lang="en-GB" dirty="0">
                <a:solidFill>
                  <a:srgbClr val="FF0000"/>
                </a:solidFill>
                <a:highlight>
                  <a:srgbClr val="00FF00"/>
                </a:highlight>
                <a:latin typeface="Times New Roman" panose="02020603050405020304" pitchFamily="18" charset="0"/>
                <a:cs typeface="Times New Roman" panose="02020603050405020304" pitchFamily="18" charset="0"/>
              </a:rPr>
              <a:t>Literature review </a:t>
            </a:r>
          </a:p>
          <a:p>
            <a:r>
              <a:rPr lang="en-GB" dirty="0">
                <a:solidFill>
                  <a:srgbClr val="FF0000"/>
                </a:solidFill>
                <a:highlight>
                  <a:srgbClr val="00FF00"/>
                </a:highlight>
                <a:latin typeface="Times New Roman" panose="02020603050405020304" pitchFamily="18" charset="0"/>
                <a:cs typeface="Times New Roman" panose="02020603050405020304" pitchFamily="18" charset="0"/>
              </a:rPr>
              <a:t>Research question and Hypothesis </a:t>
            </a:r>
          </a:p>
          <a:p>
            <a:r>
              <a:rPr lang="en-GB" dirty="0">
                <a:solidFill>
                  <a:srgbClr val="FF0000"/>
                </a:solidFill>
                <a:highlight>
                  <a:srgbClr val="00FF00"/>
                </a:highlight>
                <a:latin typeface="Times New Roman" panose="02020603050405020304" pitchFamily="18" charset="0"/>
                <a:cs typeface="Times New Roman" panose="02020603050405020304" pitchFamily="18" charset="0"/>
              </a:rPr>
              <a:t>Method of collecting data and Procedure of experiment </a:t>
            </a:r>
          </a:p>
          <a:p>
            <a:r>
              <a:rPr lang="en-GB" dirty="0">
                <a:solidFill>
                  <a:srgbClr val="FF0000"/>
                </a:solidFill>
                <a:highlight>
                  <a:srgbClr val="00FF00"/>
                </a:highlight>
                <a:latin typeface="Times New Roman" panose="02020603050405020304" pitchFamily="18" charset="0"/>
                <a:cs typeface="Times New Roman" panose="02020603050405020304" pitchFamily="18" charset="0"/>
              </a:rPr>
              <a:t>Methodology and Data analysis </a:t>
            </a:r>
          </a:p>
          <a:p>
            <a:r>
              <a:rPr lang="en-GB" dirty="0">
                <a:solidFill>
                  <a:srgbClr val="FF0000"/>
                </a:solidFill>
                <a:highlight>
                  <a:srgbClr val="00FF00"/>
                </a:highlight>
                <a:latin typeface="Times New Roman" panose="02020603050405020304" pitchFamily="18" charset="0"/>
                <a:cs typeface="Times New Roman" panose="02020603050405020304" pitchFamily="18" charset="0"/>
              </a:rPr>
              <a:t>Discussion and Recommendation </a:t>
            </a:r>
          </a:p>
          <a:p>
            <a:r>
              <a:rPr lang="en-GB" dirty="0">
                <a:solidFill>
                  <a:srgbClr val="FF0000"/>
                </a:solidFill>
                <a:highlight>
                  <a:srgbClr val="00FF00"/>
                </a:highlight>
                <a:latin typeface="Times New Roman" panose="02020603050405020304" pitchFamily="18" charset="0"/>
                <a:cs typeface="Times New Roman" panose="02020603050405020304" pitchFamily="18" charset="0"/>
              </a:rPr>
              <a:t>References </a:t>
            </a:r>
          </a:p>
          <a:p>
            <a:r>
              <a:rPr lang="en-GB" dirty="0">
                <a:solidFill>
                  <a:srgbClr val="FF0000"/>
                </a:solidFill>
                <a:highlight>
                  <a:srgbClr val="00FF00"/>
                </a:highlight>
                <a:latin typeface="Times New Roman" panose="02020603050405020304" pitchFamily="18" charset="0"/>
                <a:cs typeface="Times New Roman" panose="02020603050405020304" pitchFamily="18" charset="0"/>
              </a:rPr>
              <a:t>Appendix </a:t>
            </a:r>
          </a:p>
          <a:p>
            <a:pPr marL="0" indent="0">
              <a:buNone/>
            </a:pPr>
            <a:endParaRPr lang="en-GB" dirty="0">
              <a:solidFill>
                <a:srgbClr val="FF0000"/>
              </a:solidFill>
              <a:highlight>
                <a:srgbClr val="00FF00"/>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7711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3884F-D640-47D6-BC6D-6BC5889B698E}"/>
              </a:ext>
            </a:extLst>
          </p:cNvPr>
          <p:cNvSpPr>
            <a:spLocks noGrp="1"/>
          </p:cNvSpPr>
          <p:nvPr>
            <p:ph type="title"/>
          </p:nvPr>
        </p:nvSpPr>
        <p:spPr>
          <a:xfrm>
            <a:off x="838200" y="365126"/>
            <a:ext cx="10515600" cy="609422"/>
          </a:xfrm>
        </p:spPr>
        <p:txBody>
          <a:bodyPr>
            <a:normAutofit fontScale="90000"/>
          </a:bodyPr>
          <a:lstStyle/>
          <a:p>
            <a:r>
              <a:rPr lang="en-GB" dirty="0">
                <a:latin typeface="Times New Roman" panose="02020603050405020304" pitchFamily="18" charset="0"/>
                <a:cs typeface="Times New Roman" panose="02020603050405020304" pitchFamily="18" charset="0"/>
              </a:rPr>
              <a:t>Introduction </a:t>
            </a:r>
          </a:p>
        </p:txBody>
      </p:sp>
      <p:sp>
        <p:nvSpPr>
          <p:cNvPr id="3" name="Content Placeholder 2">
            <a:extLst>
              <a:ext uri="{FF2B5EF4-FFF2-40B4-BE49-F238E27FC236}">
                <a16:creationId xmlns:a16="http://schemas.microsoft.com/office/drawing/2014/main" id="{DA8693E4-2F0D-4133-B2B0-67F283493AA7}"/>
              </a:ext>
            </a:extLst>
          </p:cNvPr>
          <p:cNvSpPr>
            <a:spLocks noGrp="1"/>
          </p:cNvSpPr>
          <p:nvPr>
            <p:ph idx="1"/>
          </p:nvPr>
        </p:nvSpPr>
        <p:spPr>
          <a:xfrm>
            <a:off x="838200" y="984739"/>
            <a:ext cx="10515600" cy="5257800"/>
          </a:xfrm>
        </p:spPr>
        <p:txBody>
          <a:bodyPr>
            <a:normAutofit lnSpcReduction="10000"/>
          </a:bodyPr>
          <a:lstStyle/>
          <a:p>
            <a:pPr marL="0" indent="0" algn="just">
              <a:lnSpc>
                <a:spcPct val="200000"/>
              </a:lnSpc>
              <a:buNone/>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Many studies have looked at the effects of coffee, and some have looked at the effects of tea and soft drinks. None of these studies has offered any evidence to suggest that different sources of caffeine affect us in different ways in general, caffeine affects the cardiovascular system in several ways: In people who don't consume caffeine very often, it can cause systolic blood pressure to rise in the short term by as much as 10 points. In habitual caffeine consumers, this effect is much less pronounced. Caffeine can act on enzymes in the heart that stimulate the intensity of the heart's contractions. Caffeine can facilitate the release of natural hormones that act on the heart to release norepinephrine, which can produce a stimulating effect similar to that of adrenaline. At higher levels, caffeine can increase the amount of calcium inside the cells in the heart. Since all of the cells involved in the hearts squeezing and relaxing are regulated by calcium, an increase can affect the heart's pumping action Glickman (2010). </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5548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1757B-0C80-4F11-B527-FC334811C93C}"/>
              </a:ext>
            </a:extLst>
          </p:cNvPr>
          <p:cNvSpPr>
            <a:spLocks noGrp="1"/>
          </p:cNvSpPr>
          <p:nvPr>
            <p:ph type="title"/>
          </p:nvPr>
        </p:nvSpPr>
        <p:spPr>
          <a:xfrm>
            <a:off x="838200" y="365126"/>
            <a:ext cx="10515600" cy="689952"/>
          </a:xfrm>
        </p:spPr>
        <p:txBody>
          <a:bodyPr>
            <a:normAutofit fontScale="90000"/>
          </a:bodyPr>
          <a:lstStyle/>
          <a:p>
            <a:r>
              <a:rPr lang="en-GB" dirty="0">
                <a:latin typeface="Times New Roman" panose="02020603050405020304" pitchFamily="18" charset="0"/>
                <a:cs typeface="Times New Roman" panose="02020603050405020304" pitchFamily="18" charset="0"/>
              </a:rPr>
              <a:t>Statement of the problem </a:t>
            </a:r>
          </a:p>
        </p:txBody>
      </p:sp>
      <p:sp>
        <p:nvSpPr>
          <p:cNvPr id="3" name="Content Placeholder 2">
            <a:extLst>
              <a:ext uri="{FF2B5EF4-FFF2-40B4-BE49-F238E27FC236}">
                <a16:creationId xmlns:a16="http://schemas.microsoft.com/office/drawing/2014/main" id="{D7AF30DE-347C-42EC-8EF4-FB0F5C039F7F}"/>
              </a:ext>
            </a:extLst>
          </p:cNvPr>
          <p:cNvSpPr>
            <a:spLocks noGrp="1"/>
          </p:cNvSpPr>
          <p:nvPr>
            <p:ph idx="1"/>
          </p:nvPr>
        </p:nvSpPr>
        <p:spPr>
          <a:xfrm>
            <a:off x="627185" y="1345223"/>
            <a:ext cx="10515600" cy="4870939"/>
          </a:xfrm>
        </p:spPr>
        <p:txBody>
          <a:bodyPr>
            <a:normAutofit lnSpcReduction="10000"/>
          </a:bodyPr>
          <a:lstStyle/>
          <a:p>
            <a:pPr marL="0" indent="0" algn="just">
              <a:lnSpc>
                <a:spcPct val="200000"/>
              </a:lnSpc>
              <a:buNone/>
            </a:pPr>
            <a:r>
              <a:rPr lang="en-GB" sz="1800" dirty="0">
                <a:solidFill>
                  <a:srgbClr val="000000"/>
                </a:solidFill>
                <a:effectLst/>
                <a:latin typeface="Times New Roman" panose="02020603050405020304" pitchFamily="18" charset="0"/>
                <a:ea typeface="Times New Roman" panose="02020603050405020304" pitchFamily="18" charset="0"/>
              </a:rPr>
              <a:t>Several studies have evaluated the problematic issues of taking a lot of doses of caffeine and its effects on heart rate and sleep. Several effects are by </a:t>
            </a:r>
            <a:r>
              <a:rPr lang="en-GB" sz="1800" dirty="0">
                <a:effectLst/>
                <a:latin typeface="Times New Roman" panose="02020603050405020304" pitchFamily="18" charset="0"/>
                <a:ea typeface="Times New Roman" panose="02020603050405020304" pitchFamily="18" charset="0"/>
              </a:rPr>
              <a:t>blocking the effects of adenosine, a brain chemical that makes you feel tired. At the same time, it triggers the release of adrenaline, the “fight-or-flight” hormone associated with increased energy, also causes insomnia i.e., higher caffeine intake appears to increase the amount of time it takes to fall asleep. It may also decrease total sleeping time, especially in the elderly. Another effect is the breaking down of muscles i.e., Rhabdomyolysis which is a very serious condition in which damaged muscle </a:t>
            </a:r>
            <a:r>
              <a:rPr lang="en-GB" sz="1800" dirty="0" err="1">
                <a:effectLst/>
                <a:latin typeface="Times New Roman" panose="02020603050405020304" pitchFamily="18" charset="0"/>
                <a:ea typeface="Times New Roman" panose="02020603050405020304" pitchFamily="18" charset="0"/>
              </a:rPr>
              <a:t>fibers</a:t>
            </a:r>
            <a:r>
              <a:rPr lang="en-GB" sz="1800" dirty="0">
                <a:effectLst/>
                <a:latin typeface="Times New Roman" panose="02020603050405020304" pitchFamily="18" charset="0"/>
                <a:ea typeface="Times New Roman" panose="02020603050405020304" pitchFamily="18" charset="0"/>
              </a:rPr>
              <a:t> enter the bloodstream, leading to kidney failure and other problems. caffeine doesn’t seem to increase the risk of heart disease or stroke in most people. However, it has been shown to raise blood pressure in several studies due to its stimulatory effect on the nervous system. </a:t>
            </a:r>
          </a:p>
          <a:p>
            <a:pPr marL="0" indent="0" algn="just">
              <a:buNone/>
            </a:pPr>
            <a:endParaRPr lang="en-GB" dirty="0"/>
          </a:p>
        </p:txBody>
      </p:sp>
    </p:spTree>
    <p:extLst>
      <p:ext uri="{BB962C8B-B14F-4D97-AF65-F5344CB8AC3E}">
        <p14:creationId xmlns:p14="http://schemas.microsoft.com/office/powerpoint/2010/main" val="865677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842F2-F0E8-43E6-85DD-FD09FB22260D}"/>
              </a:ext>
            </a:extLst>
          </p:cNvPr>
          <p:cNvSpPr>
            <a:spLocks noGrp="1"/>
          </p:cNvSpPr>
          <p:nvPr>
            <p:ph type="title"/>
          </p:nvPr>
        </p:nvSpPr>
        <p:spPr>
          <a:xfrm>
            <a:off x="838200" y="365125"/>
            <a:ext cx="10515600" cy="487729"/>
          </a:xfrm>
        </p:spPr>
        <p:txBody>
          <a:bodyPr>
            <a:normAutofit fontScale="90000"/>
          </a:bodyPr>
          <a:lstStyle/>
          <a:p>
            <a:r>
              <a:rPr lang="en-GB" dirty="0"/>
              <a:t>Literature review </a:t>
            </a:r>
          </a:p>
        </p:txBody>
      </p:sp>
      <p:sp>
        <p:nvSpPr>
          <p:cNvPr id="3" name="Content Placeholder 2">
            <a:extLst>
              <a:ext uri="{FF2B5EF4-FFF2-40B4-BE49-F238E27FC236}">
                <a16:creationId xmlns:a16="http://schemas.microsoft.com/office/drawing/2014/main" id="{2D71324E-1E42-4E0A-9D96-BABBEA7CE290}"/>
              </a:ext>
            </a:extLst>
          </p:cNvPr>
          <p:cNvSpPr>
            <a:spLocks noGrp="1"/>
          </p:cNvSpPr>
          <p:nvPr>
            <p:ph idx="1"/>
          </p:nvPr>
        </p:nvSpPr>
        <p:spPr>
          <a:xfrm>
            <a:off x="492369" y="940777"/>
            <a:ext cx="10964008" cy="5552098"/>
          </a:xfrm>
        </p:spPr>
        <p:txBody>
          <a:bodyPr>
            <a:normAutofit fontScale="92500"/>
          </a:bodyPr>
          <a:lstStyle/>
          <a:p>
            <a:pPr marL="0" indent="0" algn="just">
              <a:lnSpc>
                <a:spcPct val="150000"/>
              </a:lnSpc>
              <a:buNone/>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Caffeine promotes alertness during times of desired wakefulness in persons with jet lag or shift work disorder (for a review see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Lorist</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Snel</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2008). An important benefit of the effects of caffeine could be a reduced risk of injury and error during these periods.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Tieges</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et al. (2004) showed that doses of 3 and 5 mg/kg body weight of caffeine in well-rested habitual caffeine consumers indeed reduced the number of errors compared to a placebo condition. Based on related changes in brain activity shown as enlarged error-related negativity, an event-related brain component that reflects anterior cingulate cortex activity, they concluded that coffee consumption increased monitoring of ongoing cognitive processes for signs of erroneous outcomes. </a:t>
            </a:r>
          </a:p>
          <a:p>
            <a:pPr marL="0" indent="0" algn="just">
              <a:lnSpc>
                <a:spcPct val="150000"/>
              </a:lnSpc>
              <a:buNone/>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The observed reduction in self-consciousness resulting in overconfidence after caffeine consumption seems to contradict these findings and might have consequences in real-life environments. Realistic self-perception is essential in avoiding risks. The important question of whether under suboptimal conditions, for example, due to extended wakefulness, caffeine is still able to enhance the detection of erroneous responses and consequently minimize the risk of errors, was extensively studied in recent years (e.g.,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Lorist</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Snel</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2008). Ker et al. (2010) examined more specifically the role of caffeine in preventing errors or injuries caused by impaired alertness in individuals with jet lag or shift work. </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7073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118B6-5540-4713-A106-145993F1EFC7}"/>
              </a:ext>
            </a:extLst>
          </p:cNvPr>
          <p:cNvSpPr>
            <a:spLocks noGrp="1"/>
          </p:cNvSpPr>
          <p:nvPr>
            <p:ph type="title"/>
          </p:nvPr>
        </p:nvSpPr>
        <p:spPr>
          <a:xfrm>
            <a:off x="838200" y="365125"/>
            <a:ext cx="10515600" cy="619613"/>
          </a:xfrm>
        </p:spPr>
        <p:txBody>
          <a:bodyPr>
            <a:normAutofit fontScale="90000"/>
          </a:bodyPr>
          <a:lstStyle/>
          <a:p>
            <a:r>
              <a:rPr lang="en-GB" dirty="0"/>
              <a:t>Research question and hypothesis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25D0FFB-A1EE-4D9E-8BB0-54875A3377D8}"/>
                  </a:ext>
                </a:extLst>
              </p:cNvPr>
              <p:cNvSpPr>
                <a:spLocks noGrp="1"/>
              </p:cNvSpPr>
              <p:nvPr>
                <p:ph idx="1"/>
              </p:nvPr>
            </p:nvSpPr>
            <p:spPr>
              <a:xfrm>
                <a:off x="838200" y="984738"/>
                <a:ext cx="10515600" cy="5192225"/>
              </a:xfrm>
            </p:spPr>
            <p:txBody>
              <a:bodyPr/>
              <a:lstStyle/>
              <a:p>
                <a:pPr algn="just">
                  <a:lnSpc>
                    <a:spcPct val="200000"/>
                  </a:lnSpc>
                </a:pPr>
                <a:r>
                  <a:rPr lang="en-GB" sz="1800" dirty="0">
                    <a:effectLst/>
                    <a:latin typeface="Times New Roman" panose="02020603050405020304" pitchFamily="18" charset="0"/>
                    <a:ea typeface="Times New Roman" panose="02020603050405020304" pitchFamily="18" charset="0"/>
                  </a:rPr>
                  <a:t>For the purpose of this research the following question is estimated; </a:t>
                </a:r>
              </a:p>
              <a:p>
                <a:pPr marL="342900" lvl="0" indent="-342900" algn="just">
                  <a:lnSpc>
                    <a:spcPct val="200000"/>
                  </a:lnSpc>
                  <a:buFont typeface="Symbol" panose="05050102010706020507" pitchFamily="18" charset="2"/>
                  <a:buChar char=""/>
                </a:pPr>
                <a:r>
                  <a:rPr lang="en-GB" sz="1800" dirty="0">
                    <a:effectLst/>
                    <a:latin typeface="Times New Roman" panose="02020603050405020304" pitchFamily="18" charset="0"/>
                    <a:ea typeface="Times New Roman" panose="02020603050405020304" pitchFamily="18" charset="0"/>
                  </a:rPr>
                  <a:t>Evaluation of the effect of caffeine on Heart rate and sleep </a:t>
                </a:r>
              </a:p>
              <a:p>
                <a:pPr marL="342900" lvl="0" indent="-342900" algn="just">
                  <a:lnSpc>
                    <a:spcPct val="200000"/>
                  </a:lnSpc>
                  <a:buFont typeface="Symbol" panose="05050102010706020507" pitchFamily="18" charset="2"/>
                  <a:buChar char=""/>
                </a:pPr>
                <a:r>
                  <a:rPr lang="en-GB" sz="1800" dirty="0">
                    <a:effectLst/>
                    <a:latin typeface="Times New Roman" panose="02020603050405020304" pitchFamily="18" charset="0"/>
                    <a:ea typeface="Times New Roman" panose="02020603050405020304" pitchFamily="18" charset="0"/>
                  </a:rPr>
                  <a:t>Evaluation of the linear relationship between the time and conditional variables </a:t>
                </a:r>
              </a:p>
              <a:p>
                <a:pPr marL="342900" lvl="0" indent="-342900" algn="just">
                  <a:lnSpc>
                    <a:spcPct val="200000"/>
                  </a:lnSpc>
                  <a:buFont typeface="Symbol" panose="05050102010706020507" pitchFamily="18" charset="2"/>
                  <a:buChar char=""/>
                </a:pPr>
                <a:r>
                  <a:rPr lang="en-GB" sz="1800" dirty="0">
                    <a:effectLst/>
                    <a:latin typeface="Times New Roman" panose="02020603050405020304" pitchFamily="18" charset="0"/>
                    <a:ea typeface="Times New Roman" panose="02020603050405020304" pitchFamily="18" charset="0"/>
                  </a:rPr>
                  <a:t>Estimation of all assumption of Analysis of variance </a:t>
                </a:r>
              </a:p>
              <a:p>
                <a:pPr algn="just">
                  <a:lnSpc>
                    <a:spcPct val="200000"/>
                  </a:lnSpc>
                </a:pPr>
                <a:r>
                  <a:rPr lang="en-GB" sz="1800" b="1" dirty="0">
                    <a:effectLst/>
                    <a:latin typeface="Times New Roman" panose="02020603050405020304" pitchFamily="18" charset="0"/>
                    <a:ea typeface="Times New Roman" panose="02020603050405020304" pitchFamily="18" charset="0"/>
                  </a:rPr>
                  <a:t>Hypothesis </a:t>
                </a:r>
                <a:endParaRPr lang="en-GB" sz="1800" dirty="0">
                  <a:effectLst/>
                  <a:latin typeface="Times New Roman" panose="02020603050405020304" pitchFamily="18" charset="0"/>
                  <a:ea typeface="Times New Roman" panose="02020603050405020304" pitchFamily="18" charset="0"/>
                </a:endParaRPr>
              </a:p>
              <a:p>
                <a:pPr algn="just">
                  <a:lnSpc>
                    <a:spcPct val="200000"/>
                  </a:lnSpc>
                </a:pPr>
                <a14:m>
                  <m:oMath xmlns:m="http://schemas.openxmlformats.org/officeDocument/2006/math">
                    <m:sSub>
                      <m:sSubPr>
                        <m:ctrlPr>
                          <a:rPr lang="en-GB" sz="1800" i="1">
                            <a:effectLst/>
                            <a:latin typeface="Cambria Math" panose="02040503050406030204" pitchFamily="18" charset="0"/>
                            <a:ea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rPr>
                          <m:t>𝐻</m:t>
                        </m:r>
                      </m:e>
                      <m:sub>
                        <m:r>
                          <a:rPr lang="en-GB" sz="1800" i="1">
                            <a:effectLst/>
                            <a:latin typeface="Cambria Math" panose="02040503050406030204" pitchFamily="18" charset="0"/>
                            <a:ea typeface="Times New Roman" panose="02020603050405020304" pitchFamily="18" charset="0"/>
                          </a:rPr>
                          <m:t>0</m:t>
                        </m:r>
                      </m:sub>
                    </m:sSub>
                    <m:r>
                      <a:rPr lang="en-GB" sz="1800" i="1">
                        <a:effectLst/>
                        <a:latin typeface="Cambria Math" panose="02040503050406030204" pitchFamily="18" charset="0"/>
                        <a:ea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rPr>
                      <m:t>𝑇h𝑒𝑟𝑒</m:t>
                    </m:r>
                    <m:r>
                      <a:rPr lang="en-GB" sz="1800" i="1">
                        <a:effectLst/>
                        <a:latin typeface="Cambria Math" panose="02040503050406030204" pitchFamily="18" charset="0"/>
                        <a:ea typeface="Times New Roman" panose="02020603050405020304" pitchFamily="18" charset="0"/>
                      </a:rPr>
                      <m:t> </m:t>
                    </m:r>
                    <m:r>
                      <a:rPr lang="en-GB" sz="1800" i="1">
                        <a:effectLst/>
                        <a:latin typeface="Cambria Math" panose="02040503050406030204" pitchFamily="18" charset="0"/>
                        <a:ea typeface="Times New Roman" panose="02020603050405020304" pitchFamily="18" charset="0"/>
                      </a:rPr>
                      <m:t>𝑖𝑠</m:t>
                    </m:r>
                    <m:r>
                      <a:rPr lang="en-GB" sz="1800" i="1">
                        <a:effectLst/>
                        <a:latin typeface="Cambria Math" panose="02040503050406030204" pitchFamily="18" charset="0"/>
                        <a:ea typeface="Times New Roman" panose="02020603050405020304" pitchFamily="18" charset="0"/>
                      </a:rPr>
                      <m:t> </m:t>
                    </m:r>
                    <m:r>
                      <a:rPr lang="en-GB" sz="1800" i="1">
                        <a:effectLst/>
                        <a:latin typeface="Cambria Math" panose="02040503050406030204" pitchFamily="18" charset="0"/>
                        <a:ea typeface="Times New Roman" panose="02020603050405020304" pitchFamily="18" charset="0"/>
                      </a:rPr>
                      <m:t>𝑛𝑜</m:t>
                    </m:r>
                    <m:r>
                      <a:rPr lang="en-GB" sz="1800" i="1">
                        <a:effectLst/>
                        <a:latin typeface="Cambria Math" panose="02040503050406030204" pitchFamily="18" charset="0"/>
                        <a:ea typeface="Times New Roman" panose="02020603050405020304" pitchFamily="18" charset="0"/>
                      </a:rPr>
                      <m:t> </m:t>
                    </m:r>
                    <m:r>
                      <a:rPr lang="en-GB" sz="1800" i="1">
                        <a:effectLst/>
                        <a:latin typeface="Cambria Math" panose="02040503050406030204" pitchFamily="18" charset="0"/>
                        <a:ea typeface="Times New Roman" panose="02020603050405020304" pitchFamily="18" charset="0"/>
                      </a:rPr>
                      <m:t>𝑒𝑓𝑓𝑒𝑐𝑡𝑠</m:t>
                    </m:r>
                    <m:r>
                      <a:rPr lang="en-GB" sz="1800" i="1">
                        <a:effectLst/>
                        <a:latin typeface="Cambria Math" panose="02040503050406030204" pitchFamily="18" charset="0"/>
                        <a:ea typeface="Times New Roman" panose="02020603050405020304" pitchFamily="18" charset="0"/>
                      </a:rPr>
                      <m:t> </m:t>
                    </m:r>
                    <m:r>
                      <a:rPr lang="en-GB" sz="1800" i="1">
                        <a:effectLst/>
                        <a:latin typeface="Cambria Math" panose="02040503050406030204" pitchFamily="18" charset="0"/>
                        <a:ea typeface="Times New Roman" panose="02020603050405020304" pitchFamily="18" charset="0"/>
                      </a:rPr>
                      <m:t>𝑜𝑓</m:t>
                    </m:r>
                    <m:r>
                      <a:rPr lang="en-GB" sz="1800" i="1">
                        <a:effectLst/>
                        <a:latin typeface="Cambria Math" panose="02040503050406030204" pitchFamily="18" charset="0"/>
                        <a:ea typeface="Times New Roman" panose="02020603050405020304" pitchFamily="18" charset="0"/>
                      </a:rPr>
                      <m:t> </m:t>
                    </m:r>
                    <m:r>
                      <a:rPr lang="en-GB" sz="1800" i="1">
                        <a:effectLst/>
                        <a:latin typeface="Cambria Math" panose="02040503050406030204" pitchFamily="18" charset="0"/>
                        <a:ea typeface="Times New Roman" panose="02020603050405020304" pitchFamily="18" charset="0"/>
                      </a:rPr>
                      <m:t>𝐶𝑎𝑓𝑓𝑒𝑖𝑛𝑒</m:t>
                    </m:r>
                    <m:r>
                      <a:rPr lang="en-GB" sz="1800" i="1">
                        <a:effectLst/>
                        <a:latin typeface="Cambria Math" panose="02040503050406030204" pitchFamily="18" charset="0"/>
                        <a:ea typeface="Times New Roman" panose="02020603050405020304" pitchFamily="18" charset="0"/>
                      </a:rPr>
                      <m:t> </m:t>
                    </m:r>
                    <m:r>
                      <a:rPr lang="en-GB" sz="1800" i="1">
                        <a:effectLst/>
                        <a:latin typeface="Cambria Math" panose="02040503050406030204" pitchFamily="18" charset="0"/>
                        <a:ea typeface="Times New Roman" panose="02020603050405020304" pitchFamily="18" charset="0"/>
                      </a:rPr>
                      <m:t>𝑜𝑛</m:t>
                    </m:r>
                    <m:r>
                      <a:rPr lang="en-GB" sz="1800" i="1">
                        <a:effectLst/>
                        <a:latin typeface="Cambria Math" panose="02040503050406030204" pitchFamily="18" charset="0"/>
                        <a:ea typeface="Times New Roman" panose="02020603050405020304" pitchFamily="18" charset="0"/>
                      </a:rPr>
                      <m:t> </m:t>
                    </m:r>
                    <m:r>
                      <a:rPr lang="en-GB" sz="1800" i="1">
                        <a:effectLst/>
                        <a:latin typeface="Cambria Math" panose="02040503050406030204" pitchFamily="18" charset="0"/>
                        <a:ea typeface="Times New Roman" panose="02020603050405020304" pitchFamily="18" charset="0"/>
                      </a:rPr>
                      <m:t>𝐻𝑒𝑎𝑟𝑡</m:t>
                    </m:r>
                    <m:r>
                      <a:rPr lang="en-GB" sz="1800" i="1">
                        <a:effectLst/>
                        <a:latin typeface="Cambria Math" panose="02040503050406030204" pitchFamily="18" charset="0"/>
                        <a:ea typeface="Times New Roman" panose="02020603050405020304" pitchFamily="18" charset="0"/>
                      </a:rPr>
                      <m:t> </m:t>
                    </m:r>
                    <m:r>
                      <a:rPr lang="en-GB" sz="1800" i="1">
                        <a:effectLst/>
                        <a:latin typeface="Cambria Math" panose="02040503050406030204" pitchFamily="18" charset="0"/>
                        <a:ea typeface="Times New Roman" panose="02020603050405020304" pitchFamily="18" charset="0"/>
                      </a:rPr>
                      <m:t>𝑟𝑎𝑡𝑒</m:t>
                    </m:r>
                    <m:r>
                      <a:rPr lang="en-GB" sz="1800" i="1">
                        <a:effectLst/>
                        <a:latin typeface="Cambria Math" panose="02040503050406030204" pitchFamily="18" charset="0"/>
                        <a:ea typeface="Times New Roman" panose="02020603050405020304" pitchFamily="18" charset="0"/>
                      </a:rPr>
                      <m:t> </m:t>
                    </m:r>
                    <m:r>
                      <a:rPr lang="en-GB" sz="1800" i="1">
                        <a:effectLst/>
                        <a:latin typeface="Cambria Math" panose="02040503050406030204" pitchFamily="18" charset="0"/>
                        <a:ea typeface="Times New Roman" panose="02020603050405020304" pitchFamily="18" charset="0"/>
                      </a:rPr>
                      <m:t>𝑎𝑛𝑑</m:t>
                    </m:r>
                    <m:r>
                      <a:rPr lang="en-GB" sz="1800" i="1">
                        <a:effectLst/>
                        <a:latin typeface="Cambria Math" panose="02040503050406030204" pitchFamily="18" charset="0"/>
                        <a:ea typeface="Times New Roman" panose="02020603050405020304" pitchFamily="18" charset="0"/>
                      </a:rPr>
                      <m:t> </m:t>
                    </m:r>
                    <m:r>
                      <a:rPr lang="en-GB" sz="1800" i="1">
                        <a:effectLst/>
                        <a:latin typeface="Cambria Math" panose="02040503050406030204" pitchFamily="18" charset="0"/>
                        <a:ea typeface="Times New Roman" panose="02020603050405020304" pitchFamily="18" charset="0"/>
                      </a:rPr>
                      <m:t>𝑆𝑙𝑒𝑒𝑝</m:t>
                    </m:r>
                    <m:r>
                      <a:rPr lang="en-GB" sz="1800" i="1">
                        <a:effectLst/>
                        <a:latin typeface="Cambria Math" panose="02040503050406030204" pitchFamily="18" charset="0"/>
                        <a:ea typeface="Times New Roman" panose="02020603050405020304" pitchFamily="18" charset="0"/>
                      </a:rPr>
                      <m:t> </m:t>
                    </m:r>
                  </m:oMath>
                </a14:m>
                <a:endParaRPr lang="en-GB" sz="1800" dirty="0">
                  <a:effectLst/>
                  <a:latin typeface="Times New Roman" panose="02020603050405020304" pitchFamily="18" charset="0"/>
                  <a:ea typeface="Times New Roman" panose="02020603050405020304" pitchFamily="18" charset="0"/>
                </a:endParaRPr>
              </a:p>
              <a:p>
                <a:pPr algn="just">
                  <a:lnSpc>
                    <a:spcPct val="200000"/>
                  </a:lnSpc>
                </a:pPr>
                <a14:m>
                  <m:oMath xmlns:m="http://schemas.openxmlformats.org/officeDocument/2006/math">
                    <m:sSub>
                      <m:sSubPr>
                        <m:ctrlPr>
                          <a:rPr lang="en-GB" sz="1800" i="1">
                            <a:effectLst/>
                            <a:latin typeface="Cambria Math" panose="02040503050406030204" pitchFamily="18" charset="0"/>
                            <a:ea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rPr>
                          <m:t>𝐻</m:t>
                        </m:r>
                      </m:e>
                      <m:sub>
                        <m:r>
                          <a:rPr lang="en-GB" sz="1800" i="1">
                            <a:effectLst/>
                            <a:latin typeface="Cambria Math" panose="02040503050406030204" pitchFamily="18" charset="0"/>
                            <a:ea typeface="Times New Roman" panose="02020603050405020304" pitchFamily="18" charset="0"/>
                          </a:rPr>
                          <m:t>0</m:t>
                        </m:r>
                      </m:sub>
                    </m:sSub>
                    <m:r>
                      <a:rPr lang="en-GB" sz="1800" i="1">
                        <a:effectLst/>
                        <a:latin typeface="Cambria Math" panose="02040503050406030204" pitchFamily="18" charset="0"/>
                        <a:ea typeface="Times New Roman" panose="02020603050405020304" pitchFamily="18" charset="0"/>
                      </a:rPr>
                      <m:t>: </m:t>
                    </m:r>
                    <m:r>
                      <a:rPr lang="en-GB" sz="1800" i="1">
                        <a:effectLst/>
                        <a:latin typeface="Cambria Math" panose="02040503050406030204" pitchFamily="18" charset="0"/>
                        <a:ea typeface="Times New Roman" panose="02020603050405020304" pitchFamily="18" charset="0"/>
                      </a:rPr>
                      <m:t>𝑇h𝑒𝑟𝑒</m:t>
                    </m:r>
                    <m:r>
                      <a:rPr lang="en-GB" sz="1800" i="1">
                        <a:effectLst/>
                        <a:latin typeface="Cambria Math" panose="02040503050406030204" pitchFamily="18" charset="0"/>
                        <a:ea typeface="Times New Roman" panose="02020603050405020304" pitchFamily="18" charset="0"/>
                      </a:rPr>
                      <m:t> </m:t>
                    </m:r>
                    <m:r>
                      <a:rPr lang="en-GB" sz="1800" i="1">
                        <a:effectLst/>
                        <a:latin typeface="Cambria Math" panose="02040503050406030204" pitchFamily="18" charset="0"/>
                        <a:ea typeface="Times New Roman" panose="02020603050405020304" pitchFamily="18" charset="0"/>
                      </a:rPr>
                      <m:t>𝑖𝑠</m:t>
                    </m:r>
                    <m:r>
                      <a:rPr lang="en-GB" sz="1800" i="1">
                        <a:effectLst/>
                        <a:latin typeface="Cambria Math" panose="02040503050406030204" pitchFamily="18" charset="0"/>
                        <a:ea typeface="Times New Roman" panose="02020603050405020304" pitchFamily="18" charset="0"/>
                      </a:rPr>
                      <m:t> </m:t>
                    </m:r>
                    <m:r>
                      <a:rPr lang="en-GB" sz="1800" i="1">
                        <a:effectLst/>
                        <a:latin typeface="Cambria Math" panose="02040503050406030204" pitchFamily="18" charset="0"/>
                        <a:ea typeface="Times New Roman" panose="02020603050405020304" pitchFamily="18" charset="0"/>
                      </a:rPr>
                      <m:t>𝑛𝑜</m:t>
                    </m:r>
                    <m:r>
                      <a:rPr lang="en-GB" sz="1800" i="1">
                        <a:effectLst/>
                        <a:latin typeface="Cambria Math" panose="02040503050406030204" pitchFamily="18" charset="0"/>
                        <a:ea typeface="Times New Roman" panose="02020603050405020304" pitchFamily="18" charset="0"/>
                      </a:rPr>
                      <m:t> </m:t>
                    </m:r>
                    <m:r>
                      <a:rPr lang="en-GB" sz="1800" i="1">
                        <a:effectLst/>
                        <a:latin typeface="Cambria Math" panose="02040503050406030204" pitchFamily="18" charset="0"/>
                        <a:ea typeface="Times New Roman" panose="02020603050405020304" pitchFamily="18" charset="0"/>
                      </a:rPr>
                      <m:t>𝑙𝑖𝑛𝑒𝑎𝑟</m:t>
                    </m:r>
                    <m:r>
                      <a:rPr lang="en-GB" sz="1800" i="1">
                        <a:effectLst/>
                        <a:latin typeface="Cambria Math" panose="02040503050406030204" pitchFamily="18" charset="0"/>
                        <a:ea typeface="Times New Roman" panose="02020603050405020304" pitchFamily="18" charset="0"/>
                      </a:rPr>
                      <m:t> </m:t>
                    </m:r>
                    <m:r>
                      <a:rPr lang="en-GB" sz="1800" i="1">
                        <a:effectLst/>
                        <a:latin typeface="Cambria Math" panose="02040503050406030204" pitchFamily="18" charset="0"/>
                        <a:ea typeface="Times New Roman" panose="02020603050405020304" pitchFamily="18" charset="0"/>
                      </a:rPr>
                      <m:t>𝑟𝑒𝑙𝑎𝑡𝑖𝑜𝑛𝑠h𝑖𝑝</m:t>
                    </m:r>
                    <m:r>
                      <a:rPr lang="en-GB" sz="1800" i="1">
                        <a:effectLst/>
                        <a:latin typeface="Cambria Math" panose="02040503050406030204" pitchFamily="18" charset="0"/>
                        <a:ea typeface="Times New Roman" panose="02020603050405020304" pitchFamily="18" charset="0"/>
                      </a:rPr>
                      <m:t> </m:t>
                    </m:r>
                    <m:r>
                      <a:rPr lang="en-GB" sz="1800" i="1">
                        <a:effectLst/>
                        <a:latin typeface="Cambria Math" panose="02040503050406030204" pitchFamily="18" charset="0"/>
                        <a:ea typeface="Times New Roman" panose="02020603050405020304" pitchFamily="18" charset="0"/>
                      </a:rPr>
                      <m:t>𝑏𝑒𝑡𝑤𝑒𝑒𝑛</m:t>
                    </m:r>
                    <m:r>
                      <a:rPr lang="en-GB" sz="1800" i="1">
                        <a:effectLst/>
                        <a:latin typeface="Cambria Math" panose="02040503050406030204" pitchFamily="18" charset="0"/>
                        <a:ea typeface="Times New Roman" panose="02020603050405020304" pitchFamily="18" charset="0"/>
                      </a:rPr>
                      <m:t> </m:t>
                    </m:r>
                    <m:r>
                      <a:rPr lang="en-GB" sz="1800" i="1">
                        <a:effectLst/>
                        <a:latin typeface="Cambria Math" panose="02040503050406030204" pitchFamily="18" charset="0"/>
                        <a:ea typeface="Times New Roman" panose="02020603050405020304" pitchFamily="18" charset="0"/>
                      </a:rPr>
                      <m:t>𝑡h𝑒</m:t>
                    </m:r>
                    <m:r>
                      <a:rPr lang="en-GB" sz="1800" i="1">
                        <a:effectLst/>
                        <a:latin typeface="Cambria Math" panose="02040503050406030204" pitchFamily="18" charset="0"/>
                        <a:ea typeface="Times New Roman" panose="02020603050405020304" pitchFamily="18" charset="0"/>
                      </a:rPr>
                      <m:t> </m:t>
                    </m:r>
                    <m:r>
                      <a:rPr lang="en-GB" sz="1800" i="1">
                        <a:effectLst/>
                        <a:latin typeface="Cambria Math" panose="02040503050406030204" pitchFamily="18" charset="0"/>
                        <a:ea typeface="Times New Roman" panose="02020603050405020304" pitchFamily="18" charset="0"/>
                      </a:rPr>
                      <m:t>𝑡𝑖𝑚𝑒</m:t>
                    </m:r>
                    <m:r>
                      <a:rPr lang="en-GB" sz="1800" i="1">
                        <a:effectLst/>
                        <a:latin typeface="Cambria Math" panose="02040503050406030204" pitchFamily="18" charset="0"/>
                        <a:ea typeface="Times New Roman" panose="02020603050405020304" pitchFamily="18" charset="0"/>
                      </a:rPr>
                      <m:t> </m:t>
                    </m:r>
                    <m:r>
                      <a:rPr lang="en-GB" sz="1800" i="1">
                        <a:effectLst/>
                        <a:latin typeface="Cambria Math" panose="02040503050406030204" pitchFamily="18" charset="0"/>
                        <a:ea typeface="Times New Roman" panose="02020603050405020304" pitchFamily="18" charset="0"/>
                      </a:rPr>
                      <m:t>𝑎𝑛𝑑</m:t>
                    </m:r>
                    <m:r>
                      <a:rPr lang="en-GB" sz="1800" i="1">
                        <a:effectLst/>
                        <a:latin typeface="Cambria Math" panose="02040503050406030204" pitchFamily="18" charset="0"/>
                        <a:ea typeface="Times New Roman" panose="02020603050405020304" pitchFamily="18" charset="0"/>
                      </a:rPr>
                      <m:t> </m:t>
                    </m:r>
                    <m:r>
                      <a:rPr lang="en-GB" sz="1800" i="1">
                        <a:effectLst/>
                        <a:latin typeface="Cambria Math" panose="02040503050406030204" pitchFamily="18" charset="0"/>
                        <a:ea typeface="Times New Roman" panose="02020603050405020304" pitchFamily="18" charset="0"/>
                      </a:rPr>
                      <m:t>𝑐𝑜𝑛𝑑𝑖𝑡𝑖𝑜𝑛𝑎𝑙</m:t>
                    </m:r>
                    <m:r>
                      <a:rPr lang="en-GB" sz="1800" i="1">
                        <a:effectLst/>
                        <a:latin typeface="Cambria Math" panose="02040503050406030204" pitchFamily="18" charset="0"/>
                        <a:ea typeface="Times New Roman" panose="02020603050405020304" pitchFamily="18" charset="0"/>
                      </a:rPr>
                      <m:t> </m:t>
                    </m:r>
                    <m:r>
                      <a:rPr lang="en-GB" sz="1800" i="1">
                        <a:effectLst/>
                        <a:latin typeface="Cambria Math" panose="02040503050406030204" pitchFamily="18" charset="0"/>
                        <a:ea typeface="Times New Roman" panose="02020603050405020304" pitchFamily="18" charset="0"/>
                      </a:rPr>
                      <m:t>𝑣𝑎𝑟𝑎𝑖𝑏𝑙𝑒𝑠</m:t>
                    </m:r>
                    <m:r>
                      <a:rPr lang="en-GB" sz="1800" i="1">
                        <a:effectLst/>
                        <a:latin typeface="Cambria Math" panose="02040503050406030204" pitchFamily="18" charset="0"/>
                        <a:ea typeface="Times New Roman" panose="02020603050405020304" pitchFamily="18" charset="0"/>
                      </a:rPr>
                      <m:t> </m:t>
                    </m:r>
                  </m:oMath>
                </a14:m>
                <a:endParaRPr lang="en-GB" sz="1800" dirty="0">
                  <a:effectLst/>
                  <a:latin typeface="Times New Roman" panose="02020603050405020304" pitchFamily="18" charset="0"/>
                  <a:ea typeface="Times New Roman" panose="02020603050405020304" pitchFamily="18" charset="0"/>
                </a:endParaRPr>
              </a:p>
              <a:p>
                <a:pPr marL="0" indent="0">
                  <a:buNone/>
                </a:pPr>
                <a:endParaRPr lang="en-GB" dirty="0"/>
              </a:p>
            </p:txBody>
          </p:sp>
        </mc:Choice>
        <mc:Fallback>
          <p:sp>
            <p:nvSpPr>
              <p:cNvPr id="3" name="Content Placeholder 2">
                <a:extLst>
                  <a:ext uri="{FF2B5EF4-FFF2-40B4-BE49-F238E27FC236}">
                    <a16:creationId xmlns:a16="http://schemas.microsoft.com/office/drawing/2014/main" id="{B25D0FFB-A1EE-4D9E-8BB0-54875A3377D8}"/>
                  </a:ext>
                </a:extLst>
              </p:cNvPr>
              <p:cNvSpPr>
                <a:spLocks noGrp="1" noRot="1" noChangeAspect="1" noMove="1" noResize="1" noEditPoints="1" noAdjustHandles="1" noChangeArrowheads="1" noChangeShapeType="1" noTextEdit="1"/>
              </p:cNvSpPr>
              <p:nvPr>
                <p:ph idx="1"/>
              </p:nvPr>
            </p:nvSpPr>
            <p:spPr>
              <a:xfrm>
                <a:off x="838200" y="984738"/>
                <a:ext cx="10515600" cy="5192225"/>
              </a:xfrm>
              <a:blipFill>
                <a:blip r:embed="rId2"/>
                <a:stretch>
                  <a:fillRect l="-522"/>
                </a:stretch>
              </a:blipFill>
            </p:spPr>
            <p:txBody>
              <a:bodyPr/>
              <a:lstStyle/>
              <a:p>
                <a:r>
                  <a:rPr lang="en-GB">
                    <a:noFill/>
                  </a:rPr>
                  <a:t> </a:t>
                </a:r>
              </a:p>
            </p:txBody>
          </p:sp>
        </mc:Fallback>
      </mc:AlternateContent>
    </p:spTree>
    <p:extLst>
      <p:ext uri="{BB962C8B-B14F-4D97-AF65-F5344CB8AC3E}">
        <p14:creationId xmlns:p14="http://schemas.microsoft.com/office/powerpoint/2010/main" val="580894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16FBA-1145-4787-BC30-5F6E6D027582}"/>
              </a:ext>
            </a:extLst>
          </p:cNvPr>
          <p:cNvSpPr>
            <a:spLocks noGrp="1"/>
          </p:cNvSpPr>
          <p:nvPr>
            <p:ph type="title"/>
          </p:nvPr>
        </p:nvSpPr>
        <p:spPr>
          <a:xfrm>
            <a:off x="360485" y="681036"/>
            <a:ext cx="11429999" cy="716941"/>
          </a:xfrm>
        </p:spPr>
        <p:txBody>
          <a:bodyPr>
            <a:normAutofit fontScale="90000"/>
          </a:bodyPr>
          <a:lstStyle/>
          <a:p>
            <a:r>
              <a:rPr lang="en-GB" dirty="0">
                <a:latin typeface="Times New Roman" panose="02020603050405020304" pitchFamily="18" charset="0"/>
                <a:cs typeface="Times New Roman" panose="02020603050405020304" pitchFamily="18" charset="0"/>
              </a:rPr>
              <a:t>Method of collecting data and Procedure of experiment </a:t>
            </a:r>
            <a:br>
              <a:rPr lang="en-GB" dirty="0">
                <a:latin typeface="Times New Roman" panose="02020603050405020304" pitchFamily="18" charset="0"/>
                <a:cs typeface="Times New Roman" panose="02020603050405020304" pitchFamily="18" charset="0"/>
              </a:rPr>
            </a:br>
            <a:endParaRPr lang="en-GB" dirty="0"/>
          </a:p>
        </p:txBody>
      </p:sp>
      <p:sp>
        <p:nvSpPr>
          <p:cNvPr id="3" name="Content Placeholder 2">
            <a:extLst>
              <a:ext uri="{FF2B5EF4-FFF2-40B4-BE49-F238E27FC236}">
                <a16:creationId xmlns:a16="http://schemas.microsoft.com/office/drawing/2014/main" id="{A03488D3-7048-44D1-843C-5F7DD3A0E0BB}"/>
              </a:ext>
            </a:extLst>
          </p:cNvPr>
          <p:cNvSpPr>
            <a:spLocks noGrp="1"/>
          </p:cNvSpPr>
          <p:nvPr>
            <p:ph idx="1"/>
          </p:nvPr>
        </p:nvSpPr>
        <p:spPr>
          <a:xfrm>
            <a:off x="401516" y="1301262"/>
            <a:ext cx="10952284" cy="5011615"/>
          </a:xfrm>
        </p:spPr>
        <p:txBody>
          <a:bodyPr>
            <a:normAutofit fontScale="85000" lnSpcReduction="20000"/>
          </a:bodyPr>
          <a:lstStyle/>
          <a:p>
            <a:pPr algn="just">
              <a:lnSpc>
                <a:spcPct val="200000"/>
              </a:lnSpc>
            </a:pP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The data is extracted and calculated using the Huawei GT2 pro watch and Huawei health app to monitor the heart rate and sleep.  The sleep rate is regulated on 20 participants on 220-250gram of coffee, tea, and energy drink on 0hrs, 3hrs, 6hrs before bedtime while the heart rate is measured 15 mins before drinking coffee, tea, and energy drink, another 15 mins which equal 30 mins after drinking coffee and another 15 mins which equal 45mins after drinking coffee, tea, and energy drink on 10 participants.</a:t>
            </a:r>
          </a:p>
          <a:p>
            <a:pPr algn="just">
              <a:lnSpc>
                <a:spcPct val="200000"/>
              </a:lnSpc>
            </a:pPr>
            <a:r>
              <a:rPr lang="en-GB" sz="1800" b="1" dirty="0">
                <a:effectLst/>
                <a:latin typeface="Times New Roman" panose="02020603050405020304" pitchFamily="18" charset="0"/>
                <a:ea typeface="Times New Roman" panose="02020603050405020304" pitchFamily="18" charset="0"/>
                <a:cs typeface="Times New Roman" panose="02020603050405020304" pitchFamily="18" charset="0"/>
              </a:rPr>
              <a:t>Procedure </a:t>
            </a:r>
            <a:endParaRPr lang="en-GB"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fontAlgn="base">
              <a:lnSpc>
                <a:spcPct val="200000"/>
              </a:lnSpc>
              <a:spcAft>
                <a:spcPts val="800"/>
              </a:spcAft>
            </a:pPr>
            <a:r>
              <a:rPr lang="en-GB"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20 Participants went to bed with the HUAWEI WATCH GT 2 Pro on their wrist! The watch automatically detects when they have fallen asleep, track their sleep stages and heart rate (such as REM, light, and deep sleep), and sense, when they have woken up likewise the HUAWEI Health app, was open on phone i.e., Devices &gt; HUAWEI WATCH GT 2 Pro, and toggle off HUAWEI </a:t>
            </a:r>
            <a:r>
              <a:rPr lang="en-GB"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TruSleep</a:t>
            </a:r>
            <a:r>
              <a:rPr lang="en-GB"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and Heartrate. Caffeine is of 4 levels (Coffee, tea, energy drink, non-caffeine (coffee, tea, drinks). Coffee used: Turkish coffee and American coffee, Tea: Sage, Ginger, and Herbal tea. Energy drink: Monster energy and Red bull. Non-caffeine: Golden milk tea, Lemon drink, and Vanilla. Health rate is measured in bpm and sleep in seconds’ scale. </a:t>
            </a: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620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2C157-BBF6-4A69-87D7-77E6B9BBCBE2}"/>
              </a:ext>
            </a:extLst>
          </p:cNvPr>
          <p:cNvSpPr>
            <a:spLocks noGrp="1"/>
          </p:cNvSpPr>
          <p:nvPr>
            <p:ph type="title"/>
          </p:nvPr>
        </p:nvSpPr>
        <p:spPr>
          <a:xfrm>
            <a:off x="838200" y="365126"/>
            <a:ext cx="10515600" cy="689952"/>
          </a:xfrm>
        </p:spPr>
        <p:txBody>
          <a:bodyPr>
            <a:normAutofit fontScale="90000"/>
          </a:bodyPr>
          <a:lstStyle/>
          <a:p>
            <a:r>
              <a:rPr lang="en-GB" dirty="0"/>
              <a:t>Methodology and Data Analysis </a:t>
            </a:r>
          </a:p>
        </p:txBody>
      </p:sp>
      <p:sp>
        <p:nvSpPr>
          <p:cNvPr id="3" name="Content Placeholder 2">
            <a:extLst>
              <a:ext uri="{FF2B5EF4-FFF2-40B4-BE49-F238E27FC236}">
                <a16:creationId xmlns:a16="http://schemas.microsoft.com/office/drawing/2014/main" id="{67BEA2F1-85E7-4ABE-893D-466889348C58}"/>
              </a:ext>
            </a:extLst>
          </p:cNvPr>
          <p:cNvSpPr>
            <a:spLocks noGrp="1"/>
          </p:cNvSpPr>
          <p:nvPr>
            <p:ph idx="1"/>
          </p:nvPr>
        </p:nvSpPr>
        <p:spPr>
          <a:xfrm>
            <a:off x="307731" y="1055078"/>
            <a:ext cx="11324492" cy="4396153"/>
          </a:xfrm>
        </p:spPr>
        <p:txBody>
          <a:bodyPr>
            <a:noAutofit/>
          </a:bodyPr>
          <a:lstStyle/>
          <a:p>
            <a:pPr algn="just">
              <a:lnSpc>
                <a:spcPct val="150000"/>
              </a:lnSpc>
            </a:pPr>
            <a:r>
              <a:rPr lang="en-GB" sz="1600" b="1" dirty="0">
                <a:effectLst/>
                <a:latin typeface="Times New Roman" panose="02020603050405020304" pitchFamily="18" charset="0"/>
                <a:ea typeface="Times New Roman" panose="02020603050405020304" pitchFamily="18" charset="0"/>
                <a:cs typeface="Times New Roman" panose="02020603050405020304" pitchFamily="18" charset="0"/>
              </a:rPr>
              <a:t>Factorial design with repeated measures </a:t>
            </a:r>
            <a:endParaRPr lang="en-GB"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r>
              <a:rPr lang="en-GB" sz="16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A factorial repeated measures ANOVA (or two-way repeated-measures ANOVA) is quite similar to a </a:t>
            </a:r>
            <a:r>
              <a:rPr lang="en-GB"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factorial ANOVA</a:t>
            </a:r>
            <a:r>
              <a:rPr lang="en-GB" sz="16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with the difference that there is a </a:t>
            </a:r>
            <a:r>
              <a:rPr lang="en-GB" sz="1600" b="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dependency</a:t>
            </a:r>
            <a:r>
              <a:rPr lang="en-GB" sz="1600" b="1"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6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between groups in the data set like in a </a:t>
            </a:r>
            <a:r>
              <a:rPr lang="en-GB"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repeated-measures ANOVA</a:t>
            </a:r>
            <a:r>
              <a:rPr lang="en-GB" sz="16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This means that subjects have been measured repeatedly in time or in different circumstances or treatments.</a:t>
            </a:r>
            <a:endParaRPr lang="en-GB"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800"/>
              </a:spcAft>
            </a:pPr>
            <a:r>
              <a:rPr lang="en-GB" sz="1600" b="1" dirty="0">
                <a:effectLst/>
                <a:latin typeface="Times New Roman" panose="02020603050405020304" pitchFamily="18" charset="0"/>
                <a:ea typeface="Calibri" panose="020F0502020204030204" pitchFamily="34" charset="0"/>
                <a:cs typeface="Times New Roman" panose="02020603050405020304" pitchFamily="18" charset="0"/>
              </a:rPr>
              <a:t>Assumptions</a:t>
            </a:r>
            <a:endParaRPr lang="en-GB"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750"/>
              </a:spcAft>
            </a:pPr>
            <a:r>
              <a:rPr lang="en-GB" sz="16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The assumptions are:</a:t>
            </a:r>
            <a:endParaRPr lang="en-GB"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spcAft>
                <a:spcPts val="800"/>
              </a:spcAft>
              <a:buSzPts val="1000"/>
              <a:buFont typeface="Symbol" panose="05050102010706020507" pitchFamily="18" charset="2"/>
              <a:buChar char=""/>
              <a:tabLst>
                <a:tab pos="457200" algn="l"/>
              </a:tabLst>
            </a:pPr>
            <a:r>
              <a:rPr lang="en-GB" sz="16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each individual is represented in the form of </a:t>
            </a:r>
            <a:r>
              <a:rPr lang="en-GB" sz="1600" b="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measurement in each of the tested</a:t>
            </a:r>
            <a:r>
              <a:rPr lang="en-GB" sz="1600" b="1"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1600" b="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groups</a:t>
            </a:r>
            <a:r>
              <a:rPr lang="en-GB" sz="1600" b="1"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16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there cannot be any missing value),</a:t>
            </a:r>
          </a:p>
          <a:p>
            <a:pPr marL="342900" lvl="0" indent="-342900" algn="just">
              <a:lnSpc>
                <a:spcPct val="150000"/>
              </a:lnSpc>
              <a:spcAft>
                <a:spcPts val="800"/>
              </a:spcAft>
              <a:buSzPts val="1000"/>
              <a:buFont typeface="Symbol" panose="05050102010706020507" pitchFamily="18" charset="2"/>
              <a:buChar char=""/>
              <a:tabLst>
                <a:tab pos="457200" algn="l"/>
              </a:tabLst>
            </a:pPr>
            <a:r>
              <a:rPr lang="en-GB" sz="1600" b="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normality</a:t>
            </a:r>
            <a:r>
              <a:rPr lang="en-GB" sz="16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of distribution (use the Shapiro-Wilk),</a:t>
            </a:r>
          </a:p>
          <a:p>
            <a:pPr marL="342900" lvl="0" indent="-342900" algn="just">
              <a:lnSpc>
                <a:spcPct val="150000"/>
              </a:lnSpc>
              <a:spcAft>
                <a:spcPts val="800"/>
              </a:spcAft>
              <a:buSzPts val="1000"/>
              <a:buFont typeface="Symbol" panose="05050102010706020507" pitchFamily="18" charset="2"/>
              <a:buChar char=""/>
              <a:tabLst>
                <a:tab pos="457200" algn="l"/>
              </a:tabLst>
            </a:pPr>
            <a:r>
              <a:rPr lang="en-GB" sz="1600" b="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sphericity</a:t>
            </a:r>
            <a:r>
              <a:rPr lang="en-GB" sz="16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which means that equality of variance is verified when comparing any two groups (all possible pairs of groups) in the experimental design (commonly checked via Mauchly’s test),</a:t>
            </a:r>
          </a:p>
          <a:p>
            <a:pPr marL="342900" lvl="0" indent="-342900" algn="just">
              <a:lnSpc>
                <a:spcPct val="150000"/>
              </a:lnSpc>
              <a:spcAft>
                <a:spcPts val="800"/>
              </a:spcAft>
              <a:buSzPts val="1000"/>
              <a:buFont typeface="Symbol" panose="05050102010706020507" pitchFamily="18" charset="2"/>
              <a:buChar char=""/>
              <a:tabLst>
                <a:tab pos="457200" algn="l"/>
              </a:tabLst>
            </a:pPr>
            <a:r>
              <a:rPr lang="en-GB" sz="16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groups contain </a:t>
            </a:r>
            <a:r>
              <a:rPr lang="en-GB" sz="1600" b="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no outliers</a:t>
            </a:r>
            <a:r>
              <a:rPr lang="en-GB"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GB" sz="16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buNone/>
            </a:pP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7148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B6025-CD6C-4CF5-B59C-6A55269790ED}"/>
              </a:ext>
            </a:extLst>
          </p:cNvPr>
          <p:cNvSpPr>
            <a:spLocks noGrp="1"/>
          </p:cNvSpPr>
          <p:nvPr>
            <p:ph type="title"/>
          </p:nvPr>
        </p:nvSpPr>
        <p:spPr>
          <a:xfrm>
            <a:off x="838200" y="237393"/>
            <a:ext cx="10515600" cy="615462"/>
          </a:xfrm>
        </p:spPr>
        <p:txBody>
          <a:bodyPr>
            <a:normAutofit fontScale="90000"/>
          </a:bodyPr>
          <a:lstStyle/>
          <a:p>
            <a:r>
              <a:rPr lang="en-GB" dirty="0"/>
              <a:t>Methodology and Data Analysis </a:t>
            </a:r>
            <a:r>
              <a:rPr lang="en-GB" dirty="0" err="1"/>
              <a:t>contd</a:t>
            </a:r>
            <a:endParaRPr lang="en-GB" dirty="0"/>
          </a:p>
        </p:txBody>
      </p:sp>
      <p:sp>
        <p:nvSpPr>
          <p:cNvPr id="3" name="Content Placeholder 2">
            <a:extLst>
              <a:ext uri="{FF2B5EF4-FFF2-40B4-BE49-F238E27FC236}">
                <a16:creationId xmlns:a16="http://schemas.microsoft.com/office/drawing/2014/main" id="{6D2CAB5E-581C-41A7-A054-455821A0B3FE}"/>
              </a:ext>
            </a:extLst>
          </p:cNvPr>
          <p:cNvSpPr>
            <a:spLocks noGrp="1"/>
          </p:cNvSpPr>
          <p:nvPr>
            <p:ph idx="1"/>
          </p:nvPr>
        </p:nvSpPr>
        <p:spPr>
          <a:xfrm>
            <a:off x="254978" y="852855"/>
            <a:ext cx="11380176" cy="5468814"/>
          </a:xfrm>
        </p:spPr>
        <p:txBody>
          <a:bodyPr numCol="2">
            <a:normAutofit/>
          </a:bodyPr>
          <a:lstStyle/>
          <a:p>
            <a:pPr marL="0" indent="0">
              <a:buNone/>
            </a:pPr>
            <a:r>
              <a:rPr lang="en-GB" dirty="0"/>
              <a:t>Testing of ANOVA Assumption </a:t>
            </a:r>
          </a:p>
          <a:p>
            <a:pPr algn="just">
              <a:lnSpc>
                <a:spcPts val="2000"/>
              </a:lnSpc>
              <a:spcAft>
                <a:spcPts val="800"/>
              </a:spcAft>
            </a:pPr>
            <a:r>
              <a:rPr lang="en-GB" dirty="0"/>
              <a:t>																																																												</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Conclusion </a:t>
            </a:r>
          </a:p>
          <a:p>
            <a:pPr algn="just">
              <a:lnSpc>
                <a:spcPts val="2000"/>
              </a:lnSpc>
              <a:spcAft>
                <a:spcPts val="800"/>
              </a:spcAft>
            </a:pPr>
            <a:endParaRPr lang="en-GB" sz="18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ts val="2000"/>
              </a:lnSpc>
              <a:spcAft>
                <a:spcPts val="800"/>
              </a:spcAft>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ts val="2000"/>
              </a:lnSpc>
              <a:spcAft>
                <a:spcPts val="800"/>
              </a:spcAft>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The Kolmogorov – Smirnov test of normality shows that the assumption of normality is valid since all the p value &gt; 0.05. </a:t>
            </a:r>
          </a:p>
          <a:p>
            <a:pPr marL="0" indent="0">
              <a:buNone/>
            </a:pPr>
            <a:r>
              <a:rPr lang="en-GB" dirty="0"/>
              <a:t>	</a:t>
            </a: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r>
              <a:rPr lang="en-GB" sz="1800" dirty="0">
                <a:latin typeface="Times New Roman" panose="02020603050405020304" pitchFamily="18" charset="0"/>
                <a:cs typeface="Times New Roman" panose="02020603050405020304" pitchFamily="18" charset="0"/>
              </a:rPr>
              <a:t>The point are closer to the straight line, thus the assumption of normality is valid. </a:t>
            </a:r>
            <a:r>
              <a:rPr lang="en-GB" dirty="0"/>
              <a:t>		</a:t>
            </a:r>
          </a:p>
        </p:txBody>
      </p:sp>
      <p:pic>
        <p:nvPicPr>
          <p:cNvPr id="4" name="Picture 3">
            <a:extLst>
              <a:ext uri="{FF2B5EF4-FFF2-40B4-BE49-F238E27FC236}">
                <a16:creationId xmlns:a16="http://schemas.microsoft.com/office/drawing/2014/main" id="{D9E866A6-D4E8-425C-AE49-D53E32A1AF5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51691" y="1468317"/>
            <a:ext cx="5345723" cy="3640015"/>
          </a:xfrm>
          <a:prstGeom prst="rect">
            <a:avLst/>
          </a:prstGeom>
          <a:noFill/>
          <a:ln>
            <a:noFill/>
          </a:ln>
        </p:spPr>
      </p:pic>
      <p:pic>
        <p:nvPicPr>
          <p:cNvPr id="5" name="Picture 4">
            <a:extLst>
              <a:ext uri="{FF2B5EF4-FFF2-40B4-BE49-F238E27FC236}">
                <a16:creationId xmlns:a16="http://schemas.microsoft.com/office/drawing/2014/main" id="{EE9E318D-66CA-478E-9EC8-8715225FB2F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095999" y="1468317"/>
            <a:ext cx="5635867" cy="3640015"/>
          </a:xfrm>
          <a:prstGeom prst="rect">
            <a:avLst/>
          </a:prstGeom>
          <a:noFill/>
          <a:ln>
            <a:noFill/>
          </a:ln>
        </p:spPr>
      </p:pic>
    </p:spTree>
    <p:extLst>
      <p:ext uri="{BB962C8B-B14F-4D97-AF65-F5344CB8AC3E}">
        <p14:creationId xmlns:p14="http://schemas.microsoft.com/office/powerpoint/2010/main" val="8440787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TotalTime>
  <Words>1860</Words>
  <Application>Microsoft Office PowerPoint</Application>
  <PresentationFormat>Widescreen</PresentationFormat>
  <Paragraphs>89</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Cambria Math</vt:lpstr>
      <vt:lpstr>Symbol</vt:lpstr>
      <vt:lpstr>Times New Roman</vt:lpstr>
      <vt:lpstr>Office Theme</vt:lpstr>
      <vt:lpstr>Experimental Design Analysis </vt:lpstr>
      <vt:lpstr>Research Outline </vt:lpstr>
      <vt:lpstr>Introduction </vt:lpstr>
      <vt:lpstr>Statement of the problem </vt:lpstr>
      <vt:lpstr>Literature review </vt:lpstr>
      <vt:lpstr>Research question and hypothesis </vt:lpstr>
      <vt:lpstr>Method of collecting data and Procedure of experiment  </vt:lpstr>
      <vt:lpstr>Methodology and Data Analysis </vt:lpstr>
      <vt:lpstr>Methodology and Data Analysis contd</vt:lpstr>
      <vt:lpstr>Methodology and Data Analysis contd</vt:lpstr>
      <vt:lpstr>Discussion and Recommendation  </vt:lpstr>
      <vt:lpstr>References </vt:lpstr>
      <vt:lpstr>Appendix </vt:lpstr>
      <vt:lpstr>Appendix 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Experimental Design Analysis </dc:title>
  <dc:creator>Peter Solomon</dc:creator>
  <cp:lastModifiedBy>Peter Solomon</cp:lastModifiedBy>
  <cp:revision>8</cp:revision>
  <dcterms:created xsi:type="dcterms:W3CDTF">2021-04-08T10:31:47Z</dcterms:created>
  <dcterms:modified xsi:type="dcterms:W3CDTF">2021-04-08T11:50:43Z</dcterms:modified>
</cp:coreProperties>
</file>