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y="5143500" cx="9144000"/>
  <p:notesSz cx="6858000" cy="9144000"/>
  <p:embeddedFontLst>
    <p:embeddedFont>
      <p:font typeface="Roboto"/>
      <p:regular r:id="rId69"/>
      <p:bold r:id="rId70"/>
      <p:italic r:id="rId71"/>
      <p:boldItalic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73" Type="http://schemas.openxmlformats.org/officeDocument/2006/relationships/font" Target="fonts/OpenSans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1.xml"/><Relationship Id="rId75" Type="http://schemas.openxmlformats.org/officeDocument/2006/relationships/font" Target="fonts/OpenSans-italic.fntdata"/><Relationship Id="rId30" Type="http://schemas.openxmlformats.org/officeDocument/2006/relationships/slide" Target="slides/slide20.xml"/><Relationship Id="rId74" Type="http://schemas.openxmlformats.org/officeDocument/2006/relationships/font" Target="fonts/OpenSans-bold.fntdata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66" Type="http://schemas.openxmlformats.org/officeDocument/2006/relationships/slide" Target="slides/slide56.xml"/><Relationship Id="rId21" Type="http://schemas.openxmlformats.org/officeDocument/2006/relationships/slide" Target="slides/slide11.xml"/><Relationship Id="rId65" Type="http://schemas.openxmlformats.org/officeDocument/2006/relationships/slide" Target="slides/slide55.xml"/><Relationship Id="rId24" Type="http://schemas.openxmlformats.org/officeDocument/2006/relationships/slide" Target="slides/slide14.xml"/><Relationship Id="rId68" Type="http://schemas.openxmlformats.org/officeDocument/2006/relationships/slide" Target="slides/slide58.xml"/><Relationship Id="rId23" Type="http://schemas.openxmlformats.org/officeDocument/2006/relationships/slide" Target="slides/slide13.xml"/><Relationship Id="rId67" Type="http://schemas.openxmlformats.org/officeDocument/2006/relationships/slide" Target="slides/slide57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69" Type="http://schemas.openxmlformats.org/officeDocument/2006/relationships/font" Target="fonts/Roboto-regular.fnt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ialog.html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" TargetMode="External"/><Relationship Id="rId3" Type="http://schemas.openxmlformats.org/officeDocument/2006/relationships/hyperlink" Target="https://developer.android.com/reference/android/app/AlertDialog.Builder.html#setTitle(int)" TargetMode="External"/><Relationship Id="rId4" Type="http://schemas.openxmlformats.org/officeDocument/2006/relationships/hyperlink" Target="https://developer.android.com/reference/android/app/AlertDialog.Builder.html#setMessage(int)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3" Type="http://schemas.openxmlformats.org/officeDocument/2006/relationships/hyperlink" Target="https://developer.android.com/reference/android/app/AlertDialog.Builder.html#setNegativeButton(int,%20android.content.DialogInterface.OnClickListener)" TargetMode="External"/><Relationship Id="rId4" Type="http://schemas.openxmlformats.org/officeDocument/2006/relationships/hyperlink" Target="https://developer.android.com/reference/android/content/DialogInterface.OnClickListener.html" TargetMode="External"/><Relationship Id="rId5" Type="http://schemas.openxmlformats.org/officeDocument/2006/relationships/hyperlink" Target="https://developer.android.com/reference/android/app/AlertDialog.Builder.html#setNeutralButton(int,%20android.content.DialogInterface.OnClickListener)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i="1" lang="en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b="1" lang="en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b="1" lang="en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b="1" lang="en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3"/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2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i="1" lang="en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3"/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4"/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2"/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3"/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4"/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5"/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3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://creativecommons.org/licenses/by-nc/4.0/" TargetMode="Externa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11" name="Google Shape;11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580075" y="4675350"/>
            <a:ext cx="1191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4" name="Google Shape;244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3" name="Google Shape;253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9" name="Google Shape;25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6" name="Google Shape;28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8" name="Google Shape;308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3" name="Google Shape;3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7" name="Google Shape;317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3" name="Google Shape;323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8" name="Google Shape;328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6" name="Google Shape;346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74" name="Google Shape;37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8" name="Google Shape;37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2" name="Google Shape;39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3" name="Google Shape;393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4" name="Google Shape;39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3" name="Google Shape;413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4" name="Google Shape;414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7" name="Google Shape;417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6" name="Google Shape;436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9" name="Google Shape;439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3" name="Google Shape;443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4" name="Google Shape;444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8" name="Google Shape;448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4" name="Google Shape;454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5" name="Google Shape;4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2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36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93275" y="4675350"/>
            <a:ext cx="1101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229275" y="4761375"/>
            <a:ext cx="2350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83425" y="4751550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4498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4" name="Google Shape;274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2" name="Google Shape;402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5" name="Google Shape;40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view/View.OnCreateContextMenuListene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7" Type="http://schemas.openxmlformats.org/officeDocument/2006/relationships/hyperlink" Target="https://developer.android.com/reference/android/view/ActionMode.html" TargetMode="External"/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39.png"/><Relationship Id="rId5" Type="http://schemas.openxmlformats.org/officeDocument/2006/relationships/hyperlink" Target="https://developer.android.com/reference/android/app/Dialog.html" TargetMode="External"/><Relationship Id="rId6" Type="http://schemas.openxmlformats.org/officeDocument/2006/relationships/image" Target="../media/image42.png"/><Relationship Id="rId7" Type="http://schemas.openxmlformats.org/officeDocument/2006/relationships/image" Target="../media/image40.png"/><Relationship Id="rId8" Type="http://schemas.openxmlformats.org/officeDocument/2006/relationships/hyperlink" Target="https://developer.android.com/reference/android/app/AlertDialog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.android.com/reference/android/app/AlertDialog.html" TargetMode="External"/><Relationship Id="rId4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app/DatePickerDialog.html" TargetMode="External"/><Relationship Id="rId4" Type="http://schemas.openxmlformats.org/officeDocument/2006/relationships/hyperlink" Target="https://developer.android.com/reference/android/app/TimePickerDialog.html" TargetMode="External"/><Relationship Id="rId5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eveloper.android.com/reference/android/support/v4/app/DialogFragment.html" TargetMode="External"/><Relationship Id="rId4" Type="http://schemas.openxmlformats.org/officeDocument/2006/relationships/image" Target="../media/image3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eveloper.android.com/guide/components/fragments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training/appbar/index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Relationship Id="rId5" Type="http://schemas.openxmlformats.org/officeDocument/2006/relationships/hyperlink" Target="https://developer.android.com/guide/topics/resources/menu-resource.html" TargetMode="External"/><Relationship Id="rId6" Type="http://schemas.openxmlformats.org/officeDocument/2006/relationships/hyperlink" Target="http://developer.android.com/guide/components/fragments.html" TargetMode="External"/><Relationship Id="rId7" Type="http://schemas.openxmlformats.org/officeDocument/2006/relationships/hyperlink" Target="https://developer.android.com/guide/topics/ui/dialogs.html" TargetMode="External"/><Relationship Id="rId8" Type="http://schemas.openxmlformats.org/officeDocument/2006/relationships/hyperlink" Target="http://developer.android.com/guide/topics/ui/controls/picker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6" name="Google Shape;476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</a:t>
            </a: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2"/>
          <p:cNvSpPr txBox="1"/>
          <p:nvPr/>
        </p:nvSpPr>
        <p:spPr>
          <a:xfrm>
            <a:off x="265500" y="1626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10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0" name="Google Shape;570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b="1" lang="en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10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105"/>
          <p:cNvSpPr txBox="1"/>
          <p:nvPr>
            <p:ph idx="1" type="body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b="1" lang="en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b="1" lang="en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b="1" lang="en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106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107"/>
          <p:cNvSpPr txBox="1"/>
          <p:nvPr>
            <p:ph idx="1" type="body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9"/>
          <p:cNvSpPr txBox="1"/>
          <p:nvPr>
            <p:ph idx="1" type="body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110"/>
          <p:cNvSpPr txBox="1"/>
          <p:nvPr>
            <p:ph idx="1" type="body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</a:t>
            </a:r>
            <a:r>
              <a:rPr lang="en">
                <a:solidFill>
                  <a:schemeClr val="dk1"/>
                </a:solidFill>
              </a:rPr>
              <a:t>ontext menu—long-press on a View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</a:t>
            </a:r>
            <a:r>
              <a:rPr lang="en">
                <a:solidFill>
                  <a:schemeClr val="dk1"/>
                </a:solidFill>
              </a:rPr>
              <a:t>odify View or use it in some fashion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b="0" l="51169" r="0" t="0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b="0" l="0" r="51169" t="0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/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12"/>
          <p:cNvSpPr txBox="1"/>
          <p:nvPr>
            <p:ph idx="1" type="body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14"/>
          <p:cNvSpPr txBox="1"/>
          <p:nvPr>
            <p:ph idx="1" type="body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 onCreate() of the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15"/>
          <p:cNvSpPr txBox="1"/>
          <p:nvPr>
            <p:ph idx="1" type="body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6"/>
          <p:cNvSpPr txBox="1"/>
          <p:nvPr>
            <p:ph idx="1" type="body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18"/>
          <p:cNvSpPr txBox="1"/>
          <p:nvPr>
            <p:ph idx="1" type="body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119"/>
          <p:cNvSpPr txBox="1"/>
          <p:nvPr>
            <p:ph idx="1" type="body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120"/>
          <p:cNvSpPr txBox="1"/>
          <p:nvPr>
            <p:ph idx="1" type="body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Edit</a:t>
            </a:r>
            <a:r>
              <a:rPr lang="en"/>
              <a:t>, </a:t>
            </a:r>
            <a:r>
              <a:rPr b="1" lang="en"/>
              <a:t>Share</a:t>
            </a:r>
            <a:r>
              <a:rPr lang="en"/>
              <a:t>, and </a:t>
            </a:r>
            <a:r>
              <a:rPr b="1" lang="en"/>
              <a:t>Delete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/>
          <p:nvPr>
            <p:ph idx="1" type="body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1"/>
          <p:cNvSpPr txBox="1"/>
          <p:nvPr>
            <p:ph idx="1" type="body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/>
          <p:nvPr>
            <p:ph idx="1" type="body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122"/>
          <p:cNvSpPr txBox="1"/>
          <p:nvPr>
            <p:ph idx="1" type="body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123"/>
          <p:cNvSpPr txBox="1"/>
          <p:nvPr>
            <p:ph idx="1" type="body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124"/>
          <p:cNvSpPr txBox="1"/>
          <p:nvPr>
            <p:ph idx="1" type="body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125"/>
          <p:cNvSpPr txBox="1"/>
          <p:nvPr>
            <p:ph idx="1" type="body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126"/>
          <p:cNvSpPr txBox="1"/>
          <p:nvPr>
            <p:ph idx="1" type="body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</a:t>
            </a:r>
            <a:r>
              <a:rPr lang="en" sz="1800">
                <a:solidFill>
                  <a:schemeClr val="dk1"/>
                </a:solidFill>
              </a:rPr>
              <a:t>in this method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1" name="Google Shape;751;p127"/>
          <p:cNvSpPr txBox="1"/>
          <p:nvPr>
            <p:ph idx="1" type="body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1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129"/>
          <p:cNvSpPr txBox="1"/>
          <p:nvPr>
            <p:ph idx="1" type="body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b="1" lang="en"/>
              <a:t>Reply All</a:t>
            </a:r>
            <a:r>
              <a:rPr lang="en"/>
              <a:t> and </a:t>
            </a:r>
            <a:r>
              <a:rPr b="1" lang="en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130"/>
          <p:cNvSpPr txBox="1"/>
          <p:nvPr>
            <p:ph idx="1" type="body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>
                <a:solidFill>
                  <a:schemeClr val="dk1"/>
                </a:solidFill>
              </a:rPr>
              <a:t> for the popup menu icon in the XML activity layout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Override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onClick()</a:t>
            </a:r>
            <a:r>
              <a:rPr lang="en" sz="1800">
                <a:solidFill>
                  <a:schemeClr val="dk1"/>
                </a:solidFill>
              </a:rPr>
              <a:t> to inflate the popup and register it with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a method to perform an action for each popup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131"/>
          <p:cNvSpPr txBox="1"/>
          <p:nvPr>
            <p:ph idx="1" type="body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132"/>
          <p:cNvSpPr txBox="1"/>
          <p:nvPr>
            <p:ph idx="1" type="body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133"/>
          <p:cNvSpPr txBox="1"/>
          <p:nvPr>
            <p:ph idx="1" type="body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134"/>
          <p:cNvSpPr txBox="1"/>
          <p:nvPr>
            <p:ph idx="1" type="body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36"/>
          <p:cNvSpPr txBox="1"/>
          <p:nvPr>
            <p:ph idx="1" type="body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b="0" l="0" r="51669" t="0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b="12880" l="51669" r="0" t="9762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b="8136" l="54408" r="3540" t="8751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/>
          <p:nvPr>
            <p:ph idx="1" type="body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r>
              <a:rPr lang="en"/>
              <a:t> the button actions</a:t>
            </a:r>
            <a:endParaRPr/>
          </a:p>
        </p:txBody>
      </p:sp>
      <p:sp>
        <p:nvSpPr>
          <p:cNvPr id="846" name="Google Shape;846;p139"/>
          <p:cNvSpPr txBox="1"/>
          <p:nvPr>
            <p:ph idx="1" type="body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>
            <p:ph idx="1" type="body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/>
          <p:nvPr>
            <p:ph idx="1" type="body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/>
              </a:rPr>
              <a:t>DialogFragment</a:t>
            </a:r>
            <a:r>
              <a:rPr lang="en"/>
              <a:t> to show a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</a:t>
            </a:r>
            <a:r>
              <a:rPr lang="en"/>
              <a:t>Activity</a:t>
            </a:r>
            <a:endParaRPr/>
          </a:p>
        </p:txBody>
      </p:sp>
      <p:sp>
        <p:nvSpPr>
          <p:cNvPr id="885" name="Google Shape;885;p1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/>
          <p:nvPr>
            <p:ph idx="1" type="body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/>
          <p:nvPr>
            <p:ph idx="1" type="body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Adding the App Bar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Menus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Menu Resource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Fragments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Dialogs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Pickers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/>
              </a:rPr>
              <a:t>Drawable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14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</a:t>
            </a:r>
            <a:r>
              <a:rPr lang="en"/>
              <a:t> pickers</a:t>
            </a:r>
            <a:endParaRPr/>
          </a:p>
        </p:txBody>
      </p:sp>
      <p:sp>
        <p:nvSpPr>
          <p:cNvPr id="513" name="Google Shape;513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97"/>
          <p:cNvSpPr txBox="1"/>
          <p:nvPr>
            <p:ph idx="1" type="body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99"/>
          <p:cNvSpPr txBox="1"/>
          <p:nvPr>
            <p:ph idx="1" type="body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/>
          <p:nvPr>
            <p:ph idx="1" type="body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-finger-tap-outlined-symbol-of-a-hand_318-71550.png" id="545" name="Google Shape;54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0"/>
          <p:cNvSpPr txBox="1"/>
          <p:nvPr>
            <p:ph idx="1" type="body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