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7" r:id="rId4"/>
    <p:sldMasterId id="2147483698" r:id="rId5"/>
    <p:sldMasterId id="2147483699" r:id="rId6"/>
    <p:sldMasterId id="214748370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DD9FCE9-C9E9-4402-BFE1-F09CCA8BC680}">
  <a:tblStyle styleId="{4DD9FCE9-C9E9-4402-BFE1-F09CCA8BC6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Roboto-regular.fntdata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Roboto-italic.fntdata"/><Relationship Id="rId10" Type="http://schemas.openxmlformats.org/officeDocument/2006/relationships/slide" Target="slides/slide2.xml"/><Relationship Id="rId32" Type="http://schemas.openxmlformats.org/officeDocument/2006/relationships/font" Target="fonts/Roboto-bold.fntdata"/><Relationship Id="rId13" Type="http://schemas.openxmlformats.org/officeDocument/2006/relationships/slide" Target="slides/slide5.xml"/><Relationship Id="rId35" Type="http://schemas.openxmlformats.org/officeDocument/2006/relationships/font" Target="fonts/OpenSans-regular.fntdata"/><Relationship Id="rId12" Type="http://schemas.openxmlformats.org/officeDocument/2006/relationships/slide" Target="slides/slide4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7.xml"/><Relationship Id="rId37" Type="http://schemas.openxmlformats.org/officeDocument/2006/relationships/font" Target="fonts/OpenSans-italic.fntdata"/><Relationship Id="rId14" Type="http://schemas.openxmlformats.org/officeDocument/2006/relationships/slide" Target="slides/slide6.xml"/><Relationship Id="rId36" Type="http://schemas.openxmlformats.org/officeDocument/2006/relationships/font" Target="fonts/OpenSans-bold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87a398a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87a398a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9628bce5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9628bce5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87a398a5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87a398a5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87a398a5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87a398a5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87a398a5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87a398a5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87a398a5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87a398a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87a398a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87a398a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87a398a5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87a398a5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87a398a5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87a398a5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87a398a5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87a398a5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874a745f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874a745f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874a745f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874a745f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874a745f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874a745f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8fcc6dc9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8fcc6dc9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8a75c3f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8a75c3f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9628bce5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9628bce5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87a398a5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87a398a5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87a398a5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87a398a5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87a398a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87a398a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jpg"/><Relationship Id="rId3" Type="http://schemas.openxmlformats.org/officeDocument/2006/relationships/image" Target="../media/image1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6" name="Google Shape;13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3" name="Google Shape;143;p26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43310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Adaptive layouts and  resources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2" name="Google Shape;162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6" name="Google Shape;166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71" name="Google Shape;171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5" name="Google Shape;185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8" name="Google Shape;188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4" name="Google Shape;194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7" name="Google Shape;19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0" name="Google Shape;200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1" name="Google Shape;201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3" name="Google Shape;203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04" name="Google Shape;2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9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3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9" name="Google Shape;209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0" name="Google Shape;210;p39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9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12" name="Google Shape;21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9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9" name="Google Shape;229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0" name="Google Shape;23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3" name="Google Shape;233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7" name="Google Shape;237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8" name="Google Shape;23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1" name="Google Shape;251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2" name="Google Shape;252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5" name="Google Shape;255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1" name="Google Shape;261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64" name="Google Shape;26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7" name="Google Shape;267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8" name="Google Shape;268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0" name="Google Shape;270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4" name="Google Shape;274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5" name="Google Shape;275;p5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76" name="Google Shape;27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2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esources for  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4" name="Google Shape;8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1" name="Google Shape;151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8" name="Google Shape;218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1" name="Google Shape;221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41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guide/topics/resources/providing-resources.html#AlternativeResource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widget/GridLayout.html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guide/topics/manifest/uses-sdk-element.html#ApiLevel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guide/topics/resources/localization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guide/topics/resources/localization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eveloper.android.com/guide/practices/screens_support.html" TargetMode="External"/><Relationship Id="rId4" Type="http://schemas.openxmlformats.org/officeDocument/2006/relationships/hyperlink" Target="http://developer.android.com/guide/topics/resources/providing-resources.html" TargetMode="External"/><Relationship Id="rId5" Type="http://schemas.openxmlformats.org/officeDocument/2006/relationships/hyperlink" Target="https://developer.android.com/guide/topics/resources/providing-resources.html" TargetMode="External"/><Relationship Id="rId6" Type="http://schemas.openxmlformats.org/officeDocument/2006/relationships/hyperlink" Target="https://developer.android.com/guide/topics/resources/overview.html" TargetMode="External"/><Relationship Id="rId7" Type="http://schemas.openxmlformats.org/officeDocument/2006/relationships/hyperlink" Target="https://developer.android.com/guide/topics/resources/localization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oogle-developer-training.github.io/android-developer-fundamentals-course-concepts-v2/unit-2-user-experience/lesson-5-delightful-user-experience/5-3-c-resources-for-adaptive-layouts/5-3-c-resources-for-adaptive-layouts.html" TargetMode="External"/><Relationship Id="rId4" Type="http://schemas.openxmlformats.org/officeDocument/2006/relationships/hyperlink" Target="https://codelabs.developers.google.com/codelabs/android-training-landscape-screen-sizes-and-localization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guide/topics/resources/providing-resources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5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54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Delightful User Experience</a:t>
            </a:r>
            <a:endParaRPr/>
          </a:p>
        </p:txBody>
      </p:sp>
      <p:sp>
        <p:nvSpPr>
          <p:cNvPr id="288" name="Google Shape;288;p54"/>
          <p:cNvSpPr txBox="1"/>
          <p:nvPr>
            <p:ph idx="1" type="subTitle"/>
          </p:nvPr>
        </p:nvSpPr>
        <p:spPr>
          <a:xfrm>
            <a:off x="265500" y="3497901"/>
            <a:ext cx="4045200" cy="10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Lesson 5</a:t>
            </a:r>
            <a:endParaRPr/>
          </a:p>
        </p:txBody>
      </p:sp>
      <p:sp>
        <p:nvSpPr>
          <p:cNvPr id="289" name="Google Shape;289;p5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5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alternative resources?</a:t>
            </a:r>
            <a:endParaRPr/>
          </a:p>
        </p:txBody>
      </p:sp>
      <p:sp>
        <p:nvSpPr>
          <p:cNvPr id="354" name="Google Shape;354;p63"/>
          <p:cNvSpPr txBox="1"/>
          <p:nvPr>
            <p:ph idx="1" type="body"/>
          </p:nvPr>
        </p:nvSpPr>
        <p:spPr>
          <a:xfrm>
            <a:off x="192600" y="1038425"/>
            <a:ext cx="8758800" cy="3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Different device configurations may require different resources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Localized strings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Image resolutions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dimensions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loads appropriate resources automatically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alternative resource folders</a:t>
            </a:r>
            <a:endParaRPr/>
          </a:p>
        </p:txBody>
      </p:sp>
      <p:sp>
        <p:nvSpPr>
          <p:cNvPr id="361" name="Google Shape;36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64"/>
          <p:cNvSpPr txBox="1"/>
          <p:nvPr/>
        </p:nvSpPr>
        <p:spPr>
          <a:xfrm>
            <a:off x="5760775" y="1884675"/>
            <a:ext cx="3169500" cy="17136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alternative folders for resources for different device configurations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3" name="Google Shape;36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00" y="1262058"/>
            <a:ext cx="5048250" cy="26193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64" name="Google Shape;364;p64"/>
          <p:cNvCxnSpPr>
            <a:stCxn id="362" idx="1"/>
          </p:cNvCxnSpPr>
          <p:nvPr/>
        </p:nvCxnSpPr>
        <p:spPr>
          <a:xfrm flipH="1">
            <a:off x="4506775" y="2741475"/>
            <a:ext cx="1254000" cy="1566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5" name="Google Shape;365;p64"/>
          <p:cNvCxnSpPr>
            <a:stCxn id="362" idx="1"/>
          </p:cNvCxnSpPr>
          <p:nvPr/>
        </p:nvCxnSpPr>
        <p:spPr>
          <a:xfrm flipH="1">
            <a:off x="5204875" y="2741475"/>
            <a:ext cx="555900" cy="4506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6" name="Google Shape;366;p64"/>
          <p:cNvCxnSpPr>
            <a:stCxn id="362" idx="1"/>
          </p:cNvCxnSpPr>
          <p:nvPr/>
        </p:nvCxnSpPr>
        <p:spPr>
          <a:xfrm flipH="1">
            <a:off x="5216875" y="2741475"/>
            <a:ext cx="543900" cy="891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 for alternative resource folders</a:t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388900" y="855375"/>
            <a:ext cx="8911200" cy="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Resource folder names have the format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resources 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config qualifier</a:t>
            </a:r>
            <a:endParaRPr/>
          </a:p>
        </p:txBody>
      </p:sp>
      <p:sp>
        <p:nvSpPr>
          <p:cNvPr id="373" name="Google Shape;37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4" name="Google Shape;374;p65"/>
          <p:cNvGraphicFramePr/>
          <p:nvPr/>
        </p:nvGraphicFramePr>
        <p:xfrm>
          <a:off x="423550" y="201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{4DD9FCE9-C9E9-4402-BFE1-F09CCA8BC680}</a:tableStyleId>
              </a:tblPr>
              <a:tblGrid>
                <a:gridCol w="2541825"/>
                <a:gridCol w="5664625"/>
              </a:tblGrid>
              <a:tr h="45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drawable-hdpi </a:t>
                      </a:r>
                      <a:endParaRPr sz="2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drawables for high-density displays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layout-land</a:t>
                      </a:r>
                      <a:r>
                        <a:rPr lang="en" sz="2200">
                          <a:solidFill>
                            <a:srgbClr val="42424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layout for landscape orientation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7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layout-v7 </a:t>
                      </a:r>
                      <a:endParaRPr sz="2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layout for version of platform</a:t>
                      </a:r>
                      <a:endParaRPr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values-fr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all values files for French locale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5" name="Google Shape;375;p65"/>
          <p:cNvSpPr txBox="1"/>
          <p:nvPr/>
        </p:nvSpPr>
        <p:spPr>
          <a:xfrm>
            <a:off x="423550" y="4147100"/>
            <a:ext cx="8043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List of directories and qualifiers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and usage detail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Orientation</a:t>
            </a:r>
            <a:endParaRPr/>
          </a:p>
        </p:txBody>
      </p:sp>
      <p:sp>
        <p:nvSpPr>
          <p:cNvPr id="381" name="Google Shape;381;p66"/>
          <p:cNvSpPr txBox="1"/>
          <p:nvPr>
            <p:ph idx="1" type="body"/>
          </p:nvPr>
        </p:nvSpPr>
        <p:spPr>
          <a:xfrm>
            <a:off x="311700" y="1325199"/>
            <a:ext cx="85206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</a:t>
            </a:r>
            <a:r>
              <a:rPr lang="en"/>
              <a:t> and provide alternatives for landscape where necessary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res/layout-port</a:t>
            </a:r>
            <a:r>
              <a:rPr lang="en"/>
              <a:t> for portrait-specific layouts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res/layout-land</a:t>
            </a:r>
            <a:r>
              <a:rPr lang="en"/>
              <a:t> for landscape specific layouts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Avoid hard-coded dimensions to reduce need for specialized layouts</a:t>
            </a:r>
            <a:endParaRPr/>
          </a:p>
        </p:txBody>
      </p:sp>
      <p:sp>
        <p:nvSpPr>
          <p:cNvPr id="382" name="Google Shape;382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adaptive layout</a:t>
            </a:r>
            <a:endParaRPr/>
          </a:p>
        </p:txBody>
      </p:sp>
      <p:sp>
        <p:nvSpPr>
          <p:cNvPr id="388" name="Google Shape;388;p67"/>
          <p:cNvSpPr txBox="1"/>
          <p:nvPr>
            <p:ph idx="1" type="body"/>
          </p:nvPr>
        </p:nvSpPr>
        <p:spPr>
          <a:xfrm>
            <a:off x="203550" y="999900"/>
            <a:ext cx="7170900" cy="22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GridLayout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 values/integer.xml: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&lt;integer name="grid_column_count"&gt;1&lt;/integer&gt;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values/integer.xml-land: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&lt;integer name="grid_column_count"&gt;2&lt;/integer&gt;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389" name="Google Shape;38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h_material_me_resource.png" id="390" name="Google Shape;390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173" y="3289100"/>
            <a:ext cx="2167252" cy="12241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1" name="Google Shape;391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7100" y="1175775"/>
            <a:ext cx="1525200" cy="27142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2" name="Google Shape;392;p67"/>
          <p:cNvSpPr txBox="1"/>
          <p:nvPr/>
        </p:nvSpPr>
        <p:spPr>
          <a:xfrm>
            <a:off x="7374438" y="3980250"/>
            <a:ext cx="139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Portrait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67"/>
          <p:cNvSpPr txBox="1"/>
          <p:nvPr/>
        </p:nvSpPr>
        <p:spPr>
          <a:xfrm>
            <a:off x="3189900" y="4065975"/>
            <a:ext cx="20727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Landscape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Smallest width</a:t>
            </a:r>
            <a:endParaRPr/>
          </a:p>
        </p:txBody>
      </p:sp>
      <p:sp>
        <p:nvSpPr>
          <p:cNvPr id="399" name="Google Shape;399;p68"/>
          <p:cNvSpPr txBox="1"/>
          <p:nvPr>
            <p:ph idx="1" type="body"/>
          </p:nvPr>
        </p:nvSpPr>
        <p:spPr>
          <a:xfrm>
            <a:off x="311700" y="1103950"/>
            <a:ext cx="8160900" cy="3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Smallest-width (sw) in folder name specifies minimum device width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res/values-sw</a:t>
            </a:r>
            <a:r>
              <a:rPr i="1" lang="en"/>
              <a:t>n</a:t>
            </a:r>
            <a:r>
              <a:rPr lang="en"/>
              <a:t>dp, where </a:t>
            </a:r>
            <a:r>
              <a:rPr i="1" lang="en"/>
              <a:t>n</a:t>
            </a:r>
            <a:r>
              <a:rPr lang="en"/>
              <a:t> is the smallest width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Example: res/values-sw</a:t>
            </a:r>
            <a:r>
              <a:rPr b="1" lang="en"/>
              <a:t>600</a:t>
            </a:r>
            <a:r>
              <a:rPr lang="en"/>
              <a:t>dp</a:t>
            </a:r>
            <a:r>
              <a:rPr lang="en"/>
              <a:t>/dimens.xml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Does not change with orientation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uses resource closest to (without exceeding) the device's smallest width</a:t>
            </a:r>
            <a:endParaRPr/>
          </a:p>
        </p:txBody>
      </p:sp>
      <p:sp>
        <p:nvSpPr>
          <p:cNvPr id="400" name="Google Shape;400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Version</a:t>
            </a:r>
            <a:endParaRPr/>
          </a:p>
        </p:txBody>
      </p:sp>
      <p:sp>
        <p:nvSpPr>
          <p:cNvPr id="406" name="Google Shape;406;p69"/>
          <p:cNvSpPr txBox="1"/>
          <p:nvPr>
            <p:ph idx="1" type="body"/>
          </p:nvPr>
        </p:nvSpPr>
        <p:spPr>
          <a:xfrm>
            <a:off x="311700" y="1216075"/>
            <a:ext cx="87096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API level supported by device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es/drawables-v14</a:t>
            </a:r>
            <a:r>
              <a:rPr lang="en"/>
              <a:t> </a:t>
            </a:r>
            <a:br>
              <a:rPr lang="en"/>
            </a:br>
            <a:r>
              <a:rPr lang="en"/>
              <a:t>contains drawables for devices that support API level 14 and above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Some resources are only available for newer versions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WebP image format requires API level 14 (Android 4.0)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API level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Localization</a:t>
            </a:r>
            <a:endParaRPr/>
          </a:p>
        </p:txBody>
      </p:sp>
      <p:sp>
        <p:nvSpPr>
          <p:cNvPr id="413" name="Google Shape;413;p70"/>
          <p:cNvSpPr txBox="1"/>
          <p:nvPr>
            <p:ph idx="1" type="body"/>
          </p:nvPr>
        </p:nvSpPr>
        <p:spPr>
          <a:xfrm>
            <a:off x="311700" y="1072038"/>
            <a:ext cx="8520600" cy="33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 strings </a:t>
            </a:r>
            <a:r>
              <a:rPr lang="en"/>
              <a:t>(</a:t>
            </a:r>
            <a:r>
              <a:rPr lang="en"/>
              <a:t>and other resources) for specific locales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res/values-es/strings.xml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Increases potential audience for your app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Locale is based on device's settings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Localization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1"/>
          <p:cNvSpPr txBox="1"/>
          <p:nvPr>
            <p:ph type="title"/>
          </p:nvPr>
        </p:nvSpPr>
        <p:spPr>
          <a:xfrm>
            <a:off x="217350" y="1667663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resources</a:t>
            </a:r>
            <a:endParaRPr/>
          </a:p>
        </p:txBody>
      </p:sp>
      <p:sp>
        <p:nvSpPr>
          <p:cNvPr id="420" name="Google Shape;420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Resources</a:t>
            </a:r>
            <a:endParaRPr/>
          </a:p>
        </p:txBody>
      </p:sp>
      <p:sp>
        <p:nvSpPr>
          <p:cNvPr id="426" name="Google Shape;426;p72"/>
          <p:cNvSpPr txBox="1"/>
          <p:nvPr>
            <p:ph idx="1" type="body"/>
          </p:nvPr>
        </p:nvSpPr>
        <p:spPr>
          <a:xfrm>
            <a:off x="311700" y="1292275"/>
            <a:ext cx="8520600" cy="31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Always provide default resources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directory name without a qualifier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res/values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res/drawables</a:t>
            </a:r>
            <a:r>
              <a:rPr lang="en"/>
              <a:t>….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falls back on default resources when no specific resources match configuration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Localizing with Resources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5"/>
          <p:cNvSpPr txBox="1"/>
          <p:nvPr>
            <p:ph type="ctrTitle"/>
          </p:nvPr>
        </p:nvSpPr>
        <p:spPr>
          <a:xfrm>
            <a:off x="311700" y="13877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5.3 Adaptive layouts and resources</a:t>
            </a:r>
            <a:endParaRPr/>
          </a:p>
        </p:txBody>
      </p:sp>
      <p:sp>
        <p:nvSpPr>
          <p:cNvPr id="296" name="Google Shape;296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33" name="Google Shape;433;p73"/>
          <p:cNvSpPr txBox="1"/>
          <p:nvPr>
            <p:ph idx="1" type="body"/>
          </p:nvPr>
        </p:nvSpPr>
        <p:spPr>
          <a:xfrm>
            <a:off x="235500" y="1324875"/>
            <a:ext cx="614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Supporting Multiple Screens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Providing Resource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Providing Resources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Resources Overview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Localization Guide</a:t>
            </a:r>
            <a:endParaRPr/>
          </a:p>
        </p:txBody>
      </p:sp>
      <p:sp>
        <p:nvSpPr>
          <p:cNvPr id="434" name="Google Shape;434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40" name="Google Shape;440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4"/>
          <p:cNvSpPr txBox="1"/>
          <p:nvPr/>
        </p:nvSpPr>
        <p:spPr>
          <a:xfrm>
            <a:off x="464100" y="1987525"/>
            <a:ext cx="8028300" cy="14898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5.3 Resources for adaptive layouts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5.3 Adaptive layouts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47" name="Google Shape;447;p7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2" name="Google Shape;302;p56"/>
          <p:cNvSpPr txBox="1"/>
          <p:nvPr>
            <p:ph idx="1" type="body"/>
          </p:nvPr>
        </p:nvSpPr>
        <p:spPr>
          <a:xfrm>
            <a:off x="387900" y="1533475"/>
            <a:ext cx="7384200" cy="24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Adaptive layouts and resources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Alternative resources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Default resources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3" name="Google Shape;303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7"/>
          <p:cNvSpPr txBox="1"/>
          <p:nvPr>
            <p:ph type="title"/>
          </p:nvPr>
        </p:nvSpPr>
        <p:spPr>
          <a:xfrm>
            <a:off x="217350" y="1241250"/>
            <a:ext cx="4045200" cy="22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layouts and resources</a:t>
            </a:r>
            <a:endParaRPr/>
          </a:p>
        </p:txBody>
      </p:sp>
      <p:sp>
        <p:nvSpPr>
          <p:cNvPr id="309" name="Google Shape;30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What are adaptive layouts?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Google Shape;315;p58"/>
          <p:cNvSpPr txBox="1"/>
          <p:nvPr>
            <p:ph idx="1" type="body"/>
          </p:nvPr>
        </p:nvSpPr>
        <p:spPr>
          <a:xfrm>
            <a:off x="311700" y="1153650"/>
            <a:ext cx="62403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Layouts that look good on different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screen sizes, orientations,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and devices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6" name="Google Shape;31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7" name="Google Shape;31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0050" y="1306050"/>
            <a:ext cx="1713300" cy="3060851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8" name="Google Shape;31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4983" y="2200050"/>
            <a:ext cx="1625149" cy="2166851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9" name="Google Shape;319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2242" y="2654775"/>
            <a:ext cx="2282824" cy="17121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0" name="Google Shape;320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220851"/>
            <a:ext cx="2160625" cy="114605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layout</a:t>
            </a:r>
            <a:endParaRPr/>
          </a:p>
        </p:txBody>
      </p:sp>
      <p:sp>
        <p:nvSpPr>
          <p:cNvPr id="326" name="Google Shape;326;p59"/>
          <p:cNvSpPr txBox="1"/>
          <p:nvPr>
            <p:ph idx="1" type="body"/>
          </p:nvPr>
        </p:nvSpPr>
        <p:spPr>
          <a:xfrm>
            <a:off x="311700" y="1063675"/>
            <a:ext cx="8520600" cy="3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adapts to configuration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Screen size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Device orientation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Locale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Version of Android installed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Provides alternative resources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Localized strings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flexible layouts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GridLayout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folders of a small app</a:t>
            </a:r>
            <a:endParaRPr/>
          </a:p>
        </p:txBody>
      </p:sp>
      <p:sp>
        <p:nvSpPr>
          <p:cNvPr id="333" name="Google Shape;333;p60"/>
          <p:cNvSpPr txBox="1"/>
          <p:nvPr>
            <p:ph idx="1" type="body"/>
          </p:nvPr>
        </p:nvSpPr>
        <p:spPr>
          <a:xfrm>
            <a:off x="177850" y="928550"/>
            <a:ext cx="4619700" cy="3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MyProject/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src/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res/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drawable/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graphic.png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activity_main.xml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list_iteminfo.xml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mipmap/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ic_launcher_icon.png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values/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strings.xml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60"/>
          <p:cNvSpPr txBox="1"/>
          <p:nvPr/>
        </p:nvSpPr>
        <p:spPr>
          <a:xfrm>
            <a:off x="4935325" y="1244825"/>
            <a:ext cx="3414600" cy="9921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Put resources in your project's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folder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resource directories</a:t>
            </a:r>
            <a:endParaRPr/>
          </a:p>
        </p:txBody>
      </p:sp>
      <p:sp>
        <p:nvSpPr>
          <p:cNvPr id="341" name="Google Shape;341;p61"/>
          <p:cNvSpPr txBox="1"/>
          <p:nvPr>
            <p:ph idx="1" type="body"/>
          </p:nvPr>
        </p:nvSpPr>
        <p:spPr>
          <a:xfrm>
            <a:off x="177850" y="1233350"/>
            <a:ext cx="8843400" cy="32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drawable/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layout/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menu/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values/</a:t>
            </a:r>
            <a:r>
              <a:rPr lang="en"/>
              <a:t>—XML files of simple values, such as string or color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xml/</a:t>
            </a:r>
            <a:r>
              <a:rPr lang="en"/>
              <a:t>—arbitrary XML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raw/</a:t>
            </a:r>
            <a:r>
              <a:rPr lang="en"/>
              <a:t>—arbitrary files in their raw form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mipmap/</a:t>
            </a:r>
            <a:r>
              <a:rPr lang="en"/>
              <a:t>—d</a:t>
            </a:r>
            <a:r>
              <a:rPr lang="en"/>
              <a:t>rawables for different launcher icon densities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Complete list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2"/>
          <p:cNvSpPr txBox="1"/>
          <p:nvPr>
            <p:ph type="title"/>
          </p:nvPr>
        </p:nvSpPr>
        <p:spPr>
          <a:xfrm>
            <a:off x="217350" y="1667663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sp>
        <p:nvSpPr>
          <p:cNvPr id="348" name="Google Shape;348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