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97" r:id="rId3"/>
    <p:sldMasterId id="2147483698" r:id="rId4"/>
    <p:sldMasterId id="2147483699" r:id="rId5"/>
    <p:sldMasterId id="214748370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</p:sldIdLst>
  <p:sldSz cy="5143500" cx="9144000"/>
  <p:notesSz cx="6858000" cy="9144000"/>
  <p:embeddedFontLst>
    <p:embeddedFont>
      <p:font typeface="Roboto"/>
      <p:regular r:id="rId46"/>
      <p:bold r:id="rId47"/>
      <p:italic r:id="rId48"/>
      <p:boldItalic r:id="rId49"/>
    </p:embeddedFont>
    <p:embeddedFont>
      <p:font typeface="Open Sans"/>
      <p:regular r:id="rId50"/>
      <p:bold r:id="rId51"/>
      <p:italic r:id="rId52"/>
      <p:boldItalic r:id="rId5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font" Target="fonts/Roboto-regular.fntdata"/><Relationship Id="rId45" Type="http://schemas.openxmlformats.org/officeDocument/2006/relationships/slide" Target="slides/slide38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2.xml"/><Relationship Id="rId48" Type="http://schemas.openxmlformats.org/officeDocument/2006/relationships/font" Target="fonts/Roboto-italic.fntdata"/><Relationship Id="rId47" Type="http://schemas.openxmlformats.org/officeDocument/2006/relationships/font" Target="fonts/Roboto-bold.fntdata"/><Relationship Id="rId49" Type="http://schemas.openxmlformats.org/officeDocument/2006/relationships/font" Target="fonts/Roboto-boldItalic.fntdata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font" Target="fonts/OpenSans-bold.fntdata"/><Relationship Id="rId50" Type="http://schemas.openxmlformats.org/officeDocument/2006/relationships/font" Target="fonts/OpenSans-regular.fntdata"/><Relationship Id="rId53" Type="http://schemas.openxmlformats.org/officeDocument/2006/relationships/font" Target="fonts/OpenSans-boldItalic.fntdata"/><Relationship Id="rId52" Type="http://schemas.openxmlformats.org/officeDocument/2006/relationships/font" Target="fonts/OpenSans-italic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16d7d9d49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116d7d9d49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1881667e03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1881667e03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1881667e03_2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1881667e03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1881667e03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1881667e03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1881667e03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1881667e03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881667e03_0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1881667e03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164c2c16f0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164c2c16f0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1881667e03_2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1881667e03_2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881667e03_2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1881667e03_2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164c2c16f0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164c2c16f0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1881667e03_2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1881667e03_2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164c2c16f0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164c2c16f0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1881667e03_2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1881667e03_2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1881667e03_2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1881667e03_2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1881667e03_2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1881667e03_2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1881667e03_2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1881667e03_2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164c2c16f0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164c2c16f0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1881667e03_2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1881667e03_2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1881667e03_2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1881667e03_2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1881667e03_2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1881667e03_2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1881667e03_2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1881667e03_2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64c2c16f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64c2c16f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1881667e03_2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1881667e03_2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1881667e03_2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1881667e03_2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1881667e03_2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1881667e03_2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1881667e03_2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1881667e03_2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1881667e03_2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1881667e03_2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881667e03_2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1881667e03_2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1881667e0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1881667e0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1881667e0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1881667e0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1881667e0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1881667e0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881667e03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1881667e03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64c2c16f0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164c2c16f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881667e03_2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1881667e03_2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881667e03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1881667e03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881667e03_2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1881667e03_2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881667e03_2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881667e03_2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jpg"/><Relationship Id="rId3" Type="http://schemas.openxmlformats.org/officeDocument/2006/relationships/image" Target="../media/image5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g"/><Relationship Id="rId3" Type="http://schemas.openxmlformats.org/officeDocument/2006/relationships/image" Target="../media/image4.png"/><Relationship Id="rId4" Type="http://schemas.openxmlformats.org/officeDocument/2006/relationships/image" Target="../media/image9.png"/><Relationship Id="rId5" Type="http://schemas.openxmlformats.org/officeDocument/2006/relationships/hyperlink" Target="http://creativecommons.org/licenses/by-nc/4.0/" TargetMode="Externa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7.jpg"/><Relationship Id="rId3" Type="http://schemas.openxmlformats.org/officeDocument/2006/relationships/image" Target="../media/image2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3.jpg"/><Relationship Id="rId3" Type="http://schemas.openxmlformats.org/officeDocument/2006/relationships/image" Target="../media/image10.png"/><Relationship Id="rId4" Type="http://schemas.openxmlformats.org/officeDocument/2006/relationships/hyperlink" Target="http://creativecommons.org/licenses/by-nc/4.0/" TargetMode="External"/><Relationship Id="rId5" Type="http://schemas.openxmlformats.org/officeDocument/2006/relationships/image" Target="../media/image11.png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1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61" name="Google Shape;61;p1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4" name="Google Shape;64;p1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67" name="Google Shape;67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9" name="Google Shape;69;p13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0" name="Google Shape;70;p13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71" name="Google Shape;71;p13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2" name="Google Shape;72;p13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73" name="Google Shape;7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3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5" name="Google Shape;75;p13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Internet connection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" name="Google Shape;76;p13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" name="Google Shape;77;p13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8" name="Google Shape;78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3" name="Google Shape;93;p16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4" name="Google Shape;94;p1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7" name="Google Shape;97;p1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02" name="Google Shape;102;p1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5" name="Google Shape;105;p19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6" name="Google Shape;106;p1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7" name="Google Shape;107;p1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1" name="Google Shape;111;p2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6" name="Google Shape;116;p2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9" name="Google Shape;119;p2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3" name="Google Shape;123;p2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4" name="Google Shape;124;p2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5" name="Google Shape;125;p2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28" name="Google Shape;128;p2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1" name="Google Shape;131;p2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2" name="Google Shape;132;p2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34" name="Google Shape;134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135" name="Google Shape;135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6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" name="Google Shape;137;p2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8" name="Google Shape;138;p26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9" name="Google Shape;139;p26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40" name="Google Shape;140;p26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41" name="Google Shape;141;p26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2" name="Google Shape;142;p26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143" name="Google Shape;14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6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5" name="Google Shape;145;p26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9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7" name="Google Shape;157;p29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8" name="Google Shape;158;p2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0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1" name="Google Shape;161;p3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3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5" name="Google Shape;165;p31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66" name="Google Shape;166;p3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2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9" name="Google Shape;169;p32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0" name="Google Shape;170;p3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1" name="Google Shape;171;p3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5" name="Google Shape;175;p33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3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9" name="Google Shape;179;p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80" name="Google Shape;180;p3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83" name="Google Shape;183;p3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3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87" name="Google Shape;187;p3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8" name="Google Shape;188;p3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9" name="Google Shape;189;p3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7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92" name="Google Shape;192;p3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8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95" name="Google Shape;195;p38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6" name="Google Shape;196;p3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98" name="Google Shape;198;p3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3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0" name="Google Shape;200;p39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1" name="Google Shape;201;p39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02" name="Google Shape;202;p39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3" name="Google Shape;203;p39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204" name="Google Shape;204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39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6" name="Google Shape;206;p39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4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21" name="Google Shape;221;p4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22" name="Google Shape;222;p4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25" name="Google Shape;225;p4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4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9" name="Google Shape;229;p4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30" name="Google Shape;230;p4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3" name="Google Shape;233;p4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4" name="Google Shape;234;p4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5" name="Google Shape;235;p4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4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9" name="Google Shape;239;p4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4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3" name="Google Shape;243;p4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4" name="Google Shape;244;p4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47" name="Google Shape;247;p4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9"/>
          <p:cNvSpPr/>
          <p:nvPr/>
        </p:nvSpPr>
        <p:spPr>
          <a:xfrm>
            <a:off x="4572000" y="-125"/>
            <a:ext cx="4572000" cy="46497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4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51" name="Google Shape;251;p4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52" name="Google Shape;252;p4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3" name="Google Shape;253;p4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50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256" name="Google Shape;256;p5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5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9" name="Google Shape;259;p5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0" name="Google Shape;260;p5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262" name="Google Shape;262;p5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5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4" name="Google Shape;264;p52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5" name="Google Shape;265;p52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66" name="Google Shape;266;p52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67" name="Google Shape;267;p52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268" name="Google Shape;268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52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0" name="Google Shape;270;p52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1" name="Google Shape;271;p52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72" name="Google Shape;272;p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4575" y="4777363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52"/>
          <p:cNvSpPr txBox="1"/>
          <p:nvPr/>
        </p:nvSpPr>
        <p:spPr>
          <a:xfrm>
            <a:off x="4449813" y="4672575"/>
            <a:ext cx="11058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Testing the User Interface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5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header and two columns">
  <p:cSld name="TITLE_AND_TWO_COLUMNS_1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" type="body"/>
          </p:nvPr>
        </p:nvSpPr>
        <p:spPr>
          <a:xfrm>
            <a:off x="311700" y="1862349"/>
            <a:ext cx="3999900" cy="27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6"/>
          <p:cNvSpPr txBox="1"/>
          <p:nvPr>
            <p:ph idx="2" type="body"/>
          </p:nvPr>
        </p:nvSpPr>
        <p:spPr>
          <a:xfrm>
            <a:off x="4832400" y="1862349"/>
            <a:ext cx="3999900" cy="27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" name="Google Shape;37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3" type="subTitle"/>
          </p:nvPr>
        </p:nvSpPr>
        <p:spPr>
          <a:xfrm>
            <a:off x="311700" y="1212425"/>
            <a:ext cx="8520600" cy="4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" name="Google Shape;42;p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0" name="Google Shape;50;p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split.png" id="52" name="Google Shape;52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4" name="Google Shape;54;p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5" name="Google Shape;55;p1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footer.png" id="57" name="Google Shape;57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0"/>
          <p:cNvSpPr txBox="1"/>
          <p:nvPr/>
        </p:nvSpPr>
        <p:spPr>
          <a:xfrm>
            <a:off x="2381675" y="4761375"/>
            <a:ext cx="55089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 </a:t>
            </a:r>
            <a:r>
              <a:rPr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Connect to the Internet - Lesson 9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5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7" Type="http://schemas.openxmlformats.org/officeDocument/2006/relationships/theme" Target="../theme/theme3.xml"/><Relationship Id="rId1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4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4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36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theme" Target="../theme/theme5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7.xml"/><Relationship Id="rId12" Type="http://schemas.openxmlformats.org/officeDocument/2006/relationships/slideLayout" Target="../slideLayouts/slideLayout46.xml"/><Relationship Id="rId1" Type="http://schemas.openxmlformats.org/officeDocument/2006/relationships/image" Target="../media/image10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5" Type="http://schemas.openxmlformats.org/officeDocument/2006/relationships/slideLayout" Target="../slideLayouts/slideLayout49.xml"/><Relationship Id="rId14" Type="http://schemas.openxmlformats.org/officeDocument/2006/relationships/slideLayout" Target="../slideLayouts/slideLayout48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Internet connection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82" name="Google Shape;82;p1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4" name="Google Shape;84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5" name="Google Shape;85;p1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" name="Google Shape;86;p15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5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Internet connection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" name="Google Shape;88;p15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" name="Google Shape;89;p15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0" name="Google Shape;9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149" name="Google Shape;149;p2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1" name="Google Shape;151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2" name="Google Shape;152;p2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3" name="Google Shape;153;p28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8"/>
          <p:cNvSpPr txBox="1"/>
          <p:nvPr/>
        </p:nvSpPr>
        <p:spPr>
          <a:xfrm>
            <a:off x="23054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10" name="Google Shape;210;p4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2" name="Google Shape;212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13" name="Google Shape;213;p4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4" name="Google Shape;214;p4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41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Internet connection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6" name="Google Shape;216;p41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7" name="Google Shape;217;p4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8" name="Google Shape;21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developer.android.com/reference/android/os/AsyncTask.html" TargetMode="External"/><Relationship Id="rId4" Type="http://schemas.openxmlformats.org/officeDocument/2006/relationships/hyperlink" Target="https://developer.android.com/reference/android/content/AsyncTaskLoader.html" TargetMode="External"/><Relationship Id="rId5" Type="http://schemas.openxmlformats.org/officeDocument/2006/relationships/hyperlink" Target="https://developer.android.com/training/run-background-service/create-service.html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developers.google.com/books/docs/v1/using" TargetMode="External"/><Relationship Id="rId4" Type="http://schemas.openxmlformats.org/officeDocument/2006/relationships/hyperlink" Target="https://www.googleapis.com/books/v1/volumes?q=pride+prejudice&amp;maxResults=5&amp;printType=books" TargetMode="External"/><Relationship Id="rId5" Type="http://schemas.openxmlformats.org/officeDocument/2006/relationships/hyperlink" Target="https://www.googleapis.com/books/v1/volumes?q=pride+prejudice&amp;maxResults=5&amp;printType=books" TargetMode="External"/><Relationship Id="rId6" Type="http://schemas.openxmlformats.org/officeDocument/2006/relationships/hyperlink" Target="https://www.googleapis.com/books/v1/volumes?q=pride+prejudice&amp;maxResults=5&amp;printType=books" TargetMode="External"/><Relationship Id="rId7" Type="http://schemas.openxmlformats.org/officeDocument/2006/relationships/hyperlink" Target="https://www.googleapis.com/books/v1/volumes?q=pride+prejudice&amp;maxResults=5&amp;printType=books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developer.android.com/reference/java/net/HttpURLConnection.html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docs.oracle.com/javase/7/docs/api/java/io/InputStreamReader.html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docs.oracle.com/javase/7/docs/api/java/io/BufferedReader.html" TargetMode="External"/><Relationship Id="rId4" Type="http://schemas.openxmlformats.org/officeDocument/2006/relationships/hyperlink" Target="https://docs.oracle.com/javase/7/docs/api/java/io/InputStreamReader.html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://square.github.io/okhttp/" TargetMode="External"/><Relationship Id="rId4" Type="http://schemas.openxmlformats.org/officeDocument/2006/relationships/hyperlink" Target="https://developer.android.com/training/volley/index.html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://publicobject.com/helloworld.txt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developer.android.com/reference/org/json/JSONObject.html" TargetMode="External"/><Relationship Id="rId4" Type="http://schemas.openxmlformats.org/officeDocument/2006/relationships/hyperlink" Target="https://developer.android.com/reference/org/json/JSONArray.html#JSONArray(java.lang.Object)" TargetMode="External"/><Relationship Id="rId5" Type="http://schemas.openxmlformats.org/officeDocument/2006/relationships/hyperlink" Target="https://developer.android.com/reference/org/xmlpull/v1/XmlPullParser.html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developer.android.com/training/basics/network-ops/connecting.html#http-client" TargetMode="External"/><Relationship Id="rId4" Type="http://schemas.openxmlformats.org/officeDocument/2006/relationships/hyperlink" Target="https://developer.android.com/training/basics/network-ops/managing.html" TargetMode="External"/><Relationship Id="rId5" Type="http://schemas.openxmlformats.org/officeDocument/2006/relationships/hyperlink" Target="https://developer.android.com/training/basics/network-ops/connecting.html#http-client" TargetMode="External"/><Relationship Id="rId6" Type="http://schemas.openxmlformats.org/officeDocument/2006/relationships/hyperlink" Target="https://developer.android.com/reference/android/net/ConnectivityManager.html" TargetMode="External"/><Relationship Id="rId7" Type="http://schemas.openxmlformats.org/officeDocument/2006/relationships/hyperlink" Target="https://developer.android.com/reference/java/io/InputStream.html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s://google-developer-training.github.io/android-developer-fundamentals-course-concepts-v2/unit-3-working-in-the-background/lesson-7-background-tasks/7-2-c-internet-connection/7-2-c-internet-connection.html" TargetMode="External"/><Relationship Id="rId4" Type="http://schemas.openxmlformats.org/officeDocument/2006/relationships/hyperlink" Target="https://codelabs.developers.google.com/codelabs/android-training-asynctask-asynctaskloader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eveloper.android.com/reference/android/net/ConnectivityManager.html" TargetMode="External"/><Relationship Id="rId4" Type="http://schemas.openxmlformats.org/officeDocument/2006/relationships/hyperlink" Target="https://developer.android.com/reference/android/net/NetworkInfo.html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5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1" name="Google Shape;281;p54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2" name="Google Shape;282;p54"/>
          <p:cNvSpPr txBox="1"/>
          <p:nvPr>
            <p:ph type="title"/>
          </p:nvPr>
        </p:nvSpPr>
        <p:spPr>
          <a:xfrm>
            <a:off x="265500" y="13184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Background Tasks</a:t>
            </a:r>
            <a:endParaRPr sz="3000"/>
          </a:p>
        </p:txBody>
      </p:sp>
      <p:sp>
        <p:nvSpPr>
          <p:cNvPr id="283" name="Google Shape;283;p54"/>
          <p:cNvSpPr txBox="1"/>
          <p:nvPr>
            <p:ph idx="1" type="subTitle"/>
          </p:nvPr>
        </p:nvSpPr>
        <p:spPr>
          <a:xfrm>
            <a:off x="265500" y="31931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7</a:t>
            </a:r>
            <a:endParaRPr/>
          </a:p>
        </p:txBody>
      </p:sp>
      <p:sp>
        <p:nvSpPr>
          <p:cNvPr id="284" name="Google Shape;284;p54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5" name="Google Shape;285;p54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63"/>
          <p:cNvSpPr txBox="1"/>
          <p:nvPr>
            <p:ph type="title"/>
          </p:nvPr>
        </p:nvSpPr>
        <p:spPr>
          <a:xfrm>
            <a:off x="265500" y="1233175"/>
            <a:ext cx="4008900" cy="215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Worker Thread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6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6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Worker Thread</a:t>
            </a:r>
            <a:endParaRPr/>
          </a:p>
        </p:txBody>
      </p:sp>
      <p:sp>
        <p:nvSpPr>
          <p:cNvPr id="350" name="Google Shape;350;p64"/>
          <p:cNvSpPr txBox="1"/>
          <p:nvPr>
            <p:ph idx="1" type="body"/>
          </p:nvPr>
        </p:nvSpPr>
        <p:spPr>
          <a:xfrm>
            <a:off x="196075" y="1684225"/>
            <a:ext cx="8520600" cy="3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AsyncTask</a:t>
            </a:r>
            <a:r>
              <a:rPr lang="en"/>
              <a:t>—very short task, or no result returned to UI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AsyncTaskLoader</a:t>
            </a:r>
            <a:r>
              <a:rPr lang="en"/>
              <a:t>—for longer tasks, returns result to UI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Background Service</a:t>
            </a:r>
            <a:r>
              <a:rPr lang="en"/>
              <a:t>—later chapter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6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6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work</a:t>
            </a:r>
            <a:endParaRPr/>
          </a:p>
        </p:txBody>
      </p:sp>
      <p:sp>
        <p:nvSpPr>
          <p:cNvPr id="357" name="Google Shape;357;p65"/>
          <p:cNvSpPr txBox="1"/>
          <p:nvPr>
            <p:ph idx="1" type="body"/>
          </p:nvPr>
        </p:nvSpPr>
        <p:spPr>
          <a:xfrm>
            <a:off x="311700" y="1457275"/>
            <a:ext cx="8520600" cy="26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In the background task (for example in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doInBackground()</a:t>
            </a:r>
            <a:r>
              <a:rPr lang="en"/>
              <a:t>)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Create URI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Make HTTP Connection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Download Data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6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66"/>
          <p:cNvSpPr txBox="1"/>
          <p:nvPr>
            <p:ph type="title"/>
          </p:nvPr>
        </p:nvSpPr>
        <p:spPr>
          <a:xfrm>
            <a:off x="265500" y="1233175"/>
            <a:ext cx="4008900" cy="215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URI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6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6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URI = Uniform Resource Identifier</a:t>
            </a:r>
            <a:endParaRPr/>
          </a:p>
        </p:txBody>
      </p:sp>
      <p:sp>
        <p:nvSpPr>
          <p:cNvPr id="370" name="Google Shape;370;p67"/>
          <p:cNvSpPr txBox="1"/>
          <p:nvPr>
            <p:ph idx="1" type="body"/>
          </p:nvPr>
        </p:nvSpPr>
        <p:spPr>
          <a:xfrm>
            <a:off x="311700" y="1076275"/>
            <a:ext cx="8520600" cy="319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S</a:t>
            </a:r>
            <a:r>
              <a:rPr lang="en"/>
              <a:t>tring that names or locates a particular resource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file://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http:// and https://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content://</a:t>
            </a:r>
            <a:endParaRPr/>
          </a:p>
        </p:txBody>
      </p:sp>
      <p:sp>
        <p:nvSpPr>
          <p:cNvPr id="371" name="Google Shape;371;p6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6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URL for </a:t>
            </a:r>
            <a:r>
              <a:rPr lang="en" u="sng">
                <a:solidFill>
                  <a:srgbClr val="FFFFFF"/>
                </a:solidFill>
                <a:hlinkClick r:id="rId3"/>
              </a:rPr>
              <a:t>Google Books API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77" name="Google Shape;377;p68"/>
          <p:cNvSpPr txBox="1"/>
          <p:nvPr>
            <p:ph idx="1" type="body"/>
          </p:nvPr>
        </p:nvSpPr>
        <p:spPr>
          <a:xfrm>
            <a:off x="311700" y="1000075"/>
            <a:ext cx="8766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https://www.googleapis.com/books/v1/volumes?</a:t>
            </a:r>
            <a:b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</a:br>
            <a:r>
              <a:rPr lang="en" sz="1800">
                <a:solidFill>
                  <a:schemeClr val="hlink"/>
                </a:solidFill>
                <a:uFill>
                  <a:noFill/>
                </a:uFill>
                <a:latin typeface="Consolas"/>
                <a:ea typeface="Consolas"/>
                <a:cs typeface="Consolas"/>
                <a:sym typeface="Consolas"/>
                <a:hlinkClick r:id="rId6"/>
              </a:rPr>
              <a:t>    </a:t>
            </a: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7"/>
              </a:rPr>
              <a:t>q=pride+prejudice&amp;maxResults=5&amp;printType=books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Constants for Parameters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final String 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BASE_URL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"https://www.googleapis.com/books/v1/volumes?";   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final String 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QUERY_PARAM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"</a:t>
            </a:r>
            <a:r>
              <a:rPr b="1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q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final String 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MAX_RESULTS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"maxResults";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final String 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PRINT_TYPE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"printType";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8" name="Google Shape;378;p6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6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 a URI for the request</a:t>
            </a:r>
            <a:endParaRPr/>
          </a:p>
        </p:txBody>
      </p:sp>
      <p:sp>
        <p:nvSpPr>
          <p:cNvPr id="384" name="Google Shape;384;p69"/>
          <p:cNvSpPr txBox="1"/>
          <p:nvPr>
            <p:ph idx="1" type="body"/>
          </p:nvPr>
        </p:nvSpPr>
        <p:spPr>
          <a:xfrm>
            <a:off x="311700" y="1381075"/>
            <a:ext cx="8520600" cy="292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Uri builtURI =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Uri.parse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BASE_URL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).buildUpon()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.appendQueryParameter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(QUERY_PARAM, "pride+prejudice")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.appendQueryParameter(MAX_RESULTS, "10")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.appendQueryParameter(PRINT_TYPE, "books")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.build();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URL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requestURL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= new URL(builtURI.toString());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2860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385" name="Google Shape;385;p6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70"/>
          <p:cNvSpPr txBox="1"/>
          <p:nvPr>
            <p:ph type="title"/>
          </p:nvPr>
        </p:nvSpPr>
        <p:spPr>
          <a:xfrm>
            <a:off x="265500" y="1233175"/>
            <a:ext cx="4008900" cy="215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 Client Connection</a:t>
            </a:r>
            <a:endParaRPr/>
          </a:p>
        </p:txBody>
      </p:sp>
      <p:sp>
        <p:nvSpPr>
          <p:cNvPr id="391" name="Google Shape;391;p7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71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connect to the Internet?</a:t>
            </a:r>
            <a:endParaRPr/>
          </a:p>
        </p:txBody>
      </p:sp>
      <p:sp>
        <p:nvSpPr>
          <p:cNvPr id="397" name="Google Shape;397;p71"/>
          <p:cNvSpPr txBox="1"/>
          <p:nvPr>
            <p:ph idx="1" type="body"/>
          </p:nvPr>
        </p:nvSpPr>
        <p:spPr>
          <a:xfrm>
            <a:off x="311700" y="11903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HttpURLConnection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Must be done on a separate thread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Requires InputStreams and try/catch blocks</a:t>
            </a:r>
            <a:endParaRPr/>
          </a:p>
        </p:txBody>
      </p:sp>
      <p:sp>
        <p:nvSpPr>
          <p:cNvPr id="398" name="Google Shape;398;p7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9" name="Google Shape;399;p7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a connection from scratch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7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HttpURLConnection</a:t>
            </a:r>
            <a:endParaRPr/>
          </a:p>
        </p:txBody>
      </p:sp>
      <p:sp>
        <p:nvSpPr>
          <p:cNvPr id="405" name="Google Shape;405;p72"/>
          <p:cNvSpPr txBox="1"/>
          <p:nvPr>
            <p:ph idx="1" type="body"/>
          </p:nvPr>
        </p:nvSpPr>
        <p:spPr>
          <a:xfrm>
            <a:off x="66075" y="1685875"/>
            <a:ext cx="9020100" cy="18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HttpURLConnection conn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= 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(HttpURLConnection) requestURL.openConnection();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/>
              <a:t> </a:t>
            </a:r>
            <a:endParaRPr sz="1800"/>
          </a:p>
        </p:txBody>
      </p:sp>
      <p:sp>
        <p:nvSpPr>
          <p:cNvPr id="406" name="Google Shape;406;p7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55"/>
          <p:cNvSpPr txBox="1"/>
          <p:nvPr>
            <p:ph type="ctrTitle"/>
          </p:nvPr>
        </p:nvSpPr>
        <p:spPr>
          <a:xfrm>
            <a:off x="311700" y="1809775"/>
            <a:ext cx="8520600" cy="87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7.2 Internet c</a:t>
            </a:r>
            <a:r>
              <a:rPr lang="en"/>
              <a:t>onnection</a:t>
            </a:r>
            <a:endParaRPr/>
          </a:p>
        </p:txBody>
      </p:sp>
      <p:sp>
        <p:nvSpPr>
          <p:cNvPr id="291" name="Google Shape;291;p5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7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Configure connection</a:t>
            </a:r>
            <a:endParaRPr/>
          </a:p>
        </p:txBody>
      </p:sp>
      <p:sp>
        <p:nvSpPr>
          <p:cNvPr id="412" name="Google Shape;412;p7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conn.setReadTimeout(10000 /* milliseconds */);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conn.setConnectTimeout(15000 /* milliseconds */);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conn.setRequestMethod("GET");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conn.setDoInput(true);</a:t>
            </a:r>
            <a:endParaRPr/>
          </a:p>
          <a:p>
            <a:pPr indent="0" lvl="0" marL="18288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2860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413" name="Google Shape;413;p7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7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Connect and get response</a:t>
            </a:r>
            <a:endParaRPr/>
          </a:p>
        </p:txBody>
      </p:sp>
      <p:sp>
        <p:nvSpPr>
          <p:cNvPr id="419" name="Google Shape;419;p74"/>
          <p:cNvSpPr txBox="1"/>
          <p:nvPr>
            <p:ph idx="1" type="body"/>
          </p:nvPr>
        </p:nvSpPr>
        <p:spPr>
          <a:xfrm>
            <a:off x="99125" y="1076275"/>
            <a:ext cx="8987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conn.connect();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 response = conn.getResponseCode();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InputStream is = conn.getInputStream();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String contentAsString = </a:t>
            </a:r>
            <a:r>
              <a:rPr i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convertIsToString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(is, len);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return contentAsString;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8288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2860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420" name="Google Shape;420;p7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7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Close connection and stream</a:t>
            </a:r>
            <a:endParaRPr/>
          </a:p>
        </p:txBody>
      </p:sp>
      <p:sp>
        <p:nvSpPr>
          <p:cNvPr id="426" name="Google Shape;426;p75"/>
          <p:cNvSpPr txBox="1"/>
          <p:nvPr>
            <p:ph idx="1" type="body"/>
          </p:nvPr>
        </p:nvSpPr>
        <p:spPr>
          <a:xfrm>
            <a:off x="311700" y="1304875"/>
            <a:ext cx="8520600" cy="30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 finally {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conn.disconnect();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if (is != null) {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is.close();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8288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2860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427" name="Google Shape;427;p7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76"/>
          <p:cNvSpPr txBox="1"/>
          <p:nvPr>
            <p:ph type="title"/>
          </p:nvPr>
        </p:nvSpPr>
        <p:spPr>
          <a:xfrm>
            <a:off x="265500" y="1233175"/>
            <a:ext cx="4008900" cy="215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Convert Response to String</a:t>
            </a:r>
            <a:endParaRPr/>
          </a:p>
        </p:txBody>
      </p:sp>
      <p:sp>
        <p:nvSpPr>
          <p:cNvPr id="433" name="Google Shape;433;p7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7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Convert input stream into a string</a:t>
            </a:r>
            <a:endParaRPr/>
          </a:p>
        </p:txBody>
      </p:sp>
      <p:sp>
        <p:nvSpPr>
          <p:cNvPr id="439" name="Google Shape;439;p77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String convertIsToString(InputStream stream, int len)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throws IOException, UnsupportedEncodingException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Reader reader = null;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reader = new </a:t>
            </a: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InputStreamReader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(stream, "UTF-8");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char[] buffer = new char[len];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reader.read(buffer);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return new String(buffer);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8288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2860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440" name="Google Shape;440;p7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7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BufferedReader is more efficient</a:t>
            </a:r>
            <a:endParaRPr/>
          </a:p>
        </p:txBody>
      </p:sp>
      <p:sp>
        <p:nvSpPr>
          <p:cNvPr id="446" name="Google Shape;446;p78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StringBuilder builder = new StringBuilder();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BufferedReader reader =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new </a:t>
            </a: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BufferedReader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(new </a:t>
            </a: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InputStreamReader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(inputStream));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String line;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while ((line = reader.readLine()) != null)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builder.append(line + "\n");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if (builder.length() == 0)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return null;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resultString = builder.toString();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7" name="Google Shape;447;p7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79"/>
          <p:cNvSpPr txBox="1"/>
          <p:nvPr>
            <p:ph type="title"/>
          </p:nvPr>
        </p:nvSpPr>
        <p:spPr>
          <a:xfrm>
            <a:off x="265500" y="1233175"/>
            <a:ext cx="4008900" cy="215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 Client Connection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Libraries</a:t>
            </a:r>
            <a:endParaRPr/>
          </a:p>
        </p:txBody>
      </p:sp>
      <p:sp>
        <p:nvSpPr>
          <p:cNvPr id="453" name="Google Shape;453;p7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80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connect to the Internet?</a:t>
            </a:r>
            <a:endParaRPr/>
          </a:p>
        </p:txBody>
      </p:sp>
      <p:sp>
        <p:nvSpPr>
          <p:cNvPr id="459" name="Google Shape;459;p8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0" name="Google Shape;460;p80"/>
          <p:cNvSpPr txBox="1"/>
          <p:nvPr>
            <p:ph idx="2" type="body"/>
          </p:nvPr>
        </p:nvSpPr>
        <p:spPr>
          <a:xfrm>
            <a:off x="108000" y="1647500"/>
            <a:ext cx="8846100" cy="198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a third party library like </a:t>
            </a:r>
            <a:r>
              <a:rPr lang="en" u="sng">
                <a:solidFill>
                  <a:schemeClr val="hlink"/>
                </a:solidFill>
                <a:hlinkClick r:id="rId3"/>
              </a:rPr>
              <a:t>OkHttp</a:t>
            </a:r>
            <a:r>
              <a:rPr lang="en"/>
              <a:t> or </a:t>
            </a:r>
            <a:r>
              <a:rPr lang="en" u="sng">
                <a:solidFill>
                  <a:schemeClr val="hlink"/>
                </a:solidFill>
                <a:hlinkClick r:id="rId4"/>
              </a:rPr>
              <a:t>Volley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Can be called on the main thread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Much less code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8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a connection using libraries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81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connect to the Internet?</a:t>
            </a:r>
            <a:endParaRPr/>
          </a:p>
        </p:txBody>
      </p:sp>
      <p:sp>
        <p:nvSpPr>
          <p:cNvPr id="467" name="Google Shape;467;p8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8" name="Google Shape;468;p81"/>
          <p:cNvSpPr txBox="1"/>
          <p:nvPr>
            <p:ph idx="2" type="body"/>
          </p:nvPr>
        </p:nvSpPr>
        <p:spPr>
          <a:xfrm>
            <a:off x="108000" y="961700"/>
            <a:ext cx="8846100" cy="3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RequestQueue queue = Volley.newRequestQueue(this);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String url ="http://www.google.com";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StringRequest stringRequest = new StringRequest(Request.Method.GET, url,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      new Response.Listener&lt;String&gt;() {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@Override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public void onResponse(String response) {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  // Do something with response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}, new Response.ErrorListener() {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@Override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public void onErrorResponse(VolleyError error) {}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});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queue.add(stringRequest);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9" name="Google Shape;469;p8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Volley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8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OkHttp</a:t>
            </a:r>
            <a:endParaRPr/>
          </a:p>
        </p:txBody>
      </p:sp>
      <p:sp>
        <p:nvSpPr>
          <p:cNvPr id="475" name="Google Shape;475;p8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6" name="Google Shape;476;p82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OkHttpClient client = new OkHttpClient();</a:t>
            </a:r>
            <a:br>
              <a:rPr lang="en" sz="16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Request request = new Request.Builder()</a:t>
            </a:r>
            <a:br>
              <a:rPr lang="en" sz="16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.url("</a:t>
            </a:r>
            <a:r>
              <a:rPr lang="en" sz="16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http://publicobject.com/helloworld.txt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").build();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client.newCall(request).enqueue(new Callback() {</a:t>
            </a:r>
            <a:br>
              <a:rPr lang="en" sz="16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@Override</a:t>
            </a:r>
            <a:br>
              <a:rPr lang="en" sz="16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public void onResponse(Call call, final Response response) 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  throws IOException {  </a:t>
            </a:r>
            <a:br>
              <a:rPr lang="en" sz="16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  try {</a:t>
            </a:r>
            <a:br>
              <a:rPr lang="en" sz="16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      String responseData = response.body().string();</a:t>
            </a:r>
            <a:br>
              <a:rPr lang="en" sz="16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      JSONObject json = new JSONObject(responseData);</a:t>
            </a:r>
            <a:br>
              <a:rPr lang="en" sz="16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      final String owner = json.getString("name");</a:t>
            </a:r>
            <a:br>
              <a:rPr lang="en" sz="16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  } catch (JSONException e) {}</a:t>
            </a:r>
            <a:br>
              <a:rPr lang="en" sz="16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}</a:t>
            </a:r>
            <a:br>
              <a:rPr lang="en" sz="16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});</a:t>
            </a:r>
            <a:endParaRPr sz="160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5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to connect to the Internet</a:t>
            </a:r>
            <a:endParaRPr/>
          </a:p>
        </p:txBody>
      </p:sp>
      <p:sp>
        <p:nvSpPr>
          <p:cNvPr id="297" name="Google Shape;297;p56"/>
          <p:cNvSpPr txBox="1"/>
          <p:nvPr>
            <p:ph idx="1" type="body"/>
          </p:nvPr>
        </p:nvSpPr>
        <p:spPr>
          <a:xfrm>
            <a:off x="311700" y="1228675"/>
            <a:ext cx="8520600" cy="319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Add permissions to Android Manifest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Check Network Connection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Create Worker Thread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Implement background task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sz="1800"/>
              <a:t>Create URI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sz="1800"/>
              <a:t>Make HTTP Connection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sz="1800"/>
              <a:t>Connect and GET Data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Process results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sz="1800"/>
              <a:t>Parse Results</a:t>
            </a:r>
            <a:endParaRPr/>
          </a:p>
        </p:txBody>
      </p:sp>
      <p:sp>
        <p:nvSpPr>
          <p:cNvPr id="298" name="Google Shape;298;p5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83"/>
          <p:cNvSpPr txBox="1"/>
          <p:nvPr>
            <p:ph type="title"/>
          </p:nvPr>
        </p:nvSpPr>
        <p:spPr>
          <a:xfrm>
            <a:off x="265500" y="1233175"/>
            <a:ext cx="4008900" cy="215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Parse Results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8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8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Parsing the results</a:t>
            </a:r>
            <a:endParaRPr/>
          </a:p>
        </p:txBody>
      </p:sp>
      <p:sp>
        <p:nvSpPr>
          <p:cNvPr id="488" name="Google Shape;488;p8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Implement method to receive and handle results </a:t>
            </a:r>
            <a:br>
              <a:rPr lang="en"/>
            </a:br>
            <a:r>
              <a:rPr lang="en"/>
              <a:t>(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onPostExecute()</a:t>
            </a:r>
            <a:r>
              <a:rPr lang="en"/>
              <a:t>)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Response is often JSON or XML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Parse results using helper classes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JSONObject</a:t>
            </a:r>
            <a:r>
              <a:rPr lang="en"/>
              <a:t>, </a:t>
            </a:r>
            <a:r>
              <a:rPr lang="en" u="sng">
                <a:solidFill>
                  <a:schemeClr val="hlink"/>
                </a:solidFill>
                <a:hlinkClick r:id="rId4"/>
              </a:rPr>
              <a:t>JSONArray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XMLPullParser</a:t>
            </a:r>
            <a:r>
              <a:rPr lang="en"/>
              <a:t>—parses XML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8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8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JSON basics</a:t>
            </a:r>
            <a:endParaRPr/>
          </a:p>
        </p:txBody>
      </p:sp>
      <p:sp>
        <p:nvSpPr>
          <p:cNvPr id="495" name="Google Shape;495;p85"/>
          <p:cNvSpPr txBox="1"/>
          <p:nvPr>
            <p:ph idx="1" type="body"/>
          </p:nvPr>
        </p:nvSpPr>
        <p:spPr>
          <a:xfrm>
            <a:off x="64400" y="1533475"/>
            <a:ext cx="9079500" cy="249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"population":1,252,000,000,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"country":"India",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"cities":["New Delhi","Mumbai","Kolkata","Chennai"]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00">
              <a:solidFill>
                <a:srgbClr val="999999"/>
              </a:solidFill>
              <a:highlight>
                <a:srgbClr val="F7F7F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8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8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JSONObject basics</a:t>
            </a:r>
            <a:endParaRPr/>
          </a:p>
        </p:txBody>
      </p:sp>
      <p:sp>
        <p:nvSpPr>
          <p:cNvPr id="502" name="Google Shape;502;p86"/>
          <p:cNvSpPr txBox="1"/>
          <p:nvPr>
            <p:ph idx="1" type="body"/>
          </p:nvPr>
        </p:nvSpPr>
        <p:spPr>
          <a:xfrm>
            <a:off x="311700" y="1457275"/>
            <a:ext cx="8520600" cy="28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JSONObject jsonObject = new JSONObject(response);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String nameOfCountry = (String) jsonObject.get("country"); 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long population = (Long) jsonObject.get("population"); 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JSONArray listOfCities = (JSONArray) jsonObject.get("cities");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Iterator&lt;String&gt; iterator = listOfCities.iterator(); 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while (iterator.hasNext()) { 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// do something 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 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8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8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Another JSON example</a:t>
            </a:r>
            <a:endParaRPr/>
          </a:p>
        </p:txBody>
      </p:sp>
      <p:sp>
        <p:nvSpPr>
          <p:cNvPr id="509" name="Google Shape;509;p87"/>
          <p:cNvSpPr txBox="1"/>
          <p:nvPr>
            <p:ph idx="1" type="body"/>
          </p:nvPr>
        </p:nvSpPr>
        <p:spPr>
          <a:xfrm>
            <a:off x="311700" y="923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{"menu": {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"id": "file",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"value": "File",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"popup": {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"menuitem": [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{"value": "New", "onclick": "CreateNewDoc()"},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{"value": "Open", "onclick": "OpenDoc()"},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{"value": "Close", "onclick": "CloseDoc()"}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]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8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8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Another JSON example</a:t>
            </a:r>
            <a:endParaRPr/>
          </a:p>
        </p:txBody>
      </p:sp>
      <p:sp>
        <p:nvSpPr>
          <p:cNvPr id="516" name="Google Shape;516;p88"/>
          <p:cNvSpPr txBox="1"/>
          <p:nvPr>
            <p:ph idx="1" type="body"/>
          </p:nvPr>
        </p:nvSpPr>
        <p:spPr>
          <a:xfrm>
            <a:off x="311700" y="1000075"/>
            <a:ext cx="8766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"onclick" value of the 3rd item in the "menuitem" array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JSONObject data = new JSONObject(responseString);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JSONArray menuItemArray =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data.getJSONArray("menuitem");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JSONObject thirdItem =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menuItemArray.getJSONObject(2);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String onClick = thirdItem.getString("onclick");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17" name="Google Shape;517;p8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8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523" name="Google Shape;523;p89"/>
          <p:cNvSpPr txBox="1"/>
          <p:nvPr>
            <p:ph idx="1" type="body"/>
          </p:nvPr>
        </p:nvSpPr>
        <p:spPr>
          <a:xfrm>
            <a:off x="235500" y="1324875"/>
            <a:ext cx="8690100" cy="29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Connect to the Network Guide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Managing Network Usage Guide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HttpURLConnection reference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ConnectivityManager reference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InputStream reference</a:t>
            </a:r>
            <a:endParaRPr/>
          </a:p>
        </p:txBody>
      </p:sp>
      <p:sp>
        <p:nvSpPr>
          <p:cNvPr id="524" name="Google Shape;524;p8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9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530" name="Google Shape;530;p9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1" name="Google Shape;531;p90"/>
          <p:cNvSpPr txBox="1"/>
          <p:nvPr/>
        </p:nvSpPr>
        <p:spPr>
          <a:xfrm>
            <a:off x="311700" y="1954200"/>
            <a:ext cx="8520600" cy="12351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7.2 Internet connection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Practical: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7.2 AsyncTask and AsyncTaskLoader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9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537" name="Google Shape;537;p9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9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9" name="Google Shape;539;p9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57"/>
          <p:cNvSpPr txBox="1"/>
          <p:nvPr>
            <p:ph type="title"/>
          </p:nvPr>
        </p:nvSpPr>
        <p:spPr>
          <a:xfrm>
            <a:off x="265500" y="1233175"/>
            <a:ext cx="4008900" cy="215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Permissions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5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5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Permissions in AndroidManifest</a:t>
            </a:r>
            <a:endParaRPr/>
          </a:p>
        </p:txBody>
      </p:sp>
      <p:sp>
        <p:nvSpPr>
          <p:cNvPr id="310" name="Google Shape;310;p58"/>
          <p:cNvSpPr txBox="1"/>
          <p:nvPr>
            <p:ph idx="1" type="body"/>
          </p:nvPr>
        </p:nvSpPr>
        <p:spPr>
          <a:xfrm>
            <a:off x="311700" y="1076275"/>
            <a:ext cx="8520600" cy="30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Internet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&lt;uses-permission android:name="android.permission.INTERNET"/&gt;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Check Network State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&lt;uses-permission    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android:name="android.permission.ACCESS_NETWORK_STATE"/&gt;</a:t>
            </a:r>
            <a:endParaRPr/>
          </a:p>
        </p:txBody>
      </p:sp>
      <p:sp>
        <p:nvSpPr>
          <p:cNvPr id="311" name="Google Shape;311;p5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59"/>
          <p:cNvSpPr txBox="1"/>
          <p:nvPr>
            <p:ph type="title"/>
          </p:nvPr>
        </p:nvSpPr>
        <p:spPr>
          <a:xfrm>
            <a:off x="265500" y="1233175"/>
            <a:ext cx="4008900" cy="215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Manage Network Connection</a:t>
            </a:r>
            <a:endParaRPr/>
          </a:p>
        </p:txBody>
      </p:sp>
      <p:sp>
        <p:nvSpPr>
          <p:cNvPr id="317" name="Google Shape;317;p5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6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Network information</a:t>
            </a:r>
            <a:endParaRPr/>
          </a:p>
        </p:txBody>
      </p:sp>
      <p:sp>
        <p:nvSpPr>
          <p:cNvPr id="323" name="Google Shape;323;p6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4" name="Google Shape;324;p60"/>
          <p:cNvSpPr txBox="1"/>
          <p:nvPr/>
        </p:nvSpPr>
        <p:spPr>
          <a:xfrm>
            <a:off x="107375" y="1214250"/>
            <a:ext cx="8913900" cy="32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ConnectivityManager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1" marL="914400" rtl="0" algn="l"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Char char="○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Answers queries about the state of network connectivity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1" marL="914400" rtl="0" algn="l"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Char char="○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Notifies applications when network connectivity changes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NetworkInfo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1" marL="914400" rtl="0" algn="l"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Char char="○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Describes status of a network interface of a given type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1" marL="914400" rtl="0" algn="l">
              <a:spcBef>
                <a:spcPts val="1000"/>
              </a:spcBef>
              <a:spcAft>
                <a:spcPts val="1000"/>
              </a:spcAft>
              <a:buSzPts val="2400"/>
              <a:buFont typeface="Roboto"/>
              <a:buChar char="○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Mobile or Wi-Fi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6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 if network is available</a:t>
            </a:r>
            <a:endParaRPr/>
          </a:p>
        </p:txBody>
      </p:sp>
      <p:sp>
        <p:nvSpPr>
          <p:cNvPr id="330" name="Google Shape;330;p6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1" name="Google Shape;331;p61"/>
          <p:cNvSpPr txBox="1"/>
          <p:nvPr/>
        </p:nvSpPr>
        <p:spPr>
          <a:xfrm>
            <a:off x="107375" y="1214250"/>
            <a:ext cx="8724900" cy="32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ConnectivityManager connMgr = (ConnectivityManager)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 getSystemService(Context.CONNECTIVITY_SERVICE);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NetworkInfo networkInfo = connMgr.getActiveNetworkInfo();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if (networkInfo != null &amp;&amp; networkInfo.isConnected())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// Create background thread to connect and get data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new DownloadWebpageTask().execute(stringUrl);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 else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textView.setText("No network connection available.");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666600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2B2B2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B2B2B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6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 for WiFi &amp; Mobile</a:t>
            </a:r>
            <a:endParaRPr/>
          </a:p>
        </p:txBody>
      </p:sp>
      <p:sp>
        <p:nvSpPr>
          <p:cNvPr id="337" name="Google Shape;337;p6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8" name="Google Shape;338;p62"/>
          <p:cNvSpPr txBox="1"/>
          <p:nvPr/>
        </p:nvSpPr>
        <p:spPr>
          <a:xfrm>
            <a:off x="107375" y="1214250"/>
            <a:ext cx="8724900" cy="32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NetworkInfo networkInfo =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connMgr.getNetworkInfo(ConnectivityManager.TYPE_WIFI);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boolean isWifiConn = networkInfo.isConnected();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networkInfo =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connMgr.getNetworkInfo(ConnectivityManager.TYPE_MOBILE);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boolean isMobileConn = networkInfo.isConnected();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