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E83284-89E8-4EFA-A42C-E65EF04F36E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There were earlier versions before Feb 2011.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There were earlier versions before Feb 2011.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700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7534080" y="72396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623700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7534080" y="2653920"/>
            <a:ext cx="123516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369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905520" y="265392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905520" y="723960"/>
            <a:ext cx="187200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939560" y="2653920"/>
            <a:ext cx="3836520" cy="1762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://creativecommons.org/licenses/by-nc/4.0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6;p1" descr="footer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8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2297520" y="4761360"/>
            <a:ext cx="2274480" cy="22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Android Developer Fundamentals V2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i="1" strike="noStrike" spc="-1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lang="en-US" sz="900" b="0" i="1" u="sng" strike="noStrike" spc="-1">
                <a:solidFill>
                  <a:srgbClr val="0097A7"/>
                </a:solidFill>
                <a:uFillTx/>
                <a:latin typeface="Open Sans"/>
                <a:ea typeface="Open Sans"/>
                <a:hlinkClick r:id="rId15"/>
              </a:rPr>
              <a:t>Creative Commons Attribution 4.0 International License</a:t>
            </a:r>
            <a:r>
              <a:rPr lang="en-US" sz="900" b="0" i="1" strike="noStrike" spc="-1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4483440" y="4663800"/>
            <a:ext cx="115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5" name="Google Shape;14;p1"/>
          <p:cNvPicPr/>
          <p:nvPr/>
        </p:nvPicPr>
        <p:blipFill>
          <a:blip r:embed="rId16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pic>
        <p:nvPicPr>
          <p:cNvPr id="6" name="Google Shape;58;p12" descr="Android-Developer-Cover.jpg"/>
          <p:cNvPicPr/>
          <p:nvPr/>
        </p:nvPicPr>
        <p:blipFill>
          <a:blip r:embed="rId17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7" name="Google Shape;59;p12" descr="footer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" name="CustomShape 5"/>
          <p:cNvSpPr/>
          <p:nvPr/>
        </p:nvSpPr>
        <p:spPr>
          <a:xfrm>
            <a:off x="2297520" y="4761360"/>
            <a:ext cx="2302920" cy="22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Android Developer Fundamentals V2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/>
          </p:nvPr>
        </p:nvSpPr>
        <p:spPr>
          <a:xfrm>
            <a:off x="854856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5627C5B2-E0DA-4259-A0D3-99B3D35D99D4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sldNum"/>
          </p:nvPr>
        </p:nvSpPr>
        <p:spPr>
          <a:xfrm>
            <a:off x="854856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EC758406-F0A0-416F-BE67-8A9AA6ECB531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265680" y="192816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9"/>
          <p:cNvSpPr>
            <a:spLocks noGrp="1"/>
          </p:cNvSpPr>
          <p:nvPr>
            <p:ph type="sldNum"/>
          </p:nvPr>
        </p:nvSpPr>
        <p:spPr>
          <a:xfrm>
            <a:off x="854856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0059513-149E-4226-98BB-75BF05BEC015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4559760" y="4663800"/>
            <a:ext cx="115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14" name="Google Shape;68;p12"/>
          <p:cNvPicPr/>
          <p:nvPr/>
        </p:nvPicPr>
        <p:blipFill>
          <a:blip r:embed="rId16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15" name="CustomShape 11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i="1" strike="noStrike" spc="-1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lang="en-US" sz="900" b="0" i="1" u="sng" strike="noStrike" spc="-1">
                <a:solidFill>
                  <a:srgbClr val="0097A7"/>
                </a:solidFill>
                <a:uFillTx/>
                <a:latin typeface="Open Sans"/>
                <a:ea typeface="Open Sans"/>
                <a:hlinkClick r:id="rId15"/>
              </a:rPr>
              <a:t>Creative Commons Attribution 4.0 International License</a:t>
            </a:r>
            <a:r>
              <a:rPr lang="en-US" sz="900" b="0" i="1" strike="noStrike" spc="-1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6;p1" descr="footer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2"/>
          <p:cNvSpPr/>
          <p:nvPr/>
        </p:nvSpPr>
        <p:spPr>
          <a:xfrm>
            <a:off x="2297520" y="4761360"/>
            <a:ext cx="2274480" cy="22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Android Developer Fundamentals V2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i="1" strike="noStrike" spc="-1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lang="en-US" sz="900" b="0" i="1" u="sng" strike="noStrike" spc="-1">
                <a:solidFill>
                  <a:srgbClr val="0097A7"/>
                </a:solidFill>
                <a:uFillTx/>
                <a:latin typeface="Open Sans"/>
                <a:ea typeface="Open Sans"/>
                <a:hlinkClick r:id="rId15"/>
              </a:rPr>
              <a:t>Creative Commons Attribution 4.0 International License</a:t>
            </a:r>
            <a:r>
              <a:rPr lang="en-US" sz="900" b="0" i="1" strike="noStrike" spc="-1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4483440" y="4663800"/>
            <a:ext cx="115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58" name="Google Shape;14;p1"/>
          <p:cNvPicPr/>
          <p:nvPr/>
        </p:nvPicPr>
        <p:blipFill>
          <a:blip r:embed="rId16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59" name="PlaceHolder 5"/>
          <p:cNvSpPr>
            <a:spLocks noGrp="1"/>
          </p:cNvSpPr>
          <p:nvPr>
            <p:ph type="title"/>
          </p:nvPr>
        </p:nvSpPr>
        <p:spPr>
          <a:xfrm>
            <a:off x="311760" y="100692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6"/>
          <p:cNvSpPr>
            <a:spLocks noGrp="1"/>
          </p:cNvSpPr>
          <p:nvPr>
            <p:ph type="sldNum"/>
          </p:nvPr>
        </p:nvSpPr>
        <p:spPr>
          <a:xfrm>
            <a:off x="854856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9075ACF6-1B3F-4BE5-8176-0752FB19752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6;p1" descr="footer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"/>
          <p:cNvSpPr/>
          <p:nvPr/>
        </p:nvSpPr>
        <p:spPr>
          <a:xfrm>
            <a:off x="2297520" y="4761360"/>
            <a:ext cx="2274480" cy="22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Android Developer Fundamentals V2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i="1" strike="noStrike" spc="-1">
                <a:solidFill>
                  <a:srgbClr val="666666"/>
                </a:solidFill>
                <a:latin typeface="Open Sans"/>
                <a:ea typeface="Open Sans"/>
              </a:rPr>
              <a:t>This work is licensed under a </a:t>
            </a:r>
            <a:r>
              <a:rPr lang="en-US" sz="900" b="0" i="1" u="sng" strike="noStrike" spc="-1">
                <a:solidFill>
                  <a:srgbClr val="0097A7"/>
                </a:solidFill>
                <a:uFillTx/>
                <a:latin typeface="Open Sans"/>
                <a:ea typeface="Open Sans"/>
                <a:hlinkClick r:id="rId15"/>
              </a:rPr>
              <a:t>Creative Commons Attribution 4.0 International License</a:t>
            </a:r>
            <a:r>
              <a:rPr lang="en-US" sz="900" b="0" i="1" strike="noStrike" spc="-1">
                <a:solidFill>
                  <a:srgbClr val="666666"/>
                </a:solidFill>
                <a:latin typeface="Open Sans"/>
                <a:ea typeface="Open Sans"/>
              </a:rPr>
              <a:t>.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4483440" y="4663800"/>
            <a:ext cx="115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lang="en-US" sz="1000" b="0" strike="noStrike" spc="-1">
              <a:latin typeface="Arial"/>
            </a:endParaRPr>
          </a:p>
        </p:txBody>
      </p:sp>
      <p:pic>
        <p:nvPicPr>
          <p:cNvPr id="103" name="Google Shape;14;p1"/>
          <p:cNvPicPr/>
          <p:nvPr/>
        </p:nvPicPr>
        <p:blipFill>
          <a:blip r:embed="rId16"/>
          <a:stretch/>
        </p:blipFill>
        <p:spPr>
          <a:xfrm>
            <a:off x="7853400" y="4788720"/>
            <a:ext cx="837720" cy="294840"/>
          </a:xfrm>
          <a:prstGeom prst="rect">
            <a:avLst/>
          </a:prstGeom>
          <a:ln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6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7" name="PlaceHolder 8"/>
          <p:cNvSpPr>
            <a:spLocks noGrp="1"/>
          </p:cNvSpPr>
          <p:nvPr>
            <p:ph type="sldNum"/>
          </p:nvPr>
        </p:nvSpPr>
        <p:spPr>
          <a:xfrm>
            <a:off x="854856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24B54465-B336-43EE-A063-1AB72AD9108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0;p27" descr="footer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2"/>
          <p:cNvSpPr/>
          <p:nvPr/>
        </p:nvSpPr>
        <p:spPr>
          <a:xfrm>
            <a:off x="2254320" y="4761360"/>
            <a:ext cx="227232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Android Developer Fundamentals V2  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610960" y="461880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i="1" strike="noStrike" spc="-1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lang="en-US" sz="900" b="0" i="1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15"/>
              </a:rPr>
              <a:t>Creative Commons Attribution-NonCommercial 4.0 International License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48" name="Google Shape;147;p27"/>
          <p:cNvPicPr/>
          <p:nvPr/>
        </p:nvPicPr>
        <p:blipFill>
          <a:blip r:embed="rId16"/>
          <a:stretch/>
        </p:blipFill>
        <p:spPr>
          <a:xfrm>
            <a:off x="7860240" y="4777200"/>
            <a:ext cx="907920" cy="317520"/>
          </a:xfrm>
          <a:prstGeom prst="rect">
            <a:avLst/>
          </a:prstGeom>
          <a:ln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4407120" y="4663800"/>
            <a:ext cx="1150560" cy="3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-11160" y="-37800"/>
            <a:ext cx="9154800" cy="101808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PlaceHolder 6"/>
          <p:cNvSpPr>
            <a:spLocks noGrp="1"/>
          </p:cNvSpPr>
          <p:nvPr>
            <p:ph type="title"/>
          </p:nvPr>
        </p:nvSpPr>
        <p:spPr>
          <a:xfrm>
            <a:off x="311760" y="17100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algn="ctr"/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311760" y="107640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3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5FFB634A-AEA8-485B-B879-62F3A1948AC7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73;p14" descr="footer.png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91" name="CustomShape 1"/>
          <p:cNvSpPr/>
          <p:nvPr/>
        </p:nvSpPr>
        <p:spPr>
          <a:xfrm>
            <a:off x="9303840" y="2108520"/>
            <a:ext cx="5445720" cy="63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2381760" y="4761360"/>
            <a:ext cx="2158200" cy="22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Android Developer Fundamentals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5694840" y="4626360"/>
            <a:ext cx="215820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b="0" i="1" strike="noStrike" spc="-1">
                <a:solidFill>
                  <a:srgbClr val="666666"/>
                </a:solidFill>
                <a:latin typeface="Roboto"/>
                <a:ea typeface="Roboto"/>
              </a:rPr>
              <a:t>This work is licensed under a </a:t>
            </a:r>
            <a:r>
              <a:rPr lang="en-US" sz="900" b="0" i="1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15"/>
              </a:rPr>
              <a:t>Creative Commons Attribution-NonCommercial 4.0 International License</a:t>
            </a:r>
            <a:endParaRPr lang="en-US" sz="900" b="0" strike="noStrike" spc="-1">
              <a:latin typeface="Arial"/>
            </a:endParaRPr>
          </a:p>
        </p:txBody>
      </p:sp>
      <p:pic>
        <p:nvPicPr>
          <p:cNvPr id="194" name="Google Shape;80;p14"/>
          <p:cNvPicPr/>
          <p:nvPr/>
        </p:nvPicPr>
        <p:blipFill>
          <a:blip r:embed="rId16"/>
          <a:stretch/>
        </p:blipFill>
        <p:spPr>
          <a:xfrm>
            <a:off x="7814520" y="4777200"/>
            <a:ext cx="907920" cy="317520"/>
          </a:xfrm>
          <a:prstGeom prst="rect">
            <a:avLst/>
          </a:prstGeom>
          <a:ln>
            <a:noFill/>
          </a:ln>
        </p:spPr>
      </p:pic>
      <p:sp>
        <p:nvSpPr>
          <p:cNvPr id="195" name="CustomShape 4"/>
          <p:cNvSpPr/>
          <p:nvPr/>
        </p:nvSpPr>
        <p:spPr>
          <a:xfrm>
            <a:off x="4421160" y="4682880"/>
            <a:ext cx="1150560" cy="3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000" b="1" strike="noStrike" spc="-1">
                <a:solidFill>
                  <a:srgbClr val="757575"/>
                </a:solidFill>
                <a:latin typeface="Roboto"/>
                <a:ea typeface="Roboto"/>
              </a:rPr>
              <a:t>Introduction to Android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PlaceHolder 6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9" name="PlaceHolder 8"/>
          <p:cNvSpPr>
            <a:spLocks noGrp="1"/>
          </p:cNvSpPr>
          <p:nvPr>
            <p:ph type="sldNum"/>
          </p:nvPr>
        </p:nvSpPr>
        <p:spPr>
          <a:xfrm>
            <a:off x="8472600" y="47394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D1A034F6-542C-4A74-AEEB-53C10B2DA6C7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lay.google.com/store" TargetMode="Externa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oid.com/history/#/marshmall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5.png"/><Relationship Id="rId4" Type="http://schemas.openxmlformats.org/officeDocument/2006/relationships/hyperlink" Target="http://developer.android.com/about/dashboards/index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(programming_languag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en.wikipedia.org/wiki/X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studio/intro/index.html" TargetMode="External"/><Relationship Id="rId3" Type="http://schemas.openxmlformats.org/officeDocument/2006/relationships/hyperlink" Target="https://developer.android.com/guide/index.html" TargetMode="External"/><Relationship Id="rId7" Type="http://schemas.openxmlformats.org/officeDocument/2006/relationships/hyperlink" Target="https://developer.android.com/training/basics/supporting-devices/platforms.html" TargetMode="External"/><Relationship Id="rId2" Type="http://schemas.openxmlformats.org/officeDocument/2006/relationships/hyperlink" Target="https://www.android.com/history/#/marshmallow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://developer.android.com/about/dashboards/index.html" TargetMode="External"/><Relationship Id="rId5" Type="http://schemas.openxmlformats.org/officeDocument/2006/relationships/hyperlink" Target="https://developer.android.com/guide/topics/ui/overview.html" TargetMode="External"/><Relationship Id="rId4" Type="http://schemas.openxmlformats.org/officeDocument/2006/relationships/hyperlink" Target="https://developer.android.com/guide/platform/index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unit-1-get-started/lesson-1-build-your-first-app/1-0-c-introduction-to-android/1-0-c-introduction-to-android.html" TargetMode="External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BNYeuBmIzRBIqiL_vTdhiNz3FRbpqWmUR2CFuJjut_8/edit#heading=h.pjlpkwsnx48t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docs.google.com/document/d/1BNYeuBmIzRBIqiL_vTdhiNz3FRbpqWmUR2CFuJjut_8/edit#heading=h.rdgzkj9yf421" TargetMode="External"/><Relationship Id="rId1" Type="http://schemas.openxmlformats.org/officeDocument/2006/relationships/slideLayout" Target="../slideLayouts/slideLayout27.xml"/><Relationship Id="rId6" Type="http://schemas.openxmlformats.org/officeDocument/2006/relationships/hyperlink" Target="https://docs.google.com/document/d/1BNYeuBmIzRBIqiL_vTdhiNz3FRbpqWmUR2CFuJjut_8/edit#heading=h.5t7525n92ri" TargetMode="External"/><Relationship Id="rId5" Type="http://schemas.openxmlformats.org/officeDocument/2006/relationships/hyperlink" Target="https://docs.google.com/document/d/1BNYeuBmIzRBIqiL_vTdhiNz3FRbpqWmUR2CFuJjut_8/edit#heading=h.azrgrayqg5qw" TargetMode="External"/><Relationship Id="rId4" Type="http://schemas.openxmlformats.org/officeDocument/2006/relationships/hyperlink" Target="https://docs.google.com/document/d/1BNYeuBmIzRBIqiL_vTdhiNz3FRbpqWmUR2CFuJjut_8/edit#heading=h.jkd2zkoporf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o.gl/0G8ySm" TargetMode="External"/><Relationship Id="rId2" Type="http://schemas.openxmlformats.org/officeDocument/2006/relationships/hyperlink" Target="https://en.wikipedia.org/wiki/Linux_kernel" TargetMode="Externa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3D92CEC5-3D2D-45B9-9162-EF8AD5419E11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F44EE9F-95FB-4B8A-BB8C-E8A64BE0F8EA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195840" y="1062000"/>
            <a:ext cx="4044960" cy="194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200" b="1" strike="noStrike" spc="-1">
                <a:solidFill>
                  <a:srgbClr val="FAFAFA"/>
                </a:solidFill>
                <a:latin typeface="Roboto"/>
                <a:ea typeface="Roboto"/>
              </a:rPr>
              <a:t>Build your first app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4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9DE993B6-A848-42B3-AD8E-8C02A96C143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6" name="TextShape 5"/>
          <p:cNvSpPr txBox="1"/>
          <p:nvPr/>
        </p:nvSpPr>
        <p:spPr>
          <a:xfrm>
            <a:off x="265680" y="564120"/>
            <a:ext cx="4044960" cy="523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AFAFA"/>
                </a:solidFill>
                <a:latin typeface="Roboto"/>
                <a:ea typeface="Roboto"/>
              </a:rPr>
              <a:t>Android Developer Fundamentals V2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265680" y="3497760"/>
            <a:ext cx="4044960" cy="107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100" b="0" strike="noStrike" spc="-1">
                <a:solidFill>
                  <a:srgbClr val="FAFAFA"/>
                </a:solidFill>
                <a:latin typeface="Roboto"/>
                <a:ea typeface="Roboto"/>
              </a:rPr>
              <a:t>Lesson 1</a:t>
            </a:r>
            <a:endParaRPr lang="en-US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Software Developer Kit (SDK)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311760" y="100008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Development tools (debugger, monitors, editors)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Libraries (maps, wearables)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Virtual devices (emulators)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Documentation (developers.android.com)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Sample code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A50F6286-FCE1-4188-B991-0DD1D94DCCFF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Studio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591B31C0-473B-4D33-B70C-D48CF1907DB2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285" name="Google Shape;293;p50"/>
          <p:cNvPicPr/>
          <p:nvPr/>
        </p:nvPicPr>
        <p:blipFill>
          <a:blip r:embed="rId2"/>
          <a:stretch/>
        </p:blipFill>
        <p:spPr>
          <a:xfrm>
            <a:off x="60120" y="1042920"/>
            <a:ext cx="4618080" cy="35096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4947840" y="1175040"/>
            <a:ext cx="3998520" cy="324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Official Android IDE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Develop, run, debug, test, and package apps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Monitors and performance tools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Virtual devices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views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Visual layout editor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Google Play store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Publish apps through </a:t>
            </a: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Google Play</a:t>
            </a: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 store: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Official app store for Android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Digital distribution service operated by Google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28B67BCE-D39F-48C6-9348-27949E876DB7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290" name="Google Shape;302;p51"/>
          <p:cNvPicPr/>
          <p:nvPr/>
        </p:nvPicPr>
        <p:blipFill>
          <a:blip r:embed="rId3"/>
          <a:stretch/>
        </p:blipFill>
        <p:spPr>
          <a:xfrm>
            <a:off x="7462800" y="3212280"/>
            <a:ext cx="1168920" cy="117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11760" y="7783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2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Platform Architecture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8AFDAB2C-50E3-4B5A-AADC-0072CF3B9F58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stack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71D183AF-7C0E-4C3F-9863-FB87A55E81AE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295" name="Google Shape;315;p53"/>
          <p:cNvPicPr/>
          <p:nvPr/>
        </p:nvPicPr>
        <p:blipFill>
          <a:blip r:embed="rId2"/>
          <a:stretch/>
        </p:blipFill>
        <p:spPr>
          <a:xfrm>
            <a:off x="3957120" y="1061280"/>
            <a:ext cx="4669200" cy="3498480"/>
          </a:xfrm>
          <a:prstGeom prst="rect">
            <a:avLst/>
          </a:prstGeom>
          <a:ln>
            <a:noFill/>
          </a:ln>
        </p:spPr>
      </p:pic>
      <p:sp>
        <p:nvSpPr>
          <p:cNvPr id="296" name="CustomShape 3"/>
          <p:cNvSpPr/>
          <p:nvPr/>
        </p:nvSpPr>
        <p:spPr>
          <a:xfrm>
            <a:off x="40320" y="1241640"/>
            <a:ext cx="3771720" cy="297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System and user apps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Android OS API in Java framework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Expose native APIs; run apps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Expose device hardware capabilities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Linux Kernel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System and user apps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374040" y="6019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System apps have no special status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System apps provide key capabilities to app developers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Roboto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Example: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Your app can use a system app to deliver a SMS message.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DEBC0BBF-70A5-4AD4-83C0-0551BEC5F522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300" name="Google Shape;324;p54"/>
          <p:cNvPicPr/>
          <p:nvPr/>
        </p:nvPicPr>
        <p:blipFill>
          <a:blip r:embed="rId2"/>
          <a:stretch/>
        </p:blipFill>
        <p:spPr>
          <a:xfrm>
            <a:off x="6750000" y="217800"/>
            <a:ext cx="1996920" cy="149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Java API Framework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The entire feature-set of the Android OS is available to you through APIs written in the Java language.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View class hierarchy to create UI screens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Notification manager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Activity manager for life cycles and navigation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751F6195-9A12-470F-9B32-357905C9FA42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runtime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Each app runs in its own process with its own instance of the Android Runtime.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3C9C0689-6EC4-494A-A7E0-AEEB43DF10D1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xtShape 1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C/C++ libraries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Core C/C++ Libraries give access to core native Android system components and services.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021E12A1-F28C-46E5-9F34-69F6C8A67915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Hardware Abstraction Layer (HAL)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Standard interfaces that expose device hardware capabilities as libraries</a:t>
            </a:r>
            <a:br/>
            <a:br/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Examples: Camera, bluetooth module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2B05D150-B00A-4E84-A597-1D9E0B247A03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DB97804-3332-492D-8353-F36A36AC34C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11760" y="778320"/>
            <a:ext cx="8520120" cy="18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200" b="1" strike="noStrike" spc="-1">
                <a:solidFill>
                  <a:srgbClr val="FAFAFA"/>
                </a:solidFill>
                <a:latin typeface="Roboto"/>
                <a:ea typeface="Roboto"/>
              </a:rPr>
              <a:t>1.0 Introduction to Android</a:t>
            </a:r>
            <a:endParaRPr lang="en-US" sz="5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263520" y="1789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Linux Kernel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Threading and low-level memory management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Security features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Drivers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A00346A1-90D5-497C-9109-694B49BECF77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Older Android versions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AC742E51-B02D-4EB8-9009-E01DF03ED4ED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en-US" sz="1000" b="0" strike="noStrike" spc="-1">
              <a:latin typeface="Times New Roman"/>
            </a:endParaRPr>
          </a:p>
        </p:txBody>
      </p:sp>
      <p:graphicFrame>
        <p:nvGraphicFramePr>
          <p:cNvPr id="318" name="Table 3"/>
          <p:cNvGraphicFramePr/>
          <p:nvPr/>
        </p:nvGraphicFramePr>
        <p:xfrm>
          <a:off x="96120" y="1170000"/>
          <a:ext cx="6276240" cy="3186720"/>
        </p:xfrm>
        <a:graphic>
          <a:graphicData uri="http://schemas.openxmlformats.org/drawingml/2006/table">
            <a:tbl>
              <a:tblPr/>
              <a:tblGrid>
                <a:gridCol w="242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Codename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Released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API Level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Honeycomb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3.0 - 3.2.6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Feb 2011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11 - 13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Ice Cream Sandwich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4.0 - 4.0.4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Oct 2011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14 - 15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Jelly Bean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4.1 - 4.3.1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July 2012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16 - 18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KitKat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4.4 - 4.4.4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Oct 2013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19 - 20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Lollipop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5.0 - 5.1.1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Nov 2014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21 - 22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9" name="CustomShape 4"/>
          <p:cNvSpPr/>
          <p:nvPr/>
        </p:nvSpPr>
        <p:spPr>
          <a:xfrm>
            <a:off x="6471720" y="3154680"/>
            <a:ext cx="2463120" cy="14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Android History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and  </a:t>
            </a:r>
            <a:r>
              <a:rPr lang="en-US" sz="1800" b="0" u="sng" strike="noStrike" spc="-1">
                <a:solidFill>
                  <a:srgbClr val="0097A7"/>
                </a:solidFill>
                <a:uFillTx/>
                <a:latin typeface="Arial"/>
                <a:ea typeface="Arial"/>
                <a:hlinkClick r:id="rId4"/>
              </a:rPr>
              <a:t>Platform Versions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for more and earlier versions before 2011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0" name="Google Shape;368;p60"/>
          <p:cNvPicPr/>
          <p:nvPr/>
        </p:nvPicPr>
        <p:blipFill>
          <a:blip r:embed="rId5"/>
          <a:stretch/>
        </p:blipFill>
        <p:spPr>
          <a:xfrm>
            <a:off x="5932800" y="171000"/>
            <a:ext cx="3001680" cy="707760"/>
          </a:xfrm>
          <a:prstGeom prst="rect">
            <a:avLst/>
          </a:prstGeom>
          <a:ln w="9360">
            <a:solidFill>
              <a:srgbClr val="B6D7A8"/>
            </a:solidFill>
            <a:rou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Newer Android versions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657BBC5F-D338-49C3-B080-4E49BC5273BE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en-US" sz="1000" b="0" strike="noStrike" spc="-1">
              <a:latin typeface="Times New Roman"/>
            </a:endParaRPr>
          </a:p>
        </p:txBody>
      </p:sp>
      <p:graphicFrame>
        <p:nvGraphicFramePr>
          <p:cNvPr id="323" name="Table 3"/>
          <p:cNvGraphicFramePr/>
          <p:nvPr/>
        </p:nvGraphicFramePr>
        <p:xfrm>
          <a:off x="553320" y="1161720"/>
          <a:ext cx="7266600" cy="3189240"/>
        </p:xfrm>
        <a:graphic>
          <a:graphicData uri="http://schemas.openxmlformats.org/drawingml/2006/table">
            <a:tbl>
              <a:tblPr/>
              <a:tblGrid>
                <a:gridCol w="281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Codename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Version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Released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API Level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Marshmallow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6.0 - 6.0.1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Oct 2015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Nougat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7.0 - 7.1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Sept 2016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24 - 25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Oreo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8.0 - 8.1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Sept 2017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26 - 27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i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Pie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9.0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Aug 2018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640">
                <a:tc>
                  <a:txBody>
                    <a:bodyPr/>
                    <a:lstStyle/>
                    <a:p>
                      <a:r>
                        <a:rPr lang="en-US" sz="1800" b="1" strike="noStrike" spc="-1">
                          <a:latin typeface="Arial"/>
                        </a:rPr>
                        <a:t>Q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10.0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Sept 2019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29</a:t>
                      </a: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4" name="Google Shape;376;p61"/>
          <p:cNvPicPr/>
          <p:nvPr/>
        </p:nvPicPr>
        <p:blipFill>
          <a:blip r:embed="rId3"/>
          <a:stretch/>
        </p:blipFill>
        <p:spPr>
          <a:xfrm>
            <a:off x="5932800" y="171000"/>
            <a:ext cx="3001680" cy="707760"/>
          </a:xfrm>
          <a:prstGeom prst="rect">
            <a:avLst/>
          </a:prstGeom>
          <a:ln w="9360">
            <a:solidFill>
              <a:srgbClr val="B6D7A8"/>
            </a:solidFill>
            <a:rou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311760" y="7783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200" b="1" strike="noStrike" spc="-1">
                <a:solidFill>
                  <a:srgbClr val="FAFAFA"/>
                </a:solidFill>
                <a:latin typeface="Roboto"/>
                <a:ea typeface="Roboto"/>
              </a:rPr>
              <a:t>App Development 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7D9F4A14-72AD-4E7C-91F0-0760D816306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What is an Android app?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76480" y="9939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One or more interactive screens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Written using  Kotlin or </a:t>
            </a: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Java Programming Language</a:t>
            </a: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 and </a:t>
            </a: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XML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Uses the Android Software Development Kit (SDK)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Uses Android libraries and Android Application Framework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Executed by Android Runtime Virtual machine (ART)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8AE4645-612F-4BB4-B9A8-DACB06CF7ED6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Challenges of Android development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311760" y="122904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Multiple screen sizes and resolutions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Performance: make your apps responsive and smooth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Security: keep source code and user data safe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Compatibility: run well on older platform versions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Marketing: understand the market and your users 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(Hint: It doesn't have to be expensive, but it can be.)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4B25FDC1-BA08-4166-ACCD-B767A4EE250A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App building blocks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311760" y="12531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Resources: layouts, images, strings, colors as XML and media files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Components: activities, services, and helper classes as Java code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Manifest: information about app for the runtime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Build configuration: APK versions in Gradle config files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980701B4-1BED-4EAE-AFF5-8FA550C08DF8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Learn more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Shape 2"/>
          <p:cNvSpPr txBox="1"/>
          <p:nvPr/>
        </p:nvSpPr>
        <p:spPr>
          <a:xfrm>
            <a:off x="311760" y="1154160"/>
            <a:ext cx="8520120" cy="349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Android History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Introduction to Android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Platform Architecture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5"/>
              </a:rPr>
              <a:t>UI Overview</a:t>
            </a: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6"/>
              </a:rPr>
              <a:t>Platform Versions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7"/>
              </a:rPr>
              <a:t>Supporting Different Platform Versions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8"/>
              </a:rPr>
              <a:t>Android Studio User’s Guide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5508A60-0922-4055-BA93-C7ABB12CC9A8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What's Next?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F084ECCA-77EA-4F78-AF44-8688EEF3E2F8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11760" y="2063880"/>
            <a:ext cx="8520120" cy="1383120"/>
          </a:xfrm>
          <a:prstGeom prst="rect">
            <a:avLst/>
          </a:prstGeom>
          <a:noFill/>
          <a:ln w="38160">
            <a:solidFill>
              <a:srgbClr val="4CAF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Roboto"/>
                <a:ea typeface="Roboto"/>
              </a:rPr>
              <a:t>Concept Chapter: </a:t>
            </a: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1.0 Introduction to Android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424242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424242"/>
                </a:solidFill>
                <a:latin typeface="Roboto"/>
                <a:ea typeface="Roboto"/>
              </a:rPr>
              <a:t>No Practical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200" b="1" strike="noStrike" spc="-1">
                <a:solidFill>
                  <a:srgbClr val="4CAF50"/>
                </a:solidFill>
                <a:latin typeface="Roboto"/>
                <a:ea typeface="Roboto"/>
              </a:rPr>
              <a:t>END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Shape 3"/>
          <p:cNvSpPr txBox="1"/>
          <p:nvPr/>
        </p:nvSpPr>
        <p:spPr>
          <a:xfrm>
            <a:off x="847260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FD12962C-DC40-4B97-B600-2D76923152BA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45" name="TextShape 4"/>
          <p:cNvSpPr txBox="1"/>
          <p:nvPr/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11760" y="171000"/>
            <a:ext cx="865728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Roboto"/>
                <a:ea typeface="Roboto"/>
              </a:rPr>
              <a:t>Contents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311760" y="1380960"/>
            <a:ext cx="8398440" cy="3026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Android is an ecosyste</a:t>
            </a: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Android platform architecture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Android V</a:t>
            </a: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4"/>
              </a:rPr>
              <a:t>ersions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C</a:t>
            </a: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5"/>
              </a:rPr>
              <a:t>hallenges of Android app development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u="sng" strike="noStrike" spc="-1">
                <a:solidFill>
                  <a:srgbClr val="0097A7"/>
                </a:solidFill>
                <a:uFillTx/>
                <a:latin typeface="Roboto"/>
                <a:ea typeface="Roboto"/>
                <a:hlinkClick r:id="rId6"/>
              </a:rPr>
              <a:t>App fundamentals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192C55B2-3ED5-4954-BF82-DC1166F601B7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253" name="Google Shape;229;p42"/>
          <p:cNvPicPr/>
          <p:nvPr/>
        </p:nvPicPr>
        <p:blipFill>
          <a:blip r:embed="rId7"/>
          <a:stretch/>
        </p:blipFill>
        <p:spPr>
          <a:xfrm>
            <a:off x="3826080" y="239760"/>
            <a:ext cx="4815000" cy="15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11760" y="77832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200" b="1" strike="noStrike" spc="-1" dirty="0">
                <a:solidFill>
                  <a:srgbClr val="FAFAFA"/>
                </a:solidFill>
                <a:latin typeface="Roboto"/>
                <a:ea typeface="Roboto"/>
              </a:rPr>
              <a:t>Android Ecosystem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C18A9C7E-C256-4EA3-AFFE-5C02AD58BF60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What is Android?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Mobile operating system based on </a:t>
            </a:r>
            <a:r>
              <a:rPr lang="en-US" sz="2400" b="0" u="sng" strike="noStrike" spc="-1" dirty="0">
                <a:solidFill>
                  <a:srgbClr val="0097A7"/>
                </a:solidFill>
                <a:uFillTx/>
                <a:latin typeface="Roboto"/>
                <a:ea typeface="Roboto"/>
                <a:hlinkClick r:id="rId2"/>
              </a:rPr>
              <a:t>Linux kernel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User Interface for touch screens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Used on </a:t>
            </a:r>
            <a:r>
              <a:rPr lang="en-US" sz="2400" b="0" u="sng" strike="noStrike" spc="-1" dirty="0">
                <a:solidFill>
                  <a:srgbClr val="0097A7"/>
                </a:solidFill>
                <a:uFillTx/>
                <a:latin typeface="Roboto"/>
                <a:ea typeface="Roboto"/>
                <a:hlinkClick r:id="rId3"/>
              </a:rPr>
              <a:t>over 80%</a:t>
            </a:r>
            <a:r>
              <a:rPr lang="en-US" sz="2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 of all smartphones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Powers devices such as watches, TVs, and cars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Over 2 Million Android apps in Google Play store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Open </a:t>
            </a:r>
            <a:r>
              <a:rPr lang="en-US" sz="24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source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952B54A0-A0AC-4690-8CB0-29835035796B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user interaction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11760" y="923760"/>
            <a:ext cx="8520120" cy="386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Touch gestures: swiping, tapping, pinching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Virtual keyboard for characters, numbers, and emoji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Support for Bluetooth, USB controllers and peripherals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7269ACE3-3095-42CE-B3EF-525002141BD9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and sensors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11760" y="923760"/>
            <a:ext cx="8520120" cy="38624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Sensors can discover user action and respond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Device contents rotate as needed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Walking adjusts position on map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Tilting steers a virtual car or controls a physical toy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Moving too fast disables game interactions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2B482EF5-F42D-481B-9BEF-AACD9793B1FE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home screen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674280" y="1086480"/>
            <a:ext cx="8157960" cy="3073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Launcher icons for apps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Self-updating widgets for live content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Can be multiple pages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Folders to organize apps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Roboto"/>
              <a:buChar char="●"/>
            </a:pPr>
            <a:r>
              <a:rPr lang="en-US" sz="2400" b="0" strike="noStrike" spc="-1">
                <a:solidFill>
                  <a:srgbClr val="000000"/>
                </a:solidFill>
                <a:latin typeface="Roboto"/>
                <a:ea typeface="Roboto"/>
              </a:rPr>
              <a:t>"OK Google"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3353C0D9-E89D-43BF-B9C1-C7FB9C243A9C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268" name="Google Shape;264;p47"/>
          <p:cNvPicPr/>
          <p:nvPr/>
        </p:nvPicPr>
        <p:blipFill>
          <a:blip r:embed="rId2"/>
          <a:stretch/>
        </p:blipFill>
        <p:spPr>
          <a:xfrm>
            <a:off x="6576480" y="1147680"/>
            <a:ext cx="1593000" cy="326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11760" y="171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AFAFA"/>
                </a:solidFill>
                <a:latin typeface="Roboto"/>
                <a:ea typeface="Roboto"/>
              </a:rPr>
              <a:t>Android app examples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548560" y="47394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</a:pPr>
            <a:fld id="{B6F78B1B-2462-4E63-8EEF-EA27CEA6548B}" type="slidenum">
              <a:rPr lang="en-US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271" name="Group 3"/>
          <p:cNvGrpSpPr/>
          <p:nvPr/>
        </p:nvGrpSpPr>
        <p:grpSpPr>
          <a:xfrm>
            <a:off x="557640" y="1163520"/>
            <a:ext cx="1616760" cy="2890080"/>
            <a:chOff x="557640" y="1163520"/>
            <a:chExt cx="1616760" cy="2890080"/>
          </a:xfrm>
        </p:grpSpPr>
        <p:pic>
          <p:nvPicPr>
            <p:cNvPr id="272" name="Google Shape;272;p48"/>
            <p:cNvPicPr/>
            <p:nvPr/>
          </p:nvPicPr>
          <p:blipFill>
            <a:blip r:embed="rId2"/>
            <a:stretch/>
          </p:blipFill>
          <p:spPr>
            <a:xfrm>
              <a:off x="648720" y="1163520"/>
              <a:ext cx="1434240" cy="25243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3" name="CustomShape 4"/>
            <p:cNvSpPr/>
            <p:nvPr/>
          </p:nvSpPr>
          <p:spPr>
            <a:xfrm>
              <a:off x="557640" y="3611880"/>
              <a:ext cx="1616760" cy="441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Pandora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74" name="Group 5"/>
          <p:cNvGrpSpPr/>
          <p:nvPr/>
        </p:nvGrpSpPr>
        <p:grpSpPr>
          <a:xfrm>
            <a:off x="3564000" y="1163520"/>
            <a:ext cx="2044800" cy="2929680"/>
            <a:chOff x="3564000" y="1163520"/>
            <a:chExt cx="2044800" cy="2929680"/>
          </a:xfrm>
        </p:grpSpPr>
        <p:pic>
          <p:nvPicPr>
            <p:cNvPr id="275" name="Google Shape;275;p48"/>
            <p:cNvPicPr/>
            <p:nvPr/>
          </p:nvPicPr>
          <p:blipFill>
            <a:blip r:embed="rId3"/>
            <a:stretch/>
          </p:blipFill>
          <p:spPr>
            <a:xfrm>
              <a:off x="3770280" y="1163520"/>
              <a:ext cx="1530720" cy="2567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6" name="CustomShape 6"/>
            <p:cNvSpPr/>
            <p:nvPr/>
          </p:nvSpPr>
          <p:spPr>
            <a:xfrm>
              <a:off x="3564000" y="3651480"/>
              <a:ext cx="2044800" cy="441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Pokemon GO</a:t>
              </a:r>
              <a:endParaRPr lang="en-US" sz="2400" b="0" strike="noStrike" spc="-1">
                <a:latin typeface="Arial"/>
              </a:endParaRPr>
            </a:p>
          </p:txBody>
        </p:sp>
      </p:grpSp>
      <p:grpSp>
        <p:nvGrpSpPr>
          <p:cNvPr id="277" name="Group 7"/>
          <p:cNvGrpSpPr/>
          <p:nvPr/>
        </p:nvGrpSpPr>
        <p:grpSpPr>
          <a:xfrm>
            <a:off x="6998760" y="1163520"/>
            <a:ext cx="1979280" cy="3128400"/>
            <a:chOff x="6998760" y="1163520"/>
            <a:chExt cx="1979280" cy="3128400"/>
          </a:xfrm>
        </p:grpSpPr>
        <p:pic>
          <p:nvPicPr>
            <p:cNvPr id="278" name="Google Shape;278;p48"/>
            <p:cNvPicPr/>
            <p:nvPr/>
          </p:nvPicPr>
          <p:blipFill>
            <a:blip r:embed="rId4"/>
            <a:stretch/>
          </p:blipFill>
          <p:spPr>
            <a:xfrm>
              <a:off x="7271640" y="1163520"/>
              <a:ext cx="1301040" cy="2631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9" name="CustomShape 8"/>
            <p:cNvSpPr/>
            <p:nvPr/>
          </p:nvSpPr>
          <p:spPr>
            <a:xfrm>
              <a:off x="6998760" y="3719520"/>
              <a:ext cx="1979280" cy="572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Facebook</a:t>
              </a:r>
              <a:br/>
              <a:r>
                <a:rPr lang="en-US" sz="24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Messenger</a:t>
              </a:r>
              <a:endParaRPr lang="en-US" sz="24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776</Words>
  <Application>Microsoft Office PowerPoint</Application>
  <PresentationFormat>On-screen Show (16:9)</PresentationFormat>
  <Paragraphs>206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Open Sans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Amedee</cp:lastModifiedBy>
  <cp:revision>3</cp:revision>
  <dcterms:modified xsi:type="dcterms:W3CDTF">2020-12-10T11:34:02Z</dcterms:modified>
  <dc:language>en-US</dc:language>
</cp:coreProperties>
</file>