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33" Type="http://schemas.openxmlformats.org/officeDocument/2006/relationships/font" Target="fonts/OpenSans-italic.fntdata"/><Relationship Id="rId10" Type="http://schemas.openxmlformats.org/officeDocument/2006/relationships/slide" Target="slides/slide3.xml"/><Relationship Id="rId32" Type="http://schemas.openxmlformats.org/officeDocument/2006/relationships/font" Target="fonts/OpenSans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8009241b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8009241b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8009241b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8009241b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7b5a90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7b5a90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66e8c38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66e8c3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6fd4fb2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6fd4fb2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66ef061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66ef061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6fd4fb2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16fd4fb2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8009241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8009241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8009241b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8009241b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009241b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8009241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8062fba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8062fba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6fd4fb2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6fd4fb2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66ef061e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66ef061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68a6dff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68a6dff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8009241b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8009241b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66ef061e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66ef061e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jp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90524" y="4761375"/>
            <a:ext cx="2402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81227" y="466892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73824" y="4761375"/>
            <a:ext cx="2342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1227" y="466892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16300" y="4761375"/>
            <a:ext cx="2274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91100" y="4761375"/>
            <a:ext cx="2328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10402" y="468517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8200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widget/ScrollView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android.com/reference/android/widget/ScrollView.html" TargetMode="External"/><Relationship Id="rId4" Type="http://schemas.openxmlformats.org/officeDocument/2006/relationships/hyperlink" Target="https://developer.android.com/reference/android/widget/FrameLayout.html" TargetMode="External"/><Relationship Id="rId5" Type="http://schemas.openxmlformats.org/officeDocument/2006/relationships/hyperlink" Target="https://developer.android.com/reference/android/widget/HorizontalScrollView.html" TargetMode="External"/><Relationship Id="rId6" Type="http://schemas.openxmlformats.org/officeDocument/2006/relationships/hyperlink" Target="https://developer.android.com/reference/android/support/v7/widget/RecyclerView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eveloper.android.com/reference/android/widget/TextView.html" TargetMode="External"/><Relationship Id="rId4" Type="http://schemas.openxmlformats.org/officeDocument/2006/relationships/hyperlink" Target="https://developer.android.com/reference/android/widget/ScrollView.html" TargetMode="External"/><Relationship Id="rId5" Type="http://schemas.openxmlformats.org/officeDocument/2006/relationships/hyperlink" Target="https://developer.android.com/reference/android/widget/HorizontalScrollView.html" TargetMode="External"/><Relationship Id="rId6" Type="http://schemas.openxmlformats.org/officeDocument/2006/relationships/hyperlink" Target="https://developer.android.com/guide/topics/resources/string-resource.html" TargetMode="External"/><Relationship Id="rId7" Type="http://schemas.openxmlformats.org/officeDocument/2006/relationships/hyperlink" Target="http://android-developers.blogspot.com/2008/03/linkify-your-text.html" TargetMode="External"/><Relationship Id="rId8" Type="http://schemas.openxmlformats.org/officeDocument/2006/relationships/hyperlink" Target="https://guides.codepath.com/android/Working-with-the-TextView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oogle-developer-training.github.io/android-developer-fundamentals-course-concepts-v2/unit-1-get-started/lesson-1-build-your-first-app/1-3-c-text-and-scrolling-views/1-3-c-text-and-scrolling-views.html" TargetMode="External"/><Relationship Id="rId4" Type="http://schemas.openxmlformats.org/officeDocument/2006/relationships/hyperlink" Target="https://codelabs.developers.google.com/codelabs/android-training-text-and-scrolling-view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widget/TextView.html" TargetMode="External"/><Relationship Id="rId4" Type="http://schemas.openxmlformats.org/officeDocument/2006/relationships/hyperlink" Target="https://developer.android.com/reference/android/widget/EditText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reference/android/widget/TextView.html#attr_android:textStyle" TargetMode="External"/><Relationship Id="rId10" Type="http://schemas.openxmlformats.org/officeDocument/2006/relationships/hyperlink" Target="https://developer.android.com/reference/android/widget/TextView.html#attr_android:textSize" TargetMode="External"/><Relationship Id="rId13" Type="http://schemas.openxmlformats.org/officeDocument/2006/relationships/hyperlink" Target="https://developer.android.com/reference/android/widget/TextView.html#attr_android:typeface" TargetMode="External"/><Relationship Id="rId12" Type="http://schemas.openxmlformats.org/officeDocument/2006/relationships/hyperlink" Target="https://developer.android.com/reference/android/widget/TextView.html#attr_android:textStyle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widget/TextView.html#attr_android:text" TargetMode="External"/><Relationship Id="rId4" Type="http://schemas.openxmlformats.org/officeDocument/2006/relationships/hyperlink" Target="https://developer.android.com/reference/android/widget/TextView.html#attr_android:text" TargetMode="External"/><Relationship Id="rId9" Type="http://schemas.openxmlformats.org/officeDocument/2006/relationships/hyperlink" Target="https://developer.android.com/reference/android/widget/TextView.html#attr_android:textSize" TargetMode="External"/><Relationship Id="rId15" Type="http://schemas.openxmlformats.org/officeDocument/2006/relationships/hyperlink" Target="https://developer.android.com/reference/android/widget/TextView.html#attr_android:lineSpacingExtra" TargetMode="External"/><Relationship Id="rId14" Type="http://schemas.openxmlformats.org/officeDocument/2006/relationships/hyperlink" Target="https://developer.android.com/reference/android/widget/TextView.html#attr_android:typeface" TargetMode="External"/><Relationship Id="rId16" Type="http://schemas.openxmlformats.org/officeDocument/2006/relationships/hyperlink" Target="https://developer.android.com/reference/android/widget/TextView.html#attr_android:lineSpacingExtra" TargetMode="External"/><Relationship Id="rId5" Type="http://schemas.openxmlformats.org/officeDocument/2006/relationships/hyperlink" Target="https://developer.android.com/reference/android/widget/TextView.html#attr_android:textColor" TargetMode="External"/><Relationship Id="rId6" Type="http://schemas.openxmlformats.org/officeDocument/2006/relationships/hyperlink" Target="https://developer.android.com/reference/android/widget/TextView.html#attr_android:textColor" TargetMode="External"/><Relationship Id="rId7" Type="http://schemas.openxmlformats.org/officeDocument/2006/relationships/hyperlink" Target="https://developer.android.com/reference/android/widget/TextView.html#attr_android:textAppearance" TargetMode="External"/><Relationship Id="rId8" Type="http://schemas.openxmlformats.org/officeDocument/2006/relationships/hyperlink" Target="https://developer.android.com/reference/android/widget/TextView.html#attr_android:textAppearanc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widget/TextView.html#attr_android:auto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type="title"/>
          </p:nvPr>
        </p:nvSpPr>
        <p:spPr>
          <a:xfrm>
            <a:off x="195700" y="985672"/>
            <a:ext cx="4045200" cy="18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Build your first app</a:t>
            </a:r>
            <a:endParaRPr/>
          </a:p>
        </p:txBody>
      </p:sp>
      <p:sp>
        <p:nvSpPr>
          <p:cNvPr id="274" name="Google Shape;274;p53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1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TextView in Java code</a:t>
            </a:r>
            <a:endParaRPr/>
          </a:p>
        </p:txBody>
      </p:sp>
      <p:sp>
        <p:nvSpPr>
          <p:cNvPr id="340" name="Google Shape;340;p62"/>
          <p:cNvSpPr txBox="1"/>
          <p:nvPr>
            <p:ph idx="1" type="body"/>
          </p:nvPr>
        </p:nvSpPr>
        <p:spPr>
          <a:xfrm>
            <a:off x="2355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 myTextview = new TextView(this);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myTextView.setWidth(LayoutParams.MATCH_PARENT);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myTextView.setHeight(LayoutParams.WRAP_CONTENT);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myTextView.setMinLines(3);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myTextView.setText(R.string.my_story);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myTextView.append(userComment);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Google Shape;341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ScrollView</a:t>
            </a:r>
            <a:endParaRPr/>
          </a:p>
        </p:txBody>
      </p:sp>
      <p:sp>
        <p:nvSpPr>
          <p:cNvPr id="347" name="Google Shape;347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What about large amounts of text?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3" name="Google Shape;353;p64"/>
          <p:cNvSpPr txBox="1"/>
          <p:nvPr>
            <p:ph idx="1" type="body"/>
          </p:nvPr>
        </p:nvSpPr>
        <p:spPr>
          <a:xfrm>
            <a:off x="171850" y="1228675"/>
            <a:ext cx="847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</a:t>
            </a:r>
            <a:r>
              <a:rPr lang="en" sz="2400">
                <a:solidFill>
                  <a:schemeClr val="dk1"/>
                </a:solidFill>
              </a:rPr>
              <a:t>ews stories, articles, etc</a:t>
            </a:r>
            <a:r>
              <a:rPr lang="en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To scroll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>
                <a:solidFill>
                  <a:schemeClr val="dk1"/>
                </a:solidFill>
              </a:rPr>
              <a:t>, embed</a:t>
            </a:r>
            <a:r>
              <a:rPr lang="en">
                <a:solidFill>
                  <a:schemeClr val="dk1"/>
                </a:solidFill>
              </a:rPr>
              <a:t> it in</a:t>
            </a:r>
            <a:r>
              <a:rPr lang="en">
                <a:solidFill>
                  <a:schemeClr val="dk1"/>
                </a:solidFill>
              </a:rPr>
              <a:t>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ScrollView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Only </a:t>
            </a:r>
            <a:r>
              <a:rPr i="1" lang="en" sz="2400">
                <a:solidFill>
                  <a:schemeClr val="dk1"/>
                </a:solidFill>
              </a:rPr>
              <a:t>one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400">
                <a:solidFill>
                  <a:schemeClr val="dk1"/>
                </a:solidFill>
              </a:rPr>
              <a:t> element (usually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 sz="2400">
                <a:solidFill>
                  <a:schemeClr val="dk1"/>
                </a:solidFill>
              </a:rPr>
              <a:t>) </a:t>
            </a:r>
            <a:r>
              <a:rPr lang="en" sz="2400">
                <a:solidFill>
                  <a:schemeClr val="dk1"/>
                </a:solidFill>
              </a:rPr>
              <a:t>allowed </a:t>
            </a:r>
            <a:r>
              <a:rPr lang="en" sz="2400">
                <a:solidFill>
                  <a:schemeClr val="dk1"/>
                </a:solidFill>
              </a:rPr>
              <a:t>in a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To scroll multiple elements, use one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">
                <a:solidFill>
                  <a:schemeClr val="dk1"/>
                </a:solidFill>
              </a:rPr>
              <a:t> (such as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LinearLayout</a:t>
            </a:r>
            <a:r>
              <a:rPr lang="en">
                <a:solidFill>
                  <a:schemeClr val="dk1"/>
                </a:solidFill>
              </a:rPr>
              <a:t>) within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54" name="Google Shape;354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for scrolling content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65"/>
          <p:cNvSpPr txBox="1"/>
          <p:nvPr>
            <p:ph idx="1" type="body"/>
          </p:nvPr>
        </p:nvSpPr>
        <p:spPr>
          <a:xfrm>
            <a:off x="67000" y="986550"/>
            <a:ext cx="85206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ScrollView</a:t>
            </a:r>
            <a:r>
              <a:rPr lang="en"/>
              <a:t> is a subclass of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FrameLayout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Holds all content in memory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Not good for long texts, complex layouts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Do not nest multiple scrolling views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HorizontalScrollView</a:t>
            </a:r>
            <a:r>
              <a:rPr lang="en">
                <a:solidFill>
                  <a:schemeClr val="dk1"/>
                </a:solidFill>
              </a:rPr>
              <a:t> for horizontal scrolling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a</a:t>
            </a:r>
            <a:r>
              <a:rPr lang="en"/>
              <a:t> 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RecyclerView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for lists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1" name="Google Shape;361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6"/>
          <p:cNvSpPr txBox="1"/>
          <p:nvPr>
            <p:ph idx="1" type="body"/>
          </p:nvPr>
        </p:nvSpPr>
        <p:spPr>
          <a:xfrm>
            <a:off x="20850" y="1076275"/>
            <a:ext cx="7094700" cy="3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&lt;ScrollView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android:layout_below="@id/article_subheading"&gt;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367" name="Google Shape;36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900" y="1653325"/>
            <a:ext cx="3836225" cy="28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6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layout with one TextView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9" name="Google Shape;369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66"/>
          <p:cNvSpPr/>
          <p:nvPr/>
        </p:nvSpPr>
        <p:spPr>
          <a:xfrm>
            <a:off x="5440725" y="2504200"/>
            <a:ext cx="1974000" cy="18924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7"/>
          <p:cNvSpPr txBox="1"/>
          <p:nvPr>
            <p:ph idx="1" type="body"/>
          </p:nvPr>
        </p:nvSpPr>
        <p:spPr>
          <a:xfrm>
            <a:off x="97050" y="1000075"/>
            <a:ext cx="50118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&lt;ScrollView ...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&lt;LinearLayout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android:layout_width="match_parent"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android:layout_height="wrap_content"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android:orientation="vertical"&gt;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&lt;TextView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android:id="@+id/article_subheading" 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.../&gt;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&lt;TextView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android:id="@+id/article" ... /&gt;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&lt;/LinearLayout&gt;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76" name="Google Shape;37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039" y="1656250"/>
            <a:ext cx="3712310" cy="274388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6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layout with a view group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67"/>
          <p:cNvSpPr/>
          <p:nvPr/>
        </p:nvSpPr>
        <p:spPr>
          <a:xfrm>
            <a:off x="5312800" y="2504200"/>
            <a:ext cx="1974000" cy="18273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with image and 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5" name="Google Shape;385;p68"/>
          <p:cNvSpPr txBox="1"/>
          <p:nvPr>
            <p:ph idx="1" type="body"/>
          </p:nvPr>
        </p:nvSpPr>
        <p:spPr>
          <a:xfrm>
            <a:off x="1002825" y="1076275"/>
            <a:ext cx="586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&lt;ScrollView...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&lt;LinearLayout...&gt;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&lt;ImageView.../&gt;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&lt;Button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&lt;/LinearLayout&gt;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68"/>
          <p:cNvSpPr txBox="1"/>
          <p:nvPr/>
        </p:nvSpPr>
        <p:spPr>
          <a:xfrm>
            <a:off x="5682525" y="2671525"/>
            <a:ext cx="283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Children of the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68"/>
          <p:cNvSpPr txBox="1"/>
          <p:nvPr/>
        </p:nvSpPr>
        <p:spPr>
          <a:xfrm>
            <a:off x="5100350" y="1622500"/>
            <a:ext cx="36303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One child of ScrollView</a:t>
            </a:r>
            <a:br>
              <a:rPr lang="en" sz="1800"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latin typeface="Roboto"/>
                <a:ea typeface="Roboto"/>
                <a:cs typeface="Roboto"/>
                <a:sym typeface="Roboto"/>
              </a:rPr>
              <a:t>which can be a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68"/>
          <p:cNvSpPr/>
          <p:nvPr/>
        </p:nvSpPr>
        <p:spPr>
          <a:xfrm>
            <a:off x="4625925" y="2275225"/>
            <a:ext cx="345000" cy="11862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0" name="Google Shape;390;p68"/>
          <p:cNvCxnSpPr>
            <a:stCxn id="389" idx="2"/>
            <a:endCxn id="387" idx="1"/>
          </p:cNvCxnSpPr>
          <p:nvPr/>
        </p:nvCxnSpPr>
        <p:spPr>
          <a:xfrm>
            <a:off x="4970925" y="2868325"/>
            <a:ext cx="71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91" name="Google Shape;391;p68"/>
          <p:cNvCxnSpPr/>
          <p:nvPr/>
        </p:nvCxnSpPr>
        <p:spPr>
          <a:xfrm>
            <a:off x="4549725" y="1895500"/>
            <a:ext cx="71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397" name="Google Shape;397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Developer Documentation: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TextView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ScrollView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/>
              <a:t>and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HorizontalScrollView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String Resources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Other: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Developers Blog: </a:t>
            </a:r>
            <a:r>
              <a:rPr lang="en" u="sng">
                <a:solidFill>
                  <a:schemeClr val="hlink"/>
                </a:solidFill>
                <a:hlinkClick r:id="rId7"/>
              </a:rPr>
              <a:t>Linkify your Text!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Codepath: </a:t>
            </a:r>
            <a:r>
              <a:rPr lang="en" u="sng">
                <a:solidFill>
                  <a:schemeClr val="hlink"/>
                </a:solidFill>
                <a:hlinkClick r:id="rId8"/>
              </a:rPr>
              <a:t>Working with a TextView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8" name="Google Shape;398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04" name="Google Shape;404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0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1.3 Text and scrolling views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1.3 Text and scrolling views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11" name="Google Shape;411;p7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7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ctrTitle"/>
          </p:nvPr>
        </p:nvSpPr>
        <p:spPr>
          <a:xfrm>
            <a:off x="311700" y="908225"/>
            <a:ext cx="7693800" cy="20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Text and scrolling views</a:t>
            </a:r>
            <a:endParaRPr/>
          </a:p>
        </p:txBody>
      </p:sp>
      <p:sp>
        <p:nvSpPr>
          <p:cNvPr id="282" name="Google Shape;282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55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9" name="Google Shape;289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TextView</a:t>
            </a:r>
            <a:endParaRPr/>
          </a:p>
        </p:txBody>
      </p:sp>
      <p:sp>
        <p:nvSpPr>
          <p:cNvPr id="295" name="Google Shape;295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TextView for text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1" name="Google Shape;301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TextView</a:t>
            </a:r>
            <a:r>
              <a:rPr lang="en"/>
              <a:t>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/>
              <a:t> subclass for single and multi-line text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EditText</a:t>
            </a:r>
            <a:r>
              <a:rPr lang="en"/>
              <a:t>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/>
              <a:t> subclass with editable text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Controlled with layout attributes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text: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Statically from string resource in XML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Dynamically from Java code and any 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2" name="Google Shape;302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Formatting text in string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8" name="Google Shape;308;p58"/>
          <p:cNvSpPr txBox="1"/>
          <p:nvPr>
            <p:ph idx="1" type="body"/>
          </p:nvPr>
        </p:nvSpPr>
        <p:spPr>
          <a:xfrm>
            <a:off x="311700" y="1076275"/>
            <a:ext cx="850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&lt;b&gt;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&lt;i&gt;</a:t>
            </a:r>
            <a:r>
              <a:rPr lang="en"/>
              <a:t> HTML tags for bold and italics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other HTML tags are ignored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String resources: one unbroken line = one paragraph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/>
              <a:t> starts a new a line or paragraph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Escape apostrophes and quotes with backslash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\"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\'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Escape any non-ASCII characters with backslash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en"/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9" name="Google Shape;309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TextView in XML</a:t>
            </a:r>
            <a:endParaRPr/>
          </a:p>
        </p:txBody>
      </p:sp>
      <p:sp>
        <p:nvSpPr>
          <p:cNvPr id="315" name="Google Shape;315;p59"/>
          <p:cNvSpPr txBox="1"/>
          <p:nvPr>
            <p:ph idx="1" type="body"/>
          </p:nvPr>
        </p:nvSpPr>
        <p:spPr>
          <a:xfrm>
            <a:off x="392825" y="1228675"/>
            <a:ext cx="813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&lt;TextView android:id="@+id/textview"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android:layout_width="match_parent"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android:text="@string/my_story"/&gt;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TextView attributes</a:t>
            </a:r>
            <a:endParaRPr/>
          </a:p>
        </p:txBody>
      </p:sp>
      <p:sp>
        <p:nvSpPr>
          <p:cNvPr id="322" name="Google Shape;322;p60"/>
          <p:cNvSpPr txBox="1"/>
          <p:nvPr>
            <p:ph idx="1" type="body"/>
          </p:nvPr>
        </p:nvSpPr>
        <p:spPr>
          <a:xfrm>
            <a:off x="196175" y="1043425"/>
            <a:ext cx="88710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text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—text to display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textColor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—color of text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textAppearance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—predefined style or theme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textSize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—text size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11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2"/>
              </a:rPr>
              <a:t>textStyle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13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4"/>
              </a:rPr>
              <a:t>typeface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sans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serif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monospace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15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6"/>
              </a:rPr>
              <a:t>lineSpacingExtra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—extra space between lines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Formatting active web links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9" name="Google Shape;329;p61"/>
          <p:cNvSpPr txBox="1"/>
          <p:nvPr>
            <p:ph idx="1" type="body"/>
          </p:nvPr>
        </p:nvSpPr>
        <p:spPr>
          <a:xfrm>
            <a:off x="311700" y="1076275"/>
            <a:ext cx="837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&lt;string name="article_text"&gt;...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www.rockument.com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...&lt;/string&gt;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android:id="@+id/article"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android:autoLink="web"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android:text="@string/article_text"/&gt;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1"/>
          <p:cNvSpPr/>
          <p:nvPr/>
        </p:nvSpPr>
        <p:spPr>
          <a:xfrm>
            <a:off x="4282425" y="1158300"/>
            <a:ext cx="2382000" cy="2856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1"/>
          <p:cNvSpPr/>
          <p:nvPr/>
        </p:nvSpPr>
        <p:spPr>
          <a:xfrm>
            <a:off x="707075" y="3061475"/>
            <a:ext cx="2947200" cy="2856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61"/>
          <p:cNvSpPr txBox="1"/>
          <p:nvPr/>
        </p:nvSpPr>
        <p:spPr>
          <a:xfrm>
            <a:off x="7088425" y="3163075"/>
            <a:ext cx="1881000" cy="132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Don’t use HTML for a web link in free-form text</a:t>
            </a:r>
            <a:endParaRPr sz="1800"/>
          </a:p>
        </p:txBody>
      </p:sp>
      <p:sp>
        <p:nvSpPr>
          <p:cNvPr id="334" name="Google Shape;334;p61"/>
          <p:cNvSpPr txBox="1"/>
          <p:nvPr/>
        </p:nvSpPr>
        <p:spPr>
          <a:xfrm>
            <a:off x="311700" y="4108350"/>
            <a:ext cx="629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autoLink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values: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"web"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"email"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"phone"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"map"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"all"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