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19" r:id="rId3"/>
    <p:sldId id="320" r:id="rId4"/>
    <p:sldId id="369" r:id="rId5"/>
    <p:sldId id="365" r:id="rId6"/>
    <p:sldId id="256" r:id="rId7"/>
    <p:sldId id="258" r:id="rId8"/>
    <p:sldId id="260" r:id="rId9"/>
    <p:sldId id="264" r:id="rId10"/>
    <p:sldId id="263" r:id="rId11"/>
    <p:sldId id="284" r:id="rId12"/>
    <p:sldId id="261" r:id="rId13"/>
    <p:sldId id="366" r:id="rId14"/>
    <p:sldId id="367" r:id="rId15"/>
    <p:sldId id="269" r:id="rId16"/>
    <p:sldId id="273" r:id="rId17"/>
    <p:sldId id="275" r:id="rId18"/>
    <p:sldId id="274" r:id="rId19"/>
    <p:sldId id="364" r:id="rId20"/>
    <p:sldId id="321" r:id="rId21"/>
    <p:sldId id="322" r:id="rId22"/>
    <p:sldId id="328" r:id="rId23"/>
    <p:sldId id="333" r:id="rId24"/>
    <p:sldId id="368" r:id="rId25"/>
    <p:sldId id="324" r:id="rId26"/>
    <p:sldId id="326" r:id="rId27"/>
    <p:sldId id="340" r:id="rId28"/>
    <p:sldId id="348" r:id="rId29"/>
    <p:sldId id="349" r:id="rId30"/>
    <p:sldId id="350" r:id="rId31"/>
    <p:sldId id="351" r:id="rId32"/>
    <p:sldId id="35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85" d="100"/>
          <a:sy n="85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8409-EE9A-47F2-A201-132CC692436E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A36B-6596-4314-A40F-4FBF894BE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3ED00-C0BC-4F72-98E2-E1FD6CA052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9AD71A98-D65B-4BD9-B291-AC3B16AD7784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85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A57F91D2-5443-4C27-9506-1C3F471C3FE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95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4579C8AF-B413-4550-9139-90E29B2515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09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0A36B-6596-4314-A40F-4FBF894BEF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0A36B-6596-4314-A40F-4FBF894BEF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AC088-FA2B-429E-B33A-D182227C8A63}" type="slidenum">
              <a:rPr lang="en-US"/>
              <a:pPr/>
              <a:t>13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50D6B-72B2-4235-B7FF-BB2C460352A2}" type="slidenum">
              <a:rPr lang="en-US"/>
              <a:pPr/>
              <a:t>14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5FEC5B99-2AF4-41EB-B8B5-07B89D6F238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7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C9413-4E58-4DE9-9EF5-66EC473AA72A}" type="slidenum">
              <a:rPr lang="en-US"/>
              <a:pPr/>
              <a:t>24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0A36B-6596-4314-A40F-4FBF894BEF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BF028400-C33C-4C27-8881-170685F758B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48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C19-AAF3-48E4-8D7E-8F9F7C9174CB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8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7FDF-987D-4232-A7FC-C284C5445EE5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2CBD-110D-4E28-B10B-1A655937D9A5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2DBD160-F36A-4B37-8F4C-CF76D3E598E0}" type="datetime1">
              <a:rPr lang="en-US" smtClean="0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451A9EEE-59F2-495A-BA64-8C3219BCF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61685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85FE-F11D-4886-8B2D-2DC5C95072B4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6C9-40FA-4621-AD20-005F43894D85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4363-B5A8-4244-AB6D-BC6E114D87CF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DB9C-C2F4-49FC-8926-AA08FB316510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A013-50B1-4A34-9529-E95304863A9D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487D-F6A2-491C-B5C4-EACE47D6B925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761D-3430-426A-A41D-6CDB674A3765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94B7-BEFA-4CED-BE08-6CCE42B78F56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CEC-0A21-49F4-BA28-7225CC3F7A96}" type="datetime1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B89A-5EBC-43D9-926C-4701B25471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67220"/>
            <a:ext cx="4839376" cy="342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0288" y="1205529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SCHOOL OF 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2042551"/>
            <a:ext cx="59317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latin typeface="Arial Narrow" pitchFamily="34" charset="0"/>
              </a:rPr>
              <a:t>    </a:t>
            </a:r>
            <a:r>
              <a:rPr lang="en-US" sz="2000" cap="all" dirty="0">
                <a:latin typeface="Gadugi" pitchFamily="34" charset="0"/>
              </a:rPr>
              <a:t>Department of INFORMATION SYSTEMS</a:t>
            </a:r>
          </a:p>
          <a:p>
            <a:endParaRPr lang="en-US" sz="2000" cap="all" dirty="0">
              <a:latin typeface="Gadugi" pitchFamily="34" charset="0"/>
            </a:endParaRPr>
          </a:p>
          <a:p>
            <a:r>
              <a:rPr lang="en-US" sz="2000" cap="all" dirty="0">
                <a:latin typeface="Gadugi" pitchFamily="34" charset="0"/>
              </a:rPr>
              <a:t>                           Year 3, </a:t>
            </a:r>
            <a:r>
              <a:rPr lang="en-US" sz="2000" cap="all" dirty="0" err="1">
                <a:latin typeface="Gadugi" pitchFamily="34" charset="0"/>
              </a:rPr>
              <a:t>Trim.I</a:t>
            </a:r>
            <a:endParaRPr lang="en-US" sz="2000" cap="all" dirty="0">
              <a:latin typeface="Gadugi" pitchFamily="34" charset="0"/>
            </a:endParaRPr>
          </a:p>
          <a:p>
            <a:endParaRPr lang="en-US" sz="2000" b="1" cap="all" dirty="0">
              <a:latin typeface="Gadugi" pitchFamily="34" charset="0"/>
            </a:endParaRPr>
          </a:p>
          <a:p>
            <a:endParaRPr lang="en-US" sz="2000" b="1" cap="all" dirty="0">
              <a:latin typeface="Gadugi" pitchFamily="34" charset="0"/>
            </a:endParaRPr>
          </a:p>
          <a:p>
            <a:r>
              <a:rPr lang="en-US" sz="2000" b="1" cap="all" dirty="0">
                <a:latin typeface="Gadugi" pitchFamily="34" charset="0"/>
              </a:rPr>
              <a:t>             </a:t>
            </a:r>
            <a:r>
              <a:rPr lang="en-US" sz="2000" b="1" dirty="0"/>
              <a:t>System Modeling and Simulation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                                     </a:t>
            </a:r>
            <a:r>
              <a:rPr lang="en-US" sz="2000" b="1" cap="all" dirty="0">
                <a:latin typeface="Gadugi" pitchFamily="34" charset="0"/>
              </a:rPr>
              <a:t>(ISY3261)</a:t>
            </a:r>
          </a:p>
          <a:p>
            <a:br>
              <a:rPr lang="en-US" sz="2000" dirty="0"/>
            </a:br>
            <a:r>
              <a:rPr lang="en-US" sz="2000" dirty="0"/>
              <a:t>                                   </a:t>
            </a:r>
            <a:endParaRPr lang="en-US" sz="2000" b="1" cap="all" dirty="0">
              <a:latin typeface="Gadugi" pitchFamily="34" charset="0"/>
            </a:endParaRPr>
          </a:p>
          <a:p>
            <a:endParaRPr lang="en-US" sz="2000" b="1" cap="all" dirty="0">
              <a:latin typeface="Gadugi" pitchFamily="34" charset="0"/>
            </a:endParaRPr>
          </a:p>
          <a:p>
            <a:r>
              <a:rPr lang="en-US" sz="2000" b="1" cap="all" dirty="0">
                <a:latin typeface="Gadugi" pitchFamily="34" charset="0"/>
              </a:rPr>
              <a:t>    P</a:t>
            </a:r>
            <a:r>
              <a:rPr lang="en-US" sz="2000" b="1" dirty="0">
                <a:latin typeface="Gadugi" pitchFamily="34" charset="0"/>
              </a:rPr>
              <a:t>repared by</a:t>
            </a:r>
            <a:r>
              <a:rPr lang="en-US" sz="2000" b="1" cap="all" dirty="0">
                <a:latin typeface="Gadugi" pitchFamily="34" charset="0"/>
              </a:rPr>
              <a:t>: </a:t>
            </a:r>
            <a:r>
              <a:rPr lang="en-US" sz="2000" cap="all" dirty="0" err="1">
                <a:latin typeface="Gadugi" pitchFamily="34" charset="0"/>
              </a:rPr>
              <a:t>M</a:t>
            </a:r>
            <a:r>
              <a:rPr lang="en-US" sz="2000" dirty="0" err="1">
                <a:latin typeface="Gadugi" pitchFamily="34" charset="0"/>
              </a:rPr>
              <a:t>r</a:t>
            </a:r>
            <a:r>
              <a:rPr lang="en-US" sz="2000" cap="all" dirty="0" err="1">
                <a:latin typeface="Gadugi" pitchFamily="34" charset="0"/>
              </a:rPr>
              <a:t>.F</a:t>
            </a:r>
            <a:r>
              <a:rPr lang="en-US" sz="2000" dirty="0" err="1">
                <a:latin typeface="Gadugi" pitchFamily="34" charset="0"/>
              </a:rPr>
              <a:t>rodouard</a:t>
            </a:r>
            <a:r>
              <a:rPr lang="en-US" sz="2000" dirty="0">
                <a:latin typeface="Gadugi" pitchFamily="34" charset="0"/>
              </a:rPr>
              <a:t> </a:t>
            </a:r>
            <a:r>
              <a:rPr lang="en-US" sz="2000" cap="all" dirty="0" err="1">
                <a:latin typeface="Gadugi" pitchFamily="34" charset="0"/>
              </a:rPr>
              <a:t>minani</a:t>
            </a:r>
            <a:r>
              <a:rPr lang="en-US" sz="2000" cap="all" dirty="0">
                <a:latin typeface="Gadugi" pitchFamily="34" charset="0"/>
              </a:rPr>
              <a:t> </a:t>
            </a:r>
            <a:endParaRPr lang="en-US" sz="2000" dirty="0">
              <a:latin typeface="Gadugi" pitchFamily="34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89D8-1F9C-48A8-988D-F5345C635B7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572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693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0688"/>
            <a:ext cx="7010400" cy="528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" y="1371600"/>
            <a:ext cx="65246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1455" y="685800"/>
            <a:ext cx="3636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Another definition of Simulation</a:t>
            </a:r>
          </a:p>
        </p:txBody>
      </p:sp>
    </p:spTree>
    <p:extLst>
      <p:ext uri="{BB962C8B-B14F-4D97-AF65-F5344CB8AC3E}">
        <p14:creationId xmlns:p14="http://schemas.microsoft.com/office/powerpoint/2010/main" val="159642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7162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791200"/>
            <a:ext cx="82298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To understand or perceive how the real system </a:t>
            </a:r>
            <a:r>
              <a:rPr lang="en-US" sz="2000" b="1" dirty="0"/>
              <a:t>works in time or space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95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531: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65B6-1FD0-43B0-BECD-18444221CA71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study a system?</a:t>
            </a:r>
          </a:p>
        </p:txBody>
      </p:sp>
      <p:pic>
        <p:nvPicPr>
          <p:cNvPr id="62771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58913" y="1435100"/>
            <a:ext cx="6405562" cy="4899025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4E3C-E06B-4CC4-B1AD-9AA6B876D0BB}" type="slidenum">
              <a:rPr lang="en-US"/>
              <a:pPr/>
              <a:t>14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simulations?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4925"/>
            <a:ext cx="8177212" cy="51260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Simulations can be used: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/>
              <a:t>To study complex system</a:t>
            </a:r>
            <a:r>
              <a:rPr lang="en-US" sz="2000" dirty="0"/>
              <a:t>, i.e., systems where analytic solutions are infeasible.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/>
              <a:t>To compare design alternatives for a system that doesn’t exist.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study the effect of alterations to an existing system. Why not change the system??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reinforce/verify analytic solutions.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Simulations should not be used: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If model assumptions are simple such that mathematical methods can be used to obtain exact answers (</a:t>
            </a:r>
            <a:r>
              <a:rPr lang="en-US" sz="2000" i="1" dirty="0">
                <a:solidFill>
                  <a:srgbClr val="FF0000"/>
                </a:solidFill>
              </a:rPr>
              <a:t>analytical</a:t>
            </a:r>
            <a:r>
              <a:rPr lang="en-US" sz="2000" dirty="0"/>
              <a:t> solutions)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848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Advantages of M&amp;S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Results are </a:t>
            </a:r>
            <a:r>
              <a:rPr lang="en-US" sz="2000" b="1" dirty="0">
                <a:solidFill>
                  <a:srgbClr val="000000"/>
                </a:solidFill>
              </a:rPr>
              <a:t>accurate </a:t>
            </a:r>
            <a:r>
              <a:rPr lang="en-US" sz="2000" dirty="0">
                <a:solidFill>
                  <a:srgbClr val="000000"/>
                </a:solidFill>
              </a:rPr>
              <a:t>in general, compared to analytical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Help to find </a:t>
            </a:r>
            <a:r>
              <a:rPr lang="en-US" sz="2000" b="1" dirty="0">
                <a:solidFill>
                  <a:srgbClr val="000000"/>
                </a:solidFill>
              </a:rPr>
              <a:t>un-expected phenomenon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1" dirty="0">
                <a:solidFill>
                  <a:srgbClr val="000000"/>
                </a:solidFill>
              </a:rPr>
              <a:t>behavior of the system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used to </a:t>
            </a:r>
            <a:r>
              <a:rPr lang="en-US" sz="2000" b="1" dirty="0"/>
              <a:t>study complex systems </a:t>
            </a:r>
            <a:r>
              <a:rPr lang="en-US" sz="2000" dirty="0"/>
              <a:t>that would otherwise be </a:t>
            </a:r>
            <a:r>
              <a:rPr lang="en-US" sz="2000" b="1" dirty="0"/>
              <a:t>difficult to investigate.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used in </a:t>
            </a:r>
            <a:r>
              <a:rPr lang="en-US" sz="2000" b="1" dirty="0"/>
              <a:t>engineering and product design </a:t>
            </a:r>
            <a:r>
              <a:rPr lang="en-US" sz="2000" dirty="0"/>
              <a:t>to </a:t>
            </a:r>
            <a:r>
              <a:rPr lang="en-US" sz="2000" b="1" dirty="0"/>
              <a:t>investigate the effect of changes without producing a physical prototype.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Simulation is flexible, hence </a:t>
            </a:r>
            <a:r>
              <a:rPr lang="en-US" sz="2000" b="1" dirty="0"/>
              <a:t>changes in the system variables can be made to select the best solution among the various alternatives</a:t>
            </a:r>
            <a:r>
              <a:rPr lang="en-US" sz="20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used to </a:t>
            </a:r>
            <a:r>
              <a:rPr lang="en-US" sz="2000" b="1" dirty="0"/>
              <a:t>investigate situation that would be dangerous </a:t>
            </a:r>
            <a:r>
              <a:rPr lang="en-US" sz="2000" dirty="0"/>
              <a:t>in real life.</a:t>
            </a:r>
          </a:p>
        </p:txBody>
      </p:sp>
    </p:spTree>
    <p:extLst>
      <p:ext uri="{BB962C8B-B14F-4D97-AF65-F5344CB8AC3E}">
        <p14:creationId xmlns:p14="http://schemas.microsoft.com/office/powerpoint/2010/main" val="107500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457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Disadvantages of M&amp;S  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612" y="980420"/>
            <a:ext cx="8206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 </a:t>
            </a:r>
            <a:r>
              <a:rPr lang="en-US" sz="2000" b="1" dirty="0"/>
              <a:t>Formula and functions </a:t>
            </a:r>
            <a:r>
              <a:rPr lang="en-US" sz="2000" dirty="0"/>
              <a:t>that are used may not provide an accurate description of the system resulting in inaccurate output from the simulation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It may take </a:t>
            </a:r>
            <a:r>
              <a:rPr lang="en-US" sz="2000" b="1" dirty="0">
                <a:solidFill>
                  <a:srgbClr val="000000"/>
                </a:solidFill>
              </a:rPr>
              <a:t>a long time to develop a good simulation model.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In certain cases </a:t>
            </a:r>
            <a:r>
              <a:rPr lang="en-US" sz="2000" b="1" dirty="0">
                <a:solidFill>
                  <a:srgbClr val="000000"/>
                </a:solidFill>
              </a:rPr>
              <a:t>simulation models can be very expensive.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b="1" dirty="0">
                <a:solidFill>
                  <a:srgbClr val="000000"/>
                </a:solidFill>
              </a:rPr>
              <a:t>decision-maker must provide all information </a:t>
            </a:r>
            <a:r>
              <a:rPr lang="en-US" sz="2000" dirty="0">
                <a:solidFill>
                  <a:srgbClr val="000000"/>
                </a:solidFill>
              </a:rPr>
              <a:t>(depending on the model) </a:t>
            </a:r>
            <a:r>
              <a:rPr lang="en-US" sz="2000" b="1" dirty="0">
                <a:solidFill>
                  <a:srgbClr val="000000"/>
                </a:solidFill>
              </a:rPr>
              <a:t>about the constraints and conditions for examination</a:t>
            </a:r>
            <a:r>
              <a:rPr lang="en-US" sz="2000" dirty="0">
                <a:solidFill>
                  <a:srgbClr val="000000"/>
                </a:solidFill>
              </a:rPr>
              <a:t>, as </a:t>
            </a:r>
            <a:r>
              <a:rPr lang="en-US" sz="2000" b="1" dirty="0">
                <a:solidFill>
                  <a:srgbClr val="000000"/>
                </a:solidFill>
              </a:rPr>
              <a:t>simulation does not give the answers by itself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Simulation results may be difficult to interpret.</a:t>
            </a:r>
          </a:p>
        </p:txBody>
      </p:sp>
    </p:spTree>
    <p:extLst>
      <p:ext uri="{BB962C8B-B14F-4D97-AF65-F5344CB8AC3E}">
        <p14:creationId xmlns:p14="http://schemas.microsoft.com/office/powerpoint/2010/main" val="196827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086600" cy="6858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to Use a Simulation 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3246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8100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Steps in a M&amp;S Study</a:t>
            </a:r>
            <a:r>
              <a:rPr lang="en-US" sz="3200" dirty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4" y="1066800"/>
            <a:ext cx="6541655" cy="525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49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D15-E135-4DB1-85DF-085275D4351C}" type="slidenum">
              <a:rPr lang="en-US"/>
              <a:pPr/>
              <a:t>19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C3300"/>
                </a:solidFill>
              </a:rPr>
              <a:t>Typical Uses of Simulation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3399"/>
                </a:solidFill>
              </a:rPr>
              <a:t>Estimating a set of productivity measures </a:t>
            </a:r>
            <a:r>
              <a:rPr lang="en-US" sz="2000" dirty="0">
                <a:solidFill>
                  <a:srgbClr val="003399"/>
                </a:solidFill>
              </a:rPr>
              <a:t>in production systems, inventory systems, manufacturing processes, materials handling and logistics operations.  </a:t>
            </a:r>
            <a:endParaRPr lang="en-US" sz="1000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3399"/>
                </a:solidFill>
              </a:rPr>
              <a:t>Designing and planning </a:t>
            </a:r>
            <a:r>
              <a:rPr lang="en-US" sz="2000" dirty="0">
                <a:solidFill>
                  <a:srgbClr val="003399"/>
                </a:solidFill>
              </a:rPr>
              <a:t>the capacity of computer systems and communication networks so as to minimize response times.</a:t>
            </a:r>
            <a:r>
              <a:rPr lang="en-US" sz="2800" dirty="0">
                <a:solidFill>
                  <a:srgbClr val="003399"/>
                </a:solidFill>
              </a:rPr>
              <a:t> </a:t>
            </a:r>
            <a:endParaRPr lang="en-US" sz="1000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3399"/>
                </a:solidFill>
              </a:rPr>
              <a:t>Conducting war games to train military personnel </a:t>
            </a:r>
            <a:r>
              <a:rPr lang="en-US" sz="2000" dirty="0">
                <a:solidFill>
                  <a:srgbClr val="003399"/>
                </a:solidFill>
              </a:rPr>
              <a:t>or to evaluate the efficacy of proposed military operations</a:t>
            </a:r>
            <a:endParaRPr lang="en-US" sz="1000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3399"/>
                </a:solidFill>
              </a:rPr>
              <a:t>Improving health care operations</a:t>
            </a:r>
            <a:r>
              <a:rPr lang="en-US" sz="2000" dirty="0">
                <a:solidFill>
                  <a:srgbClr val="003399"/>
                </a:solidFill>
              </a:rPr>
              <a:t>, financial and banking operations, transportation systems and airports, among many others.</a:t>
            </a:r>
          </a:p>
          <a:p>
            <a:pPr algn="just"/>
            <a:endParaRPr lang="en-US" sz="2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Indicative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062838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2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modeling and simulations: high-level overview of different categories of simulations, terminology, and Modeling and Simulation practices: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555496"/>
            <a:ext cx="670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simulations  and applications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 cycle: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formulation, conceptual model development, simulation software development, verification, validation, accreditation, design of experiments, results analysis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Discrete-event simulations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basic concepts – state, time, time advance mechanisms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Randomness and random-number generation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7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3340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Some Application Areas of M&amp;S Cont’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Manufacturing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2651" y="1905000"/>
            <a:ext cx="4572000" cy="1704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</a:rPr>
              <a:t>Analysis of storage and retrieval strategies in a warehouse.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</a:rPr>
              <a:t>Investigation of dynamics in a service oriented supply chain.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773637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Construction Engineering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4295204"/>
            <a:ext cx="5703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Construction of a dam embankment (An </a:t>
            </a:r>
            <a:r>
              <a:rPr lang="en-US" b="1" dirty="0"/>
              <a:t>embankment dam</a:t>
            </a:r>
            <a:r>
              <a:rPr lang="en-US" dirty="0"/>
              <a:t> is a large artificial </a:t>
            </a:r>
            <a:r>
              <a:rPr lang="en-US" b="1" dirty="0"/>
              <a:t>dam</a:t>
            </a:r>
            <a:r>
              <a:rPr lang="en-US" dirty="0"/>
              <a:t>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Activity scheduling in a dynamic, multi-project setting.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Investigation of the structural steel erection process.</a:t>
            </a:r>
          </a:p>
        </p:txBody>
      </p:sp>
    </p:spTree>
    <p:extLst>
      <p:ext uri="{BB962C8B-B14F-4D97-AF65-F5344CB8AC3E}">
        <p14:creationId xmlns:p14="http://schemas.microsoft.com/office/powerpoint/2010/main" val="371582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33028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Some Application Areas of M&amp;S </a:t>
            </a:r>
            <a:r>
              <a:rPr lang="en-US" sz="2800" b="1" dirty="0" err="1"/>
              <a:t>Cont</a:t>
            </a:r>
            <a:r>
              <a:rPr lang="en-US" sz="2800" b="1" dirty="0"/>
              <a:t>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151171"/>
            <a:ext cx="245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Military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600200"/>
            <a:ext cx="6553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Modeling leadership effects and recruit type in a Army recruiting station.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Design and test of an intelligent controller for autonomous underwater vehicles.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Modeling military requirements for non-warfighting operations.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499" y="3861332"/>
            <a:ext cx="563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Logistics, Transportation and Distribution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120" y="4328270"/>
            <a:ext cx="4753901" cy="240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Evaluating the potential benefits of a rail-traffic planning algorithm.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Evaluating strategies to improve railroad performance.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Analysis of passenger flows in an airport terminal.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0" y="4230664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Proactive flight-schedule evaluation.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Production distribution in newspaper industry.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Choosing between rental-car locations.</a:t>
            </a:r>
          </a:p>
        </p:txBody>
      </p:sp>
    </p:spTree>
    <p:extLst>
      <p:ext uri="{BB962C8B-B14F-4D97-AF65-F5344CB8AC3E}">
        <p14:creationId xmlns:p14="http://schemas.microsoft.com/office/powerpoint/2010/main" val="15340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33028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Some Application Areas of M&amp;S </a:t>
            </a:r>
            <a:r>
              <a:rPr lang="en-US" sz="3200" b="1" dirty="0" err="1"/>
              <a:t>Cont</a:t>
            </a:r>
            <a:r>
              <a:rPr lang="en-US" sz="3200" b="1" dirty="0"/>
              <a:t>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380785"/>
            <a:ext cx="1759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Healthcare: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66800" y="1996727"/>
            <a:ext cx="65532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Emergency, operating rooms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651" y="2710890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Computer Systems: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2651" y="3447824"/>
            <a:ext cx="2658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Telecommunications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61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 b="1" dirty="0"/>
              <a:t>A Few Example Applications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50899"/>
            <a:ext cx="27432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55096"/>
              </p:ext>
            </p:extLst>
          </p:nvPr>
        </p:nvGraphicFramePr>
        <p:xfrm>
          <a:off x="5397690" y="827253"/>
          <a:ext cx="25908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Bitmap Image" r:id="rId5" imgW="7039958" imgH="4800000" progId="PBrush">
                  <p:embed/>
                </p:oleObj>
              </mc:Choice>
              <mc:Fallback>
                <p:oleObj name="Bitmap Image" r:id="rId5" imgW="7039958" imgH="4800000" progId="PBrush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690" y="827253"/>
                        <a:ext cx="25908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692624" y="3057027"/>
            <a:ext cx="266017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Wargaming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test strategies; training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486400" y="3095625"/>
            <a:ext cx="3048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Transportation systems: improved operations; urban planning</a:t>
            </a:r>
          </a:p>
        </p:txBody>
      </p:sp>
      <p:pic>
        <p:nvPicPr>
          <p:cNvPr id="2560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0"/>
          <a:stretch>
            <a:fillRect/>
          </a:stretch>
        </p:blipFill>
        <p:spPr bwMode="auto">
          <a:xfrm>
            <a:off x="5486400" y="4114800"/>
            <a:ext cx="25146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953000" y="6007100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Computer communication</a:t>
            </a:r>
          </a:p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network: protocol design</a:t>
            </a:r>
          </a:p>
        </p:txBody>
      </p:sp>
      <p:pic>
        <p:nvPicPr>
          <p:cNvPr id="2561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21150"/>
            <a:ext cx="27432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677839" y="6029325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Parallel computer systems: developing scalable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4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15-208F-473B-A8A7-3E5F601C3C7F}" type="slidenum">
              <a:rPr lang="en-US"/>
              <a:pPr/>
              <a:t>24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Terminology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200" b="1" i="1" dirty="0">
                <a:solidFill>
                  <a:srgbClr val="FF0000"/>
                </a:solidFill>
              </a:rPr>
              <a:t>System</a:t>
            </a:r>
            <a:r>
              <a:rPr lang="en-US" sz="4200" b="1" dirty="0"/>
              <a:t>:  </a:t>
            </a:r>
            <a:r>
              <a:rPr lang="en-US" sz="4200" dirty="0"/>
              <a:t>A collection of objects that act and interact together toward some logical end </a:t>
            </a:r>
          </a:p>
          <a:p>
            <a:pPr lvl="1" algn="just">
              <a:lnSpc>
                <a:spcPct val="150000"/>
              </a:lnSpc>
            </a:pPr>
            <a:r>
              <a:rPr lang="en-US" sz="4200" dirty="0"/>
              <a:t>E.g. Determine number of cashiers needed to provide express service to customers with 10 or less item at a superstore – system consists of express cashiers and customers with 10 or less items</a:t>
            </a:r>
          </a:p>
          <a:p>
            <a:pPr algn="just">
              <a:lnSpc>
                <a:spcPct val="150000"/>
              </a:lnSpc>
            </a:pPr>
            <a:r>
              <a:rPr lang="en-US" sz="4200" b="1" i="1" dirty="0">
                <a:solidFill>
                  <a:srgbClr val="FF0000"/>
                </a:solidFill>
              </a:rPr>
              <a:t>State</a:t>
            </a:r>
            <a:r>
              <a:rPr lang="en-US" sz="4200" b="1" dirty="0">
                <a:solidFill>
                  <a:srgbClr val="FF0000"/>
                </a:solidFill>
              </a:rPr>
              <a:t> of a system</a:t>
            </a:r>
            <a:r>
              <a:rPr lang="en-US" sz="4200" b="1" dirty="0"/>
              <a:t>:  </a:t>
            </a:r>
            <a:r>
              <a:rPr lang="en-US" sz="4200" dirty="0"/>
              <a:t>Collection of variables and their values necessary to characterize a system at a particular time</a:t>
            </a:r>
          </a:p>
          <a:p>
            <a:pPr lvl="1" algn="just">
              <a:lnSpc>
                <a:spcPct val="150000"/>
              </a:lnSpc>
            </a:pPr>
            <a:r>
              <a:rPr lang="en-US" sz="4200" dirty="0"/>
              <a:t>Might depend on desired objectives, performance measures</a:t>
            </a:r>
          </a:p>
          <a:p>
            <a:pPr lvl="1" algn="just">
              <a:lnSpc>
                <a:spcPct val="150000"/>
              </a:lnSpc>
            </a:pPr>
            <a:r>
              <a:rPr lang="en-US" sz="4200" dirty="0"/>
              <a:t>SS Example: # of express cashiers, time of arrival of customers with 10 or less items, etc.</a:t>
            </a:r>
          </a:p>
          <a:p>
            <a:pPr algn="just">
              <a:lnSpc>
                <a:spcPct val="150000"/>
              </a:lnSpc>
            </a:pPr>
            <a:r>
              <a:rPr lang="en-US" sz="4200" b="1" i="1" dirty="0">
                <a:solidFill>
                  <a:srgbClr val="FF0000"/>
                </a:solidFill>
              </a:rPr>
              <a:t>Event</a:t>
            </a:r>
            <a:r>
              <a:rPr lang="en-US" sz="4200" b="1" dirty="0"/>
              <a:t>: </a:t>
            </a:r>
            <a:r>
              <a:rPr lang="en-US" sz="4200" dirty="0"/>
              <a:t>A change in system state</a:t>
            </a:r>
          </a:p>
          <a:p>
            <a:pPr lvl="1" algn="just">
              <a:lnSpc>
                <a:spcPct val="150000"/>
              </a:lnSpc>
            </a:pPr>
            <a:r>
              <a:rPr lang="en-US" sz="4200" dirty="0"/>
              <a:t>Customer arrival, start of service, and customer departure 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system is a collection of elements or components that are organized for a common purpose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2519"/>
            <a:ext cx="6019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457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Discrete and Continuous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21920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Continuous Systems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66121"/>
            <a:ext cx="4191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System in which the state variable(s) change continuously over time.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 the amount of water flow over 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17201"/>
            <a:ext cx="4876800" cy="2911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74391" y="1294871"/>
            <a:ext cx="184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Discrete Systems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1664203"/>
            <a:ext cx="3886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 </a:t>
            </a:r>
            <a:r>
              <a:rPr lang="en-US" i="1" dirty="0"/>
              <a:t>System</a:t>
            </a:r>
            <a:r>
              <a:rPr lang="en-US" dirty="0"/>
              <a:t> in which the state variable(s) change only at a discrete set of points in time.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E.g.1: Customers arrive at 3:15, 3:23, 4:01,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</a:rPr>
              <a:t>in a Bank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948125"/>
            <a:ext cx="4462527" cy="27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8352" y="1219200"/>
            <a:ext cx="7917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</a:rPr>
              <a:t>                Model of a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</a:rPr>
              <a:t>A model is defined as a </a:t>
            </a:r>
            <a:r>
              <a:rPr lang="en-US" sz="3600" b="1" dirty="0">
                <a:latin typeface="Times New Roman" panose="02020603050405020304" pitchFamily="18" charset="0"/>
              </a:rPr>
              <a:t>representation of a system for the purpose of studying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3773973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167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Types of Simulation Models</a:t>
            </a: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3276600" y="1828800"/>
            <a:ext cx="2124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System model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deterministic</a:t>
            </a:r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5461000" y="3038475"/>
            <a:ext cx="1549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stochastic</a:t>
            </a:r>
          </a:p>
        </p:txBody>
      </p:sp>
      <p:sp>
        <p:nvSpPr>
          <p:cNvPr id="28678" name="Text Box 10"/>
          <p:cNvSpPr txBox="1">
            <a:spLocks noChangeArrowheads="1"/>
          </p:cNvSpPr>
          <p:nvPr/>
        </p:nvSpPr>
        <p:spPr bwMode="auto">
          <a:xfrm>
            <a:off x="381000" y="4114800"/>
            <a:ext cx="904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</a:t>
            </a:r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2057400" y="4114800"/>
            <a:ext cx="13287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</a:t>
            </a:r>
          </a:p>
        </p:txBody>
      </p:sp>
      <p:sp>
        <p:nvSpPr>
          <p:cNvPr id="28680" name="Text Box 12"/>
          <p:cNvSpPr txBox="1">
            <a:spLocks noChangeArrowheads="1"/>
          </p:cNvSpPr>
          <p:nvPr/>
        </p:nvSpPr>
        <p:spPr bwMode="auto">
          <a:xfrm>
            <a:off x="4986338" y="4114800"/>
            <a:ext cx="904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static</a:t>
            </a:r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6748463" y="4114800"/>
            <a:ext cx="13287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dynamic</a:t>
            </a:r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1000125" y="5305425"/>
            <a:ext cx="16684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continuous</a:t>
            </a:r>
          </a:p>
        </p:txBody>
      </p:sp>
      <p:sp>
        <p:nvSpPr>
          <p:cNvPr id="28683" name="Rectangle 15"/>
          <p:cNvSpPr>
            <a:spLocks noChangeArrowheads="1"/>
          </p:cNvSpPr>
          <p:nvPr/>
        </p:nvSpPr>
        <p:spPr bwMode="auto">
          <a:xfrm>
            <a:off x="2903538" y="5324475"/>
            <a:ext cx="1260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discrete</a:t>
            </a:r>
          </a:p>
        </p:txBody>
      </p:sp>
      <p:sp>
        <p:nvSpPr>
          <p:cNvPr id="28684" name="Rectangle 16"/>
          <p:cNvSpPr>
            <a:spLocks noChangeArrowheads="1"/>
          </p:cNvSpPr>
          <p:nvPr/>
        </p:nvSpPr>
        <p:spPr bwMode="auto">
          <a:xfrm>
            <a:off x="5599113" y="5305425"/>
            <a:ext cx="1668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continuous</a:t>
            </a:r>
          </a:p>
        </p:txBody>
      </p:sp>
      <p:sp>
        <p:nvSpPr>
          <p:cNvPr id="28685" name="Rectangle 17"/>
          <p:cNvSpPr>
            <a:spLocks noChangeArrowheads="1"/>
          </p:cNvSpPr>
          <p:nvPr/>
        </p:nvSpPr>
        <p:spPr bwMode="auto">
          <a:xfrm>
            <a:off x="7502525" y="5324475"/>
            <a:ext cx="1260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discrete</a:t>
            </a:r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 flipH="1">
            <a:off x="1752600" y="2286000"/>
            <a:ext cx="2590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>
            <a:off x="4343400" y="2286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H="1">
            <a:off x="838200" y="3505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1828800" y="3505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22"/>
          <p:cNvSpPr>
            <a:spLocks noChangeShapeType="1"/>
          </p:cNvSpPr>
          <p:nvPr/>
        </p:nvSpPr>
        <p:spPr bwMode="auto">
          <a:xfrm flipH="1">
            <a:off x="1828800" y="4572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>
            <a:off x="2743200" y="4572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4"/>
          <p:cNvSpPr>
            <a:spLocks noChangeShapeType="1"/>
          </p:cNvSpPr>
          <p:nvPr/>
        </p:nvSpPr>
        <p:spPr bwMode="auto">
          <a:xfrm flipH="1">
            <a:off x="5410200" y="3505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5"/>
          <p:cNvSpPr>
            <a:spLocks noChangeShapeType="1"/>
          </p:cNvSpPr>
          <p:nvPr/>
        </p:nvSpPr>
        <p:spPr bwMode="auto">
          <a:xfrm>
            <a:off x="6248400" y="3505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6"/>
          <p:cNvSpPr>
            <a:spLocks noChangeShapeType="1"/>
          </p:cNvSpPr>
          <p:nvPr/>
        </p:nvSpPr>
        <p:spPr bwMode="auto">
          <a:xfrm flipH="1">
            <a:off x="6400800" y="4572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7"/>
          <p:cNvSpPr>
            <a:spLocks noChangeShapeType="1"/>
          </p:cNvSpPr>
          <p:nvPr/>
        </p:nvSpPr>
        <p:spPr bwMode="auto">
          <a:xfrm>
            <a:off x="7467600" y="4572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Rectangle 28"/>
          <p:cNvSpPr>
            <a:spLocks noChangeArrowheads="1"/>
          </p:cNvSpPr>
          <p:nvPr/>
        </p:nvSpPr>
        <p:spPr bwMode="auto">
          <a:xfrm>
            <a:off x="4800600" y="4576763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0" hangingPunct="0"/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Monte Carlo</a:t>
            </a:r>
          </a:p>
          <a:p>
            <a:pPr algn="ctr" eaLnBrk="0" hangingPunct="0"/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28697" name="Rectangle 29"/>
          <p:cNvSpPr>
            <a:spLocks noChangeArrowheads="1"/>
          </p:cNvSpPr>
          <p:nvPr/>
        </p:nvSpPr>
        <p:spPr bwMode="auto">
          <a:xfrm>
            <a:off x="7258050" y="586740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0" hangingPunct="0"/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Discrete-event</a:t>
            </a:r>
          </a:p>
          <a:p>
            <a:pPr algn="ctr" eaLnBrk="0" hangingPunct="0"/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28698" name="Rectangle 30"/>
          <p:cNvSpPr>
            <a:spLocks noChangeArrowheads="1"/>
          </p:cNvSpPr>
          <p:nvPr/>
        </p:nvSpPr>
        <p:spPr bwMode="auto">
          <a:xfrm>
            <a:off x="5715000" y="5835650"/>
            <a:ext cx="1341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Continuous</a:t>
            </a:r>
          </a:p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2686050" y="5835650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Discrete-event</a:t>
            </a:r>
          </a:p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1143000" y="5803900"/>
            <a:ext cx="1341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Continuous</a:t>
            </a:r>
          </a:p>
          <a:p>
            <a:pPr algn="ctr" eaLnBrk="0" hangingPunct="0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simulation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1055886"/>
            <a:ext cx="259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Mathematical(Logical Models)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Physical (iconic) Models 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600" dirty="0"/>
              <a:t>Process Models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48463" y="6375400"/>
            <a:ext cx="1905000" cy="457200"/>
          </a:xfrm>
        </p:spPr>
        <p:txBody>
          <a:bodyPr/>
          <a:lstStyle/>
          <a:p>
            <a:fld id="{451A9EEE-59F2-495A-BA64-8C3219BCF6E9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33903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Stochastic vs. Deterministic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Stochastic simulation: </a:t>
            </a:r>
            <a:r>
              <a:rPr lang="en-US" altLang="en-US" sz="2000" dirty="0"/>
              <a:t>a simulation that contains random (probabilistic) elements, e.g.,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/>
              <a:t>Examples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b="1" dirty="0"/>
              <a:t>Inter-arrival time </a:t>
            </a:r>
            <a:r>
              <a:rPr lang="en-US" altLang="en-US" sz="2000" dirty="0"/>
              <a:t>or service time of customers at a restaurant or store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b="1" dirty="0"/>
              <a:t>Amount of </a:t>
            </a:r>
            <a:r>
              <a:rPr lang="en-US" altLang="en-US" sz="2000" dirty="0"/>
              <a:t>time required to service a customer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/>
              <a:t>Output is a random quantity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F0000"/>
                </a:solidFill>
              </a:rPr>
              <a:t>multiple runs required analyze output</a:t>
            </a:r>
            <a:r>
              <a:rPr lang="en-US" altLang="en-U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Deterministic simulation</a:t>
            </a:r>
            <a:r>
              <a:rPr lang="en-US" altLang="en-US" sz="2000" dirty="0">
                <a:solidFill>
                  <a:srgbClr val="FF0000"/>
                </a:solidFill>
              </a:rPr>
              <a:t>: </a:t>
            </a:r>
            <a:r>
              <a:rPr lang="en-US" altLang="en-US" sz="2000" dirty="0"/>
              <a:t>a simulation containing no random elements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/>
              <a:t>Examples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Simulation of a </a:t>
            </a:r>
            <a:r>
              <a:rPr lang="en-US" altLang="en-US" sz="2000" b="1" dirty="0"/>
              <a:t>digital circuit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/>
              <a:t>Simulation of a </a:t>
            </a:r>
            <a:r>
              <a:rPr lang="en-US" altLang="en-US" sz="2000" b="1" dirty="0"/>
              <a:t>chemical reaction based on differential equations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/>
              <a:t>Output is deterministic for a given set of inputs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743"/>
            <a:ext cx="68580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Indicative Contents </a:t>
            </a:r>
            <a:r>
              <a:rPr lang="en-US" b="1" dirty="0" err="1"/>
              <a:t>Cont</a:t>
            </a:r>
            <a:r>
              <a:rPr lang="en-US" b="1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900" y="1600200"/>
            <a:ext cx="7696200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Event-oriented simulations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Process-oriented simulations: Process-oriented world-view and simulation models, relationship to event-oriented models, Simulation languages and primitives.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Queuing network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Agent-based simulation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Practice using ARENA SIMULATION SOFTWARE </a:t>
            </a:r>
          </a:p>
        </p:txBody>
      </p:sp>
    </p:spTree>
    <p:extLst>
      <p:ext uri="{BB962C8B-B14F-4D97-AF65-F5344CB8AC3E}">
        <p14:creationId xmlns:p14="http://schemas.microsoft.com/office/powerpoint/2010/main" val="1615351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Static vs. Dynamic Models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Static models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Model where time is not a significant variable</a:t>
            </a:r>
          </a:p>
          <a:p>
            <a:pPr lvl="1" algn="just">
              <a:lnSpc>
                <a:spcPct val="15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Static + stochastic = Monte Carlo simulation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b="1" dirty="0"/>
              <a:t>Dynamic models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Model focusing on the evolution of the system under investigation over time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Main focus of this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Continuous vs. Discrete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Discrete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State of the system is viewed as changing at discrete points in time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An </a:t>
            </a:r>
            <a:r>
              <a:rPr lang="en-US" altLang="en-US" b="1" dirty="0"/>
              <a:t>event</a:t>
            </a:r>
            <a:r>
              <a:rPr lang="en-US" altLang="en-US" dirty="0"/>
              <a:t> is associated with each state transition</a:t>
            </a:r>
          </a:p>
          <a:p>
            <a:pPr lvl="2" algn="just">
              <a:lnSpc>
                <a:spcPct val="150000"/>
              </a:lnSpc>
            </a:pPr>
            <a:r>
              <a:rPr lang="en-US" altLang="en-US" b="1" dirty="0"/>
              <a:t>Events </a:t>
            </a:r>
            <a:r>
              <a:rPr lang="en-US" altLang="en-US" dirty="0"/>
              <a:t>contain </a:t>
            </a:r>
            <a:r>
              <a:rPr lang="en-US" altLang="en-US" b="1" dirty="0"/>
              <a:t>time stamp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Continuous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State of the system is viewed as changing continuously across time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System typically described by a </a:t>
            </a:r>
            <a:r>
              <a:rPr lang="en-US" altLang="en-US" b="1" dirty="0"/>
              <a:t>set of differential equations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686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743"/>
            <a:ext cx="68580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Indicative Contents </a:t>
            </a:r>
            <a:r>
              <a:rPr lang="en-US" b="1" dirty="0" err="1"/>
              <a:t>Cont</a:t>
            </a:r>
            <a:r>
              <a:rPr lang="en-US" b="1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900" y="1600200"/>
            <a:ext cx="76962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/>
              <a:t>Finite-different methods: Initial value problems, Euler methods, </a:t>
            </a:r>
            <a:r>
              <a:rPr lang="en-US" sz="2400" dirty="0" err="1"/>
              <a:t>Runge-Kutta</a:t>
            </a:r>
            <a:r>
              <a:rPr lang="en-US" sz="2400" dirty="0"/>
              <a:t> methods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/>
              <a:t>The Monte Carlo Simulation method</a:t>
            </a:r>
            <a:endParaRPr lang="en-US" sz="2200" dirty="0"/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Simulation using ARENA SIMULATION SOFTWARE </a:t>
            </a:r>
          </a:p>
        </p:txBody>
      </p:sp>
    </p:spTree>
    <p:extLst>
      <p:ext uri="{BB962C8B-B14F-4D97-AF65-F5344CB8AC3E}">
        <p14:creationId xmlns:p14="http://schemas.microsoft.com/office/powerpoint/2010/main" val="161535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743"/>
            <a:ext cx="68580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Indicative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900" y="1600200"/>
            <a:ext cx="7696200" cy="276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Discrete-Event System Simulation</a:t>
            </a:r>
            <a:r>
              <a:rPr lang="en-US" sz="2400" dirty="0"/>
              <a:t> (Fourth Edition), Banks, Carson, Nelson, and </a:t>
            </a:r>
            <a:r>
              <a:rPr lang="en-US" sz="2400" dirty="0" err="1"/>
              <a:t>Nicol</a:t>
            </a:r>
            <a:r>
              <a:rPr lang="en-US" sz="2400" dirty="0"/>
              <a:t>, Prentice-Hall, 2005.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Simulation Modeling and Analysis</a:t>
            </a:r>
            <a:r>
              <a:rPr lang="en-US" sz="2400" dirty="0"/>
              <a:t> (Third Edition), Law and </a:t>
            </a:r>
            <a:r>
              <a:rPr lang="en-US" sz="2400" dirty="0" err="1"/>
              <a:t>Kelton</a:t>
            </a:r>
            <a:r>
              <a:rPr lang="en-US" sz="2400" dirty="0"/>
              <a:t>, McGraw Hill, 2000. 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53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6172200" cy="1146175"/>
          </a:xfrm>
        </p:spPr>
        <p:txBody>
          <a:bodyPr/>
          <a:lstStyle/>
          <a:p>
            <a:r>
              <a:rPr lang="en-US" b="1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/>
              </a:rPr>
              <a:t>Introduction to modeling and simulations</a:t>
            </a:r>
            <a:endParaRPr lang="en-US" b="1" dirty="0">
              <a:effectLst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838200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Introduction To Modeling and Simulation</a:t>
            </a:r>
            <a:br>
              <a:rPr lang="en-US" sz="2800" b="1" dirty="0"/>
            </a:br>
            <a:r>
              <a:rPr lang="en-US" sz="2800" b="1" dirty="0"/>
              <a:t>                           (Outline Contents)</a:t>
            </a:r>
            <a:r>
              <a:rPr lang="en-US" sz="28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441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What is Modeling and Simulation (M&amp;S) ?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Model Classification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Simulation Types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Some Application Areas of M&amp;S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Advantages, disadvantages, and pitfalls in a simulation study</a:t>
            </a:r>
          </a:p>
          <a:p>
            <a:pPr marL="285750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100" dirty="0"/>
              <a:t>M&amp;S Terms and Definitions</a:t>
            </a:r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2133600"/>
            <a:ext cx="365760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/>
              <a:t>What is simulation?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/>
              <a:t>How to study a system?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/>
              <a:t>When to use simulations?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/>
              <a:t>Terminology – system, state, events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100" dirty="0"/>
              <a:t>Steps in a simulation study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0668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M&amp;S ?</a:t>
            </a:r>
            <a:r>
              <a:rPr lang="en-US" sz="3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133600"/>
            <a:ext cx="70866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dirty="0"/>
              <a:t>Discipline of </a:t>
            </a:r>
            <a:r>
              <a:rPr lang="en-US" sz="2200" b="1" dirty="0">
                <a:solidFill>
                  <a:srgbClr val="FF0000"/>
                </a:solidFill>
              </a:rPr>
              <a:t>understanding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0000"/>
                </a:solidFill>
              </a:rPr>
              <a:t>evaluating</a:t>
            </a:r>
            <a:r>
              <a:rPr lang="en-US" sz="2200" dirty="0"/>
              <a:t> the </a:t>
            </a:r>
            <a:r>
              <a:rPr lang="en-US" sz="2200" dirty="0">
                <a:solidFill>
                  <a:srgbClr val="FF0000"/>
                </a:solidFill>
              </a:rPr>
              <a:t>interaction</a:t>
            </a:r>
            <a:r>
              <a:rPr lang="en-US" sz="2200" dirty="0"/>
              <a:t> of parts of </a:t>
            </a:r>
            <a:r>
              <a:rPr lang="en-US" sz="2200" dirty="0">
                <a:solidFill>
                  <a:srgbClr val="FF0000"/>
                </a:solidFill>
              </a:rPr>
              <a:t>a real </a:t>
            </a:r>
            <a:r>
              <a:rPr lang="en-US" sz="2200" dirty="0"/>
              <a:t>or </a:t>
            </a:r>
            <a:r>
              <a:rPr lang="en-US" sz="2200" dirty="0">
                <a:solidFill>
                  <a:srgbClr val="FF0000"/>
                </a:solidFill>
              </a:rPr>
              <a:t>theoretical</a:t>
            </a:r>
            <a:r>
              <a:rPr lang="en-US" sz="2200" dirty="0"/>
              <a:t> system by:  </a:t>
            </a:r>
            <a:br>
              <a:rPr lang="en-US" sz="2200" dirty="0"/>
            </a:br>
            <a:r>
              <a:rPr lang="en-US" sz="2200" dirty="0"/>
              <a:t>–Designing its representation </a:t>
            </a:r>
            <a:r>
              <a:rPr lang="en-US" sz="2200" dirty="0">
                <a:solidFill>
                  <a:srgbClr val="FF0000"/>
                </a:solidFill>
              </a:rPr>
              <a:t>(model) </a:t>
            </a:r>
            <a:r>
              <a:rPr lang="en-US" sz="2200" dirty="0"/>
              <a:t>and</a:t>
            </a:r>
            <a:br>
              <a:rPr lang="en-US" sz="2200" dirty="0"/>
            </a:br>
            <a:r>
              <a:rPr lang="en-US" sz="2200" dirty="0"/>
              <a:t>– Executing (running) the model including the time and    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            space dimension </a:t>
            </a:r>
            <a:r>
              <a:rPr lang="en-US" sz="2200" dirty="0">
                <a:solidFill>
                  <a:srgbClr val="FF0000"/>
                </a:solidFill>
              </a:rPr>
              <a:t>(simulation).</a:t>
            </a:r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010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B89A-5EBC-43D9-926C-4701B25471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1442</Words>
  <Application>Microsoft Office PowerPoint</Application>
  <PresentationFormat>On-screen Show (4:3)</PresentationFormat>
  <Paragraphs>226</Paragraphs>
  <Slides>32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Bell MT</vt:lpstr>
      <vt:lpstr>Calibri</vt:lpstr>
      <vt:lpstr>Constantia</vt:lpstr>
      <vt:lpstr>Courier New</vt:lpstr>
      <vt:lpstr>Gadugi</vt:lpstr>
      <vt:lpstr>Times New Roman</vt:lpstr>
      <vt:lpstr>Wingdings</vt:lpstr>
      <vt:lpstr>Office Theme</vt:lpstr>
      <vt:lpstr>Bitmap Image</vt:lpstr>
      <vt:lpstr>PowerPoint Presentation</vt:lpstr>
      <vt:lpstr>Indicative Contents</vt:lpstr>
      <vt:lpstr>Indicative Contents Cont’</vt:lpstr>
      <vt:lpstr>Indicative Contents Cont’</vt:lpstr>
      <vt:lpstr>Indicative Resources</vt:lpstr>
      <vt:lpstr>Chapter 1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study a system?</vt:lpstr>
      <vt:lpstr>When to use simulations?</vt:lpstr>
      <vt:lpstr>PowerPoint Presentation</vt:lpstr>
      <vt:lpstr>PowerPoint Presentation</vt:lpstr>
      <vt:lpstr> How to Use a Simulation ?  </vt:lpstr>
      <vt:lpstr>PowerPoint Presentation</vt:lpstr>
      <vt:lpstr>Typical Uses of Simulation</vt:lpstr>
      <vt:lpstr>PowerPoint Presentation</vt:lpstr>
      <vt:lpstr>PowerPoint Presentation</vt:lpstr>
      <vt:lpstr>PowerPoint Presentation</vt:lpstr>
      <vt:lpstr>A Few Example Applications</vt:lpstr>
      <vt:lpstr>Terminology</vt:lpstr>
      <vt:lpstr>Systems</vt:lpstr>
      <vt:lpstr>PowerPoint Presentation</vt:lpstr>
      <vt:lpstr>PowerPoint Presentation</vt:lpstr>
      <vt:lpstr>Types of Simulation Models</vt:lpstr>
      <vt:lpstr>Stochastic vs. Deterministic</vt:lpstr>
      <vt:lpstr>Static vs. Dynamic Models</vt:lpstr>
      <vt:lpstr>Continuous vs. Discrete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KOICA</dc:creator>
  <cp:lastModifiedBy>alineu63@gmail.com</cp:lastModifiedBy>
  <cp:revision>201</cp:revision>
  <dcterms:created xsi:type="dcterms:W3CDTF">2018-02-10T00:52:41Z</dcterms:created>
  <dcterms:modified xsi:type="dcterms:W3CDTF">2020-11-16T10:50:56Z</dcterms:modified>
</cp:coreProperties>
</file>