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05213-88B8-4040-B176-423DA27CE1E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88DA2-9C0B-4DA1-A13C-B0CA0B170A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5" dirty="0"/>
              <a:t>18-</a:t>
            </a:r>
            <a:r>
              <a:rPr dirty="0"/>
              <a:t>Ja</a:t>
            </a:r>
            <a:r>
              <a:rPr spc="-5" dirty="0"/>
              <a:t>n-</a:t>
            </a:r>
            <a:r>
              <a:rPr spc="-15" dirty="0"/>
              <a:t>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DFDE-683B-4AF1-93DC-0206640679B6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5" dirty="0"/>
              <a:t>18-</a:t>
            </a:r>
            <a:r>
              <a:rPr dirty="0"/>
              <a:t>Ja</a:t>
            </a:r>
            <a:r>
              <a:rPr spc="-5" dirty="0"/>
              <a:t>n-</a:t>
            </a:r>
            <a:r>
              <a:rPr spc="-15" dirty="0"/>
              <a:t>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3FC86-1646-4806-9B56-C2C32DB62BF3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5" dirty="0"/>
              <a:t>18-</a:t>
            </a:r>
            <a:r>
              <a:rPr dirty="0"/>
              <a:t>Ja</a:t>
            </a:r>
            <a:r>
              <a:rPr spc="-5" dirty="0"/>
              <a:t>n-</a:t>
            </a:r>
            <a:r>
              <a:rPr spc="-15" dirty="0"/>
              <a:t>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ABD1-ACDB-4CEA-ADA1-D1648E8A7454}" type="datetime1">
              <a:rPr lang="en-US" smtClean="0"/>
              <a:t>11/16/2020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270"/>
          </a:xfrm>
          <a:custGeom>
            <a:avLst/>
            <a:gdLst/>
            <a:ahLst/>
            <a:cxnLst/>
            <a:rect l="l" t="t" r="r" b="b"/>
            <a:pathLst>
              <a:path w="9144000" h="1270">
                <a:moveTo>
                  <a:pt x="0" y="762"/>
                </a:moveTo>
                <a:lnTo>
                  <a:pt x="9144000" y="762"/>
                </a:lnTo>
                <a:lnTo>
                  <a:pt x="9144000" y="0"/>
                </a:lnTo>
                <a:lnTo>
                  <a:pt x="0" y="0"/>
                </a:lnTo>
                <a:lnTo>
                  <a:pt x="0" y="76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53505"/>
            <a:ext cx="9144000" cy="17780"/>
          </a:xfrm>
          <a:custGeom>
            <a:avLst/>
            <a:gdLst/>
            <a:ahLst/>
            <a:cxnLst/>
            <a:rect l="l" t="t" r="r" b="b"/>
            <a:pathLst>
              <a:path w="9144000" h="17779">
                <a:moveTo>
                  <a:pt x="0" y="17525"/>
                </a:moveTo>
                <a:lnTo>
                  <a:pt x="9144000" y="17525"/>
                </a:lnTo>
                <a:lnTo>
                  <a:pt x="9144000" y="0"/>
                </a:lnTo>
                <a:lnTo>
                  <a:pt x="0" y="0"/>
                </a:lnTo>
                <a:lnTo>
                  <a:pt x="0" y="17525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1" y="761"/>
            <a:ext cx="9144000" cy="5953125"/>
          </a:xfrm>
          <a:custGeom>
            <a:avLst/>
            <a:gdLst/>
            <a:ahLst/>
            <a:cxnLst/>
            <a:rect l="l" t="t" r="r" b="b"/>
            <a:pathLst>
              <a:path w="9144000" h="5953125">
                <a:moveTo>
                  <a:pt x="0" y="5952744"/>
                </a:moveTo>
                <a:lnTo>
                  <a:pt x="9144000" y="5952744"/>
                </a:lnTo>
                <a:lnTo>
                  <a:pt x="9144000" y="0"/>
                </a:lnTo>
                <a:lnTo>
                  <a:pt x="0" y="0"/>
                </a:lnTo>
                <a:lnTo>
                  <a:pt x="0" y="5952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61" y="761"/>
            <a:ext cx="9144000" cy="5953125"/>
          </a:xfrm>
          <a:custGeom>
            <a:avLst/>
            <a:gdLst/>
            <a:ahLst/>
            <a:cxnLst/>
            <a:rect l="l" t="t" r="r" b="b"/>
            <a:pathLst>
              <a:path w="9144000" h="5953125">
                <a:moveTo>
                  <a:pt x="0" y="5952744"/>
                </a:moveTo>
                <a:lnTo>
                  <a:pt x="9144000" y="5952744"/>
                </a:lnTo>
                <a:lnTo>
                  <a:pt x="9144000" y="0"/>
                </a:lnTo>
                <a:lnTo>
                  <a:pt x="0" y="0"/>
                </a:lnTo>
                <a:lnTo>
                  <a:pt x="0" y="5952744"/>
                </a:lnTo>
                <a:close/>
              </a:path>
            </a:pathLst>
          </a:custGeom>
          <a:ln w="19812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5" dirty="0"/>
              <a:t>18-</a:t>
            </a:r>
            <a:r>
              <a:rPr dirty="0"/>
              <a:t>Ja</a:t>
            </a:r>
            <a:r>
              <a:rPr spc="-5" dirty="0"/>
              <a:t>n-</a:t>
            </a:r>
            <a:r>
              <a:rPr spc="-15" dirty="0"/>
              <a:t>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7133-8C09-48F6-A2F1-B33B3985174C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5" dirty="0"/>
              <a:t>18-</a:t>
            </a:r>
            <a:r>
              <a:rPr dirty="0"/>
              <a:t>Ja</a:t>
            </a:r>
            <a:r>
              <a:rPr spc="-5" dirty="0"/>
              <a:t>n-</a:t>
            </a:r>
            <a:r>
              <a:rPr spc="-15" dirty="0"/>
              <a:t>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0C309-7BCA-4542-B20D-51D9C2773E63}" type="datetime1">
              <a:rPr lang="en-US" smtClean="0"/>
              <a:t>11/16/2020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7692" y="2800857"/>
            <a:ext cx="49286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4260" y="1862455"/>
            <a:ext cx="5911850" cy="2635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76009" y="6323333"/>
            <a:ext cx="825500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5" dirty="0"/>
              <a:t>18-</a:t>
            </a:r>
            <a:r>
              <a:rPr dirty="0"/>
              <a:t>Ja</a:t>
            </a:r>
            <a:r>
              <a:rPr spc="-5" dirty="0"/>
              <a:t>n-</a:t>
            </a:r>
            <a:r>
              <a:rPr spc="-15" dirty="0"/>
              <a:t>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8D73-C4E7-490E-893E-56B0F160EDE8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1325" y="6331838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3057" y="4571241"/>
            <a:ext cx="2263226" cy="1461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Simulation</a:t>
            </a:r>
            <a:r>
              <a:rPr spc="-40" dirty="0"/>
              <a:t> </a:t>
            </a:r>
            <a:r>
              <a:rPr spc="-5"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61" y="6240576"/>
            <a:ext cx="1172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18-Jan-19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8975" y="29362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EBDDC3"/>
                </a:solidFill>
                <a:latin typeface="Arial"/>
                <a:cs typeface="Arial"/>
              </a:rPr>
              <a:t>41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6070"/>
            <a:ext cx="7591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6575" algn="l"/>
              </a:tabLst>
            </a:pPr>
            <a:r>
              <a:rPr sz="4400" dirty="0">
                <a:latin typeface="Tw Cen MT"/>
                <a:cs typeface="Tw Cen MT"/>
              </a:rPr>
              <a:t>The</a:t>
            </a:r>
            <a:r>
              <a:rPr sz="4400" spc="10" dirty="0">
                <a:latin typeface="Tw Cen MT"/>
                <a:cs typeface="Tw Cen MT"/>
              </a:rPr>
              <a:t> </a:t>
            </a:r>
            <a:r>
              <a:rPr sz="4400" dirty="0">
                <a:latin typeface="Tw Cen MT"/>
                <a:cs typeface="Tw Cen MT"/>
              </a:rPr>
              <a:t>Expansion</a:t>
            </a:r>
            <a:r>
              <a:rPr sz="4400" spc="15" dirty="0">
                <a:latin typeface="Tw Cen MT"/>
                <a:cs typeface="Tw Cen MT"/>
              </a:rPr>
              <a:t> </a:t>
            </a:r>
            <a:r>
              <a:rPr sz="4400" spc="-25" dirty="0">
                <a:latin typeface="Tw Cen MT"/>
                <a:cs typeface="Tw Cen MT"/>
              </a:rPr>
              <a:t>Period::	</a:t>
            </a:r>
            <a:r>
              <a:rPr sz="4400" dirty="0">
                <a:latin typeface="Tw Cen MT"/>
                <a:cs typeface="Tw Cen MT"/>
              </a:rPr>
              <a:t>1971-78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87423"/>
            <a:ext cx="6396990" cy="334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b="1" spc="-5" dirty="0">
                <a:latin typeface="Tw Cen MT"/>
                <a:cs typeface="Tw Cen MT"/>
              </a:rPr>
              <a:t>GPSS/H </a:t>
            </a:r>
            <a:r>
              <a:rPr sz="2800" spc="-5" dirty="0">
                <a:latin typeface="Tw Cen MT"/>
                <a:cs typeface="Tw Cen MT"/>
              </a:rPr>
              <a:t>–</a:t>
            </a:r>
            <a:r>
              <a:rPr sz="2800" spc="4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1977</a:t>
            </a:r>
            <a:endParaRPr sz="28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37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b="1" spc="-5" dirty="0">
                <a:latin typeface="Tw Cen MT"/>
                <a:cs typeface="Tw Cen MT"/>
              </a:rPr>
              <a:t>GASP </a:t>
            </a:r>
            <a:r>
              <a:rPr sz="2800" b="1" dirty="0">
                <a:latin typeface="Tw Cen MT"/>
                <a:cs typeface="Tw Cen MT"/>
              </a:rPr>
              <a:t>IV </a:t>
            </a:r>
            <a:r>
              <a:rPr sz="2800" spc="-5" dirty="0">
                <a:latin typeface="Tw Cen MT"/>
                <a:cs typeface="Tw Cen MT"/>
              </a:rPr>
              <a:t>– </a:t>
            </a:r>
            <a:r>
              <a:rPr sz="2800" dirty="0">
                <a:latin typeface="Tw Cen MT"/>
                <a:cs typeface="Tw Cen MT"/>
              </a:rPr>
              <a:t>1974 </a:t>
            </a:r>
            <a:r>
              <a:rPr sz="2800" spc="-5" dirty="0">
                <a:latin typeface="Tw Cen MT"/>
                <a:cs typeface="Tw Cen MT"/>
              </a:rPr>
              <a:t>–</a:t>
            </a:r>
            <a:r>
              <a:rPr sz="2800" spc="25" dirty="0">
                <a:latin typeface="Tw Cen MT"/>
                <a:cs typeface="Tw Cen MT"/>
              </a:rPr>
              <a:t> </a:t>
            </a:r>
            <a:r>
              <a:rPr sz="2800" spc="-5" dirty="0">
                <a:latin typeface="Tw Cen MT"/>
                <a:cs typeface="Tw Cen MT"/>
              </a:rPr>
              <a:t>Purdue</a:t>
            </a:r>
            <a:endParaRPr sz="28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39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b="1" spc="-5" dirty="0">
                <a:latin typeface="Tw Cen MT"/>
                <a:cs typeface="Tw Cen MT"/>
              </a:rPr>
              <a:t>SIMULA</a:t>
            </a:r>
            <a:endParaRPr sz="28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280"/>
              </a:spcBef>
              <a:buClr>
                <a:srgbClr val="93B6D2"/>
              </a:buClr>
              <a:buSzPct val="69642"/>
              <a:buFont typeface="Wingdings 2"/>
              <a:buChar char=""/>
              <a:tabLst>
                <a:tab pos="653415" algn="l"/>
              </a:tabLst>
            </a:pPr>
            <a:r>
              <a:rPr sz="2800" spc="-5" dirty="0">
                <a:latin typeface="Tw Cen MT"/>
                <a:cs typeface="Tw Cen MT"/>
              </a:rPr>
              <a:t>Attempt to simplify the modeling</a:t>
            </a:r>
            <a:r>
              <a:rPr sz="2800" spc="8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process</a:t>
            </a:r>
            <a:endParaRPr sz="28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285"/>
              </a:spcBef>
              <a:buClr>
                <a:srgbClr val="93B6D2"/>
              </a:buClr>
              <a:buSzPct val="69642"/>
              <a:buFont typeface="Wingdings 2"/>
              <a:buChar char=""/>
              <a:tabLst>
                <a:tab pos="653415" algn="l"/>
              </a:tabLst>
            </a:pPr>
            <a:r>
              <a:rPr sz="2800" spc="-15" dirty="0">
                <a:latin typeface="Tw Cen MT"/>
                <a:cs typeface="Tw Cen MT"/>
              </a:rPr>
              <a:t>Program </a:t>
            </a:r>
            <a:r>
              <a:rPr sz="2800" spc="-10" dirty="0">
                <a:latin typeface="Tw Cen MT"/>
                <a:cs typeface="Tw Cen MT"/>
              </a:rPr>
              <a:t>generators </a:t>
            </a:r>
            <a:r>
              <a:rPr sz="2800" spc="-5" dirty="0">
                <a:latin typeface="Tw Cen MT"/>
                <a:cs typeface="Tw Cen MT"/>
              </a:rPr>
              <a:t>– </a:t>
            </a:r>
            <a:r>
              <a:rPr sz="2800" spc="-15" dirty="0">
                <a:latin typeface="Tw Cen MT"/>
                <a:cs typeface="Tw Cen MT"/>
              </a:rPr>
              <a:t>severe</a:t>
            </a:r>
            <a:r>
              <a:rPr sz="2800" spc="6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limitations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4376"/>
            <a:ext cx="7279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Tw Cen MT"/>
                <a:cs typeface="Tw Cen MT"/>
              </a:rPr>
              <a:t>Consolidation </a:t>
            </a:r>
            <a:r>
              <a:rPr sz="3200" dirty="0">
                <a:latin typeface="Tw Cen MT"/>
                <a:cs typeface="Tw Cen MT"/>
              </a:rPr>
              <a:t>&amp; Regeneration::</a:t>
            </a:r>
            <a:r>
              <a:rPr sz="3200" spc="-30" dirty="0">
                <a:latin typeface="Tw Cen MT"/>
                <a:cs typeface="Tw Cen MT"/>
              </a:rPr>
              <a:t> </a:t>
            </a:r>
            <a:r>
              <a:rPr sz="3200" spc="5" dirty="0">
                <a:latin typeface="Tw Cen MT"/>
                <a:cs typeface="Tw Cen MT"/>
              </a:rPr>
              <a:t>1979-1986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987" y="1732229"/>
            <a:ext cx="5373370" cy="441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indent="-32067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58140" algn="l"/>
                <a:tab pos="358775" algn="l"/>
              </a:tabLst>
            </a:pPr>
            <a:r>
              <a:rPr sz="2200" spc="-10" dirty="0">
                <a:latin typeface="Tw Cen MT"/>
                <a:cs typeface="Tw Cen MT"/>
              </a:rPr>
              <a:t>Movement </a:t>
            </a:r>
            <a:r>
              <a:rPr sz="2200" spc="-5" dirty="0">
                <a:latin typeface="Tw Cen MT"/>
                <a:cs typeface="Tw Cen MT"/>
              </a:rPr>
              <a:t>to mini and PC</a:t>
            </a:r>
            <a:r>
              <a:rPr sz="2200" spc="50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computers</a:t>
            </a:r>
            <a:endParaRPr sz="2200">
              <a:latin typeface="Tw Cen MT"/>
              <a:cs typeface="Tw Cen MT"/>
            </a:endParaRPr>
          </a:p>
          <a:p>
            <a:pPr marL="358140" indent="-320675">
              <a:lnSpc>
                <a:spcPct val="100000"/>
              </a:lnSpc>
              <a:spcBef>
                <a:spcPts val="2020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58140" algn="l"/>
                <a:tab pos="358775" algn="l"/>
              </a:tabLst>
            </a:pPr>
            <a:r>
              <a:rPr sz="2200" b="1" spc="-10" dirty="0">
                <a:latin typeface="Tw Cen MT"/>
                <a:cs typeface="Tw Cen MT"/>
              </a:rPr>
              <a:t>SLAM </a:t>
            </a:r>
            <a:r>
              <a:rPr sz="2200" b="1" dirty="0">
                <a:latin typeface="Tw Cen MT"/>
                <a:cs typeface="Tw Cen MT"/>
              </a:rPr>
              <a:t>II </a:t>
            </a:r>
            <a:r>
              <a:rPr sz="2200" spc="-5" dirty="0">
                <a:latin typeface="Tw Cen MT"/>
                <a:cs typeface="Tw Cen MT"/>
              </a:rPr>
              <a:t>(descendant </a:t>
            </a:r>
            <a:r>
              <a:rPr sz="2200" dirty="0">
                <a:latin typeface="Tw Cen MT"/>
                <a:cs typeface="Tw Cen MT"/>
              </a:rPr>
              <a:t>of</a:t>
            </a:r>
            <a:r>
              <a:rPr sz="2200" spc="114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GASP)</a:t>
            </a:r>
            <a:endParaRPr sz="2200">
              <a:latin typeface="Tw Cen MT"/>
              <a:cs typeface="Tw Cen MT"/>
            </a:endParaRPr>
          </a:p>
          <a:p>
            <a:pPr marL="678180" lvl="1" indent="-273685">
              <a:lnSpc>
                <a:spcPct val="100000"/>
              </a:lnSpc>
              <a:spcBef>
                <a:spcPts val="1920"/>
              </a:spcBef>
              <a:buClr>
                <a:srgbClr val="93B6D2"/>
              </a:buClr>
              <a:buSzPct val="68181"/>
              <a:buFont typeface="Wingdings 2"/>
              <a:buChar char=""/>
              <a:tabLst>
                <a:tab pos="678815" algn="l"/>
              </a:tabLst>
            </a:pPr>
            <a:r>
              <a:rPr sz="2200" spc="-5" dirty="0">
                <a:latin typeface="Tw Cen MT"/>
                <a:cs typeface="Tw Cen MT"/>
              </a:rPr>
              <a:t>3 world</a:t>
            </a:r>
            <a:r>
              <a:rPr sz="2200" spc="20" dirty="0">
                <a:latin typeface="Tw Cen MT"/>
                <a:cs typeface="Tw Cen MT"/>
              </a:rPr>
              <a:t> </a:t>
            </a:r>
            <a:r>
              <a:rPr sz="2200" spc="-15" dirty="0">
                <a:latin typeface="Tw Cen MT"/>
                <a:cs typeface="Tw Cen MT"/>
              </a:rPr>
              <a:t>views</a:t>
            </a:r>
            <a:endParaRPr sz="2200">
              <a:latin typeface="Tw Cen MT"/>
              <a:cs typeface="Tw Cen MT"/>
            </a:endParaRPr>
          </a:p>
          <a:p>
            <a:pPr marL="1409700" lvl="2" indent="-229235">
              <a:lnSpc>
                <a:spcPct val="100000"/>
              </a:lnSpc>
              <a:spcBef>
                <a:spcPts val="1720"/>
              </a:spcBef>
              <a:buClr>
                <a:srgbClr val="A4AB81"/>
              </a:buClr>
              <a:buSzPct val="75000"/>
              <a:buFont typeface="Wingdings"/>
              <a:buChar char=""/>
              <a:tabLst>
                <a:tab pos="1410335" algn="l"/>
              </a:tabLst>
            </a:pPr>
            <a:r>
              <a:rPr sz="2200" b="1" spc="-10" dirty="0">
                <a:latin typeface="Tw Cen MT"/>
                <a:cs typeface="Tw Cen MT"/>
              </a:rPr>
              <a:t>Event, </a:t>
            </a:r>
            <a:r>
              <a:rPr sz="2200" b="1" spc="-5" dirty="0">
                <a:latin typeface="Tw Cen MT"/>
                <a:cs typeface="Tw Cen MT"/>
              </a:rPr>
              <a:t>Network,</a:t>
            </a:r>
            <a:r>
              <a:rPr sz="2200" b="1" spc="10" dirty="0">
                <a:latin typeface="Tw Cen MT"/>
                <a:cs typeface="Tw Cen MT"/>
              </a:rPr>
              <a:t> </a:t>
            </a:r>
            <a:r>
              <a:rPr sz="2200" b="1" spc="-5" dirty="0">
                <a:latin typeface="Tw Cen MT"/>
                <a:cs typeface="Tw Cen MT"/>
              </a:rPr>
              <a:t>Continuous</a:t>
            </a:r>
            <a:endParaRPr sz="2200">
              <a:latin typeface="Tw Cen MT"/>
              <a:cs typeface="Tw Cen MT"/>
            </a:endParaRPr>
          </a:p>
          <a:p>
            <a:pPr marL="358140" indent="-320675">
              <a:lnSpc>
                <a:spcPct val="100000"/>
              </a:lnSpc>
              <a:spcBef>
                <a:spcPts val="2025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58140" algn="l"/>
                <a:tab pos="358775" algn="l"/>
              </a:tabLst>
            </a:pPr>
            <a:r>
              <a:rPr sz="2200" b="1" spc="-10" dirty="0">
                <a:latin typeface="Tw Cen MT"/>
                <a:cs typeface="Tw Cen MT"/>
              </a:rPr>
              <a:t>SIMAN </a:t>
            </a:r>
            <a:r>
              <a:rPr sz="2200" spc="-5" dirty="0">
                <a:latin typeface="Tw Cen MT"/>
                <a:cs typeface="Tw Cen MT"/>
              </a:rPr>
              <a:t>(descendant </a:t>
            </a:r>
            <a:r>
              <a:rPr sz="2200" dirty="0">
                <a:latin typeface="Tw Cen MT"/>
                <a:cs typeface="Tw Cen MT"/>
              </a:rPr>
              <a:t>of</a:t>
            </a:r>
            <a:r>
              <a:rPr sz="2200" spc="140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GASP)</a:t>
            </a:r>
            <a:endParaRPr sz="2200">
              <a:latin typeface="Tw Cen MT"/>
              <a:cs typeface="Tw Cen MT"/>
            </a:endParaRPr>
          </a:p>
          <a:p>
            <a:pPr marL="678180" lvl="1" indent="-273685">
              <a:lnSpc>
                <a:spcPct val="100000"/>
              </a:lnSpc>
              <a:spcBef>
                <a:spcPts val="1920"/>
              </a:spcBef>
              <a:buClr>
                <a:srgbClr val="93B6D2"/>
              </a:buClr>
              <a:buSzPct val="68181"/>
              <a:buFont typeface="Wingdings 2"/>
              <a:buChar char=""/>
              <a:tabLst>
                <a:tab pos="678815" algn="l"/>
              </a:tabLst>
            </a:pPr>
            <a:r>
              <a:rPr sz="2200" spc="-5" dirty="0">
                <a:latin typeface="Tw Cen MT"/>
                <a:cs typeface="Tw Cen MT"/>
              </a:rPr>
              <a:t>General Modeling + </a:t>
            </a:r>
            <a:r>
              <a:rPr sz="2200" spc="5" dirty="0">
                <a:latin typeface="Tw Cen MT"/>
                <a:cs typeface="Tw Cen MT"/>
              </a:rPr>
              <a:t>Block</a:t>
            </a:r>
            <a:r>
              <a:rPr sz="2200" spc="60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Diagrams</a:t>
            </a:r>
            <a:endParaRPr sz="2200">
              <a:latin typeface="Tw Cen MT"/>
              <a:cs typeface="Tw Cen MT"/>
            </a:endParaRPr>
          </a:p>
          <a:p>
            <a:pPr marL="678180" lvl="1" indent="-273685">
              <a:lnSpc>
                <a:spcPct val="100000"/>
              </a:lnSpc>
              <a:spcBef>
                <a:spcPts val="1925"/>
              </a:spcBef>
              <a:buClr>
                <a:srgbClr val="93B6D2"/>
              </a:buClr>
              <a:buSzPct val="68181"/>
              <a:buFont typeface="Wingdings 2"/>
              <a:buChar char=""/>
              <a:tabLst>
                <a:tab pos="678815" algn="l"/>
              </a:tabLst>
            </a:pPr>
            <a:r>
              <a:rPr sz="2200" dirty="0">
                <a:latin typeface="Tw Cen MT"/>
                <a:cs typeface="Tw Cen MT"/>
              </a:rPr>
              <a:t>1</a:t>
            </a:r>
            <a:r>
              <a:rPr sz="2175" baseline="24904" dirty="0">
                <a:latin typeface="Tw Cen MT"/>
                <a:cs typeface="Tw Cen MT"/>
              </a:rPr>
              <a:t>st </a:t>
            </a:r>
            <a:r>
              <a:rPr sz="2200" spc="-5" dirty="0">
                <a:latin typeface="Tw Cen MT"/>
                <a:cs typeface="Tw Cen MT"/>
              </a:rPr>
              <a:t>first major </a:t>
            </a:r>
            <a:r>
              <a:rPr sz="2200" spc="-15" dirty="0">
                <a:latin typeface="Tw Cen MT"/>
                <a:cs typeface="Tw Cen MT"/>
              </a:rPr>
              <a:t>language </a:t>
            </a:r>
            <a:r>
              <a:rPr sz="2200" spc="-5" dirty="0">
                <a:latin typeface="Tw Cen MT"/>
                <a:cs typeface="Tw Cen MT"/>
              </a:rPr>
              <a:t>- </a:t>
            </a:r>
            <a:r>
              <a:rPr sz="2200" dirty="0">
                <a:latin typeface="Tw Cen MT"/>
                <a:cs typeface="Tw Cen MT"/>
              </a:rPr>
              <a:t>PC </a:t>
            </a:r>
            <a:r>
              <a:rPr sz="2200" spc="-5" dirty="0">
                <a:latin typeface="Tw Cen MT"/>
                <a:cs typeface="Tw Cen MT"/>
              </a:rPr>
              <a:t>&amp;</a:t>
            </a:r>
            <a:r>
              <a:rPr sz="2200" spc="-90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MS-DOS</a:t>
            </a:r>
            <a:endParaRPr sz="2200">
              <a:latin typeface="Tw Cen MT"/>
              <a:cs typeface="Tw Cen MT"/>
            </a:endParaRPr>
          </a:p>
          <a:p>
            <a:pPr marL="678180" lvl="1" indent="-273685">
              <a:lnSpc>
                <a:spcPct val="100000"/>
              </a:lnSpc>
              <a:spcBef>
                <a:spcPts val="1920"/>
              </a:spcBef>
              <a:buClr>
                <a:srgbClr val="93B6D2"/>
              </a:buClr>
              <a:buSzPct val="68181"/>
              <a:buFont typeface="Wingdings 2"/>
              <a:buChar char=""/>
              <a:tabLst>
                <a:tab pos="678815" algn="l"/>
              </a:tabLst>
            </a:pPr>
            <a:r>
              <a:rPr sz="2200" spc="-5" dirty="0">
                <a:latin typeface="Tw Cen MT"/>
                <a:cs typeface="Tw Cen MT"/>
              </a:rPr>
              <a:t>Fortran functions w/ Fortran</a:t>
            </a:r>
            <a:r>
              <a:rPr sz="2200" spc="85" dirty="0">
                <a:latin typeface="Tw Cen MT"/>
                <a:cs typeface="Tw Cen MT"/>
              </a:rPr>
              <a:t> </a:t>
            </a:r>
            <a:r>
              <a:rPr sz="2200" spc="-10" dirty="0">
                <a:latin typeface="Tw Cen MT"/>
                <a:cs typeface="Tw Cen MT"/>
              </a:rPr>
              <a:t>programming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00355"/>
            <a:ext cx="6442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5" dirty="0">
                <a:latin typeface="Tw Cen MT"/>
                <a:cs typeface="Tw Cen MT"/>
              </a:rPr>
              <a:t>Integrated </a:t>
            </a:r>
            <a:r>
              <a:rPr sz="3200" dirty="0">
                <a:latin typeface="Tw Cen MT"/>
                <a:cs typeface="Tw Cen MT"/>
              </a:rPr>
              <a:t>Environments::1987 -</a:t>
            </a:r>
            <a:r>
              <a:rPr sz="3200" spc="-6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2008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835023"/>
            <a:ext cx="3655695" cy="3329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25" dirty="0">
                <a:latin typeface="Tw Cen MT"/>
                <a:cs typeface="Tw Cen MT"/>
              </a:rPr>
              <a:t>Growth </a:t>
            </a:r>
            <a:r>
              <a:rPr sz="2800" dirty="0">
                <a:latin typeface="Tw Cen MT"/>
                <a:cs typeface="Tw Cen MT"/>
              </a:rPr>
              <a:t>on</a:t>
            </a:r>
            <a:r>
              <a:rPr sz="2800" spc="5" dirty="0">
                <a:latin typeface="Tw Cen MT"/>
                <a:cs typeface="Tw Cen MT"/>
              </a:rPr>
              <a:t> </a:t>
            </a:r>
            <a:r>
              <a:rPr sz="2800" spc="-20" dirty="0">
                <a:latin typeface="Tw Cen MT"/>
                <a:cs typeface="Tw Cen MT"/>
              </a:rPr>
              <a:t>PC’s</a:t>
            </a:r>
            <a:endParaRPr sz="28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237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dirty="0">
                <a:solidFill>
                  <a:srgbClr val="548AB8"/>
                </a:solidFill>
                <a:latin typeface="Tw Cen MT"/>
                <a:cs typeface="Tw Cen MT"/>
              </a:rPr>
              <a:t>Simulation</a:t>
            </a:r>
            <a:r>
              <a:rPr sz="2800" spc="-5" dirty="0">
                <a:solidFill>
                  <a:srgbClr val="548AB8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548AB8"/>
                </a:solidFill>
                <a:latin typeface="Tw Cen MT"/>
                <a:cs typeface="Tw Cen MT"/>
              </a:rPr>
              <a:t>Environments</a:t>
            </a:r>
            <a:endParaRPr sz="28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280"/>
              </a:spcBef>
              <a:buClr>
                <a:srgbClr val="93B6D2"/>
              </a:buClr>
              <a:buSzPct val="69642"/>
              <a:buFont typeface="Wingdings 2"/>
              <a:buChar char=""/>
              <a:tabLst>
                <a:tab pos="653415" algn="l"/>
              </a:tabLst>
            </a:pPr>
            <a:r>
              <a:rPr sz="2800" spc="-5" dirty="0">
                <a:latin typeface="Tw Cen MT"/>
                <a:cs typeface="Tw Cen MT"/>
              </a:rPr>
              <a:t>GUI</a:t>
            </a:r>
            <a:endParaRPr sz="28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280"/>
              </a:spcBef>
              <a:buClr>
                <a:srgbClr val="93B6D2"/>
              </a:buClr>
              <a:buSzPct val="69642"/>
              <a:buFont typeface="Wingdings 2"/>
              <a:buChar char=""/>
              <a:tabLst>
                <a:tab pos="653415" algn="l"/>
              </a:tabLst>
            </a:pPr>
            <a:r>
              <a:rPr sz="2800" spc="-5" dirty="0">
                <a:latin typeface="Tw Cen MT"/>
                <a:cs typeface="Tw Cen MT"/>
              </a:rPr>
              <a:t>Animation</a:t>
            </a:r>
            <a:endParaRPr sz="28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285"/>
              </a:spcBef>
              <a:buClr>
                <a:srgbClr val="93B6D2"/>
              </a:buClr>
              <a:buSzPct val="69642"/>
              <a:buFont typeface="Wingdings 2"/>
              <a:buChar char=""/>
              <a:tabLst>
                <a:tab pos="653415" algn="l"/>
              </a:tabLst>
            </a:pPr>
            <a:r>
              <a:rPr sz="2800" spc="-5" dirty="0">
                <a:latin typeface="Tw Cen MT"/>
                <a:cs typeface="Tw Cen MT"/>
              </a:rPr>
              <a:t>Data</a:t>
            </a:r>
            <a:r>
              <a:rPr sz="2800" spc="5" dirty="0">
                <a:latin typeface="Tw Cen MT"/>
                <a:cs typeface="Tw Cen MT"/>
              </a:rPr>
              <a:t> </a:t>
            </a:r>
            <a:r>
              <a:rPr sz="2800" spc="-5" dirty="0">
                <a:latin typeface="Tw Cen MT"/>
                <a:cs typeface="Tw Cen MT"/>
              </a:rPr>
              <a:t>analyzers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0" y="2895584"/>
            <a:ext cx="2447925" cy="2360930"/>
          </a:xfrm>
          <a:custGeom>
            <a:avLst/>
            <a:gdLst/>
            <a:ahLst/>
            <a:cxnLst/>
            <a:rect l="l" t="t" r="r" b="b"/>
            <a:pathLst>
              <a:path w="2447925" h="2360929">
                <a:moveTo>
                  <a:pt x="1772441" y="0"/>
                </a:moveTo>
                <a:lnTo>
                  <a:pt x="1762736" y="0"/>
                </a:lnTo>
                <a:lnTo>
                  <a:pt x="0" y="806340"/>
                </a:lnTo>
                <a:lnTo>
                  <a:pt x="0" y="816490"/>
                </a:lnTo>
                <a:lnTo>
                  <a:pt x="618856" y="2360870"/>
                </a:lnTo>
                <a:lnTo>
                  <a:pt x="2447475" y="1762620"/>
                </a:lnTo>
                <a:lnTo>
                  <a:pt x="1772441" y="0"/>
                </a:lnTo>
                <a:close/>
              </a:path>
            </a:pathLst>
          </a:custGeom>
          <a:solidFill>
            <a:srgbClr val="FF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59314" y="3135367"/>
            <a:ext cx="1932152" cy="195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906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w Cen MT"/>
                <a:cs typeface="Tw Cen MT"/>
              </a:rPr>
              <a:t>The </a:t>
            </a:r>
            <a:r>
              <a:rPr sz="4400" spc="15" dirty="0">
                <a:latin typeface="Tw Cen MT"/>
                <a:cs typeface="Tw Cen MT"/>
              </a:rPr>
              <a:t>Future </a:t>
            </a:r>
            <a:r>
              <a:rPr sz="4400" dirty="0">
                <a:latin typeface="Tw Cen MT"/>
                <a:cs typeface="Tw Cen MT"/>
              </a:rPr>
              <a:t>:: 2009 -</a:t>
            </a:r>
            <a:r>
              <a:rPr sz="4400" spc="-100" dirty="0">
                <a:latin typeface="Tw Cen MT"/>
                <a:cs typeface="Tw Cen MT"/>
              </a:rPr>
              <a:t> </a:t>
            </a:r>
            <a:r>
              <a:rPr sz="4400" dirty="0">
                <a:latin typeface="Tw Cen MT"/>
                <a:cs typeface="Tw Cen MT"/>
              </a:rPr>
              <a:t>2011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732954"/>
            <a:ext cx="6182995" cy="26803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900" dirty="0">
                <a:solidFill>
                  <a:srgbClr val="548AB8"/>
                </a:solidFill>
                <a:latin typeface="Tw Cen MT"/>
                <a:cs typeface="Tw Cen MT"/>
              </a:rPr>
              <a:t>What can </a:t>
            </a:r>
            <a:r>
              <a:rPr sz="2900" spc="-30" dirty="0">
                <a:solidFill>
                  <a:srgbClr val="548AB8"/>
                </a:solidFill>
                <a:latin typeface="Tw Cen MT"/>
                <a:cs typeface="Tw Cen MT"/>
              </a:rPr>
              <a:t>we </a:t>
            </a:r>
            <a:r>
              <a:rPr sz="2900" spc="-15" dirty="0">
                <a:solidFill>
                  <a:srgbClr val="548AB8"/>
                </a:solidFill>
                <a:latin typeface="Tw Cen MT"/>
                <a:cs typeface="Tw Cen MT"/>
              </a:rPr>
              <a:t>expect </a:t>
            </a:r>
            <a:r>
              <a:rPr sz="2900" spc="-5" dirty="0">
                <a:solidFill>
                  <a:srgbClr val="548AB8"/>
                </a:solidFill>
                <a:latin typeface="Tw Cen MT"/>
                <a:cs typeface="Tw Cen MT"/>
              </a:rPr>
              <a:t>in </a:t>
            </a:r>
            <a:r>
              <a:rPr sz="2900" dirty="0">
                <a:solidFill>
                  <a:srgbClr val="548AB8"/>
                </a:solidFill>
                <a:latin typeface="Tw Cen MT"/>
                <a:cs typeface="Tw Cen MT"/>
              </a:rPr>
              <a:t>the future?</a:t>
            </a:r>
            <a:r>
              <a:rPr sz="2900" spc="-25" dirty="0">
                <a:solidFill>
                  <a:srgbClr val="548AB8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srgbClr val="548AB8"/>
                </a:solidFill>
                <a:latin typeface="Tw Cen MT"/>
                <a:cs typeface="Tw Cen MT"/>
              </a:rPr>
              <a:t>(2008)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10" dirty="0">
                <a:solidFill>
                  <a:srgbClr val="3B2F2A"/>
                </a:solidFill>
                <a:latin typeface="Tw Cen MT"/>
                <a:cs typeface="Tw Cen MT"/>
              </a:rPr>
              <a:t>Virtual</a:t>
            </a:r>
            <a:r>
              <a:rPr sz="2900" spc="-30" dirty="0">
                <a:solidFill>
                  <a:srgbClr val="3B2F2A"/>
                </a:solidFill>
                <a:latin typeface="Tw Cen MT"/>
                <a:cs typeface="Tw Cen MT"/>
              </a:rPr>
              <a:t> </a:t>
            </a:r>
            <a:r>
              <a:rPr sz="2900" spc="-10" dirty="0">
                <a:solidFill>
                  <a:srgbClr val="3B2F2A"/>
                </a:solidFill>
                <a:latin typeface="Tw Cen MT"/>
                <a:cs typeface="Tw Cen MT"/>
              </a:rPr>
              <a:t>Reality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0" dirty="0">
                <a:solidFill>
                  <a:srgbClr val="3B2F2A"/>
                </a:solidFill>
                <a:latin typeface="Tw Cen MT"/>
                <a:cs typeface="Tw Cen MT"/>
              </a:rPr>
              <a:t>Improved</a:t>
            </a:r>
            <a:r>
              <a:rPr sz="2900" spc="-25" dirty="0">
                <a:solidFill>
                  <a:srgbClr val="3B2F2A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srgbClr val="3B2F2A"/>
                </a:solidFill>
                <a:latin typeface="Tw Cen MT"/>
                <a:cs typeface="Tw Cen MT"/>
              </a:rPr>
              <a:t>Interfaces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solidFill>
                  <a:srgbClr val="3B2F2A"/>
                </a:solidFill>
                <a:latin typeface="Tw Cen MT"/>
                <a:cs typeface="Tw Cen MT"/>
              </a:rPr>
              <a:t>Better</a:t>
            </a:r>
            <a:r>
              <a:rPr sz="2900" spc="-25" dirty="0">
                <a:solidFill>
                  <a:srgbClr val="3B2F2A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srgbClr val="3B2F2A"/>
                </a:solidFill>
                <a:latin typeface="Tw Cen MT"/>
                <a:cs typeface="Tw Cen MT"/>
              </a:rPr>
              <a:t>Animation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solidFill>
                  <a:srgbClr val="3B2F2A"/>
                </a:solidFill>
                <a:latin typeface="Tw Cen MT"/>
                <a:cs typeface="Tw Cen MT"/>
              </a:rPr>
              <a:t>Agent-based</a:t>
            </a:r>
            <a:r>
              <a:rPr sz="2900" spc="-55" dirty="0">
                <a:solidFill>
                  <a:srgbClr val="3B2F2A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srgbClr val="3B2F2A"/>
                </a:solidFill>
                <a:latin typeface="Tw Cen MT"/>
                <a:cs typeface="Tw Cen MT"/>
              </a:rPr>
              <a:t>Modeling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0092" y="3278361"/>
            <a:ext cx="2118329" cy="2129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10641"/>
            <a:ext cx="5164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w Cen MT"/>
                <a:cs typeface="Tw Cen MT"/>
              </a:rPr>
              <a:t>Evaluating</a:t>
            </a:r>
            <a:r>
              <a:rPr sz="4800" spc="-5" dirty="0">
                <a:latin typeface="Tw Cen MT"/>
                <a:cs typeface="Tw Cen MT"/>
              </a:rPr>
              <a:t> </a:t>
            </a:r>
            <a:r>
              <a:rPr sz="4800" spc="5" dirty="0">
                <a:latin typeface="Tw Cen MT"/>
                <a:cs typeface="Tw Cen MT"/>
              </a:rPr>
              <a:t>Software</a:t>
            </a:r>
            <a:endParaRPr sz="4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761870"/>
            <a:ext cx="5115560" cy="3994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Consider </a:t>
            </a:r>
            <a:r>
              <a:rPr sz="2900" spc="5" dirty="0">
                <a:latin typeface="Tw Cen MT"/>
                <a:cs typeface="Tw Cen MT"/>
              </a:rPr>
              <a:t>multiple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issues</a:t>
            </a:r>
            <a:endParaRPr sz="29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240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Ease of </a:t>
            </a:r>
            <a:r>
              <a:rPr sz="2600" spc="-30" dirty="0">
                <a:latin typeface="Tw Cen MT"/>
                <a:cs typeface="Tw Cen MT"/>
              </a:rPr>
              <a:t>use, </a:t>
            </a:r>
            <a:r>
              <a:rPr sz="2600" spc="5" dirty="0">
                <a:latin typeface="Tw Cen MT"/>
                <a:cs typeface="Tw Cen MT"/>
              </a:rPr>
              <a:t>support,</a:t>
            </a:r>
            <a:r>
              <a:rPr sz="2600" dirty="0">
                <a:latin typeface="Tw Cen MT"/>
                <a:cs typeface="Tw Cen MT"/>
              </a:rPr>
              <a:t> applicability</a:t>
            </a:r>
            <a:endParaRPr sz="26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36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Speed of</a:t>
            </a:r>
            <a:r>
              <a:rPr sz="2900" spc="50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execution</a:t>
            </a:r>
            <a:endParaRPr sz="29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235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Experimental </a:t>
            </a:r>
            <a:r>
              <a:rPr sz="2600" spc="10" dirty="0">
                <a:latin typeface="Tw Cen MT"/>
                <a:cs typeface="Tw Cen MT"/>
              </a:rPr>
              <a:t>runs </a:t>
            </a:r>
            <a:r>
              <a:rPr sz="2600" dirty="0">
                <a:latin typeface="Tw Cen MT"/>
                <a:cs typeface="Tw Cen MT"/>
              </a:rPr>
              <a:t>–</a:t>
            </a:r>
            <a:r>
              <a:rPr sz="2600" spc="-80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Debugging</a:t>
            </a:r>
            <a:endParaRPr sz="26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36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30" dirty="0">
                <a:latin typeface="Tw Cen MT"/>
                <a:cs typeface="Tw Cen MT"/>
              </a:rPr>
              <a:t>Beware </a:t>
            </a:r>
            <a:r>
              <a:rPr sz="2900" dirty="0">
                <a:latin typeface="Tw Cen MT"/>
                <a:cs typeface="Tw Cen MT"/>
              </a:rPr>
              <a:t>of demos &amp;</a:t>
            </a:r>
            <a:r>
              <a:rPr sz="2900" spc="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advertising</a:t>
            </a:r>
            <a:endParaRPr sz="29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235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Will </a:t>
            </a:r>
            <a:r>
              <a:rPr sz="2600" spc="-10" dirty="0">
                <a:latin typeface="Tw Cen MT"/>
                <a:cs typeface="Tw Cen MT"/>
              </a:rPr>
              <a:t>focus </a:t>
            </a:r>
            <a:r>
              <a:rPr sz="2600" dirty="0">
                <a:latin typeface="Tw Cen MT"/>
                <a:cs typeface="Tw Cen MT"/>
              </a:rPr>
              <a:t>on strengths</a:t>
            </a:r>
            <a:r>
              <a:rPr sz="2600" spc="-8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only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10641"/>
            <a:ext cx="5164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w Cen MT"/>
                <a:cs typeface="Tw Cen MT"/>
              </a:rPr>
              <a:t>Evaluating</a:t>
            </a:r>
            <a:r>
              <a:rPr sz="4800" spc="-5" dirty="0">
                <a:latin typeface="Tw Cen MT"/>
                <a:cs typeface="Tw Cen MT"/>
              </a:rPr>
              <a:t> </a:t>
            </a:r>
            <a:r>
              <a:rPr sz="4800" spc="5" dirty="0">
                <a:latin typeface="Tw Cen MT"/>
                <a:cs typeface="Tw Cen MT"/>
              </a:rPr>
              <a:t>Software</a:t>
            </a:r>
            <a:endParaRPr sz="4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579" y="1862455"/>
            <a:ext cx="8225155" cy="263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w Cen MT"/>
                <a:cs typeface="Tw Cen MT"/>
              </a:rPr>
              <a:t>Can </a:t>
            </a:r>
            <a:r>
              <a:rPr sz="2900" spc="-15" dirty="0">
                <a:latin typeface="Tw Cen MT"/>
                <a:cs typeface="Tw Cen MT"/>
              </a:rPr>
              <a:t>software </a:t>
            </a:r>
            <a:r>
              <a:rPr sz="2900" spc="-5" dirty="0">
                <a:latin typeface="Tw Cen MT"/>
                <a:cs typeface="Tw Cen MT"/>
              </a:rPr>
              <a:t>link </a:t>
            </a:r>
            <a:r>
              <a:rPr sz="2900" dirty="0">
                <a:latin typeface="Tw Cen MT"/>
                <a:cs typeface="Tw Cen MT"/>
              </a:rPr>
              <a:t>to </a:t>
            </a:r>
            <a:r>
              <a:rPr sz="2900" spc="-5" dirty="0">
                <a:latin typeface="Tw Cen MT"/>
                <a:cs typeface="Tw Cen MT"/>
              </a:rPr>
              <a:t>external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languages</a:t>
            </a:r>
            <a:endParaRPr sz="2900">
              <a:latin typeface="Tw Cen MT"/>
              <a:cs typeface="Tw Cen MT"/>
            </a:endParaRPr>
          </a:p>
          <a:p>
            <a:pPr marL="332105" marR="5080" indent="-320040">
              <a:lnSpc>
                <a:spcPct val="1501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  <a:tab pos="2018030" algn="l"/>
                <a:tab pos="3540760" algn="l"/>
                <a:tab pos="5236210" algn="l"/>
                <a:tab pos="6814820" algn="l"/>
              </a:tabLst>
            </a:pPr>
            <a:r>
              <a:rPr sz="2900" dirty="0">
                <a:latin typeface="Tw Cen MT"/>
                <a:cs typeface="Tw Cen MT"/>
              </a:rPr>
              <a:t>C</a:t>
            </a:r>
            <a:r>
              <a:rPr sz="2900" spc="-10" dirty="0">
                <a:latin typeface="Tw Cen MT"/>
                <a:cs typeface="Tw Cen MT"/>
              </a:rPr>
              <a:t>a</a:t>
            </a:r>
            <a:r>
              <a:rPr sz="2900" dirty="0">
                <a:latin typeface="Tw Cen MT"/>
                <a:cs typeface="Tw Cen MT"/>
              </a:rPr>
              <a:t>refully	cons</a:t>
            </a:r>
            <a:r>
              <a:rPr sz="2900" spc="-10" dirty="0">
                <a:latin typeface="Tw Cen MT"/>
                <a:cs typeface="Tw Cen MT"/>
              </a:rPr>
              <a:t>i</a:t>
            </a:r>
            <a:r>
              <a:rPr sz="2900" dirty="0">
                <a:latin typeface="Tw Cen MT"/>
                <a:cs typeface="Tw Cen MT"/>
              </a:rPr>
              <a:t>der	t</a:t>
            </a:r>
            <a:r>
              <a:rPr sz="2900" spc="-30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ad</a:t>
            </a:r>
            <a:r>
              <a:rPr sz="2900" spc="-15" dirty="0">
                <a:latin typeface="Tw Cen MT"/>
                <a:cs typeface="Tw Cen MT"/>
              </a:rPr>
              <a:t>e</a:t>
            </a:r>
            <a:r>
              <a:rPr sz="2900" dirty="0">
                <a:latin typeface="Tw Cen MT"/>
                <a:cs typeface="Tw Cen MT"/>
              </a:rPr>
              <a:t>-</a:t>
            </a:r>
            <a:r>
              <a:rPr sz="2900" spc="-15" dirty="0">
                <a:latin typeface="Tw Cen MT"/>
                <a:cs typeface="Tw Cen MT"/>
              </a:rPr>
              <a:t>o</a:t>
            </a:r>
            <a:r>
              <a:rPr sz="2900" dirty="0">
                <a:latin typeface="Tw Cen MT"/>
                <a:cs typeface="Tw Cen MT"/>
              </a:rPr>
              <a:t>ff	bet</a:t>
            </a:r>
            <a:r>
              <a:rPr sz="2900" spc="-70" dirty="0">
                <a:latin typeface="Tw Cen MT"/>
                <a:cs typeface="Tw Cen MT"/>
              </a:rPr>
              <a:t>w</a:t>
            </a:r>
            <a:r>
              <a:rPr sz="2900" dirty="0">
                <a:latin typeface="Tw Cen MT"/>
                <a:cs typeface="Tw Cen MT"/>
              </a:rPr>
              <a:t>een	g</a:t>
            </a:r>
            <a:r>
              <a:rPr sz="2900" spc="-30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ap</a:t>
            </a:r>
            <a:r>
              <a:rPr sz="2900" spc="-15" dirty="0">
                <a:latin typeface="Tw Cen MT"/>
                <a:cs typeface="Tw Cen MT"/>
              </a:rPr>
              <a:t>h</a:t>
            </a:r>
            <a:r>
              <a:rPr sz="2900" spc="-5" dirty="0">
                <a:latin typeface="Tw Cen MT"/>
                <a:cs typeface="Tw Cen MT"/>
              </a:rPr>
              <a:t>ical  </a:t>
            </a:r>
            <a:r>
              <a:rPr sz="2900" dirty="0">
                <a:latin typeface="Tw Cen MT"/>
                <a:cs typeface="Tw Cen MT"/>
              </a:rPr>
              <a:t>model building &amp; </a:t>
            </a:r>
            <a:r>
              <a:rPr sz="2900" spc="5" dirty="0">
                <a:latin typeface="Tw Cen MT"/>
                <a:cs typeface="Tw Cen MT"/>
              </a:rPr>
              <a:t>simulation </a:t>
            </a:r>
            <a:r>
              <a:rPr sz="2900" spc="-10" dirty="0">
                <a:latin typeface="Tw Cen MT"/>
                <a:cs typeface="Tw Cen MT"/>
              </a:rPr>
              <a:t>programming</a:t>
            </a:r>
            <a:r>
              <a:rPr sz="2900" spc="-4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language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244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w Cen MT"/>
                <a:cs typeface="Tw Cen MT"/>
              </a:rPr>
              <a:t>Costs – one-time </a:t>
            </a:r>
            <a:r>
              <a:rPr sz="2900" spc="-10" dirty="0">
                <a:latin typeface="Tw Cen MT"/>
                <a:cs typeface="Tw Cen MT"/>
              </a:rPr>
              <a:t>vs.</a:t>
            </a:r>
            <a:r>
              <a:rPr sz="2900" spc="-4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licensing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60984"/>
            <a:ext cx="68662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>
                <a:latin typeface="Tw Cen MT"/>
                <a:cs typeface="Tw Cen MT"/>
              </a:rPr>
              <a:t>Simulation </a:t>
            </a:r>
            <a:r>
              <a:rPr sz="4400" spc="10" dirty="0">
                <a:latin typeface="Tw Cen MT"/>
                <a:cs typeface="Tw Cen MT"/>
              </a:rPr>
              <a:t>Software</a:t>
            </a:r>
            <a:r>
              <a:rPr sz="4400" spc="-40" dirty="0">
                <a:latin typeface="Tw Cen MT"/>
                <a:cs typeface="Tw Cen MT"/>
              </a:rPr>
              <a:t> </a:t>
            </a:r>
            <a:r>
              <a:rPr sz="4400" spc="20" dirty="0">
                <a:latin typeface="Tw Cen MT"/>
                <a:cs typeface="Tw Cen MT"/>
              </a:rPr>
              <a:t>Features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775587"/>
            <a:ext cx="5621020" cy="3796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dirty="0">
                <a:latin typeface="Tw Cen MT"/>
                <a:cs typeface="Tw Cen MT"/>
              </a:rPr>
              <a:t>Model-building</a:t>
            </a:r>
            <a:r>
              <a:rPr sz="3200" spc="-5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features</a:t>
            </a:r>
            <a:endParaRPr sz="32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61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dirty="0">
                <a:latin typeface="Tw Cen MT"/>
                <a:cs typeface="Tw Cen MT"/>
              </a:rPr>
              <a:t>Runtime</a:t>
            </a:r>
            <a:r>
              <a:rPr sz="3200" spc="-25" dirty="0">
                <a:latin typeface="Tw Cen MT"/>
                <a:cs typeface="Tw Cen MT"/>
              </a:rPr>
              <a:t> </a:t>
            </a:r>
            <a:r>
              <a:rPr sz="3200" spc="-5" dirty="0">
                <a:latin typeface="Tw Cen MT"/>
                <a:cs typeface="Tw Cen MT"/>
              </a:rPr>
              <a:t>Environment</a:t>
            </a:r>
            <a:endParaRPr sz="32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63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dirty="0">
                <a:latin typeface="Tw Cen MT"/>
                <a:cs typeface="Tw Cen MT"/>
              </a:rPr>
              <a:t>Animation &amp; </a:t>
            </a:r>
            <a:r>
              <a:rPr sz="3200" spc="-25" dirty="0">
                <a:latin typeface="Tw Cen MT"/>
                <a:cs typeface="Tw Cen MT"/>
              </a:rPr>
              <a:t>Layout</a:t>
            </a:r>
            <a:r>
              <a:rPr sz="3200" spc="-5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features</a:t>
            </a:r>
            <a:endParaRPr sz="32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61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dirty="0">
                <a:latin typeface="Tw Cen MT"/>
                <a:cs typeface="Tw Cen MT"/>
              </a:rPr>
              <a:t>Output</a:t>
            </a:r>
            <a:r>
              <a:rPr sz="3200" spc="-3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features</a:t>
            </a:r>
            <a:endParaRPr sz="32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62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35" dirty="0">
                <a:latin typeface="Tw Cen MT"/>
                <a:cs typeface="Tw Cen MT"/>
              </a:rPr>
              <a:t>Vendor </a:t>
            </a:r>
            <a:r>
              <a:rPr sz="3200" spc="10" dirty="0">
                <a:latin typeface="Tw Cen MT"/>
                <a:cs typeface="Tw Cen MT"/>
              </a:rPr>
              <a:t>Support </a:t>
            </a:r>
            <a:r>
              <a:rPr sz="3200" dirty="0">
                <a:latin typeface="Tw Cen MT"/>
                <a:cs typeface="Tw Cen MT"/>
              </a:rPr>
              <a:t>-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Documentation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33197"/>
            <a:ext cx="6182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w Cen MT"/>
                <a:cs typeface="Tw Cen MT"/>
              </a:rPr>
              <a:t>GPSS-General </a:t>
            </a:r>
            <a:r>
              <a:rPr sz="2800" b="1" spc="-5" dirty="0">
                <a:latin typeface="Tw Cen MT"/>
                <a:cs typeface="Tw Cen MT"/>
              </a:rPr>
              <a:t>Purpose </a:t>
            </a:r>
            <a:r>
              <a:rPr sz="2800" b="1" spc="5" dirty="0">
                <a:latin typeface="Tw Cen MT"/>
                <a:cs typeface="Tw Cen MT"/>
              </a:rPr>
              <a:t>Simulation</a:t>
            </a:r>
            <a:r>
              <a:rPr sz="2800" b="1" spc="-55" dirty="0">
                <a:latin typeface="Tw Cen MT"/>
                <a:cs typeface="Tw Cen MT"/>
              </a:rPr>
              <a:t> </a:t>
            </a:r>
            <a:r>
              <a:rPr sz="2800" b="1" spc="-10" dirty="0">
                <a:latin typeface="Tw Cen MT"/>
                <a:cs typeface="Tw Cen MT"/>
              </a:rPr>
              <a:t>System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77111"/>
            <a:ext cx="4975860" cy="4076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Highly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spc="5" dirty="0">
                <a:latin typeface="Tw Cen MT"/>
                <a:cs typeface="Tw Cen MT"/>
              </a:rPr>
              <a:t>Structured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45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" dirty="0">
                <a:latin typeface="Tw Cen MT"/>
                <a:cs typeface="Tw Cen MT"/>
              </a:rPr>
              <a:t>Process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spc="5" dirty="0">
                <a:latin typeface="Tw Cen MT"/>
                <a:cs typeface="Tw Cen MT"/>
              </a:rPr>
              <a:t>Approach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43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Queuing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Systems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44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10" dirty="0">
                <a:latin typeface="Tw Cen MT"/>
                <a:cs typeface="Tw Cen MT"/>
              </a:rPr>
              <a:t>Block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Diagrams</a:t>
            </a:r>
            <a:endParaRPr sz="29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245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40 standard</a:t>
            </a:r>
            <a:r>
              <a:rPr sz="2600" spc="-50" dirty="0">
                <a:latin typeface="Tw Cen MT"/>
                <a:cs typeface="Tw Cen MT"/>
              </a:rPr>
              <a:t> </a:t>
            </a:r>
            <a:r>
              <a:rPr sz="2600" spc="5" dirty="0">
                <a:latin typeface="Tw Cen MT"/>
                <a:cs typeface="Tw Cen MT"/>
              </a:rPr>
              <a:t>blocks</a:t>
            </a:r>
            <a:endParaRPr sz="26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160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spc="10" dirty="0">
                <a:latin typeface="Tw Cen MT"/>
                <a:cs typeface="Tw Cen MT"/>
              </a:rPr>
              <a:t>Block </a:t>
            </a:r>
            <a:r>
              <a:rPr sz="2600" dirty="0">
                <a:latin typeface="Tw Cen MT"/>
                <a:cs typeface="Tw Cen MT"/>
              </a:rPr>
              <a:t>corresponds to a</a:t>
            </a:r>
            <a:r>
              <a:rPr sz="2600" spc="-13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statement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6027521"/>
            <a:ext cx="593725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5" dirty="0">
                <a:latin typeface="Tw Cen MT"/>
                <a:cs typeface="Tw Cen MT"/>
              </a:rPr>
              <a:t>Transactions </a:t>
            </a:r>
            <a:r>
              <a:rPr sz="2900" spc="-20" dirty="0">
                <a:latin typeface="Tw Cen MT"/>
                <a:cs typeface="Tw Cen MT"/>
              </a:rPr>
              <a:t>FLOW </a:t>
            </a:r>
            <a:r>
              <a:rPr sz="2900" spc="-10" dirty="0">
                <a:latin typeface="Tw Cen MT"/>
                <a:cs typeface="Tw Cen MT"/>
              </a:rPr>
              <a:t>through </a:t>
            </a:r>
            <a:r>
              <a:rPr sz="2900" dirty="0">
                <a:latin typeface="Tw Cen MT"/>
                <a:cs typeface="Tw Cen MT"/>
              </a:rPr>
              <a:t>the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system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2542" y="6297879"/>
            <a:ext cx="825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18-Jan-19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96570"/>
            <a:ext cx="4510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w Cen MT"/>
                <a:cs typeface="Tw Cen MT"/>
              </a:rPr>
              <a:t>Other </a:t>
            </a:r>
            <a:r>
              <a:rPr sz="3200" dirty="0">
                <a:latin typeface="Tw Cen MT"/>
                <a:cs typeface="Tw Cen MT"/>
              </a:rPr>
              <a:t>Simulation</a:t>
            </a:r>
            <a:r>
              <a:rPr sz="3200" spc="20" dirty="0">
                <a:latin typeface="Tw Cen MT"/>
                <a:cs typeface="Tw Cen MT"/>
              </a:rPr>
              <a:t> </a:t>
            </a:r>
            <a:r>
              <a:rPr sz="3200" spc="5" dirty="0">
                <a:latin typeface="Tw Cen MT"/>
                <a:cs typeface="Tw Cen MT"/>
              </a:rPr>
              <a:t>Software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440" y="1934337"/>
            <a:ext cx="7665084" cy="4535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w Cen MT"/>
                <a:cs typeface="Tw Cen MT"/>
              </a:rPr>
              <a:t>SSF – Scalable </a:t>
            </a:r>
            <a:r>
              <a:rPr sz="2900" spc="5" dirty="0">
                <a:latin typeface="Tw Cen MT"/>
                <a:cs typeface="Tw Cen MT"/>
              </a:rPr>
              <a:t>Simulation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Framework</a:t>
            </a:r>
            <a:endParaRPr sz="29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240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Application </a:t>
            </a:r>
            <a:r>
              <a:rPr sz="2600" spc="-10" dirty="0">
                <a:latin typeface="Tw Cen MT"/>
                <a:cs typeface="Tw Cen MT"/>
              </a:rPr>
              <a:t>Program </a:t>
            </a:r>
            <a:r>
              <a:rPr sz="2600" dirty="0">
                <a:latin typeface="Tw Cen MT"/>
                <a:cs typeface="Tw Cen MT"/>
              </a:rPr>
              <a:t>Interface</a:t>
            </a:r>
            <a:r>
              <a:rPr sz="2600" spc="-8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(API)</a:t>
            </a:r>
            <a:endParaRPr sz="26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165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Object-oriented, </a:t>
            </a:r>
            <a:r>
              <a:rPr sz="2600" spc="-10" dirty="0">
                <a:latin typeface="Tw Cen MT"/>
                <a:cs typeface="Tw Cen MT"/>
              </a:rPr>
              <a:t>process</a:t>
            </a:r>
            <a:r>
              <a:rPr sz="2600" spc="-6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view</a:t>
            </a:r>
            <a:endParaRPr sz="26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160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5 </a:t>
            </a:r>
            <a:r>
              <a:rPr sz="2600" b="1" dirty="0">
                <a:latin typeface="Tw Cen MT"/>
                <a:cs typeface="Tw Cen MT"/>
              </a:rPr>
              <a:t>Base</a:t>
            </a:r>
            <a:r>
              <a:rPr sz="2600" b="1" spc="-30" dirty="0">
                <a:latin typeface="Tw Cen MT"/>
                <a:cs typeface="Tw Cen MT"/>
              </a:rPr>
              <a:t> </a:t>
            </a:r>
            <a:r>
              <a:rPr sz="2600" b="1" dirty="0">
                <a:latin typeface="Tw Cen MT"/>
                <a:cs typeface="Tw Cen MT"/>
              </a:rPr>
              <a:t>Classes</a:t>
            </a:r>
            <a:endParaRPr sz="2600">
              <a:latin typeface="Tw Cen MT"/>
              <a:cs typeface="Tw Cen MT"/>
            </a:endParaRPr>
          </a:p>
          <a:p>
            <a:pPr marL="927100" lvl="2" indent="-229235">
              <a:lnSpc>
                <a:spcPct val="100000"/>
              </a:lnSpc>
              <a:spcBef>
                <a:spcPts val="213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7735" algn="l"/>
              </a:tabLst>
            </a:pPr>
            <a:r>
              <a:rPr sz="2800" b="1" spc="-15" dirty="0">
                <a:solidFill>
                  <a:srgbClr val="FF0000"/>
                </a:solidFill>
                <a:latin typeface="Tw Cen MT"/>
                <a:cs typeface="Tw Cen MT"/>
              </a:rPr>
              <a:t>Process, </a:t>
            </a:r>
            <a:r>
              <a:rPr sz="2800" b="1" spc="-30" dirty="0">
                <a:solidFill>
                  <a:srgbClr val="FF0000"/>
                </a:solidFill>
                <a:latin typeface="Tw Cen MT"/>
                <a:cs typeface="Tw Cen MT"/>
              </a:rPr>
              <a:t>Entity, </a:t>
            </a:r>
            <a:r>
              <a:rPr sz="2800" b="1" spc="-5" dirty="0">
                <a:solidFill>
                  <a:srgbClr val="FF0000"/>
                </a:solidFill>
                <a:latin typeface="Tw Cen MT"/>
                <a:cs typeface="Tw Cen MT"/>
              </a:rPr>
              <a:t>Event, </a:t>
            </a:r>
            <a:r>
              <a:rPr sz="2800" b="1" dirty="0">
                <a:solidFill>
                  <a:srgbClr val="FF0000"/>
                </a:solidFill>
                <a:latin typeface="Tw Cen MT"/>
                <a:cs typeface="Tw Cen MT"/>
              </a:rPr>
              <a:t>InChannel,</a:t>
            </a:r>
            <a:r>
              <a:rPr sz="2800" b="1" spc="-2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w Cen MT"/>
                <a:cs typeface="Tw Cen MT"/>
              </a:rPr>
              <a:t>OutChannel</a:t>
            </a:r>
            <a:endParaRPr sz="28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205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Designed </a:t>
            </a:r>
            <a:r>
              <a:rPr sz="2600" spc="-20" dirty="0">
                <a:latin typeface="Tw Cen MT"/>
                <a:cs typeface="Tw Cen MT"/>
              </a:rPr>
              <a:t>for </a:t>
            </a:r>
            <a:r>
              <a:rPr sz="2600" dirty="0">
                <a:latin typeface="Tw Cen MT"/>
                <a:cs typeface="Tw Cen MT"/>
              </a:rPr>
              <a:t>high-performance</a:t>
            </a:r>
            <a:r>
              <a:rPr sz="2600" spc="-8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computers</a:t>
            </a:r>
            <a:endParaRPr sz="26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160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spc="-5" dirty="0">
                <a:latin typeface="Tw Cen MT"/>
                <a:cs typeface="Tw Cen MT"/>
              </a:rPr>
              <a:t>Bridges </a:t>
            </a:r>
            <a:r>
              <a:rPr sz="2600" dirty="0">
                <a:latin typeface="Tw Cen MT"/>
                <a:cs typeface="Tw Cen MT"/>
              </a:rPr>
              <a:t>pure </a:t>
            </a:r>
            <a:r>
              <a:rPr sz="2600" spc="-20" dirty="0">
                <a:latin typeface="Tw Cen MT"/>
                <a:cs typeface="Tw Cen MT"/>
              </a:rPr>
              <a:t>Java </a:t>
            </a:r>
            <a:r>
              <a:rPr sz="2600" dirty="0">
                <a:latin typeface="Tw Cen MT"/>
                <a:cs typeface="Tw Cen MT"/>
              </a:rPr>
              <a:t>&amp; </a:t>
            </a:r>
            <a:r>
              <a:rPr sz="2600" spc="5" dirty="0">
                <a:latin typeface="Tw Cen MT"/>
                <a:cs typeface="Tw Cen MT"/>
              </a:rPr>
              <a:t>simulation</a:t>
            </a:r>
            <a:r>
              <a:rPr sz="2600" spc="-114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languages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11820" y="6489598"/>
            <a:ext cx="826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18-Jan-19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478281"/>
            <a:ext cx="7711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latin typeface="Tw Cen MT"/>
                <a:cs typeface="Tw Cen MT"/>
              </a:rPr>
              <a:t>Simulation </a:t>
            </a:r>
            <a:r>
              <a:rPr sz="2800" b="1" dirty="0">
                <a:latin typeface="Tw Cen MT"/>
                <a:cs typeface="Tw Cen MT"/>
              </a:rPr>
              <a:t>Environments ~~Common </a:t>
            </a:r>
            <a:r>
              <a:rPr sz="2800" b="1" spc="10" dirty="0">
                <a:latin typeface="Tw Cen MT"/>
                <a:cs typeface="Tw Cen MT"/>
              </a:rPr>
              <a:t>Features</a:t>
            </a:r>
            <a:r>
              <a:rPr sz="2800" b="1" spc="-90" dirty="0">
                <a:latin typeface="Tw Cen MT"/>
                <a:cs typeface="Tw Cen MT"/>
              </a:rPr>
              <a:t> </a:t>
            </a:r>
            <a:r>
              <a:rPr sz="2800" b="1" spc="-5" dirty="0">
                <a:latin typeface="Tw Cen MT"/>
                <a:cs typeface="Tw Cen MT"/>
              </a:rPr>
              <a:t>(#1)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840523"/>
            <a:ext cx="4870450" cy="32118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GUI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Animation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Automatic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statistics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Output </a:t>
            </a:r>
            <a:r>
              <a:rPr sz="2900" spc="-10" dirty="0">
                <a:latin typeface="Tw Cen MT"/>
                <a:cs typeface="Tw Cen MT"/>
              </a:rPr>
              <a:t>(tables, graphs,</a:t>
            </a:r>
            <a:r>
              <a:rPr sz="2900" spc="-10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custom)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Analysis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7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" dirty="0">
                <a:latin typeface="Tw Cen MT"/>
                <a:cs typeface="Tw Cen MT"/>
              </a:rPr>
              <a:t>Process </a:t>
            </a:r>
            <a:r>
              <a:rPr sz="2900" spc="-5" dirty="0">
                <a:latin typeface="Tw Cen MT"/>
                <a:cs typeface="Tw Cen MT"/>
              </a:rPr>
              <a:t>world</a:t>
            </a:r>
            <a:r>
              <a:rPr sz="2900" spc="-4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view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6572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latin typeface="Tw Cen MT"/>
                <a:cs typeface="Tw Cen MT"/>
              </a:rPr>
              <a:t>Categories </a:t>
            </a:r>
            <a:r>
              <a:rPr sz="3600" dirty="0">
                <a:latin typeface="Tw Cen MT"/>
                <a:cs typeface="Tw Cen MT"/>
              </a:rPr>
              <a:t>of </a:t>
            </a:r>
            <a:r>
              <a:rPr sz="3600" spc="5" dirty="0">
                <a:latin typeface="Tw Cen MT"/>
                <a:cs typeface="Tw Cen MT"/>
              </a:rPr>
              <a:t>Simulation</a:t>
            </a:r>
            <a:r>
              <a:rPr sz="3600" spc="260" dirty="0">
                <a:latin typeface="Tw Cen MT"/>
                <a:cs typeface="Tw Cen MT"/>
              </a:rPr>
              <a:t> </a:t>
            </a:r>
            <a:r>
              <a:rPr sz="3600" spc="5" dirty="0">
                <a:latin typeface="Tw Cen MT"/>
                <a:cs typeface="Tw Cen MT"/>
              </a:rPr>
              <a:t>Software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25406"/>
            <a:ext cx="5665470" cy="303657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8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dirty="0">
                <a:latin typeface="Tw Cen MT"/>
                <a:cs typeface="Tw Cen MT"/>
              </a:rPr>
              <a:t>General </a:t>
            </a:r>
            <a:r>
              <a:rPr sz="2900" b="1" spc="-5" dirty="0">
                <a:latin typeface="Tw Cen MT"/>
                <a:cs typeface="Tw Cen MT"/>
              </a:rPr>
              <a:t>Purpose</a:t>
            </a:r>
            <a:r>
              <a:rPr sz="2900" b="1" spc="-10" dirty="0">
                <a:latin typeface="Tw Cen MT"/>
                <a:cs typeface="Tw Cen MT"/>
              </a:rPr>
              <a:t> </a:t>
            </a:r>
            <a:r>
              <a:rPr sz="2900" b="1" spc="5" dirty="0">
                <a:latin typeface="Tw Cen MT"/>
                <a:cs typeface="Tw Cen MT"/>
              </a:rPr>
              <a:t>Languages</a:t>
            </a:r>
            <a:endParaRPr sz="29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C, C++,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spc="-20" dirty="0">
                <a:latin typeface="Tw Cen MT"/>
                <a:cs typeface="Tw Cen MT"/>
              </a:rPr>
              <a:t>Java</a:t>
            </a:r>
            <a:endParaRPr sz="26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68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dirty="0">
                <a:latin typeface="Tw Cen MT"/>
                <a:cs typeface="Tw Cen MT"/>
              </a:rPr>
              <a:t>Simulation</a:t>
            </a:r>
            <a:r>
              <a:rPr sz="2900" b="1" spc="-45" dirty="0">
                <a:latin typeface="Tw Cen MT"/>
                <a:cs typeface="Tw Cen MT"/>
              </a:rPr>
              <a:t> </a:t>
            </a:r>
            <a:r>
              <a:rPr sz="2900" b="1" spc="5" dirty="0">
                <a:latin typeface="Tw Cen MT"/>
                <a:cs typeface="Tw Cen MT"/>
              </a:rPr>
              <a:t>Languages</a:t>
            </a:r>
            <a:endParaRPr sz="29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625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spc="-10" dirty="0">
                <a:latin typeface="Tw Cen MT"/>
                <a:cs typeface="Tw Cen MT"/>
              </a:rPr>
              <a:t>GPSS, </a:t>
            </a:r>
            <a:r>
              <a:rPr sz="2600" dirty="0">
                <a:latin typeface="Tw Cen MT"/>
                <a:cs typeface="Tw Cen MT"/>
              </a:rPr>
              <a:t>SIMAN, SLAM,</a:t>
            </a:r>
            <a:r>
              <a:rPr sz="2600" spc="-6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SSF</a:t>
            </a:r>
            <a:endParaRPr sz="26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68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5" dirty="0">
                <a:latin typeface="Tw Cen MT"/>
                <a:cs typeface="Tw Cen MT"/>
              </a:rPr>
              <a:t>Simulation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Environments</a:t>
            </a:r>
            <a:endParaRPr sz="29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610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b="1" dirty="0">
                <a:latin typeface="Tw Cen MT"/>
                <a:cs typeface="Tw Cen MT"/>
              </a:rPr>
              <a:t>Enterprise </a:t>
            </a:r>
            <a:r>
              <a:rPr sz="2600" b="1" spc="-10" dirty="0">
                <a:latin typeface="Tw Cen MT"/>
                <a:cs typeface="Tw Cen MT"/>
              </a:rPr>
              <a:t>Dynamics, </a:t>
            </a:r>
            <a:r>
              <a:rPr sz="2600" b="1" spc="5" dirty="0">
                <a:latin typeface="Tw Cen MT"/>
                <a:cs typeface="Tw Cen MT"/>
              </a:rPr>
              <a:t>Arena,</a:t>
            </a:r>
            <a:r>
              <a:rPr sz="2600" b="1" spc="-90" dirty="0">
                <a:latin typeface="Tw Cen MT"/>
                <a:cs typeface="Tw Cen MT"/>
              </a:rPr>
              <a:t> </a:t>
            </a:r>
            <a:r>
              <a:rPr sz="2600" b="1" dirty="0">
                <a:latin typeface="Tw Cen MT"/>
                <a:cs typeface="Tw Cen MT"/>
              </a:rPr>
              <a:t>SIMUL8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456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w Cen MT"/>
                <a:cs typeface="Tw Cen MT"/>
              </a:rPr>
              <a:t>Common </a:t>
            </a:r>
            <a:r>
              <a:rPr sz="3600" spc="15" dirty="0">
                <a:latin typeface="Tw Cen MT"/>
                <a:cs typeface="Tw Cen MT"/>
              </a:rPr>
              <a:t>Features </a:t>
            </a:r>
            <a:r>
              <a:rPr sz="3600" dirty="0">
                <a:latin typeface="Tw Cen MT"/>
                <a:cs typeface="Tw Cen MT"/>
              </a:rPr>
              <a:t>(#</a:t>
            </a:r>
            <a:r>
              <a:rPr sz="3600" spc="-65" dirty="0">
                <a:latin typeface="Tw Cen MT"/>
                <a:cs typeface="Tw Cen MT"/>
              </a:rPr>
              <a:t> </a:t>
            </a:r>
            <a:r>
              <a:rPr sz="3600" dirty="0">
                <a:latin typeface="Tw Cen MT"/>
                <a:cs typeface="Tw Cen MT"/>
              </a:rPr>
              <a:t>2)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533" y="1842128"/>
            <a:ext cx="6385560" cy="278130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59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w Cen MT"/>
                <a:cs typeface="Tw Cen MT"/>
              </a:rPr>
              <a:t>Some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allow</a:t>
            </a:r>
            <a:endParaRPr sz="2900">
              <a:latin typeface="Tw Cen MT"/>
              <a:cs typeface="Tw Cen MT"/>
            </a:endParaRPr>
          </a:p>
          <a:p>
            <a:pPr marL="379730">
              <a:lnSpc>
                <a:spcPct val="100000"/>
              </a:lnSpc>
              <a:spcBef>
                <a:spcPts val="565"/>
              </a:spcBef>
            </a:pPr>
            <a:r>
              <a:rPr sz="2350" spc="-5" dirty="0">
                <a:solidFill>
                  <a:srgbClr val="93B6D2"/>
                </a:solidFill>
                <a:latin typeface="Wingdings 2"/>
                <a:cs typeface="Wingdings 2"/>
              </a:rPr>
              <a:t></a:t>
            </a:r>
            <a:r>
              <a:rPr sz="3400" spc="-5" dirty="0">
                <a:latin typeface="Tw Cen MT"/>
                <a:cs typeface="Tw Cen MT"/>
              </a:rPr>
              <a:t>Event </a:t>
            </a:r>
            <a:r>
              <a:rPr sz="3400" spc="10" dirty="0">
                <a:latin typeface="Tw Cen MT"/>
                <a:cs typeface="Tw Cen MT"/>
              </a:rPr>
              <a:t>Scheduling</a:t>
            </a:r>
            <a:endParaRPr sz="3400">
              <a:latin typeface="Tw Cen MT"/>
              <a:cs typeface="Tw Cen MT"/>
            </a:endParaRPr>
          </a:p>
          <a:p>
            <a:pPr marL="379730">
              <a:lnSpc>
                <a:spcPct val="100000"/>
              </a:lnSpc>
              <a:spcBef>
                <a:spcPts val="605"/>
              </a:spcBef>
            </a:pPr>
            <a:r>
              <a:rPr sz="2350" spc="-5" dirty="0">
                <a:solidFill>
                  <a:srgbClr val="93B6D2"/>
                </a:solidFill>
                <a:latin typeface="Wingdings 2"/>
                <a:cs typeface="Wingdings 2"/>
              </a:rPr>
              <a:t></a:t>
            </a:r>
            <a:r>
              <a:rPr sz="3400" spc="-5" dirty="0">
                <a:latin typeface="Tw Cen MT"/>
                <a:cs typeface="Tw Cen MT"/>
              </a:rPr>
              <a:t>Mixed continuous-discrete</a:t>
            </a:r>
            <a:r>
              <a:rPr sz="3400" spc="35" dirty="0">
                <a:latin typeface="Tw Cen MT"/>
                <a:cs typeface="Tw Cen MT"/>
              </a:rPr>
              <a:t> </a:t>
            </a:r>
            <a:r>
              <a:rPr sz="3400" spc="-5" dirty="0">
                <a:latin typeface="Tw Cen MT"/>
                <a:cs typeface="Tw Cen MT"/>
              </a:rPr>
              <a:t>models</a:t>
            </a:r>
            <a:endParaRPr sz="34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73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w Cen MT"/>
                <a:cs typeface="Tw Cen MT"/>
              </a:rPr>
              <a:t>Animations – 2D &amp;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3D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w Cen MT"/>
                <a:cs typeface="Tw Cen MT"/>
              </a:rPr>
              <a:t>Business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Graphics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9867" y="3979164"/>
            <a:ext cx="2047874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534161"/>
            <a:ext cx="4775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Tw Cen MT"/>
                <a:cs typeface="Tw Cen MT"/>
              </a:rPr>
              <a:t>Simulation</a:t>
            </a:r>
            <a:r>
              <a:rPr sz="3600" spc="-55" dirty="0">
                <a:latin typeface="Tw Cen MT"/>
                <a:cs typeface="Tw Cen MT"/>
              </a:rPr>
              <a:t> </a:t>
            </a:r>
            <a:r>
              <a:rPr sz="3600" dirty="0">
                <a:latin typeface="Tw Cen MT"/>
                <a:cs typeface="Tw Cen MT"/>
              </a:rPr>
              <a:t>Environments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32787"/>
            <a:ext cx="3553460" cy="2975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0" dirty="0">
                <a:latin typeface="Tw Cen MT"/>
                <a:cs typeface="Tw Cen MT"/>
              </a:rPr>
              <a:t>AnyLogic</a:t>
            </a:r>
            <a:endParaRPr sz="32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61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dirty="0">
                <a:latin typeface="Tw Cen MT"/>
                <a:cs typeface="Tw Cen MT"/>
              </a:rPr>
              <a:t>Arena</a:t>
            </a:r>
            <a:endParaRPr sz="32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63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dirty="0">
                <a:latin typeface="Tw Cen MT"/>
                <a:cs typeface="Tw Cen MT"/>
              </a:rPr>
              <a:t>AutoMod</a:t>
            </a:r>
            <a:endParaRPr sz="32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61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dirty="0">
                <a:latin typeface="Tw Cen MT"/>
                <a:cs typeface="Tw Cen MT"/>
              </a:rPr>
              <a:t>Enterprise</a:t>
            </a:r>
            <a:r>
              <a:rPr sz="3200" spc="-9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Dynamics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709" y="2376373"/>
            <a:ext cx="2009775" cy="2976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dirty="0">
                <a:latin typeface="Tw Cen MT"/>
                <a:cs typeface="Tw Cen MT"/>
              </a:rPr>
              <a:t>ExtendSim</a:t>
            </a:r>
            <a:endParaRPr sz="32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62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0" dirty="0">
                <a:latin typeface="Tw Cen MT"/>
                <a:cs typeface="Tw Cen MT"/>
              </a:rPr>
              <a:t>Flexsim</a:t>
            </a:r>
            <a:endParaRPr sz="32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63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5" dirty="0">
                <a:latin typeface="Tw Cen MT"/>
                <a:cs typeface="Tw Cen MT"/>
              </a:rPr>
              <a:t>ProModel</a:t>
            </a:r>
            <a:endParaRPr sz="32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61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dirty="0">
                <a:latin typeface="Tw Cen MT"/>
                <a:cs typeface="Tw Cen MT"/>
              </a:rPr>
              <a:t>SIMUL8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197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w Cen MT"/>
                <a:cs typeface="Tw Cen MT"/>
              </a:rPr>
              <a:t>A</a:t>
            </a:r>
            <a:r>
              <a:rPr sz="4400" spc="-85" dirty="0">
                <a:latin typeface="Tw Cen MT"/>
                <a:cs typeface="Tw Cen MT"/>
              </a:rPr>
              <a:t>n</a:t>
            </a:r>
            <a:r>
              <a:rPr sz="4400" dirty="0">
                <a:latin typeface="Tw Cen MT"/>
                <a:cs typeface="Tw Cen MT"/>
              </a:rPr>
              <a:t>yL</a:t>
            </a:r>
            <a:r>
              <a:rPr sz="4400" spc="5" dirty="0">
                <a:latin typeface="Tw Cen MT"/>
                <a:cs typeface="Tw Cen MT"/>
              </a:rPr>
              <a:t>o</a:t>
            </a:r>
            <a:r>
              <a:rPr sz="4400" dirty="0">
                <a:latin typeface="Tw Cen MT"/>
                <a:cs typeface="Tw Cen MT"/>
              </a:rPr>
              <a:t>gic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41500"/>
            <a:ext cx="7764145" cy="436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  <a:tab pos="1927225" algn="l"/>
                <a:tab pos="3317240" algn="l"/>
                <a:tab pos="4463415" algn="l"/>
                <a:tab pos="6679565" algn="l"/>
              </a:tabLst>
            </a:pPr>
            <a:r>
              <a:rPr sz="2900" dirty="0">
                <a:latin typeface="Tw Cen MT"/>
                <a:cs typeface="Tw Cen MT"/>
              </a:rPr>
              <a:t>Sup</a:t>
            </a:r>
            <a:r>
              <a:rPr sz="2900" spc="5" dirty="0">
                <a:latin typeface="Tw Cen MT"/>
                <a:cs typeface="Tw Cen MT"/>
              </a:rPr>
              <a:t>p</a:t>
            </a:r>
            <a:r>
              <a:rPr sz="2900" spc="-15" dirty="0">
                <a:latin typeface="Tw Cen MT"/>
                <a:cs typeface="Tw Cen MT"/>
              </a:rPr>
              <a:t>o</a:t>
            </a:r>
            <a:r>
              <a:rPr sz="2900" spc="45" dirty="0">
                <a:latin typeface="Tw Cen MT"/>
                <a:cs typeface="Tw Cen MT"/>
              </a:rPr>
              <a:t>r</a:t>
            </a:r>
            <a:r>
              <a:rPr sz="2900" dirty="0">
                <a:latin typeface="Tw Cen MT"/>
                <a:cs typeface="Tw Cen MT"/>
              </a:rPr>
              <a:t>t</a:t>
            </a:r>
            <a:r>
              <a:rPr sz="2900" spc="5" dirty="0">
                <a:latin typeface="Tw Cen MT"/>
                <a:cs typeface="Tw Cen MT"/>
              </a:rPr>
              <a:t>s</a:t>
            </a:r>
            <a:r>
              <a:rPr sz="2900" dirty="0">
                <a:latin typeface="Tw Cen MT"/>
                <a:cs typeface="Tw Cen MT"/>
              </a:rPr>
              <a:t>:	</a:t>
            </a:r>
            <a:r>
              <a:rPr sz="2900" b="1" dirty="0">
                <a:latin typeface="Tw Cen MT"/>
                <a:cs typeface="Tw Cen MT"/>
              </a:rPr>
              <a:t>di</a:t>
            </a:r>
            <a:r>
              <a:rPr sz="2900" b="1" spc="-10" dirty="0">
                <a:latin typeface="Tw Cen MT"/>
                <a:cs typeface="Tw Cen MT"/>
              </a:rPr>
              <a:t>s</a:t>
            </a:r>
            <a:r>
              <a:rPr sz="2900" b="1" dirty="0">
                <a:latin typeface="Tw Cen MT"/>
                <a:cs typeface="Tw Cen MT"/>
              </a:rPr>
              <a:t>c</a:t>
            </a:r>
            <a:r>
              <a:rPr sz="2900" b="1" spc="50" dirty="0">
                <a:latin typeface="Tw Cen MT"/>
                <a:cs typeface="Tw Cen MT"/>
              </a:rPr>
              <a:t>r</a:t>
            </a:r>
            <a:r>
              <a:rPr sz="2900" b="1" dirty="0">
                <a:latin typeface="Tw Cen MT"/>
                <a:cs typeface="Tw Cen MT"/>
              </a:rPr>
              <a:t>ete	</a:t>
            </a:r>
            <a:r>
              <a:rPr sz="2900" b="1" spc="-60" dirty="0">
                <a:latin typeface="Tw Cen MT"/>
                <a:cs typeface="Tw Cen MT"/>
              </a:rPr>
              <a:t>e</a:t>
            </a:r>
            <a:r>
              <a:rPr sz="2900" b="1" spc="-30" dirty="0">
                <a:latin typeface="Tw Cen MT"/>
                <a:cs typeface="Tw Cen MT"/>
              </a:rPr>
              <a:t>v</a:t>
            </a:r>
            <a:r>
              <a:rPr sz="2900" b="1" dirty="0">
                <a:latin typeface="Tw Cen MT"/>
                <a:cs typeface="Tw Cen MT"/>
              </a:rPr>
              <a:t>ent,	</a:t>
            </a:r>
            <a:r>
              <a:rPr sz="2900" b="1" spc="60" dirty="0">
                <a:latin typeface="Tw Cen MT"/>
                <a:cs typeface="Tw Cen MT"/>
              </a:rPr>
              <a:t>a</a:t>
            </a:r>
            <a:r>
              <a:rPr sz="2900" b="1" dirty="0">
                <a:latin typeface="Tw Cen MT"/>
                <a:cs typeface="Tw Cen MT"/>
              </a:rPr>
              <a:t>ge</a:t>
            </a:r>
            <a:r>
              <a:rPr sz="2900" b="1" spc="-20" dirty="0">
                <a:latin typeface="Tw Cen MT"/>
                <a:cs typeface="Tw Cen MT"/>
              </a:rPr>
              <a:t>n</a:t>
            </a:r>
            <a:r>
              <a:rPr sz="2900" b="1" spc="5" dirty="0">
                <a:latin typeface="Tw Cen MT"/>
                <a:cs typeface="Tw Cen MT"/>
              </a:rPr>
              <a:t>t</a:t>
            </a:r>
            <a:r>
              <a:rPr sz="2900" b="1" dirty="0">
                <a:latin typeface="Tw Cen MT"/>
                <a:cs typeface="Tw Cen MT"/>
              </a:rPr>
              <a:t>-ba</a:t>
            </a:r>
            <a:r>
              <a:rPr sz="2900" b="1" spc="-20" dirty="0">
                <a:latin typeface="Tw Cen MT"/>
                <a:cs typeface="Tw Cen MT"/>
              </a:rPr>
              <a:t>s</a:t>
            </a:r>
            <a:r>
              <a:rPr sz="2900" b="1" dirty="0">
                <a:latin typeface="Tw Cen MT"/>
                <a:cs typeface="Tw Cen MT"/>
              </a:rPr>
              <a:t>ed,	s</a:t>
            </a:r>
            <a:r>
              <a:rPr sz="2900" b="1" spc="-10" dirty="0">
                <a:latin typeface="Tw Cen MT"/>
                <a:cs typeface="Tw Cen MT"/>
              </a:rPr>
              <a:t>y</a:t>
            </a:r>
            <a:r>
              <a:rPr sz="2900" b="1" dirty="0">
                <a:latin typeface="Tw Cen MT"/>
                <a:cs typeface="Tw Cen MT"/>
              </a:rPr>
              <a:t>s</a:t>
            </a:r>
            <a:r>
              <a:rPr sz="2900" b="1" spc="-15" dirty="0">
                <a:latin typeface="Tw Cen MT"/>
                <a:cs typeface="Tw Cen MT"/>
              </a:rPr>
              <a:t>te</a:t>
            </a:r>
            <a:r>
              <a:rPr sz="2900" b="1" dirty="0">
                <a:latin typeface="Tw Cen MT"/>
                <a:cs typeface="Tw Cen MT"/>
              </a:rPr>
              <a:t>m  dynamics (&amp;</a:t>
            </a:r>
            <a:r>
              <a:rPr sz="2900" b="1" spc="-15" dirty="0">
                <a:latin typeface="Tw Cen MT"/>
                <a:cs typeface="Tw Cen MT"/>
              </a:rPr>
              <a:t> </a:t>
            </a:r>
            <a:r>
              <a:rPr sz="2900" b="1" dirty="0">
                <a:latin typeface="Tw Cen MT"/>
                <a:cs typeface="Tw Cen MT"/>
              </a:rPr>
              <a:t>combination)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44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5" dirty="0">
                <a:latin typeface="Tw Cen MT"/>
                <a:cs typeface="Tw Cen MT"/>
              </a:rPr>
              <a:t>Hybrid: </a:t>
            </a:r>
            <a:r>
              <a:rPr sz="2900" b="1" spc="5" dirty="0">
                <a:latin typeface="Tw Cen MT"/>
                <a:cs typeface="Tw Cen MT"/>
              </a:rPr>
              <a:t>discrete </a:t>
            </a:r>
            <a:r>
              <a:rPr sz="2900" b="1" dirty="0">
                <a:latin typeface="Tw Cen MT"/>
                <a:cs typeface="Tw Cen MT"/>
              </a:rPr>
              <a:t>&amp;</a:t>
            </a:r>
            <a:r>
              <a:rPr sz="2900" b="1" spc="-25" dirty="0">
                <a:latin typeface="Tw Cen MT"/>
                <a:cs typeface="Tw Cen MT"/>
              </a:rPr>
              <a:t> </a:t>
            </a:r>
            <a:r>
              <a:rPr sz="2900" b="1" spc="-5" dirty="0">
                <a:latin typeface="Tw Cen MT"/>
                <a:cs typeface="Tw Cen MT"/>
              </a:rPr>
              <a:t>continuous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44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5" dirty="0">
                <a:latin typeface="Tw Cen MT"/>
                <a:cs typeface="Tw Cen MT"/>
              </a:rPr>
              <a:t>Object</a:t>
            </a:r>
            <a:r>
              <a:rPr sz="2900" b="1" spc="-20" dirty="0">
                <a:latin typeface="Tw Cen MT"/>
                <a:cs typeface="Tw Cen MT"/>
              </a:rPr>
              <a:t> </a:t>
            </a:r>
            <a:r>
              <a:rPr sz="2900" b="1" spc="10" dirty="0">
                <a:latin typeface="Tw Cen MT"/>
                <a:cs typeface="Tw Cen MT"/>
              </a:rPr>
              <a:t>library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44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0" dirty="0">
                <a:latin typeface="Tw Cen MT"/>
                <a:cs typeface="Tw Cen MT"/>
              </a:rPr>
              <a:t>Java </a:t>
            </a:r>
            <a:r>
              <a:rPr sz="2900" spc="-10" dirty="0">
                <a:latin typeface="Tw Cen MT"/>
                <a:cs typeface="Tw Cen MT"/>
              </a:rPr>
              <a:t>models, </a:t>
            </a:r>
            <a:r>
              <a:rPr sz="2900" dirty="0">
                <a:latin typeface="Tw Cen MT"/>
                <a:cs typeface="Tw Cen MT"/>
              </a:rPr>
              <a:t>publish as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applets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44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5" dirty="0">
                <a:latin typeface="Tw Cen MT"/>
                <a:cs typeface="Tw Cen MT"/>
              </a:rPr>
              <a:t>Animation, </a:t>
            </a:r>
            <a:r>
              <a:rPr sz="2900" b="1" spc="-5" dirty="0">
                <a:latin typeface="Tw Cen MT"/>
                <a:cs typeface="Tw Cen MT"/>
              </a:rPr>
              <a:t>Statistics, </a:t>
            </a:r>
            <a:r>
              <a:rPr sz="2900" b="1" dirty="0">
                <a:latin typeface="Tw Cen MT"/>
                <a:cs typeface="Tw Cen MT"/>
              </a:rPr>
              <a:t>optimization,</a:t>
            </a:r>
            <a:r>
              <a:rPr sz="2900" b="1" spc="-90" dirty="0">
                <a:latin typeface="Tw Cen MT"/>
                <a:cs typeface="Tw Cen MT"/>
              </a:rPr>
              <a:t> </a:t>
            </a:r>
            <a:r>
              <a:rPr sz="2900" b="1" spc="-10" dirty="0">
                <a:latin typeface="Tw Cen MT"/>
                <a:cs typeface="Tw Cen MT"/>
              </a:rPr>
              <a:t>debugger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576" y="210388"/>
            <a:ext cx="1456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w Cen MT"/>
                <a:cs typeface="Tw Cen MT"/>
              </a:rPr>
              <a:t>A</a:t>
            </a:r>
            <a:r>
              <a:rPr sz="4400" spc="75" dirty="0">
                <a:latin typeface="Tw Cen MT"/>
                <a:cs typeface="Tw Cen MT"/>
              </a:rPr>
              <a:t>r</a:t>
            </a:r>
            <a:r>
              <a:rPr sz="4400" dirty="0">
                <a:latin typeface="Tw Cen MT"/>
                <a:cs typeface="Tw Cen MT"/>
              </a:rPr>
              <a:t>ena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554937"/>
            <a:ext cx="5529580" cy="3477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5" dirty="0">
                <a:latin typeface="Tw Cen MT"/>
                <a:cs typeface="Tw Cen MT"/>
              </a:rPr>
              <a:t>Discrete </a:t>
            </a:r>
            <a:r>
              <a:rPr sz="2900" b="1" dirty="0">
                <a:latin typeface="Tw Cen MT"/>
                <a:cs typeface="Tw Cen MT"/>
              </a:rPr>
              <a:t>&amp; </a:t>
            </a:r>
            <a:r>
              <a:rPr sz="2900" b="1" spc="-5" dirty="0">
                <a:latin typeface="Tw Cen MT"/>
                <a:cs typeface="Tw Cen MT"/>
              </a:rPr>
              <a:t>Continuous</a:t>
            </a:r>
            <a:r>
              <a:rPr sz="2900" b="1" spc="-45" dirty="0">
                <a:latin typeface="Tw Cen MT"/>
                <a:cs typeface="Tw Cen MT"/>
              </a:rPr>
              <a:t> </a:t>
            </a:r>
            <a:r>
              <a:rPr sz="2900" b="1" dirty="0">
                <a:latin typeface="Tw Cen MT"/>
                <a:cs typeface="Tw Cen MT"/>
              </a:rPr>
              <a:t>systems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45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5" dirty="0">
                <a:latin typeface="Tw Cen MT"/>
                <a:cs typeface="Tw Cen MT"/>
              </a:rPr>
              <a:t>Object-based;</a:t>
            </a:r>
            <a:r>
              <a:rPr sz="2900" b="1" spc="-35" dirty="0">
                <a:latin typeface="Tw Cen MT"/>
                <a:cs typeface="Tw Cen MT"/>
              </a:rPr>
              <a:t> </a:t>
            </a:r>
            <a:r>
              <a:rPr sz="2900" b="1" dirty="0">
                <a:latin typeface="Tw Cen MT"/>
                <a:cs typeface="Tw Cen MT"/>
              </a:rPr>
              <a:t>GUI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43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50" dirty="0">
                <a:latin typeface="Tw Cen MT"/>
                <a:cs typeface="Tw Cen MT"/>
              </a:rPr>
              <a:t>2D, </a:t>
            </a:r>
            <a:r>
              <a:rPr sz="2900" b="1" spc="-5" dirty="0">
                <a:latin typeface="Tw Cen MT"/>
                <a:cs typeface="Tw Cen MT"/>
              </a:rPr>
              <a:t>3D</a:t>
            </a:r>
            <a:r>
              <a:rPr sz="2900" b="1" spc="25" dirty="0">
                <a:latin typeface="Tw Cen MT"/>
                <a:cs typeface="Tw Cen MT"/>
              </a:rPr>
              <a:t> </a:t>
            </a:r>
            <a:r>
              <a:rPr sz="2900" b="1" spc="5" dirty="0">
                <a:latin typeface="Tw Cen MT"/>
                <a:cs typeface="Tw Cen MT"/>
              </a:rPr>
              <a:t>Animation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44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Business &amp; Manufacturing</a:t>
            </a:r>
            <a:r>
              <a:rPr sz="2900" spc="-9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processes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44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15" dirty="0">
                <a:latin typeface="Tw Cen MT"/>
                <a:cs typeface="Tw Cen MT"/>
              </a:rPr>
              <a:t>Supports</a:t>
            </a:r>
            <a:r>
              <a:rPr sz="2900" b="1" spc="-10" dirty="0">
                <a:latin typeface="Tw Cen MT"/>
                <a:cs typeface="Tw Cen MT"/>
              </a:rPr>
              <a:t> </a:t>
            </a:r>
            <a:r>
              <a:rPr sz="2900" b="1" spc="-5" dirty="0">
                <a:latin typeface="Tw Cen MT"/>
                <a:cs typeface="Tw Cen MT"/>
              </a:rPr>
              <a:t>Analysis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24485"/>
            <a:ext cx="2454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w Cen MT"/>
                <a:cs typeface="Tw Cen MT"/>
              </a:rPr>
              <a:t>ExtendSim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761870"/>
            <a:ext cx="6508750" cy="2724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Block-diagram</a:t>
            </a:r>
            <a:r>
              <a:rPr sz="2900" spc="-45" dirty="0">
                <a:latin typeface="Tw Cen MT"/>
                <a:cs typeface="Tw Cen MT"/>
              </a:rPr>
              <a:t> </a:t>
            </a:r>
            <a:r>
              <a:rPr sz="2900" spc="5" dirty="0">
                <a:latin typeface="Tw Cen MT"/>
                <a:cs typeface="Tw Cen MT"/>
              </a:rPr>
              <a:t>approach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44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5" dirty="0">
                <a:latin typeface="Tw Cen MT"/>
                <a:cs typeface="Tw Cen MT"/>
              </a:rPr>
              <a:t>Versions </a:t>
            </a:r>
            <a:r>
              <a:rPr sz="2900" spc="-20" dirty="0">
                <a:latin typeface="Tw Cen MT"/>
                <a:cs typeface="Tw Cen MT"/>
              </a:rPr>
              <a:t>for </a:t>
            </a:r>
            <a:r>
              <a:rPr sz="2900" spc="-15" dirty="0">
                <a:latin typeface="Tw Cen MT"/>
                <a:cs typeface="Tw Cen MT"/>
              </a:rPr>
              <a:t>mixed </a:t>
            </a:r>
            <a:r>
              <a:rPr sz="2900" dirty="0">
                <a:latin typeface="Tw Cen MT"/>
                <a:cs typeface="Tw Cen MT"/>
              </a:rPr>
              <a:t>and </a:t>
            </a:r>
            <a:r>
              <a:rPr sz="2900" spc="-20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continuous only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44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Includes </a:t>
            </a:r>
            <a:r>
              <a:rPr sz="2900" spc="-15" dirty="0">
                <a:latin typeface="Tw Cen MT"/>
                <a:cs typeface="Tw Cen MT"/>
              </a:rPr>
              <a:t>C-like </a:t>
            </a:r>
            <a:r>
              <a:rPr sz="2900" spc="-10" dirty="0">
                <a:latin typeface="Tw Cen MT"/>
                <a:cs typeface="Tw Cen MT"/>
              </a:rPr>
              <a:t>programming</a:t>
            </a:r>
            <a:r>
              <a:rPr sz="2900" spc="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language</a:t>
            </a:r>
            <a:endParaRPr sz="29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43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5" dirty="0">
                <a:latin typeface="Tw Cen MT"/>
                <a:cs typeface="Tw Cen MT"/>
              </a:rPr>
              <a:t>Supports </a:t>
            </a:r>
            <a:r>
              <a:rPr sz="2900" spc="-5" dirty="0">
                <a:latin typeface="Tw Cen MT"/>
                <a:cs typeface="Tw Cen MT"/>
              </a:rPr>
              <a:t>linking </a:t>
            </a:r>
            <a:r>
              <a:rPr sz="2900" dirty="0">
                <a:latin typeface="Tw Cen MT"/>
                <a:cs typeface="Tw Cen MT"/>
              </a:rPr>
              <a:t>to </a:t>
            </a:r>
            <a:r>
              <a:rPr sz="2900" spc="-5" dirty="0">
                <a:latin typeface="Tw Cen MT"/>
                <a:cs typeface="Tw Cen MT"/>
              </a:rPr>
              <a:t>external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languages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96926"/>
            <a:ext cx="182181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w Cen MT"/>
                <a:cs typeface="Tw Cen MT"/>
              </a:rPr>
              <a:t>Fl</a:t>
            </a:r>
            <a:r>
              <a:rPr sz="4400" spc="-75" dirty="0">
                <a:latin typeface="Tw Cen MT"/>
                <a:cs typeface="Tw Cen MT"/>
              </a:rPr>
              <a:t>e</a:t>
            </a:r>
            <a:r>
              <a:rPr sz="4400" dirty="0">
                <a:latin typeface="Tw Cen MT"/>
                <a:cs typeface="Tw Cen MT"/>
              </a:rPr>
              <a:t>xsim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2250" y="2615311"/>
            <a:ext cx="156781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latin typeface="Tw Cen MT"/>
                <a:cs typeface="Tw Cen MT"/>
              </a:rPr>
              <a:t>simulator</a:t>
            </a:r>
            <a:r>
              <a:rPr sz="2900" dirty="0">
                <a:latin typeface="Tw Cen MT"/>
                <a:cs typeface="Tw Cen MT"/>
              </a:rPr>
              <a:t>;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pc="-5" dirty="0"/>
              <a:t>Dynamic-flow </a:t>
            </a:r>
            <a:r>
              <a:rPr dirty="0"/>
              <a:t>systems -</a:t>
            </a:r>
            <a:r>
              <a:rPr spc="-110" dirty="0"/>
              <a:t> </a:t>
            </a:r>
            <a:r>
              <a:rPr dirty="0"/>
              <a:t>manufacturing</a:t>
            </a:r>
          </a:p>
          <a:p>
            <a:pPr marL="332740" indent="-320040">
              <a:lnSpc>
                <a:spcPct val="100000"/>
              </a:lnSpc>
              <a:spcBef>
                <a:spcPts val="244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  <a:tab pos="3075940" algn="l"/>
              </a:tabLst>
            </a:pPr>
            <a:r>
              <a:rPr b="1" spc="-5" dirty="0">
                <a:latin typeface="Tw Cen MT"/>
                <a:cs typeface="Tw Cen MT"/>
              </a:rPr>
              <a:t>Discrete-event,	Object-oriented</a:t>
            </a:r>
          </a:p>
          <a:p>
            <a:pPr marL="332740">
              <a:lnSpc>
                <a:spcPct val="100000"/>
              </a:lnSpc>
              <a:spcBef>
                <a:spcPts val="1739"/>
              </a:spcBef>
              <a:tabLst>
                <a:tab pos="4211320" algn="l"/>
              </a:tabLst>
            </a:pPr>
            <a:r>
              <a:rPr spc="-5" dirty="0"/>
              <a:t>developed in</a:t>
            </a:r>
            <a:r>
              <a:rPr spc="5" dirty="0"/>
              <a:t> </a:t>
            </a:r>
            <a:r>
              <a:rPr dirty="0"/>
              <a:t>C++</a:t>
            </a:r>
            <a:r>
              <a:rPr spc="-5" dirty="0"/>
              <a:t> </a:t>
            </a:r>
            <a:r>
              <a:rPr dirty="0"/>
              <a:t>using	Open</a:t>
            </a:r>
            <a:r>
              <a:rPr spc="-20" dirty="0"/>
              <a:t> </a:t>
            </a:r>
            <a:r>
              <a:rPr spc="5" dirty="0"/>
              <a:t>GL</a:t>
            </a:r>
          </a:p>
          <a:p>
            <a:pPr marL="332740" indent="-320040">
              <a:lnSpc>
                <a:spcPct val="100000"/>
              </a:lnSpc>
              <a:spcBef>
                <a:spcPts val="244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b="1" spc="5" dirty="0">
                <a:latin typeface="Tw Cen MT"/>
                <a:cs typeface="Tw Cen MT"/>
              </a:rPr>
              <a:t>Animation: </a:t>
            </a:r>
            <a:r>
              <a:rPr b="1" spc="-50" dirty="0">
                <a:latin typeface="Tw Cen MT"/>
                <a:cs typeface="Tw Cen MT"/>
              </a:rPr>
              <a:t>2D, 3D, </a:t>
            </a:r>
            <a:r>
              <a:rPr b="1" spc="15" dirty="0">
                <a:latin typeface="Tw Cen MT"/>
                <a:cs typeface="Tw Cen MT"/>
              </a:rPr>
              <a:t>Virtual</a:t>
            </a:r>
            <a:r>
              <a:rPr b="1" spc="5" dirty="0">
                <a:latin typeface="Tw Cen MT"/>
                <a:cs typeface="Tw Cen MT"/>
              </a:rPr>
              <a:t> reality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4260" y="4781550"/>
            <a:ext cx="226758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b="1" spc="20" dirty="0">
                <a:latin typeface="Tw Cen MT"/>
                <a:cs typeface="Tw Cen MT"/>
              </a:rPr>
              <a:t>Drag </a:t>
            </a:r>
            <a:r>
              <a:rPr sz="2900" b="1" dirty="0">
                <a:latin typeface="Tw Cen MT"/>
                <a:cs typeface="Tw Cen MT"/>
              </a:rPr>
              <a:t>&amp;</a:t>
            </a:r>
            <a:r>
              <a:rPr sz="2900" b="1" spc="-100" dirty="0">
                <a:latin typeface="Tw Cen MT"/>
                <a:cs typeface="Tw Cen MT"/>
              </a:rPr>
              <a:t> </a:t>
            </a:r>
            <a:r>
              <a:rPr sz="2900" b="1" dirty="0">
                <a:latin typeface="Tw Cen MT"/>
                <a:cs typeface="Tw Cen MT"/>
              </a:rPr>
              <a:t>Drop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60984"/>
            <a:ext cx="25933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w Cen MT"/>
                <a:cs typeface="Tw Cen MT"/>
              </a:rPr>
              <a:t>Conclusion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761870"/>
            <a:ext cx="7995920" cy="329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 algn="just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0" dirty="0">
                <a:latin typeface="Tw Cen MT"/>
                <a:cs typeface="Tw Cen MT"/>
              </a:rPr>
              <a:t>Many </a:t>
            </a:r>
            <a:r>
              <a:rPr sz="2900" spc="5" dirty="0">
                <a:latin typeface="Tw Cen MT"/>
                <a:cs typeface="Tw Cen MT"/>
              </a:rPr>
              <a:t>simulation </a:t>
            </a:r>
            <a:r>
              <a:rPr sz="2900" spc="-15" dirty="0">
                <a:latin typeface="Tw Cen MT"/>
                <a:cs typeface="Tw Cen MT"/>
              </a:rPr>
              <a:t>software </a:t>
            </a:r>
            <a:r>
              <a:rPr sz="2900" spc="-5" dirty="0">
                <a:latin typeface="Tw Cen MT"/>
                <a:cs typeface="Tw Cen MT"/>
              </a:rPr>
              <a:t>environments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available</a:t>
            </a:r>
            <a:endParaRPr sz="2900">
              <a:latin typeface="Tw Cen MT"/>
              <a:cs typeface="Tw Cen MT"/>
            </a:endParaRPr>
          </a:p>
          <a:p>
            <a:pPr marL="332740" indent="-320675" algn="just">
              <a:lnSpc>
                <a:spcPct val="100000"/>
              </a:lnSpc>
              <a:spcBef>
                <a:spcPts val="244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0" dirty="0">
                <a:latin typeface="Tw Cen MT"/>
                <a:cs typeface="Tw Cen MT"/>
              </a:rPr>
              <a:t>Many </a:t>
            </a:r>
            <a:r>
              <a:rPr sz="2900" dirty="0">
                <a:latin typeface="Tw Cen MT"/>
                <a:cs typeface="Tw Cen MT"/>
              </a:rPr>
              <a:t>do </a:t>
            </a:r>
            <a:r>
              <a:rPr sz="2900" spc="-15" dirty="0">
                <a:latin typeface="Tw Cen MT"/>
                <a:cs typeface="Tw Cen MT"/>
              </a:rPr>
              <a:t>have </a:t>
            </a:r>
            <a:r>
              <a:rPr sz="2900" dirty="0">
                <a:latin typeface="Tw Cen MT"/>
                <a:cs typeface="Tw Cen MT"/>
              </a:rPr>
              <a:t>trial </a:t>
            </a:r>
            <a:r>
              <a:rPr sz="2900" spc="-10" dirty="0">
                <a:latin typeface="Tw Cen MT"/>
                <a:cs typeface="Tw Cen MT"/>
              </a:rPr>
              <a:t>versions </a:t>
            </a:r>
            <a:r>
              <a:rPr sz="2900" dirty="0">
                <a:latin typeface="Tw Cen MT"/>
                <a:cs typeface="Tw Cen MT"/>
              </a:rPr>
              <a:t>to </a:t>
            </a:r>
            <a:r>
              <a:rPr sz="2900" spc="-10" dirty="0">
                <a:latin typeface="Tw Cen MT"/>
                <a:cs typeface="Tw Cen MT"/>
              </a:rPr>
              <a:t>download </a:t>
            </a:r>
            <a:r>
              <a:rPr sz="2900" spc="-20" dirty="0">
                <a:latin typeface="Tw Cen MT"/>
                <a:cs typeface="Tw Cen MT"/>
              </a:rPr>
              <a:t>for</a:t>
            </a:r>
            <a:r>
              <a:rPr sz="2900" spc="-4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trying</a:t>
            </a:r>
            <a:endParaRPr sz="2900">
              <a:latin typeface="Tw Cen MT"/>
              <a:cs typeface="Tw Cen MT"/>
            </a:endParaRPr>
          </a:p>
          <a:p>
            <a:pPr marL="332740" marR="5080" indent="-320675" algn="just">
              <a:lnSpc>
                <a:spcPct val="15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5" dirty="0">
                <a:latin typeface="Tw Cen MT"/>
                <a:cs typeface="Tw Cen MT"/>
              </a:rPr>
              <a:t>Before </a:t>
            </a:r>
            <a:r>
              <a:rPr sz="2900" spc="-10" dirty="0">
                <a:latin typeface="Tw Cen MT"/>
                <a:cs typeface="Tw Cen MT"/>
              </a:rPr>
              <a:t>deciding, </a:t>
            </a:r>
            <a:r>
              <a:rPr sz="2900" spc="-5" dirty="0">
                <a:latin typeface="Tw Cen MT"/>
                <a:cs typeface="Tw Cen MT"/>
              </a:rPr>
              <a:t>consider </a:t>
            </a:r>
            <a:r>
              <a:rPr sz="2900" dirty="0">
                <a:latin typeface="Tw Cen MT"/>
                <a:cs typeface="Tw Cen MT"/>
              </a:rPr>
              <a:t>the features and the </a:t>
            </a:r>
            <a:r>
              <a:rPr sz="2900" spc="-5" dirty="0">
                <a:latin typeface="Tw Cen MT"/>
                <a:cs typeface="Tw Cen MT"/>
              </a:rPr>
              <a:t>add-  </a:t>
            </a:r>
            <a:r>
              <a:rPr sz="2900" dirty="0">
                <a:latin typeface="Tw Cen MT"/>
                <a:cs typeface="Tw Cen MT"/>
              </a:rPr>
              <a:t>ons </a:t>
            </a:r>
            <a:r>
              <a:rPr sz="2900" spc="-5" dirty="0">
                <a:latin typeface="Tw Cen MT"/>
                <a:cs typeface="Tw Cen MT"/>
              </a:rPr>
              <a:t>available that </a:t>
            </a:r>
            <a:r>
              <a:rPr sz="2900" dirty="0">
                <a:latin typeface="Tw Cen MT"/>
                <a:cs typeface="Tw Cen MT"/>
              </a:rPr>
              <a:t>will suit </a:t>
            </a:r>
            <a:r>
              <a:rPr sz="2900" spc="-25" dirty="0">
                <a:latin typeface="Tw Cen MT"/>
                <a:cs typeface="Tw Cen MT"/>
              </a:rPr>
              <a:t>your </a:t>
            </a:r>
            <a:r>
              <a:rPr sz="2900" spc="5" dirty="0">
                <a:latin typeface="Tw Cen MT"/>
                <a:cs typeface="Tw Cen MT"/>
              </a:rPr>
              <a:t>particular  </a:t>
            </a:r>
            <a:r>
              <a:rPr sz="2900" spc="-5" dirty="0">
                <a:latin typeface="Tw Cen MT"/>
                <a:cs typeface="Tw Cen MT"/>
              </a:rPr>
              <a:t>environment.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46278"/>
            <a:ext cx="6536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latin typeface="Tw Cen MT"/>
                <a:cs typeface="Tw Cen MT"/>
              </a:rPr>
              <a:t>Features </a:t>
            </a:r>
            <a:r>
              <a:rPr sz="3600" dirty="0">
                <a:latin typeface="Tw Cen MT"/>
                <a:cs typeface="Tw Cen MT"/>
              </a:rPr>
              <a:t>of </a:t>
            </a:r>
            <a:r>
              <a:rPr sz="3600" spc="5" dirty="0">
                <a:latin typeface="Tw Cen MT"/>
                <a:cs typeface="Tw Cen MT"/>
              </a:rPr>
              <a:t>Simulation</a:t>
            </a:r>
            <a:r>
              <a:rPr sz="3600" spc="240" dirty="0">
                <a:latin typeface="Tw Cen MT"/>
                <a:cs typeface="Tw Cen MT"/>
              </a:rPr>
              <a:t> </a:t>
            </a:r>
            <a:r>
              <a:rPr sz="3600" spc="5" dirty="0">
                <a:latin typeface="Tw Cen MT"/>
                <a:cs typeface="Tw Cen MT"/>
              </a:rPr>
              <a:t>Languages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440" y="1858213"/>
            <a:ext cx="6598284" cy="3913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w Cen MT"/>
                <a:cs typeface="Tw Cen MT"/>
              </a:rPr>
              <a:t>Some </a:t>
            </a:r>
            <a:r>
              <a:rPr sz="2900" spc="-10" dirty="0">
                <a:latin typeface="Tw Cen MT"/>
                <a:cs typeface="Tw Cen MT"/>
              </a:rPr>
              <a:t>focus </a:t>
            </a:r>
            <a:r>
              <a:rPr sz="2900" dirty="0">
                <a:latin typeface="Tw Cen MT"/>
                <a:cs typeface="Tw Cen MT"/>
              </a:rPr>
              <a:t>on a single type of</a:t>
            </a:r>
            <a:r>
              <a:rPr sz="2900" spc="2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application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245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w Cen MT"/>
                <a:cs typeface="Tw Cen MT"/>
              </a:rPr>
              <a:t>Built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features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include</a:t>
            </a:r>
            <a:endParaRPr sz="29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230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Statistics</a:t>
            </a:r>
            <a:r>
              <a:rPr sz="2600" spc="-10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collection</a:t>
            </a:r>
            <a:endParaRPr sz="26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165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Time</a:t>
            </a:r>
            <a:r>
              <a:rPr sz="2600" spc="-70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management</a:t>
            </a:r>
            <a:endParaRPr sz="26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160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Queue</a:t>
            </a:r>
            <a:r>
              <a:rPr sz="2600" spc="-35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management</a:t>
            </a:r>
            <a:endParaRPr sz="26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160"/>
              </a:spcBef>
              <a:buClr>
                <a:srgbClr val="93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spc="-10" dirty="0">
                <a:latin typeface="Tw Cen MT"/>
                <a:cs typeface="Tw Cen MT"/>
              </a:rPr>
              <a:t>Event</a:t>
            </a:r>
            <a:r>
              <a:rPr sz="2600" spc="-35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generation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0856" y="3206820"/>
            <a:ext cx="2499758" cy="2175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375665"/>
            <a:ext cx="6280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5" dirty="0">
                <a:latin typeface="Tw Cen MT"/>
                <a:cs typeface="Tw Cen MT"/>
              </a:rPr>
              <a:t>Features </a:t>
            </a:r>
            <a:r>
              <a:rPr sz="3200" spc="5" dirty="0">
                <a:latin typeface="Tw Cen MT"/>
                <a:cs typeface="Tw Cen MT"/>
              </a:rPr>
              <a:t>of </a:t>
            </a:r>
            <a:r>
              <a:rPr sz="3200" dirty="0">
                <a:latin typeface="Tw Cen MT"/>
                <a:cs typeface="Tw Cen MT"/>
              </a:rPr>
              <a:t>Simulation</a:t>
            </a:r>
            <a:r>
              <a:rPr sz="3200" spc="21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Environments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440" y="1862455"/>
            <a:ext cx="5990590" cy="422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w Cen MT"/>
                <a:cs typeface="Tw Cen MT"/>
              </a:rPr>
              <a:t>Some </a:t>
            </a:r>
            <a:r>
              <a:rPr sz="2900" spc="-15" dirty="0">
                <a:latin typeface="Tw Cen MT"/>
                <a:cs typeface="Tw Cen MT"/>
              </a:rPr>
              <a:t>focus </a:t>
            </a:r>
            <a:r>
              <a:rPr sz="2900" dirty="0">
                <a:latin typeface="Tw Cen MT"/>
                <a:cs typeface="Tw Cen MT"/>
              </a:rPr>
              <a:t>on one type of</a:t>
            </a:r>
            <a:r>
              <a:rPr sz="2900" spc="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application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244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w Cen MT"/>
                <a:cs typeface="Tw Cen MT"/>
              </a:rPr>
              <a:t>Icon</a:t>
            </a:r>
            <a:r>
              <a:rPr sz="2900" dirty="0">
                <a:latin typeface="Tw Cen MT"/>
                <a:cs typeface="Tw Cen MT"/>
              </a:rPr>
              <a:t> based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244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w Cen MT"/>
                <a:cs typeface="Tw Cen MT"/>
              </a:rPr>
              <a:t>Analysis of</a:t>
            </a:r>
            <a:r>
              <a:rPr sz="2900" spc="6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I/O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243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0" dirty="0">
                <a:latin typeface="Tw Cen MT"/>
                <a:cs typeface="Tw Cen MT"/>
              </a:rPr>
              <a:t>Advanced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Statistics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245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w Cen MT"/>
                <a:cs typeface="Tw Cen MT"/>
              </a:rPr>
              <a:t>Optimization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243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10" dirty="0">
                <a:latin typeface="Tw Cen MT"/>
                <a:cs typeface="Tw Cen MT"/>
              </a:rPr>
              <a:t>Support </a:t>
            </a:r>
            <a:r>
              <a:rPr sz="2900" spc="-20" dirty="0">
                <a:latin typeface="Tw Cen MT"/>
                <a:cs typeface="Tw Cen MT"/>
              </a:rPr>
              <a:t>for</a:t>
            </a:r>
            <a:r>
              <a:rPr sz="2900" spc="-5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Experimentation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0" y="3057166"/>
            <a:ext cx="3124200" cy="121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161289"/>
            <a:ext cx="721169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0" dirty="0">
                <a:latin typeface="Tw Cen MT"/>
                <a:cs typeface="Tw Cen MT"/>
              </a:rPr>
              <a:t>History </a:t>
            </a:r>
            <a:r>
              <a:rPr sz="4400" dirty="0">
                <a:latin typeface="Tw Cen MT"/>
                <a:cs typeface="Tw Cen MT"/>
              </a:rPr>
              <a:t>of </a:t>
            </a:r>
            <a:r>
              <a:rPr sz="4400" spc="5" dirty="0">
                <a:latin typeface="Tw Cen MT"/>
                <a:cs typeface="Tw Cen MT"/>
              </a:rPr>
              <a:t>Simulation</a:t>
            </a:r>
            <a:r>
              <a:rPr sz="4400" spc="245" dirty="0">
                <a:latin typeface="Tw Cen MT"/>
                <a:cs typeface="Tw Cen MT"/>
              </a:rPr>
              <a:t> </a:t>
            </a:r>
            <a:r>
              <a:rPr sz="4400" spc="10" dirty="0">
                <a:latin typeface="Tw Cen MT"/>
                <a:cs typeface="Tw Cen MT"/>
              </a:rPr>
              <a:t>Software</a:t>
            </a:r>
            <a:endParaRPr sz="4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w Cen MT"/>
                <a:cs typeface="Tw Cen MT"/>
              </a:rPr>
              <a:t>(Nance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1995)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39849"/>
            <a:ext cx="7037705" cy="421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  <a:tab pos="1841500" algn="l"/>
              </a:tabLst>
            </a:pPr>
            <a:r>
              <a:rPr sz="2400" spc="-10" dirty="0">
                <a:latin typeface="Tw Cen MT"/>
                <a:cs typeface="Tw Cen MT"/>
              </a:rPr>
              <a:t>1955-60	</a:t>
            </a:r>
            <a:r>
              <a:rPr sz="2400" spc="-25" dirty="0">
                <a:latin typeface="Tw Cen MT"/>
                <a:cs typeface="Tw Cen MT"/>
              </a:rPr>
              <a:t>Period </a:t>
            </a:r>
            <a:r>
              <a:rPr sz="2400" spc="-5" dirty="0">
                <a:latin typeface="Tw Cen MT"/>
                <a:cs typeface="Tw Cen MT"/>
              </a:rPr>
              <a:t>of</a:t>
            </a:r>
            <a:r>
              <a:rPr sz="2400" spc="85" dirty="0">
                <a:latin typeface="Tw Cen MT"/>
                <a:cs typeface="Tw Cen MT"/>
              </a:rPr>
              <a:t> </a:t>
            </a:r>
            <a:r>
              <a:rPr sz="2400" spc="15" dirty="0">
                <a:latin typeface="Tw Cen MT"/>
                <a:cs typeface="Tw Cen MT"/>
              </a:rPr>
              <a:t>Search</a:t>
            </a:r>
            <a:endParaRPr sz="24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14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  <a:tab pos="1841500" algn="l"/>
              </a:tabLst>
            </a:pPr>
            <a:r>
              <a:rPr sz="2400" spc="-5" dirty="0">
                <a:latin typeface="Tw Cen MT"/>
                <a:cs typeface="Tw Cen MT"/>
              </a:rPr>
              <a:t>1961-65	</a:t>
            </a:r>
            <a:r>
              <a:rPr sz="2400" spc="-10" dirty="0">
                <a:latin typeface="Tw Cen MT"/>
                <a:cs typeface="Tw Cen MT"/>
              </a:rPr>
              <a:t>Advent</a:t>
            </a:r>
            <a:endParaRPr sz="24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15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  <a:tab pos="1841500" algn="l"/>
              </a:tabLst>
            </a:pPr>
            <a:r>
              <a:rPr sz="2400" spc="-10" dirty="0">
                <a:latin typeface="Tw Cen MT"/>
                <a:cs typeface="Tw Cen MT"/>
              </a:rPr>
              <a:t>1966-70	</a:t>
            </a:r>
            <a:r>
              <a:rPr sz="2400" spc="-5" dirty="0">
                <a:latin typeface="Tw Cen MT"/>
                <a:cs typeface="Tw Cen MT"/>
              </a:rPr>
              <a:t>Formative</a:t>
            </a:r>
            <a:r>
              <a:rPr sz="2400" spc="-75" dirty="0">
                <a:latin typeface="Tw Cen MT"/>
                <a:cs typeface="Tw Cen MT"/>
              </a:rPr>
              <a:t> </a:t>
            </a:r>
            <a:r>
              <a:rPr sz="2400" spc="-25" dirty="0">
                <a:latin typeface="Tw Cen MT"/>
                <a:cs typeface="Tw Cen MT"/>
              </a:rPr>
              <a:t>Period</a:t>
            </a:r>
            <a:endParaRPr sz="24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13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  <a:tab pos="1841500" algn="l"/>
              </a:tabLst>
            </a:pPr>
            <a:r>
              <a:rPr sz="2400" spc="-5" dirty="0">
                <a:latin typeface="Tw Cen MT"/>
                <a:cs typeface="Tw Cen MT"/>
              </a:rPr>
              <a:t>1971-78	Expansive</a:t>
            </a:r>
            <a:r>
              <a:rPr sz="2400" spc="-105" dirty="0">
                <a:latin typeface="Tw Cen MT"/>
                <a:cs typeface="Tw Cen MT"/>
              </a:rPr>
              <a:t> </a:t>
            </a:r>
            <a:r>
              <a:rPr sz="2400" spc="-25" dirty="0">
                <a:latin typeface="Tw Cen MT"/>
                <a:cs typeface="Tw Cen MT"/>
              </a:rPr>
              <a:t>Period</a:t>
            </a:r>
            <a:endParaRPr sz="24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13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  <a:tab pos="1841500" algn="l"/>
              </a:tabLst>
            </a:pPr>
            <a:r>
              <a:rPr sz="2400" spc="-5" dirty="0">
                <a:latin typeface="Tw Cen MT"/>
                <a:cs typeface="Tw Cen MT"/>
              </a:rPr>
              <a:t>1979-86	</a:t>
            </a:r>
            <a:r>
              <a:rPr sz="2400" spc="-25" dirty="0">
                <a:latin typeface="Tw Cen MT"/>
                <a:cs typeface="Tw Cen MT"/>
              </a:rPr>
              <a:t>Period </a:t>
            </a:r>
            <a:r>
              <a:rPr sz="2400" dirty="0">
                <a:latin typeface="Tw Cen MT"/>
                <a:cs typeface="Tw Cen MT"/>
              </a:rPr>
              <a:t>of </a:t>
            </a:r>
            <a:r>
              <a:rPr sz="2400" spc="-5" dirty="0">
                <a:latin typeface="Tw Cen MT"/>
                <a:cs typeface="Tw Cen MT"/>
              </a:rPr>
              <a:t>Consolidation </a:t>
            </a:r>
            <a:r>
              <a:rPr sz="2400" dirty="0">
                <a:latin typeface="Tw Cen MT"/>
                <a:cs typeface="Tw Cen MT"/>
              </a:rPr>
              <a:t>&amp;</a:t>
            </a:r>
            <a:r>
              <a:rPr sz="2400" spc="70" dirty="0">
                <a:latin typeface="Tw Cen MT"/>
                <a:cs typeface="Tw Cen MT"/>
              </a:rPr>
              <a:t> </a:t>
            </a:r>
            <a:r>
              <a:rPr sz="2400" spc="-15" dirty="0">
                <a:latin typeface="Tw Cen MT"/>
                <a:cs typeface="Tw Cen MT"/>
              </a:rPr>
              <a:t>Regeneration</a:t>
            </a:r>
            <a:endParaRPr sz="24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15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  <a:tab pos="5499735" algn="l"/>
              </a:tabLst>
            </a:pPr>
            <a:r>
              <a:rPr sz="2400" spc="-5" dirty="0">
                <a:latin typeface="Tw Cen MT"/>
                <a:cs typeface="Tw Cen MT"/>
              </a:rPr>
              <a:t>1987- 2008 </a:t>
            </a:r>
            <a:r>
              <a:rPr sz="2400" spc="-25" dirty="0">
                <a:latin typeface="Tw Cen MT"/>
                <a:cs typeface="Tw Cen MT"/>
              </a:rPr>
              <a:t>Period</a:t>
            </a:r>
            <a:r>
              <a:rPr sz="2400" spc="4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of</a:t>
            </a:r>
            <a:r>
              <a:rPr sz="2400" spc="75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Integrated	Environments</a:t>
            </a:r>
            <a:endParaRPr sz="24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13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  <a:tab pos="1841500" algn="l"/>
              </a:tabLst>
            </a:pPr>
            <a:r>
              <a:rPr sz="2400" spc="-5" dirty="0">
                <a:latin typeface="Tw Cen MT"/>
                <a:cs typeface="Tw Cen MT"/>
              </a:rPr>
              <a:t>2009</a:t>
            </a:r>
            <a:r>
              <a:rPr sz="2400" spc="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+	The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Future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3790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2770" algn="l"/>
              </a:tabLst>
            </a:pPr>
            <a:r>
              <a:rPr sz="4400" dirty="0">
                <a:latin typeface="Tw Cen MT"/>
                <a:cs typeface="Tw Cen MT"/>
              </a:rPr>
              <a:t>The</a:t>
            </a:r>
            <a:r>
              <a:rPr sz="4400" spc="10" dirty="0">
                <a:latin typeface="Tw Cen MT"/>
                <a:cs typeface="Tw Cen MT"/>
              </a:rPr>
              <a:t> </a:t>
            </a:r>
            <a:r>
              <a:rPr sz="4400" dirty="0">
                <a:latin typeface="Tw Cen MT"/>
                <a:cs typeface="Tw Cen MT"/>
              </a:rPr>
              <a:t>Search::	1955 -</a:t>
            </a:r>
            <a:r>
              <a:rPr sz="4400" spc="-105" dirty="0">
                <a:latin typeface="Tw Cen MT"/>
                <a:cs typeface="Tw Cen MT"/>
              </a:rPr>
              <a:t> </a:t>
            </a:r>
            <a:r>
              <a:rPr sz="4400" dirty="0">
                <a:latin typeface="Tw Cen MT"/>
                <a:cs typeface="Tw Cen MT"/>
              </a:rPr>
              <a:t>60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775587"/>
            <a:ext cx="7916545" cy="288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b="1" spc="-5" dirty="0">
                <a:latin typeface="Tw Cen MT"/>
                <a:cs typeface="Tw Cen MT"/>
              </a:rPr>
              <a:t>FORTRAN </a:t>
            </a:r>
            <a:r>
              <a:rPr sz="3200" dirty="0">
                <a:latin typeface="Tw Cen MT"/>
                <a:cs typeface="Tw Cen MT"/>
              </a:rPr>
              <a:t>– one of a </a:t>
            </a:r>
            <a:r>
              <a:rPr sz="3200" spc="-15" dirty="0">
                <a:latin typeface="Tw Cen MT"/>
                <a:cs typeface="Tw Cen MT"/>
              </a:rPr>
              <a:t>few</a:t>
            </a:r>
            <a:r>
              <a:rPr sz="3200" spc="55" dirty="0">
                <a:latin typeface="Tw Cen MT"/>
                <a:cs typeface="Tw Cen MT"/>
              </a:rPr>
              <a:t> </a:t>
            </a:r>
            <a:r>
              <a:rPr sz="3200" spc="-10" dirty="0">
                <a:latin typeface="Tw Cen MT"/>
                <a:cs typeface="Tw Cen MT"/>
              </a:rPr>
              <a:t>languages</a:t>
            </a:r>
            <a:endParaRPr sz="32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61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0" dirty="0">
                <a:latin typeface="Tw Cen MT"/>
                <a:cs typeface="Tw Cen MT"/>
              </a:rPr>
              <a:t>Focus </a:t>
            </a:r>
            <a:r>
              <a:rPr sz="3200" dirty="0">
                <a:latin typeface="Tw Cen MT"/>
                <a:cs typeface="Tw Cen MT"/>
              </a:rPr>
              <a:t>on unifying concepts &amp; reusable</a:t>
            </a:r>
            <a:r>
              <a:rPr sz="3200" spc="-11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functions</a:t>
            </a:r>
            <a:endParaRPr sz="32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63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5" dirty="0">
                <a:latin typeface="Tw Cen MT"/>
                <a:cs typeface="Tw Cen MT"/>
              </a:rPr>
              <a:t>General </a:t>
            </a:r>
            <a:r>
              <a:rPr sz="3200" spc="5" dirty="0">
                <a:latin typeface="Tw Cen MT"/>
                <a:cs typeface="Tw Cen MT"/>
              </a:rPr>
              <a:t>Simulation </a:t>
            </a:r>
            <a:r>
              <a:rPr sz="3200" spc="-15" dirty="0">
                <a:latin typeface="Tw Cen MT"/>
                <a:cs typeface="Tw Cen MT"/>
              </a:rPr>
              <a:t>Program </a:t>
            </a:r>
            <a:r>
              <a:rPr sz="3200" dirty="0">
                <a:latin typeface="Tw Cen MT"/>
                <a:cs typeface="Tw Cen MT"/>
              </a:rPr>
              <a:t>– </a:t>
            </a:r>
            <a:r>
              <a:rPr sz="3200" spc="-5" dirty="0">
                <a:latin typeface="Tw Cen MT"/>
                <a:cs typeface="Tw Cen MT"/>
              </a:rPr>
              <a:t>first </a:t>
            </a:r>
            <a:r>
              <a:rPr sz="3200" dirty="0">
                <a:latin typeface="Tw Cen MT"/>
                <a:cs typeface="Tw Cen MT"/>
              </a:rPr>
              <a:t>effort</a:t>
            </a:r>
            <a:r>
              <a:rPr sz="3200" spc="-114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at</a:t>
            </a:r>
            <a:endParaRPr sz="3200">
              <a:latin typeface="Tw Cen MT"/>
              <a:cs typeface="Tw Cen MT"/>
            </a:endParaRPr>
          </a:p>
          <a:p>
            <a:pPr marL="332740">
              <a:lnSpc>
                <a:spcPct val="100000"/>
              </a:lnSpc>
              <a:spcBef>
                <a:spcPts val="1920"/>
              </a:spcBef>
            </a:pPr>
            <a:r>
              <a:rPr sz="3200" spc="-10" dirty="0">
                <a:latin typeface="Tw Cen MT"/>
                <a:cs typeface="Tw Cen MT"/>
              </a:rPr>
              <a:t>“language” </a:t>
            </a:r>
            <a:r>
              <a:rPr sz="3200" spc="25" dirty="0">
                <a:latin typeface="Tw Cen MT"/>
                <a:cs typeface="Tw Cen MT"/>
              </a:rPr>
              <a:t>which </a:t>
            </a:r>
            <a:r>
              <a:rPr sz="3200" spc="-10" dirty="0">
                <a:latin typeface="Tw Cen MT"/>
                <a:cs typeface="Tw Cen MT"/>
              </a:rPr>
              <a:t>as </a:t>
            </a:r>
            <a:r>
              <a:rPr sz="3200" dirty="0">
                <a:latin typeface="Tw Cen MT"/>
                <a:cs typeface="Tw Cen MT"/>
              </a:rPr>
              <a:t>a set of</a:t>
            </a:r>
            <a:r>
              <a:rPr sz="3200" spc="4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functions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087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w Cen MT"/>
                <a:cs typeface="Tw Cen MT"/>
              </a:rPr>
              <a:t>The </a:t>
            </a:r>
            <a:r>
              <a:rPr sz="4400" spc="-5" dirty="0">
                <a:latin typeface="Tw Cen MT"/>
                <a:cs typeface="Tw Cen MT"/>
              </a:rPr>
              <a:t>Advent::</a:t>
            </a:r>
            <a:r>
              <a:rPr sz="4400" spc="-40" dirty="0">
                <a:latin typeface="Tw Cen MT"/>
                <a:cs typeface="Tw Cen MT"/>
              </a:rPr>
              <a:t> </a:t>
            </a:r>
            <a:r>
              <a:rPr sz="4400" spc="-5" dirty="0">
                <a:latin typeface="Tw Cen MT"/>
                <a:cs typeface="Tw Cen MT"/>
              </a:rPr>
              <a:t>1961-65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347" y="1864309"/>
            <a:ext cx="5309870" cy="4427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200" b="1" spc="-5" dirty="0">
                <a:latin typeface="Tw Cen MT"/>
                <a:cs typeface="Tw Cen MT"/>
              </a:rPr>
              <a:t>GPSS </a:t>
            </a:r>
            <a:r>
              <a:rPr sz="2200" spc="-5" dirty="0">
                <a:latin typeface="Tw Cen MT"/>
                <a:cs typeface="Tw Cen MT"/>
              </a:rPr>
              <a:t>– 1961 @</a:t>
            </a:r>
            <a:r>
              <a:rPr sz="2200" spc="45" dirty="0">
                <a:latin typeface="Tw Cen MT"/>
                <a:cs typeface="Tw Cen MT"/>
              </a:rPr>
              <a:t> </a:t>
            </a:r>
            <a:r>
              <a:rPr sz="2200" spc="-10" dirty="0">
                <a:latin typeface="Tw Cen MT"/>
                <a:cs typeface="Tw Cen MT"/>
              </a:rPr>
              <a:t>IBM</a:t>
            </a:r>
            <a:endParaRPr sz="22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1925"/>
              </a:spcBef>
              <a:buClr>
                <a:srgbClr val="93B6D2"/>
              </a:buClr>
              <a:buSzPct val="68181"/>
              <a:buFont typeface="Wingdings 2"/>
              <a:buChar char=""/>
              <a:tabLst>
                <a:tab pos="653415" algn="l"/>
              </a:tabLst>
            </a:pPr>
            <a:r>
              <a:rPr sz="2200" dirty="0">
                <a:latin typeface="Tw Cen MT"/>
                <a:cs typeface="Tw Cen MT"/>
              </a:rPr>
              <a:t>Based on </a:t>
            </a:r>
            <a:r>
              <a:rPr sz="2200" spc="5" dirty="0">
                <a:latin typeface="Tw Cen MT"/>
                <a:cs typeface="Tw Cen MT"/>
              </a:rPr>
              <a:t>block</a:t>
            </a:r>
            <a:r>
              <a:rPr sz="2200" spc="10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diagrams</a:t>
            </a:r>
            <a:endParaRPr sz="22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1920"/>
              </a:spcBef>
              <a:buClr>
                <a:srgbClr val="93B6D2"/>
              </a:buClr>
              <a:buSzPct val="68181"/>
              <a:buFont typeface="Wingdings 2"/>
              <a:buChar char=""/>
              <a:tabLst>
                <a:tab pos="653415" algn="l"/>
              </a:tabLst>
            </a:pPr>
            <a:r>
              <a:rPr sz="2200" spc="-20" dirty="0">
                <a:latin typeface="Tw Cen MT"/>
                <a:cs typeface="Tw Cen MT"/>
              </a:rPr>
              <a:t>Well-suited for </a:t>
            </a:r>
            <a:r>
              <a:rPr sz="2200" spc="-5" dirty="0">
                <a:latin typeface="Tw Cen MT"/>
                <a:cs typeface="Tw Cen MT"/>
              </a:rPr>
              <a:t>queuing</a:t>
            </a:r>
            <a:r>
              <a:rPr sz="2200" spc="105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models</a:t>
            </a:r>
            <a:endParaRPr sz="22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1920"/>
              </a:spcBef>
              <a:buClr>
                <a:srgbClr val="93B6D2"/>
              </a:buClr>
              <a:buSzPct val="68181"/>
              <a:buFont typeface="Wingdings 2"/>
              <a:buChar char=""/>
              <a:tabLst>
                <a:tab pos="653415" algn="l"/>
              </a:tabLst>
            </a:pPr>
            <a:r>
              <a:rPr sz="2200" spc="-10" dirty="0">
                <a:latin typeface="Tw Cen MT"/>
                <a:cs typeface="Tw Cen MT"/>
              </a:rPr>
              <a:t>Expensive </a:t>
            </a:r>
            <a:r>
              <a:rPr sz="2200" spc="-5" dirty="0">
                <a:latin typeface="Tw Cen MT"/>
                <a:cs typeface="Tw Cen MT"/>
              </a:rPr>
              <a:t>at</a:t>
            </a:r>
            <a:r>
              <a:rPr sz="2200" spc="35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first</a:t>
            </a:r>
            <a:endParaRPr sz="22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014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200" b="1" spc="-5" dirty="0">
                <a:latin typeface="Tw Cen MT"/>
                <a:cs typeface="Tw Cen MT"/>
              </a:rPr>
              <a:t>SIMSCRIPT </a:t>
            </a:r>
            <a:r>
              <a:rPr sz="2200" spc="-5" dirty="0">
                <a:latin typeface="Tw Cen MT"/>
                <a:cs typeface="Tw Cen MT"/>
              </a:rPr>
              <a:t>– 1963 – </a:t>
            </a:r>
            <a:r>
              <a:rPr sz="2200" spc="-25" dirty="0">
                <a:latin typeface="Tw Cen MT"/>
                <a:cs typeface="Tw Cen MT"/>
              </a:rPr>
              <a:t>Rand</a:t>
            </a:r>
            <a:r>
              <a:rPr sz="2200" spc="50" dirty="0">
                <a:latin typeface="Tw Cen MT"/>
                <a:cs typeface="Tw Cen MT"/>
              </a:rPr>
              <a:t> </a:t>
            </a:r>
            <a:r>
              <a:rPr sz="2200" spc="-10" dirty="0">
                <a:latin typeface="Tw Cen MT"/>
                <a:cs typeface="Tw Cen MT"/>
              </a:rPr>
              <a:t>Corp.</a:t>
            </a:r>
            <a:endParaRPr sz="22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1920"/>
              </a:spcBef>
              <a:buClr>
                <a:srgbClr val="93B6D2"/>
              </a:buClr>
              <a:buSzPct val="68181"/>
              <a:buFont typeface="Wingdings 2"/>
              <a:buChar char=""/>
              <a:tabLst>
                <a:tab pos="653415" algn="l"/>
              </a:tabLst>
            </a:pPr>
            <a:r>
              <a:rPr sz="2200" spc="-5" dirty="0">
                <a:latin typeface="Tw Cen MT"/>
                <a:cs typeface="Tw Cen MT"/>
              </a:rPr>
              <a:t>US Air </a:t>
            </a:r>
            <a:r>
              <a:rPr sz="2200" spc="-10" dirty="0">
                <a:latin typeface="Tw Cen MT"/>
                <a:cs typeface="Tw Cen MT"/>
              </a:rPr>
              <a:t>Force </a:t>
            </a:r>
            <a:r>
              <a:rPr sz="2200" spc="-5" dirty="0">
                <a:latin typeface="Tw Cen MT"/>
                <a:cs typeface="Tw Cen MT"/>
              </a:rPr>
              <a:t>– government is </a:t>
            </a:r>
            <a:r>
              <a:rPr sz="2200" spc="-10" dirty="0">
                <a:latin typeface="Tw Cen MT"/>
                <a:cs typeface="Tw Cen MT"/>
              </a:rPr>
              <a:t>biggest</a:t>
            </a:r>
            <a:r>
              <a:rPr sz="2200" spc="135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user</a:t>
            </a:r>
            <a:endParaRPr sz="22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1925"/>
              </a:spcBef>
              <a:buClr>
                <a:srgbClr val="93B6D2"/>
              </a:buClr>
              <a:buSzPct val="68181"/>
              <a:buFont typeface="Wingdings 2"/>
              <a:buChar char=""/>
              <a:tabLst>
                <a:tab pos="653415" algn="l"/>
              </a:tabLst>
            </a:pPr>
            <a:r>
              <a:rPr sz="2200" spc="-5" dirty="0">
                <a:latin typeface="Tw Cen MT"/>
                <a:cs typeface="Tw Cen MT"/>
              </a:rPr>
              <a:t>FORTRAN</a:t>
            </a:r>
            <a:r>
              <a:rPr sz="2200" spc="5" dirty="0">
                <a:latin typeface="Tw Cen MT"/>
                <a:cs typeface="Tw Cen MT"/>
              </a:rPr>
              <a:t> </a:t>
            </a:r>
            <a:r>
              <a:rPr sz="2200" spc="-10" dirty="0">
                <a:latin typeface="Tw Cen MT"/>
                <a:cs typeface="Tw Cen MT"/>
              </a:rPr>
              <a:t>influence</a:t>
            </a:r>
            <a:endParaRPr sz="22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1920"/>
              </a:spcBef>
              <a:buClr>
                <a:srgbClr val="93B6D2"/>
              </a:buClr>
              <a:buSzPct val="68181"/>
              <a:buFont typeface="Wingdings 2"/>
              <a:buChar char=""/>
              <a:tabLst>
                <a:tab pos="653415" algn="l"/>
              </a:tabLst>
            </a:pPr>
            <a:r>
              <a:rPr sz="2200" spc="-5" dirty="0">
                <a:latin typeface="Tw Cen MT"/>
                <a:cs typeface="Tw Cen MT"/>
              </a:rPr>
              <a:t>Owned </a:t>
            </a:r>
            <a:r>
              <a:rPr sz="2200" spc="-60" dirty="0">
                <a:latin typeface="Tw Cen MT"/>
                <a:cs typeface="Tw Cen MT"/>
              </a:rPr>
              <a:t>by </a:t>
            </a:r>
            <a:r>
              <a:rPr sz="2200" spc="-20" dirty="0">
                <a:latin typeface="Tw Cen MT"/>
                <a:cs typeface="Tw Cen MT"/>
              </a:rPr>
              <a:t>CACI </a:t>
            </a:r>
            <a:r>
              <a:rPr sz="2200" spc="-5" dirty="0">
                <a:latin typeface="Tw Cen MT"/>
                <a:cs typeface="Tw Cen MT"/>
              </a:rPr>
              <a:t>in</a:t>
            </a:r>
            <a:r>
              <a:rPr sz="2200" spc="95" dirty="0">
                <a:latin typeface="Tw Cen MT"/>
                <a:cs typeface="Tw Cen MT"/>
              </a:rPr>
              <a:t> </a:t>
            </a:r>
            <a:r>
              <a:rPr sz="2200" dirty="0">
                <a:latin typeface="Tw Cen MT"/>
                <a:cs typeface="Tw Cen MT"/>
              </a:rPr>
              <a:t>CA.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6284" y="1896535"/>
            <a:ext cx="2097405" cy="1779270"/>
          </a:xfrm>
          <a:custGeom>
            <a:avLst/>
            <a:gdLst/>
            <a:ahLst/>
            <a:cxnLst/>
            <a:rect l="l" t="t" r="r" b="b"/>
            <a:pathLst>
              <a:path w="2097404" h="1779270">
                <a:moveTo>
                  <a:pt x="0" y="1779001"/>
                </a:moveTo>
                <a:lnTo>
                  <a:pt x="2096810" y="1779001"/>
                </a:lnTo>
                <a:lnTo>
                  <a:pt x="2096810" y="0"/>
                </a:lnTo>
                <a:lnTo>
                  <a:pt x="0" y="0"/>
                </a:lnTo>
                <a:lnTo>
                  <a:pt x="0" y="1779001"/>
                </a:lnTo>
                <a:close/>
              </a:path>
            </a:pathLst>
          </a:custGeom>
          <a:solidFill>
            <a:srgbClr val="7E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70319" y="1753297"/>
            <a:ext cx="2295736" cy="193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9567" y="3675810"/>
            <a:ext cx="2115820" cy="0"/>
          </a:xfrm>
          <a:custGeom>
            <a:avLst/>
            <a:gdLst/>
            <a:ahLst/>
            <a:cxnLst/>
            <a:rect l="l" t="t" r="r" b="b"/>
            <a:pathLst>
              <a:path w="2115820">
                <a:moveTo>
                  <a:pt x="0" y="0"/>
                </a:moveTo>
                <a:lnTo>
                  <a:pt x="2115279" y="0"/>
                </a:lnTo>
              </a:path>
            </a:pathLst>
          </a:custGeom>
          <a:ln w="22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9567" y="1840481"/>
            <a:ext cx="2274366" cy="1823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161289"/>
            <a:ext cx="508762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w Cen MT"/>
                <a:cs typeface="Tw Cen MT"/>
              </a:rPr>
              <a:t>The </a:t>
            </a:r>
            <a:r>
              <a:rPr sz="4400" spc="-5" dirty="0">
                <a:latin typeface="Tw Cen MT"/>
                <a:cs typeface="Tw Cen MT"/>
              </a:rPr>
              <a:t>Advent::</a:t>
            </a:r>
            <a:r>
              <a:rPr sz="4400" spc="-40" dirty="0">
                <a:latin typeface="Tw Cen MT"/>
                <a:cs typeface="Tw Cen MT"/>
              </a:rPr>
              <a:t> </a:t>
            </a:r>
            <a:r>
              <a:rPr sz="4400" spc="-5" dirty="0">
                <a:latin typeface="Tw Cen MT"/>
                <a:cs typeface="Tw Cen MT"/>
              </a:rPr>
              <a:t>1961-65</a:t>
            </a:r>
            <a:endParaRPr sz="4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w Cen MT"/>
                <a:cs typeface="Tw Cen MT"/>
              </a:rPr>
              <a:t>(continued)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739849"/>
            <a:ext cx="4806315" cy="354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b="1" dirty="0">
                <a:latin typeface="Tw Cen MT"/>
                <a:cs typeface="Tw Cen MT"/>
              </a:rPr>
              <a:t>GASP </a:t>
            </a:r>
            <a:r>
              <a:rPr sz="2400" dirty="0">
                <a:latin typeface="Tw Cen MT"/>
                <a:cs typeface="Tw Cen MT"/>
              </a:rPr>
              <a:t>–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1961</a:t>
            </a:r>
            <a:endParaRPr sz="24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045"/>
              </a:spcBef>
              <a:buClr>
                <a:srgbClr val="93B6D2"/>
              </a:buClr>
              <a:buSzPct val="68750"/>
              <a:buFont typeface="Wingdings 2"/>
              <a:buChar char=""/>
              <a:tabLst>
                <a:tab pos="653415" algn="l"/>
              </a:tabLst>
            </a:pPr>
            <a:r>
              <a:rPr sz="2400" dirty="0">
                <a:latin typeface="Tw Cen MT"/>
                <a:cs typeface="Tw Cen MT"/>
              </a:rPr>
              <a:t>Based on Algol, then</a:t>
            </a:r>
            <a:r>
              <a:rPr sz="2400" spc="-4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Fortran</a:t>
            </a:r>
            <a:endParaRPr sz="24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039"/>
              </a:spcBef>
              <a:buClr>
                <a:srgbClr val="93B6D2"/>
              </a:buClr>
              <a:buSzPct val="68750"/>
              <a:buFont typeface="Wingdings 2"/>
              <a:buChar char=""/>
              <a:tabLst>
                <a:tab pos="653415" algn="l"/>
              </a:tabLst>
            </a:pPr>
            <a:r>
              <a:rPr sz="2400" dirty="0">
                <a:latin typeface="Tw Cen MT"/>
                <a:cs typeface="Tw Cen MT"/>
              </a:rPr>
              <a:t>Collection of Fortran</a:t>
            </a:r>
            <a:r>
              <a:rPr sz="2400" spc="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functions</a:t>
            </a:r>
            <a:endParaRPr sz="24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13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b="1" spc="-5" dirty="0">
                <a:latin typeface="Tw Cen MT"/>
                <a:cs typeface="Tw Cen MT"/>
              </a:rPr>
              <a:t>SIMULA </a:t>
            </a:r>
            <a:r>
              <a:rPr sz="2400" dirty="0">
                <a:latin typeface="Tw Cen MT"/>
                <a:cs typeface="Tw Cen MT"/>
              </a:rPr>
              <a:t>– </a:t>
            </a:r>
            <a:r>
              <a:rPr sz="2400" spc="-10" dirty="0">
                <a:latin typeface="Tw Cen MT"/>
                <a:cs typeface="Tw Cen MT"/>
              </a:rPr>
              <a:t>extension </a:t>
            </a:r>
            <a:r>
              <a:rPr sz="2400" dirty="0">
                <a:latin typeface="Tw Cen MT"/>
                <a:cs typeface="Tw Cen MT"/>
              </a:rPr>
              <a:t>of</a:t>
            </a:r>
            <a:r>
              <a:rPr sz="2400" spc="7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Algol</a:t>
            </a:r>
            <a:endParaRPr sz="24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039"/>
              </a:spcBef>
              <a:buClr>
                <a:srgbClr val="93B6D2"/>
              </a:buClr>
              <a:buSzPct val="68750"/>
              <a:buFont typeface="Wingdings 2"/>
              <a:buChar char=""/>
              <a:tabLst>
                <a:tab pos="653415" algn="l"/>
              </a:tabLst>
            </a:pPr>
            <a:r>
              <a:rPr sz="2400" dirty="0">
                <a:latin typeface="Tw Cen MT"/>
                <a:cs typeface="Tw Cen MT"/>
              </a:rPr>
              <a:t>Widely used in</a:t>
            </a:r>
            <a:r>
              <a:rPr sz="2400" spc="-3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Europe</a:t>
            </a:r>
            <a:endParaRPr sz="24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15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b="1" dirty="0">
                <a:latin typeface="Tw Cen MT"/>
                <a:cs typeface="Tw Cen MT"/>
              </a:rPr>
              <a:t>CSL </a:t>
            </a:r>
            <a:r>
              <a:rPr sz="2400" spc="-10" dirty="0">
                <a:latin typeface="Tw Cen MT"/>
                <a:cs typeface="Tw Cen MT"/>
              </a:rPr>
              <a:t>(Control </a:t>
            </a:r>
            <a:r>
              <a:rPr sz="2400" dirty="0">
                <a:latin typeface="Tw Cen MT"/>
                <a:cs typeface="Tw Cen MT"/>
              </a:rPr>
              <a:t>&amp; Simulation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Language)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360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w Cen MT"/>
                <a:cs typeface="Tw Cen MT"/>
              </a:rPr>
              <a:t>Formative </a:t>
            </a:r>
            <a:r>
              <a:rPr sz="4400" spc="-25" dirty="0">
                <a:latin typeface="Tw Cen MT"/>
                <a:cs typeface="Tw Cen MT"/>
              </a:rPr>
              <a:t>Period::</a:t>
            </a:r>
            <a:r>
              <a:rPr sz="4400" spc="-30" dirty="0">
                <a:latin typeface="Tw Cen MT"/>
                <a:cs typeface="Tw Cen MT"/>
              </a:rPr>
              <a:t> </a:t>
            </a:r>
            <a:r>
              <a:rPr sz="4400" spc="-5" dirty="0">
                <a:latin typeface="Tw Cen MT"/>
                <a:cs typeface="Tw Cen MT"/>
              </a:rPr>
              <a:t>1966-70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744421"/>
            <a:ext cx="6154420" cy="370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500" spc="-5" dirty="0">
                <a:latin typeface="Tw Cen MT"/>
                <a:cs typeface="Tw Cen MT"/>
              </a:rPr>
              <a:t>Concepts caused major revisions of</a:t>
            </a:r>
            <a:r>
              <a:rPr sz="2500" spc="145" dirty="0">
                <a:latin typeface="Tw Cen MT"/>
                <a:cs typeface="Tw Cen MT"/>
              </a:rPr>
              <a:t> </a:t>
            </a:r>
            <a:r>
              <a:rPr sz="2500" spc="-10" dirty="0">
                <a:latin typeface="Tw Cen MT"/>
                <a:cs typeface="Tw Cen MT"/>
              </a:rPr>
              <a:t>languages</a:t>
            </a:r>
            <a:endParaRPr sz="25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21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500" spc="-10" dirty="0">
                <a:latin typeface="Tw Cen MT"/>
                <a:cs typeface="Tw Cen MT"/>
              </a:rPr>
              <a:t>Languages gained </a:t>
            </a:r>
            <a:r>
              <a:rPr sz="2500" spc="-5" dirty="0">
                <a:latin typeface="Tw Cen MT"/>
                <a:cs typeface="Tw Cen MT"/>
              </a:rPr>
              <a:t>wider </a:t>
            </a:r>
            <a:r>
              <a:rPr sz="2500" spc="-10" dirty="0">
                <a:latin typeface="Tw Cen MT"/>
                <a:cs typeface="Tw Cen MT"/>
              </a:rPr>
              <a:t>usage</a:t>
            </a:r>
            <a:endParaRPr sz="25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1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500" b="1" spc="-5" dirty="0">
                <a:latin typeface="Tw Cen MT"/>
                <a:cs typeface="Tw Cen MT"/>
              </a:rPr>
              <a:t>GPSS </a:t>
            </a:r>
            <a:r>
              <a:rPr sz="2500" spc="-15" dirty="0">
                <a:latin typeface="Tw Cen MT"/>
                <a:cs typeface="Tw Cen MT"/>
              </a:rPr>
              <a:t>(several</a:t>
            </a:r>
            <a:r>
              <a:rPr sz="2500" spc="65" dirty="0">
                <a:latin typeface="Tw Cen MT"/>
                <a:cs typeface="Tw Cen MT"/>
              </a:rPr>
              <a:t> </a:t>
            </a:r>
            <a:r>
              <a:rPr sz="2500" spc="-10" dirty="0">
                <a:latin typeface="Tw Cen MT"/>
                <a:cs typeface="Tw Cen MT"/>
              </a:rPr>
              <a:t>variations)</a:t>
            </a:r>
            <a:endParaRPr sz="25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1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500" b="1" spc="-10" dirty="0">
                <a:latin typeface="Tw Cen MT"/>
                <a:cs typeface="Tw Cen MT"/>
              </a:rPr>
              <a:t>Simscript </a:t>
            </a:r>
            <a:r>
              <a:rPr sz="2500" b="1" spc="-5" dirty="0">
                <a:latin typeface="Tw Cen MT"/>
                <a:cs typeface="Tw Cen MT"/>
              </a:rPr>
              <a:t>II </a:t>
            </a:r>
            <a:r>
              <a:rPr sz="2500" spc="-5" dirty="0">
                <a:latin typeface="Tw Cen MT"/>
                <a:cs typeface="Tw Cen MT"/>
              </a:rPr>
              <a:t>–</a:t>
            </a:r>
            <a:r>
              <a:rPr sz="2500" spc="15" dirty="0">
                <a:latin typeface="Tw Cen MT"/>
                <a:cs typeface="Tw Cen MT"/>
              </a:rPr>
              <a:t> </a:t>
            </a:r>
            <a:r>
              <a:rPr sz="2500" spc="-10" dirty="0">
                <a:latin typeface="Tw Cen MT"/>
                <a:cs typeface="Tw Cen MT"/>
              </a:rPr>
              <a:t>English-like</a:t>
            </a:r>
            <a:endParaRPr sz="25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21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500" b="1" spc="-5" dirty="0">
                <a:latin typeface="Tw Cen MT"/>
                <a:cs typeface="Tw Cen MT"/>
              </a:rPr>
              <a:t>ECSL </a:t>
            </a:r>
            <a:r>
              <a:rPr sz="2500" spc="-5" dirty="0">
                <a:latin typeface="Tw Cen MT"/>
                <a:cs typeface="Tw Cen MT"/>
              </a:rPr>
              <a:t>–</a:t>
            </a:r>
            <a:r>
              <a:rPr sz="2500" spc="20" dirty="0">
                <a:latin typeface="Tw Cen MT"/>
                <a:cs typeface="Tw Cen MT"/>
              </a:rPr>
              <a:t> </a:t>
            </a:r>
            <a:r>
              <a:rPr sz="2500" spc="-15" dirty="0">
                <a:latin typeface="Tw Cen MT"/>
                <a:cs typeface="Tw Cen MT"/>
              </a:rPr>
              <a:t>Europe</a:t>
            </a:r>
            <a:endParaRPr sz="25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220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500" b="1" spc="-10" dirty="0">
                <a:latin typeface="Tw Cen MT"/>
                <a:cs typeface="Tw Cen MT"/>
              </a:rPr>
              <a:t>SIMULA </a:t>
            </a:r>
            <a:r>
              <a:rPr sz="2500" spc="-5" dirty="0">
                <a:latin typeface="Tw Cen MT"/>
                <a:cs typeface="Tw Cen MT"/>
              </a:rPr>
              <a:t>– added classes &amp;</a:t>
            </a:r>
            <a:r>
              <a:rPr sz="2500" spc="45" dirty="0">
                <a:latin typeface="Tw Cen MT"/>
                <a:cs typeface="Tw Cen MT"/>
              </a:rPr>
              <a:t> </a:t>
            </a:r>
            <a:r>
              <a:rPr sz="2500" spc="-10" dirty="0">
                <a:latin typeface="Tw Cen MT"/>
                <a:cs typeface="Tw Cen MT"/>
              </a:rPr>
              <a:t>inheritance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752</Words>
  <Application>Microsoft Office PowerPoint</Application>
  <PresentationFormat>On-screen Show (4:3)</PresentationFormat>
  <Paragraphs>199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Tw Cen MT</vt:lpstr>
      <vt:lpstr>Wingdings</vt:lpstr>
      <vt:lpstr>Wingdings 2</vt:lpstr>
      <vt:lpstr>Office Theme</vt:lpstr>
      <vt:lpstr>Simulation Software</vt:lpstr>
      <vt:lpstr>Categories of Simulation Software</vt:lpstr>
      <vt:lpstr>Features of Simulation Languages</vt:lpstr>
      <vt:lpstr>Features of Simulation Environments</vt:lpstr>
      <vt:lpstr>History of Simulation Software (Nance 1995)</vt:lpstr>
      <vt:lpstr>The Search:: 1955 - 60</vt:lpstr>
      <vt:lpstr>The Advent:: 1961-65</vt:lpstr>
      <vt:lpstr>The Advent:: 1961-65 (continued)</vt:lpstr>
      <vt:lpstr>Formative Period:: 1966-70</vt:lpstr>
      <vt:lpstr>The Expansion Period:: 1971-78</vt:lpstr>
      <vt:lpstr>Consolidation &amp; Regeneration:: 1979-1986</vt:lpstr>
      <vt:lpstr>Integrated Environments::1987 - 2008</vt:lpstr>
      <vt:lpstr>The Future :: 2009 - 2011</vt:lpstr>
      <vt:lpstr>Evaluating Software</vt:lpstr>
      <vt:lpstr>Evaluating Software</vt:lpstr>
      <vt:lpstr>Simulation Software Features</vt:lpstr>
      <vt:lpstr>PowerPoint Presentation</vt:lpstr>
      <vt:lpstr>Other Simulation Software</vt:lpstr>
      <vt:lpstr>PowerPoint Presentation</vt:lpstr>
      <vt:lpstr>Common Features (# 2)</vt:lpstr>
      <vt:lpstr>Simulation Environments</vt:lpstr>
      <vt:lpstr>AnyLogic</vt:lpstr>
      <vt:lpstr>Arena</vt:lpstr>
      <vt:lpstr>ExtendSim</vt:lpstr>
      <vt:lpstr>Flexsim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CS433- Simulation and Modeling</dc:title>
  <dc:creator>Anis Koubaa</dc:creator>
  <cp:lastModifiedBy>alineu63@gmail.com</cp:lastModifiedBy>
  <cp:revision>4</cp:revision>
  <dcterms:created xsi:type="dcterms:W3CDTF">2019-12-20T17:04:29Z</dcterms:created>
  <dcterms:modified xsi:type="dcterms:W3CDTF">2020-11-16T11:32:54Z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2019-12-20T00:00:00Z</vt:filetime>
  </property>
</Properties>
</file>