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25-Ja</a:t>
            </a:r>
            <a:r>
              <a:rPr spc="5" dirty="0"/>
              <a:t>n</a:t>
            </a:r>
            <a:r>
              <a:rPr dirty="0"/>
              <a:t>-19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25-Ja</a:t>
            </a:r>
            <a:r>
              <a:rPr spc="5" dirty="0"/>
              <a:t>n</a:t>
            </a:r>
            <a:r>
              <a:rPr dirty="0"/>
              <a:t>-19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25-Ja</a:t>
            </a:r>
            <a:r>
              <a:rPr spc="5" dirty="0"/>
              <a:t>n</a:t>
            </a:r>
            <a:r>
              <a:rPr dirty="0"/>
              <a:t>-19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25-Ja</a:t>
            </a:r>
            <a:r>
              <a:rPr spc="5" dirty="0"/>
              <a:t>n</a:t>
            </a:r>
            <a:r>
              <a:rPr dirty="0"/>
              <a:t>-19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25-Ja</a:t>
            </a:r>
            <a:r>
              <a:rPr spc="5" dirty="0"/>
              <a:t>n</a:t>
            </a:r>
            <a:r>
              <a:rPr dirty="0"/>
              <a:t>-19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07945" y="597535"/>
            <a:ext cx="392810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0840" y="1115155"/>
            <a:ext cx="8382000" cy="3110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465214"/>
            <a:ext cx="63436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25-Ja</a:t>
            </a:r>
            <a:r>
              <a:rPr spc="5" dirty="0"/>
              <a:t>n</a:t>
            </a:r>
            <a:r>
              <a:rPr dirty="0"/>
              <a:t>-19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485" y="999870"/>
            <a:ext cx="358330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3. </a:t>
            </a:r>
            <a:r>
              <a:rPr sz="3200" spc="-5" dirty="0"/>
              <a:t>DEFINITION</a:t>
            </a:r>
            <a:r>
              <a:rPr sz="3200" spc="-65" dirty="0"/>
              <a:t> </a:t>
            </a:r>
            <a:r>
              <a:rPr sz="3200" spc="-5" dirty="0"/>
              <a:t>Cont…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2120011"/>
            <a:ext cx="7802245" cy="3853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b="1" spc="-15" dirty="0">
                <a:solidFill>
                  <a:srgbClr val="FF0000"/>
                </a:solidFill>
                <a:latin typeface="Calibri"/>
                <a:cs typeface="Calibri"/>
              </a:rPr>
              <a:t>Customers </a:t>
            </a:r>
            <a:r>
              <a:rPr sz="3200" spc="-35" dirty="0">
                <a:latin typeface="Calibri"/>
                <a:cs typeface="Calibri"/>
              </a:rPr>
              <a:t>refer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such things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as: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100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spc="-20" dirty="0">
                <a:latin typeface="Calibri"/>
                <a:cs typeface="Calibri"/>
              </a:rPr>
              <a:t>People </a:t>
            </a:r>
            <a:r>
              <a:rPr sz="2800" b="1" spc="-10" dirty="0">
                <a:latin typeface="Calibri"/>
                <a:cs typeface="Calibri"/>
              </a:rPr>
              <a:t>waiting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open telephone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lines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020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spc="-5" dirty="0">
                <a:latin typeface="Calibri"/>
                <a:cs typeface="Calibri"/>
              </a:rPr>
              <a:t>Machines </a:t>
            </a:r>
            <a:r>
              <a:rPr sz="2800" b="1" spc="-10" dirty="0">
                <a:latin typeface="Calibri"/>
                <a:cs typeface="Calibri"/>
              </a:rPr>
              <a:t>waiting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repaired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014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spc="-10" dirty="0">
                <a:latin typeface="Calibri"/>
                <a:cs typeface="Calibri"/>
              </a:rPr>
              <a:t>Aeroplanes waiting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land</a:t>
            </a:r>
            <a:endParaRPr sz="2800">
              <a:latin typeface="Calibri"/>
              <a:cs typeface="Calibri"/>
            </a:endParaRPr>
          </a:p>
          <a:p>
            <a:pPr marL="756285" marR="5080" lvl="1" indent="-287020">
              <a:lnSpc>
                <a:spcPct val="14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  <a:tab pos="2080895" algn="l"/>
                <a:tab pos="3487420" algn="l"/>
                <a:tab pos="4070350" algn="l"/>
                <a:tab pos="4554855" algn="l"/>
                <a:tab pos="6176645" algn="l"/>
                <a:tab pos="7018020" algn="l"/>
                <a:tab pos="7618730" algn="l"/>
              </a:tabLst>
            </a:pPr>
            <a:r>
              <a:rPr sz="2800" b="1" spc="-55" dirty="0">
                <a:latin typeface="Calibri"/>
                <a:cs typeface="Calibri"/>
              </a:rPr>
              <a:t>P</a:t>
            </a:r>
            <a:r>
              <a:rPr sz="2800" b="1" spc="-10" dirty="0">
                <a:latin typeface="Calibri"/>
                <a:cs typeface="Calibri"/>
              </a:rPr>
              <a:t>eopl</a:t>
            </a:r>
            <a:r>
              <a:rPr sz="2800" b="1" spc="-5" dirty="0">
                <a:latin typeface="Calibri"/>
                <a:cs typeface="Calibri"/>
              </a:rPr>
              <a:t>e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25" dirty="0">
                <a:latin typeface="Calibri"/>
                <a:cs typeface="Calibri"/>
              </a:rPr>
              <a:t>w</a:t>
            </a:r>
            <a:r>
              <a:rPr sz="2800" b="1" spc="-5" dirty="0">
                <a:latin typeface="Calibri"/>
                <a:cs typeface="Calibri"/>
              </a:rPr>
              <a:t>aiti</a:t>
            </a:r>
            <a:r>
              <a:rPr sz="2800" b="1" spc="-15" dirty="0">
                <a:latin typeface="Calibri"/>
                <a:cs typeface="Calibri"/>
              </a:rPr>
              <a:t>n</a:t>
            </a:r>
            <a:r>
              <a:rPr sz="2800" b="1" spc="-5" dirty="0">
                <a:latin typeface="Calibri"/>
                <a:cs typeface="Calibri"/>
              </a:rPr>
              <a:t>g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ch</a:t>
            </a:r>
            <a:r>
              <a:rPr sz="2800" spc="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c</a:t>
            </a:r>
            <a:r>
              <a:rPr sz="2800" spc="-100" dirty="0">
                <a:latin typeface="Calibri"/>
                <a:cs typeface="Calibri"/>
              </a:rPr>
              <a:t>k</a:t>
            </a:r>
            <a:r>
              <a:rPr sz="2800" spc="-10" dirty="0">
                <a:latin typeface="Calibri"/>
                <a:cs typeface="Calibri"/>
              </a:rPr>
              <a:t>ou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line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  </a:t>
            </a:r>
            <a:r>
              <a:rPr sz="2800" spc="-15" dirty="0">
                <a:latin typeface="Calibri"/>
                <a:cs typeface="Calibri"/>
              </a:rPr>
              <a:t>supermarket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25-Ja</a:t>
            </a:r>
            <a:r>
              <a:rPr spc="5" dirty="0"/>
              <a:t>n</a:t>
            </a:r>
            <a:r>
              <a:rPr dirty="0"/>
              <a:t>-19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25-Ja</a:t>
            </a:r>
            <a:r>
              <a:rPr spc="5" dirty="0"/>
              <a:t>n</a:t>
            </a:r>
            <a:r>
              <a:rPr dirty="0"/>
              <a:t>-19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761" y="956310"/>
            <a:ext cx="30467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9. </a:t>
            </a:r>
            <a:r>
              <a:rPr spc="-25" dirty="0"/>
              <a:t>SYSTEM</a:t>
            </a:r>
            <a:r>
              <a:rPr spc="-35" dirty="0"/>
              <a:t> </a:t>
            </a:r>
            <a:r>
              <a:rPr spc="-40" dirty="0"/>
              <a:t>CAPACITY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240" y="1556465"/>
            <a:ext cx="8606790" cy="463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1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System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capacity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b="1" spc="-10" dirty="0">
                <a:latin typeface="Calibri"/>
                <a:cs typeface="Calibri"/>
              </a:rPr>
              <a:t>maximum </a:t>
            </a:r>
            <a:r>
              <a:rPr sz="2400" b="1" spc="-5" dirty="0">
                <a:latin typeface="Calibri"/>
                <a:cs typeface="Calibri"/>
              </a:rPr>
              <a:t>number </a:t>
            </a:r>
            <a:r>
              <a:rPr sz="2400" b="1" dirty="0">
                <a:latin typeface="Calibri"/>
                <a:cs typeface="Calibri"/>
              </a:rPr>
              <a:t>of </a:t>
            </a:r>
            <a:r>
              <a:rPr sz="2400" b="1" spc="-10" dirty="0">
                <a:latin typeface="Calibri"/>
                <a:cs typeface="Calibri"/>
              </a:rPr>
              <a:t>customers</a:t>
            </a:r>
            <a:r>
              <a:rPr sz="2400" spc="-10" dirty="0">
                <a:latin typeface="Calibri"/>
                <a:cs typeface="Calibri"/>
              </a:rPr>
              <a:t>, </a:t>
            </a:r>
            <a:r>
              <a:rPr sz="2400" spc="-5" dirty="0">
                <a:latin typeface="Calibri"/>
                <a:cs typeface="Calibri"/>
              </a:rPr>
              <a:t>both  those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b="1" dirty="0">
                <a:latin typeface="Calibri"/>
                <a:cs typeface="Calibri"/>
              </a:rPr>
              <a:t>service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those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b="1" dirty="0">
                <a:latin typeface="Calibri"/>
                <a:cs typeface="Calibri"/>
              </a:rPr>
              <a:t>queue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spc="-10" dirty="0">
                <a:latin typeface="Calibri"/>
                <a:cs typeface="Calibri"/>
              </a:rPr>
              <a:t>permitted </a:t>
            </a:r>
            <a:r>
              <a:rPr sz="2400" dirty="0">
                <a:latin typeface="Calibri"/>
                <a:cs typeface="Calibri"/>
              </a:rPr>
              <a:t>in the service  </a:t>
            </a:r>
            <a:r>
              <a:rPr sz="2400" spc="-10" dirty="0">
                <a:latin typeface="Calibri"/>
                <a:cs typeface="Calibri"/>
              </a:rPr>
              <a:t>facility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b="1" spc="-5" dirty="0">
                <a:latin typeface="Calibri"/>
                <a:cs typeface="Calibri"/>
              </a:rPr>
              <a:t>the </a:t>
            </a:r>
            <a:r>
              <a:rPr sz="2400" b="1" dirty="0">
                <a:latin typeface="Calibri"/>
                <a:cs typeface="Calibri"/>
              </a:rPr>
              <a:t>same </a:t>
            </a:r>
            <a:r>
              <a:rPr sz="2400" b="1" spc="-5" dirty="0">
                <a:latin typeface="Calibri"/>
                <a:cs typeface="Calibri"/>
              </a:rPr>
              <a:t>time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202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Any </a:t>
            </a:r>
            <a:r>
              <a:rPr sz="2400" spc="-10" dirty="0">
                <a:latin typeface="Calibri"/>
                <a:cs typeface="Calibri"/>
              </a:rPr>
              <a:t>customer </a:t>
            </a:r>
            <a:r>
              <a:rPr sz="2400" dirty="0">
                <a:latin typeface="Calibri"/>
                <a:cs typeface="Calibri"/>
              </a:rPr>
              <a:t>arriving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b="1" spc="-5" dirty="0">
                <a:latin typeface="Calibri"/>
                <a:cs typeface="Calibri"/>
              </a:rPr>
              <a:t>full facility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denied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entrance.</a:t>
            </a:r>
            <a:endParaRPr sz="24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Capacities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either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infinite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finite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Congestion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queues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caused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b="1" spc="-10" dirty="0">
                <a:latin typeface="Calibri"/>
                <a:cs typeface="Calibri"/>
              </a:rPr>
              <a:t>customers waiting </a:t>
            </a:r>
            <a:r>
              <a:rPr sz="2400" b="1" spc="-5" dirty="0">
                <a:latin typeface="Calibri"/>
                <a:cs typeface="Calibri"/>
              </a:rPr>
              <a:t>in line  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arrival 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rate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&gt; service 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rate, </a:t>
            </a:r>
            <a:r>
              <a:rPr sz="2400" spc="-55" dirty="0">
                <a:latin typeface="Calibri"/>
                <a:cs typeface="Calibri"/>
              </a:rPr>
              <a:t>RESULT: </a:t>
            </a:r>
            <a:r>
              <a:rPr sz="2400" b="1" spc="-10" dirty="0">
                <a:latin typeface="Calibri"/>
                <a:cs typeface="Calibri"/>
              </a:rPr>
              <a:t>Customers </a:t>
            </a:r>
            <a:r>
              <a:rPr sz="2400" b="1" spc="-15" dirty="0">
                <a:latin typeface="Calibri"/>
                <a:cs typeface="Calibri"/>
              </a:rPr>
              <a:t>leave, </a:t>
            </a:r>
            <a:r>
              <a:rPr sz="2400" b="1" dirty="0">
                <a:latin typeface="Calibri"/>
                <a:cs typeface="Calibri"/>
              </a:rPr>
              <a:t>bad  </a:t>
            </a:r>
            <a:r>
              <a:rPr sz="2400" b="1" spc="-5" dirty="0">
                <a:latin typeface="Calibri"/>
                <a:cs typeface="Calibri"/>
              </a:rPr>
              <a:t>image, </a:t>
            </a:r>
            <a:r>
              <a:rPr sz="2400" b="1" spc="-15" dirty="0">
                <a:latin typeface="Calibri"/>
                <a:cs typeface="Calibri"/>
              </a:rPr>
              <a:t>revenue </a:t>
            </a:r>
            <a:r>
              <a:rPr sz="2400" b="1" dirty="0">
                <a:latin typeface="Calibri"/>
                <a:cs typeface="Calibri"/>
              </a:rPr>
              <a:t>loss,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etc</a:t>
            </a:r>
            <a:r>
              <a:rPr sz="2400" spc="-1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25-Ja</a:t>
            </a:r>
            <a:r>
              <a:rPr spc="5" dirty="0"/>
              <a:t>n</a:t>
            </a:r>
            <a:r>
              <a:rPr dirty="0"/>
              <a:t>-19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9. </a:t>
            </a:r>
            <a:r>
              <a:rPr spc="-25" dirty="0"/>
              <a:t>SYSTEM </a:t>
            </a:r>
            <a:r>
              <a:rPr spc="-40" dirty="0"/>
              <a:t>CAPACITY</a:t>
            </a:r>
            <a:r>
              <a:rPr spc="60" dirty="0"/>
              <a:t> </a:t>
            </a:r>
            <a:r>
              <a:rPr spc="5" dirty="0"/>
              <a:t>Cont’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0265" y="1433525"/>
            <a:ext cx="8058784" cy="3829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Over-capacit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32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systems:</a:t>
            </a:r>
            <a:endParaRPr sz="3200">
              <a:latin typeface="Calibri"/>
              <a:cs typeface="Calibri"/>
            </a:endParaRPr>
          </a:p>
          <a:p>
            <a:pPr marL="1155700" marR="5080" lvl="1" indent="-228600" algn="just">
              <a:lnSpc>
                <a:spcPct val="140000"/>
              </a:lnSpc>
              <a:spcBef>
                <a:spcPts val="75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b="1" dirty="0">
                <a:latin typeface="Calibri"/>
                <a:cs typeface="Calibri"/>
              </a:rPr>
              <a:t>Service </a:t>
            </a:r>
            <a:r>
              <a:rPr sz="2400" b="1" spc="-10" dirty="0">
                <a:latin typeface="Calibri"/>
                <a:cs typeface="Calibri"/>
              </a:rPr>
              <a:t>facilities </a:t>
            </a:r>
            <a:r>
              <a:rPr sz="2400" b="1" spc="-20" dirty="0">
                <a:latin typeface="Calibri"/>
                <a:cs typeface="Calibri"/>
              </a:rPr>
              <a:t>may </a:t>
            </a:r>
            <a:r>
              <a:rPr sz="2400" b="1" spc="-5" dirty="0">
                <a:latin typeface="Calibri"/>
                <a:cs typeface="Calibri"/>
              </a:rPr>
              <a:t>be empty </a:t>
            </a:r>
            <a:r>
              <a:rPr sz="2400" spc="-10" dirty="0">
                <a:latin typeface="Calibri"/>
                <a:cs typeface="Calibri"/>
              </a:rPr>
              <a:t>(waiting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5" dirty="0">
                <a:latin typeface="Calibri"/>
                <a:cs typeface="Calibri"/>
              </a:rPr>
              <a:t>customers)  </a:t>
            </a:r>
            <a:r>
              <a:rPr sz="2400" spc="-5" dirty="0">
                <a:latin typeface="Calibri"/>
                <a:cs typeface="Calibri"/>
              </a:rPr>
              <a:t>because </a:t>
            </a:r>
            <a:r>
              <a:rPr sz="2400" b="1" dirty="0">
                <a:latin typeface="Calibri"/>
                <a:cs typeface="Calibri"/>
              </a:rPr>
              <a:t>of </a:t>
            </a:r>
            <a:r>
              <a:rPr sz="2400" b="1" spc="-10" dirty="0">
                <a:latin typeface="Calibri"/>
                <a:cs typeface="Calibri"/>
              </a:rPr>
              <a:t>too </a:t>
            </a:r>
            <a:r>
              <a:rPr sz="2400" b="1" spc="-15" dirty="0">
                <a:latin typeface="Calibri"/>
                <a:cs typeface="Calibri"/>
              </a:rPr>
              <a:t>many </a:t>
            </a:r>
            <a:r>
              <a:rPr sz="2400" b="1" dirty="0">
                <a:latin typeface="Calibri"/>
                <a:cs typeface="Calibri"/>
              </a:rPr>
              <a:t>service </a:t>
            </a:r>
            <a:r>
              <a:rPr sz="2400" b="1" spc="-10" dirty="0">
                <a:latin typeface="Calibri"/>
                <a:cs typeface="Calibri"/>
              </a:rPr>
              <a:t>facilities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b="1" spc="-10" dirty="0">
                <a:latin typeface="Calibri"/>
                <a:cs typeface="Calibri"/>
              </a:rPr>
              <a:t>existing  </a:t>
            </a:r>
            <a:r>
              <a:rPr sz="2400" b="1" spc="-5" dirty="0">
                <a:latin typeface="Calibri"/>
                <a:cs typeface="Calibri"/>
              </a:rPr>
              <a:t>facilities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155700" lvl="1" indent="-229235" algn="just">
              <a:lnSpc>
                <a:spcPct val="100000"/>
              </a:lnSpc>
              <a:spcBef>
                <a:spcPts val="173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b="1" spc="-50" dirty="0">
                <a:solidFill>
                  <a:srgbClr val="FF0000"/>
                </a:solidFill>
                <a:latin typeface="Calibri"/>
                <a:cs typeface="Calibri"/>
              </a:rPr>
              <a:t>Total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service 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rate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&gt; 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rate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of demand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(arrival</a:t>
            </a:r>
            <a:r>
              <a:rPr sz="2400" b="1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rate)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7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Critical</a:t>
            </a:r>
            <a:r>
              <a:rPr sz="2400" b="1" spc="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issue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400" spc="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trade-off</a:t>
            </a:r>
            <a:r>
              <a:rPr sz="2400" b="1" spc="1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decision</a:t>
            </a:r>
            <a:r>
              <a:rPr sz="2400" b="1" spc="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between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level</a:t>
            </a:r>
            <a:r>
              <a:rPr sz="2400" b="1" spc="1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1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service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155"/>
              </a:spcBef>
            </a:pPr>
            <a:r>
              <a:rPr sz="2400" dirty="0">
                <a:latin typeface="Calibri"/>
                <a:cs typeface="Calibri"/>
              </a:rPr>
              <a:t>and </a:t>
            </a:r>
            <a:r>
              <a:rPr sz="2400" b="1" spc="-5" dirty="0">
                <a:latin typeface="Calibri"/>
                <a:cs typeface="Calibri"/>
              </a:rPr>
              <a:t>the </a:t>
            </a:r>
            <a:r>
              <a:rPr sz="2400" b="1" spc="-10" dirty="0">
                <a:latin typeface="Calibri"/>
                <a:cs typeface="Calibri"/>
              </a:rPr>
              <a:t>cost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5" dirty="0">
                <a:latin typeface="Calibri"/>
                <a:cs typeface="Calibri"/>
              </a:rPr>
              <a:t> waiting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25-Ja</a:t>
            </a:r>
            <a:r>
              <a:rPr spc="5" dirty="0"/>
              <a:t>n</a:t>
            </a:r>
            <a:r>
              <a:rPr dirty="0"/>
              <a:t>-19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3150" y="530478"/>
            <a:ext cx="4456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10. </a:t>
            </a:r>
            <a:r>
              <a:rPr sz="3600" spc="-5" dirty="0"/>
              <a:t>QUEUE</a:t>
            </a:r>
            <a:r>
              <a:rPr sz="3600" spc="-75" dirty="0"/>
              <a:t> </a:t>
            </a:r>
            <a:r>
              <a:rPr sz="3600" spc="-10" dirty="0"/>
              <a:t>DISCIPLINES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8072755" cy="4150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  <a:tab pos="1181735" algn="l"/>
                <a:tab pos="2440940" algn="l"/>
                <a:tab pos="4202430" algn="l"/>
                <a:tab pos="4669155" algn="l"/>
                <a:tab pos="5432425" algn="l"/>
                <a:tab pos="6554470" algn="l"/>
                <a:tab pos="7074534" algn="l"/>
              </a:tabLst>
            </a:pPr>
            <a:r>
              <a:rPr sz="3200" spc="-5" dirty="0">
                <a:latin typeface="Calibri"/>
                <a:cs typeface="Calibri"/>
              </a:rPr>
              <a:t>Th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queu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e	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disciplin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e	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	the	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200" spc="-5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r	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	which  </a:t>
            </a:r>
            <a:r>
              <a:rPr sz="3200" spc="-20" dirty="0">
                <a:latin typeface="Calibri"/>
                <a:cs typeface="Calibri"/>
              </a:rPr>
              <a:t>customers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served.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EXAMPLES: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spc="-10" dirty="0">
                <a:latin typeface="Calibri"/>
                <a:cs typeface="Calibri"/>
              </a:rPr>
              <a:t>FIFO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spc="-10" dirty="0">
                <a:latin typeface="Calibri"/>
                <a:cs typeface="Calibri"/>
              </a:rPr>
              <a:t>LIFO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spc="-5" dirty="0">
                <a:latin typeface="Calibri"/>
                <a:cs typeface="Calibri"/>
              </a:rPr>
              <a:t>Random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basis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spc="-10" dirty="0">
                <a:latin typeface="Calibri"/>
                <a:cs typeface="Calibri"/>
              </a:rPr>
              <a:t>Priority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basis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spc="-15" dirty="0">
                <a:latin typeface="Calibri"/>
                <a:cs typeface="Calibri"/>
              </a:rPr>
              <a:t>Shortest </a:t>
            </a:r>
            <a:r>
              <a:rPr sz="2800" b="1" spc="-10" dirty="0">
                <a:latin typeface="Calibri"/>
                <a:cs typeface="Calibri"/>
              </a:rPr>
              <a:t>processing </a:t>
            </a:r>
            <a:r>
              <a:rPr sz="2800" b="1" spc="-5" dirty="0">
                <a:latin typeface="Calibri"/>
                <a:cs typeface="Calibri"/>
              </a:rPr>
              <a:t>time </a:t>
            </a:r>
            <a:r>
              <a:rPr sz="2800" b="1" spc="-20" dirty="0">
                <a:latin typeface="Calibri"/>
                <a:cs typeface="Calibri"/>
              </a:rPr>
              <a:t>first</a:t>
            </a:r>
            <a:r>
              <a:rPr sz="2800" b="1" spc="9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(SPT)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25-Ja</a:t>
            </a:r>
            <a:r>
              <a:rPr spc="5" dirty="0"/>
              <a:t>n</a:t>
            </a:r>
            <a:r>
              <a:rPr dirty="0"/>
              <a:t>-19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35940" y="564007"/>
            <a:ext cx="8074659" cy="4847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alibri"/>
                <a:cs typeface="Calibri"/>
              </a:rPr>
              <a:t>Summary of assumptions in the queuing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theory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415290" indent="-403225">
              <a:lnSpc>
                <a:spcPct val="100000"/>
              </a:lnSpc>
              <a:spcBef>
                <a:spcPts val="2020"/>
              </a:spcBef>
              <a:buAutoNum type="arabicPeriod"/>
              <a:tabLst>
                <a:tab pos="415925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service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spc="-15" dirty="0">
                <a:latin typeface="Calibri"/>
                <a:cs typeface="Calibri"/>
              </a:rPr>
              <a:t>provided </a:t>
            </a:r>
            <a:r>
              <a:rPr sz="3200" dirty="0">
                <a:latin typeface="Calibri"/>
                <a:cs typeface="Calibri"/>
              </a:rPr>
              <a:t>on a 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FIFO</a:t>
            </a:r>
            <a:r>
              <a:rPr sz="3200" b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basis</a:t>
            </a:r>
            <a:endParaRPr sz="3200">
              <a:latin typeface="Calibri"/>
              <a:cs typeface="Calibri"/>
            </a:endParaRPr>
          </a:p>
          <a:p>
            <a:pPr marL="440690" indent="-428625">
              <a:lnSpc>
                <a:spcPct val="100000"/>
              </a:lnSpc>
              <a:spcBef>
                <a:spcPts val="2685"/>
              </a:spcBef>
              <a:buAutoNum type="arabicPeriod"/>
              <a:tabLst>
                <a:tab pos="441325" algn="l"/>
              </a:tabLst>
            </a:pPr>
            <a:r>
              <a:rPr sz="3200" spc="-20" dirty="0">
                <a:latin typeface="Calibri"/>
                <a:cs typeface="Calibri"/>
              </a:rPr>
              <a:t>Customers</a:t>
            </a:r>
            <a:r>
              <a:rPr sz="3200" spc="2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arrival</a:t>
            </a:r>
            <a:r>
              <a:rPr sz="3200" spc="2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spc="229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at</a:t>
            </a:r>
            <a:r>
              <a:rPr sz="3200" spc="204" dirty="0"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FF0000"/>
                </a:solidFill>
                <a:latin typeface="Calibri"/>
                <a:cs typeface="Calibri"/>
              </a:rPr>
              <a:t>random</a:t>
            </a:r>
            <a:r>
              <a:rPr sz="3200" b="1" spc="2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but</a:t>
            </a:r>
            <a:r>
              <a:rPr sz="3200" spc="2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at</a:t>
            </a:r>
            <a:r>
              <a:rPr sz="3200" spc="2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2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given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925"/>
              </a:spcBef>
            </a:pPr>
            <a:r>
              <a:rPr sz="3200" b="1" spc="-30" dirty="0">
                <a:solidFill>
                  <a:srgbClr val="FF0000"/>
                </a:solidFill>
                <a:latin typeface="Calibri"/>
                <a:cs typeface="Calibri"/>
              </a:rPr>
              <a:t>average</a:t>
            </a:r>
            <a:r>
              <a:rPr sz="32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rate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ct val="150100"/>
              </a:lnSpc>
              <a:spcBef>
                <a:spcPts val="760"/>
              </a:spcBef>
              <a:buFont typeface="Calibri"/>
              <a:buAutoNum type="arabicPeriod" startAt="3"/>
              <a:tabLst>
                <a:tab pos="556895" algn="l"/>
                <a:tab pos="557530" algn="l"/>
                <a:tab pos="1407160" algn="l"/>
                <a:tab pos="3009265" algn="l"/>
                <a:tab pos="4418965" algn="l"/>
                <a:tab pos="4906645" algn="l"/>
                <a:tab pos="5450840" algn="l"/>
                <a:tab pos="5882640" algn="l"/>
                <a:tab pos="7226934" algn="l"/>
              </a:tabLst>
            </a:pPr>
            <a:r>
              <a:rPr dirty="0"/>
              <a:t>	</a:t>
            </a:r>
            <a:r>
              <a:rPr sz="3200" spc="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qu</a:t>
            </a:r>
            <a:r>
              <a:rPr sz="3200" b="1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ui</a:t>
            </a:r>
            <a:r>
              <a:rPr sz="3200" b="1" spc="-1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g	</a:t>
            </a:r>
            <a:r>
              <a:rPr sz="3200" b="1" spc="-4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3200" b="1" spc="-3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m	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	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	a	</a:t>
            </a:r>
            <a:r>
              <a:rPr sz="3200" b="1" spc="-3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ead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y	</a:t>
            </a:r>
            <a:r>
              <a:rPr sz="3200" b="1" spc="-3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tat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e  condition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25-Ja</a:t>
            </a:r>
            <a:r>
              <a:rPr spc="5" dirty="0"/>
              <a:t>n</a:t>
            </a:r>
            <a:r>
              <a:rPr dirty="0"/>
              <a:t>-19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9740" y="921994"/>
            <a:ext cx="8130540" cy="4513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b="1" dirty="0">
                <a:latin typeface="Calibri"/>
                <a:cs typeface="Calibri"/>
              </a:rPr>
              <a:t>number of </a:t>
            </a:r>
            <a:r>
              <a:rPr sz="3200" b="1" spc="-5" dirty="0">
                <a:latin typeface="Calibri"/>
                <a:cs typeface="Calibri"/>
              </a:rPr>
              <a:t>arrivals </a:t>
            </a:r>
            <a:r>
              <a:rPr sz="3200" spc="-15" dirty="0">
                <a:latin typeface="Calibri"/>
                <a:cs typeface="Calibri"/>
              </a:rPr>
              <a:t>at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facility </a:t>
            </a:r>
            <a:r>
              <a:rPr sz="3200" b="1" spc="-5" dirty="0">
                <a:latin typeface="Calibri"/>
                <a:cs typeface="Calibri"/>
              </a:rPr>
              <a:t>per </a:t>
            </a:r>
            <a:r>
              <a:rPr sz="3200" b="1" dirty="0">
                <a:latin typeface="Calibri"/>
                <a:cs typeface="Calibri"/>
              </a:rPr>
              <a:t>unit </a:t>
            </a:r>
            <a:r>
              <a:rPr sz="3200" b="1" spc="5" dirty="0">
                <a:latin typeface="Calibri"/>
                <a:cs typeface="Calibri"/>
              </a:rPr>
              <a:t>of  </a:t>
            </a:r>
            <a:r>
              <a:rPr sz="3200" b="1" dirty="0">
                <a:latin typeface="Calibri"/>
                <a:cs typeface="Calibri"/>
              </a:rPr>
              <a:t>time </a:t>
            </a:r>
            <a:r>
              <a:rPr sz="3200" spc="-5" dirty="0">
                <a:latin typeface="Calibri"/>
                <a:cs typeface="Calibri"/>
              </a:rPr>
              <a:t>has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Poisson Distribution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215" dirty="0"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mean</a:t>
            </a:r>
            <a:endParaRPr sz="3200">
              <a:latin typeface="Calibri"/>
              <a:cs typeface="Calibri"/>
            </a:endParaRPr>
          </a:p>
          <a:p>
            <a:pPr marL="355600" algn="just">
              <a:lnSpc>
                <a:spcPct val="100000"/>
              </a:lnSpc>
              <a:spcBef>
                <a:spcPts val="1920"/>
              </a:spcBef>
            </a:pP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(m) </a:t>
            </a:r>
            <a:r>
              <a:rPr sz="3200" dirty="0">
                <a:latin typeface="Calibri"/>
                <a:cs typeface="Calibri"/>
              </a:rPr>
              <a:t>and the 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rate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arrival</a:t>
            </a:r>
            <a:r>
              <a:rPr sz="32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(Y)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5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time </a:t>
            </a:r>
            <a:r>
              <a:rPr sz="3200" spc="-5" dirty="0">
                <a:latin typeface="Calibri"/>
                <a:cs typeface="Calibri"/>
              </a:rPr>
              <a:t>between 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consecutive 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arrivals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3200" b="1" spc="-15" dirty="0">
                <a:solidFill>
                  <a:srgbClr val="FF0000"/>
                </a:solidFill>
                <a:latin typeface="Calibri"/>
                <a:cs typeface="Calibri"/>
              </a:rPr>
              <a:t>inter  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arrival 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time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) </a:t>
            </a:r>
            <a:r>
              <a:rPr sz="3200" spc="-5" dirty="0">
                <a:latin typeface="Calibri"/>
                <a:cs typeface="Calibri"/>
              </a:rPr>
              <a:t>has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experimental 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distribution 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 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mean</a:t>
            </a:r>
            <a:r>
              <a:rPr sz="32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(X).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25-Ja</a:t>
            </a:r>
            <a:r>
              <a:rPr spc="5" dirty="0"/>
              <a:t>n</a:t>
            </a:r>
            <a:r>
              <a:rPr dirty="0"/>
              <a:t>-19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4964" y="441705"/>
            <a:ext cx="49434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-15" dirty="0">
                <a:latin typeface="Calibri"/>
                <a:cs typeface="Calibri"/>
              </a:rPr>
              <a:t>Symbols </a:t>
            </a:r>
            <a:r>
              <a:rPr sz="4000" i="1" spc="-5" dirty="0">
                <a:latin typeface="Calibri"/>
                <a:cs typeface="Calibri"/>
              </a:rPr>
              <a:t>and</a:t>
            </a:r>
            <a:r>
              <a:rPr sz="4000" i="1" spc="-10" dirty="0">
                <a:latin typeface="Calibri"/>
                <a:cs typeface="Calibri"/>
              </a:rPr>
              <a:t> notations</a:t>
            </a:r>
            <a:r>
              <a:rPr sz="4000" b="0" i="1" spc="-10" dirty="0">
                <a:latin typeface="Calibri"/>
                <a:cs typeface="Calibri"/>
              </a:rPr>
              <a:t>: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83924"/>
            <a:ext cx="7740650" cy="4233545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2300" b="1" i="1" dirty="0">
                <a:latin typeface="Calibri"/>
                <a:cs typeface="Calibri"/>
              </a:rPr>
              <a:t>n </a:t>
            </a:r>
            <a:r>
              <a:rPr sz="2300" i="1" dirty="0">
                <a:latin typeface="Calibri"/>
                <a:cs typeface="Calibri"/>
              </a:rPr>
              <a:t>= </a:t>
            </a:r>
            <a:r>
              <a:rPr sz="2300" i="1" spc="-15" dirty="0">
                <a:latin typeface="Calibri"/>
                <a:cs typeface="Calibri"/>
              </a:rPr>
              <a:t>total </a:t>
            </a:r>
            <a:r>
              <a:rPr sz="2300" i="1" dirty="0">
                <a:latin typeface="Calibri"/>
                <a:cs typeface="Calibri"/>
              </a:rPr>
              <a:t>number of </a:t>
            </a:r>
            <a:r>
              <a:rPr sz="2300" i="1" spc="-5" dirty="0">
                <a:latin typeface="Calibri"/>
                <a:cs typeface="Calibri"/>
              </a:rPr>
              <a:t>customers </a:t>
            </a:r>
            <a:r>
              <a:rPr sz="2300" i="1" dirty="0">
                <a:latin typeface="Calibri"/>
                <a:cs typeface="Calibri"/>
              </a:rPr>
              <a:t>in the </a:t>
            </a:r>
            <a:r>
              <a:rPr sz="2300" i="1" spc="-10" dirty="0">
                <a:latin typeface="Calibri"/>
                <a:cs typeface="Calibri"/>
              </a:rPr>
              <a:t>system, </a:t>
            </a:r>
            <a:r>
              <a:rPr sz="2300" i="1" dirty="0">
                <a:latin typeface="Calibri"/>
                <a:cs typeface="Calibri"/>
              </a:rPr>
              <a:t>both waiting and</a:t>
            </a:r>
            <a:r>
              <a:rPr sz="2300" i="1" spc="40" dirty="0">
                <a:latin typeface="Calibri"/>
                <a:cs typeface="Calibri"/>
              </a:rPr>
              <a:t> </a:t>
            </a:r>
            <a:r>
              <a:rPr sz="2300" i="1" spc="-5" dirty="0">
                <a:latin typeface="Calibri"/>
                <a:cs typeface="Calibri"/>
              </a:rPr>
              <a:t>in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2300" i="1" dirty="0">
                <a:latin typeface="Calibri"/>
                <a:cs typeface="Calibri"/>
              </a:rPr>
              <a:t>service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2300" b="1" i="1" dirty="0">
                <a:latin typeface="Calibri"/>
                <a:cs typeface="Calibri"/>
              </a:rPr>
              <a:t>µ </a:t>
            </a:r>
            <a:r>
              <a:rPr sz="2300" i="1" dirty="0">
                <a:latin typeface="Calibri"/>
                <a:cs typeface="Calibri"/>
              </a:rPr>
              <a:t>= average number of </a:t>
            </a:r>
            <a:r>
              <a:rPr sz="2300" i="1" spc="-5" dirty="0">
                <a:latin typeface="Calibri"/>
                <a:cs typeface="Calibri"/>
              </a:rPr>
              <a:t>customers </a:t>
            </a:r>
            <a:r>
              <a:rPr sz="2300" i="1" dirty="0">
                <a:latin typeface="Calibri"/>
                <a:cs typeface="Calibri"/>
              </a:rPr>
              <a:t>being serviced per unit of</a:t>
            </a:r>
            <a:r>
              <a:rPr sz="2300" i="1" spc="-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time.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2300" b="1" i="1" dirty="0">
                <a:latin typeface="Calibri"/>
                <a:cs typeface="Calibri"/>
              </a:rPr>
              <a:t>λ </a:t>
            </a:r>
            <a:r>
              <a:rPr sz="2300" i="1" dirty="0">
                <a:latin typeface="Calibri"/>
                <a:cs typeface="Calibri"/>
              </a:rPr>
              <a:t>= average number of </a:t>
            </a:r>
            <a:r>
              <a:rPr sz="2300" i="1" spc="-5" dirty="0">
                <a:latin typeface="Calibri"/>
                <a:cs typeface="Calibri"/>
              </a:rPr>
              <a:t>customers </a:t>
            </a:r>
            <a:r>
              <a:rPr sz="2300" i="1" dirty="0">
                <a:latin typeface="Calibri"/>
                <a:cs typeface="Calibri"/>
              </a:rPr>
              <a:t>arriving per </a:t>
            </a:r>
            <a:r>
              <a:rPr sz="2300" i="1" spc="-5" dirty="0">
                <a:latin typeface="Calibri"/>
                <a:cs typeface="Calibri"/>
              </a:rPr>
              <a:t>unit </a:t>
            </a:r>
            <a:r>
              <a:rPr sz="2300" i="1" spc="5" dirty="0">
                <a:latin typeface="Calibri"/>
                <a:cs typeface="Calibri"/>
              </a:rPr>
              <a:t>of</a:t>
            </a:r>
            <a:r>
              <a:rPr sz="2300" i="1" spc="-4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time.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sz="2300" b="1" i="1" dirty="0">
                <a:latin typeface="Calibri"/>
                <a:cs typeface="Calibri"/>
              </a:rPr>
              <a:t>C </a:t>
            </a:r>
            <a:r>
              <a:rPr sz="2300" i="1" dirty="0">
                <a:latin typeface="Calibri"/>
                <a:cs typeface="Calibri"/>
              </a:rPr>
              <a:t>= number of parallel service</a:t>
            </a:r>
            <a:r>
              <a:rPr sz="2300" i="1" spc="-5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channels</a:t>
            </a:r>
            <a:endParaRPr sz="2300">
              <a:latin typeface="Calibri"/>
              <a:cs typeface="Calibri"/>
            </a:endParaRPr>
          </a:p>
          <a:p>
            <a:pPr marL="12700" marR="481965">
              <a:lnSpc>
                <a:spcPts val="4140"/>
              </a:lnSpc>
              <a:spcBef>
                <a:spcPts val="365"/>
              </a:spcBef>
            </a:pPr>
            <a:r>
              <a:rPr sz="2300" b="1" i="1" spc="-5" dirty="0">
                <a:latin typeface="Calibri"/>
                <a:cs typeface="Calibri"/>
              </a:rPr>
              <a:t>Ls or </a:t>
            </a:r>
            <a:r>
              <a:rPr sz="2300" b="1" i="1" dirty="0">
                <a:latin typeface="Calibri"/>
                <a:cs typeface="Calibri"/>
              </a:rPr>
              <a:t>E(n) </a:t>
            </a:r>
            <a:r>
              <a:rPr sz="2300" i="1" dirty="0">
                <a:latin typeface="Calibri"/>
                <a:cs typeface="Calibri"/>
              </a:rPr>
              <a:t>= average number </a:t>
            </a:r>
            <a:r>
              <a:rPr sz="2300" i="1" spc="-5" dirty="0">
                <a:latin typeface="Calibri"/>
                <a:cs typeface="Calibri"/>
              </a:rPr>
              <a:t>of customers </a:t>
            </a:r>
            <a:r>
              <a:rPr sz="2300" i="1" dirty="0">
                <a:latin typeface="Calibri"/>
                <a:cs typeface="Calibri"/>
              </a:rPr>
              <a:t>in the </a:t>
            </a:r>
            <a:r>
              <a:rPr sz="2300" i="1" spc="-15" dirty="0">
                <a:latin typeface="Calibri"/>
                <a:cs typeface="Calibri"/>
              </a:rPr>
              <a:t>system, </a:t>
            </a:r>
            <a:r>
              <a:rPr sz="2300" i="1" dirty="0">
                <a:latin typeface="Calibri"/>
                <a:cs typeface="Calibri"/>
              </a:rPr>
              <a:t>both  </a:t>
            </a:r>
            <a:r>
              <a:rPr sz="2300" i="1" spc="-5" dirty="0">
                <a:latin typeface="Calibri"/>
                <a:cs typeface="Calibri"/>
              </a:rPr>
              <a:t>waiting </a:t>
            </a:r>
            <a:r>
              <a:rPr sz="2300" i="1" dirty="0">
                <a:latin typeface="Calibri"/>
                <a:cs typeface="Calibri"/>
              </a:rPr>
              <a:t>in the</a:t>
            </a:r>
            <a:r>
              <a:rPr sz="2300" i="1" spc="2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service.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2300" b="1" i="1" spc="-5" dirty="0">
                <a:latin typeface="Calibri"/>
                <a:cs typeface="Calibri"/>
              </a:rPr>
              <a:t>Lq or </a:t>
            </a:r>
            <a:r>
              <a:rPr sz="2300" b="1" i="1" dirty="0">
                <a:latin typeface="Calibri"/>
                <a:cs typeface="Calibri"/>
              </a:rPr>
              <a:t>E(m) </a:t>
            </a:r>
            <a:r>
              <a:rPr sz="2300" i="1" dirty="0">
                <a:latin typeface="Calibri"/>
                <a:cs typeface="Calibri"/>
              </a:rPr>
              <a:t>= average number </a:t>
            </a:r>
            <a:r>
              <a:rPr sz="2300" i="1" spc="-5" dirty="0">
                <a:latin typeface="Calibri"/>
                <a:cs typeface="Calibri"/>
              </a:rPr>
              <a:t>of customers waiting </a:t>
            </a:r>
            <a:r>
              <a:rPr sz="2300" i="1" dirty="0">
                <a:latin typeface="Calibri"/>
                <a:cs typeface="Calibri"/>
              </a:rPr>
              <a:t>in the</a:t>
            </a:r>
            <a:r>
              <a:rPr sz="2300" i="1" spc="30" dirty="0">
                <a:latin typeface="Calibri"/>
                <a:cs typeface="Calibri"/>
              </a:rPr>
              <a:t> </a:t>
            </a:r>
            <a:r>
              <a:rPr sz="2300" i="1" spc="-5" dirty="0">
                <a:latin typeface="Calibri"/>
                <a:cs typeface="Calibri"/>
              </a:rPr>
              <a:t>queue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25-Ja</a:t>
            </a:r>
            <a:r>
              <a:rPr spc="5" dirty="0"/>
              <a:t>n</a:t>
            </a:r>
            <a:r>
              <a:rPr dirty="0"/>
              <a:t>-19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9740" y="1010691"/>
            <a:ext cx="8186420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7329">
              <a:lnSpc>
                <a:spcPct val="150100"/>
              </a:lnSpc>
              <a:spcBef>
                <a:spcPts val="100"/>
              </a:spcBef>
            </a:pPr>
            <a:r>
              <a:rPr sz="2800" b="1" i="1" spc="-45" dirty="0">
                <a:latin typeface="Calibri"/>
                <a:cs typeface="Calibri"/>
              </a:rPr>
              <a:t>Ws </a:t>
            </a:r>
            <a:r>
              <a:rPr sz="2800" b="1" i="1" spc="-5" dirty="0">
                <a:latin typeface="Calibri"/>
                <a:cs typeface="Calibri"/>
              </a:rPr>
              <a:t>or E(w) </a:t>
            </a:r>
            <a:r>
              <a:rPr sz="2800" i="1" spc="-5" dirty="0">
                <a:latin typeface="Calibri"/>
                <a:cs typeface="Calibri"/>
              </a:rPr>
              <a:t>= </a:t>
            </a:r>
            <a:r>
              <a:rPr sz="2800" i="1" spc="-10" dirty="0">
                <a:latin typeface="Calibri"/>
                <a:cs typeface="Calibri"/>
              </a:rPr>
              <a:t>average </a:t>
            </a:r>
            <a:r>
              <a:rPr sz="2800" i="1" spc="-5" dirty="0">
                <a:latin typeface="Calibri"/>
                <a:cs typeface="Calibri"/>
              </a:rPr>
              <a:t>waiting </a:t>
            </a:r>
            <a:r>
              <a:rPr sz="2800" i="1" spc="-10" dirty="0">
                <a:latin typeface="Calibri"/>
                <a:cs typeface="Calibri"/>
              </a:rPr>
              <a:t>time </a:t>
            </a:r>
            <a:r>
              <a:rPr sz="2800" i="1" spc="-5" dirty="0">
                <a:latin typeface="Calibri"/>
                <a:cs typeface="Calibri"/>
              </a:rPr>
              <a:t>of a </a:t>
            </a:r>
            <a:r>
              <a:rPr sz="2800" i="1" spc="-15" dirty="0">
                <a:latin typeface="Calibri"/>
                <a:cs typeface="Calibri"/>
              </a:rPr>
              <a:t>customer </a:t>
            </a:r>
            <a:r>
              <a:rPr sz="2800" i="1" spc="-5" dirty="0">
                <a:latin typeface="Calibri"/>
                <a:cs typeface="Calibri"/>
              </a:rPr>
              <a:t>in the  </a:t>
            </a:r>
            <a:r>
              <a:rPr sz="2800" i="1" spc="-25" dirty="0">
                <a:latin typeface="Calibri"/>
                <a:cs typeface="Calibri"/>
              </a:rPr>
              <a:t>system </a:t>
            </a:r>
            <a:r>
              <a:rPr sz="2800" i="1" spc="-10" dirty="0">
                <a:latin typeface="Calibri"/>
                <a:cs typeface="Calibri"/>
              </a:rPr>
              <a:t>both </a:t>
            </a:r>
            <a:r>
              <a:rPr sz="2800" i="1" spc="-5" dirty="0">
                <a:latin typeface="Calibri"/>
                <a:cs typeface="Calibri"/>
              </a:rPr>
              <a:t>waiting and in</a:t>
            </a:r>
            <a:r>
              <a:rPr sz="2800" i="1" spc="-23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service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b="1" i="1" spc="-55" dirty="0">
                <a:latin typeface="Calibri"/>
                <a:cs typeface="Calibri"/>
              </a:rPr>
              <a:t>Wq </a:t>
            </a:r>
            <a:r>
              <a:rPr sz="2800" i="1" spc="-5" dirty="0">
                <a:latin typeface="Calibri"/>
                <a:cs typeface="Calibri"/>
              </a:rPr>
              <a:t>= </a:t>
            </a:r>
            <a:r>
              <a:rPr sz="2800" i="1" spc="-10" dirty="0">
                <a:latin typeface="Calibri"/>
                <a:cs typeface="Calibri"/>
              </a:rPr>
              <a:t>average </a:t>
            </a:r>
            <a:r>
              <a:rPr sz="2800" i="1" spc="-5" dirty="0">
                <a:latin typeface="Calibri"/>
                <a:cs typeface="Calibri"/>
              </a:rPr>
              <a:t>waiting </a:t>
            </a:r>
            <a:r>
              <a:rPr sz="2800" i="1" spc="-10" dirty="0">
                <a:latin typeface="Calibri"/>
                <a:cs typeface="Calibri"/>
              </a:rPr>
              <a:t>time </a:t>
            </a:r>
            <a:r>
              <a:rPr sz="2800" i="1" spc="-5" dirty="0">
                <a:latin typeface="Calibri"/>
                <a:cs typeface="Calibri"/>
              </a:rPr>
              <a:t>of a </a:t>
            </a:r>
            <a:r>
              <a:rPr sz="2800" i="1" spc="-15" dirty="0">
                <a:latin typeface="Calibri"/>
                <a:cs typeface="Calibri"/>
              </a:rPr>
              <a:t>customer </a:t>
            </a:r>
            <a:r>
              <a:rPr sz="2800" i="1" spc="-5" dirty="0">
                <a:latin typeface="Calibri"/>
                <a:cs typeface="Calibri"/>
              </a:rPr>
              <a:t>in the</a:t>
            </a:r>
            <a:r>
              <a:rPr sz="2800" i="1" spc="17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queue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b="1" i="1" spc="-5" dirty="0">
                <a:latin typeface="Calibri"/>
                <a:cs typeface="Calibri"/>
              </a:rPr>
              <a:t>Pn(t</a:t>
            </a:r>
            <a:r>
              <a:rPr sz="2800" i="1" spc="-5" dirty="0">
                <a:latin typeface="Calibri"/>
                <a:cs typeface="Calibri"/>
              </a:rPr>
              <a:t>)= </a:t>
            </a:r>
            <a:r>
              <a:rPr sz="2800" i="1" spc="-10" dirty="0">
                <a:latin typeface="Calibri"/>
                <a:cs typeface="Calibri"/>
              </a:rPr>
              <a:t>probability </a:t>
            </a:r>
            <a:r>
              <a:rPr sz="2800" i="1" spc="-5" dirty="0">
                <a:latin typeface="Calibri"/>
                <a:cs typeface="Calibri"/>
              </a:rPr>
              <a:t>that there are n </a:t>
            </a:r>
            <a:r>
              <a:rPr sz="2800" i="1" spc="-15" dirty="0">
                <a:latin typeface="Calibri"/>
                <a:cs typeface="Calibri"/>
              </a:rPr>
              <a:t>customer </a:t>
            </a:r>
            <a:r>
              <a:rPr sz="2800" i="1" spc="-5" dirty="0">
                <a:latin typeface="Calibri"/>
                <a:cs typeface="Calibri"/>
              </a:rPr>
              <a:t>in the</a:t>
            </a:r>
            <a:r>
              <a:rPr sz="2800" i="1" spc="114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queue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25-Ja</a:t>
            </a:r>
            <a:r>
              <a:rPr spc="5" dirty="0"/>
              <a:t>n</a:t>
            </a:r>
            <a:r>
              <a:rPr dirty="0"/>
              <a:t>-19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88340" y="1393901"/>
            <a:ext cx="7616825" cy="363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Suppose </a:t>
            </a:r>
            <a:r>
              <a:rPr sz="3200" spc="-10" dirty="0">
                <a:latin typeface="Calibri"/>
                <a:cs typeface="Calibri"/>
              </a:rPr>
              <a:t>we </a:t>
            </a:r>
            <a:r>
              <a:rPr sz="3200" spc="-25" dirty="0">
                <a:latin typeface="Calibri"/>
                <a:cs typeface="Calibri"/>
              </a:rPr>
              <a:t>have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following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ct val="15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b="1" dirty="0">
                <a:latin typeface="Calibri"/>
                <a:cs typeface="Calibri"/>
              </a:rPr>
              <a:t>λ </a:t>
            </a:r>
            <a:r>
              <a:rPr sz="3200" dirty="0">
                <a:latin typeface="Calibri"/>
                <a:cs typeface="Calibri"/>
              </a:rPr>
              <a:t>= </a:t>
            </a:r>
            <a:r>
              <a:rPr sz="3200" b="1" spc="-35" dirty="0">
                <a:latin typeface="Calibri"/>
                <a:cs typeface="Calibri"/>
              </a:rPr>
              <a:t>Average </a:t>
            </a:r>
            <a:r>
              <a:rPr sz="3200" b="1" spc="-10" dirty="0">
                <a:latin typeface="Calibri"/>
                <a:cs typeface="Calibri"/>
              </a:rPr>
              <a:t>arrival </a:t>
            </a:r>
            <a:r>
              <a:rPr sz="3200" b="1" spc="-40" dirty="0">
                <a:latin typeface="Calibri"/>
                <a:cs typeface="Calibri"/>
              </a:rPr>
              <a:t>rate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20" dirty="0">
                <a:latin typeface="Calibri"/>
                <a:cs typeface="Calibri"/>
              </a:rPr>
              <a:t>customers </a:t>
            </a:r>
            <a:r>
              <a:rPr sz="3200" dirty="0">
                <a:latin typeface="Calibri"/>
                <a:cs typeface="Calibri"/>
              </a:rPr>
              <a:t>in the  </a:t>
            </a:r>
            <a:r>
              <a:rPr sz="3200" spc="-30" dirty="0">
                <a:latin typeface="Calibri"/>
                <a:cs typeface="Calibri"/>
              </a:rPr>
              <a:t>system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ct val="15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  <a:tab pos="759460" algn="l"/>
                <a:tab pos="1140460" algn="l"/>
                <a:tab pos="2678430" algn="l"/>
                <a:tab pos="4039870" algn="l"/>
                <a:tab pos="4891405" algn="l"/>
                <a:tab pos="5408295" algn="l"/>
                <a:tab pos="7294245" algn="l"/>
              </a:tabLst>
            </a:pPr>
            <a:r>
              <a:rPr sz="3200" b="1" i="1" dirty="0">
                <a:latin typeface="Calibri"/>
                <a:cs typeface="Calibri"/>
              </a:rPr>
              <a:t>µ	</a:t>
            </a:r>
            <a:r>
              <a:rPr sz="3200" dirty="0">
                <a:latin typeface="Calibri"/>
                <a:cs typeface="Calibri"/>
              </a:rPr>
              <a:t>=	</a:t>
            </a:r>
            <a:r>
              <a:rPr sz="3200" b="1" spc="-75" dirty="0">
                <a:latin typeface="Calibri"/>
                <a:cs typeface="Calibri"/>
              </a:rPr>
              <a:t>A</a:t>
            </a:r>
            <a:r>
              <a:rPr sz="3200" b="1" spc="-30" dirty="0">
                <a:latin typeface="Calibri"/>
                <a:cs typeface="Calibri"/>
              </a:rPr>
              <a:t>v</a:t>
            </a:r>
            <a:r>
              <a:rPr sz="3200" b="1" spc="-5" dirty="0">
                <a:latin typeface="Calibri"/>
                <a:cs typeface="Calibri"/>
              </a:rPr>
              <a:t>e</a:t>
            </a:r>
            <a:r>
              <a:rPr sz="3200" b="1" spc="-75" dirty="0">
                <a:latin typeface="Calibri"/>
                <a:cs typeface="Calibri"/>
              </a:rPr>
              <a:t>r</a:t>
            </a:r>
            <a:r>
              <a:rPr sz="3200" b="1" spc="-10" dirty="0">
                <a:latin typeface="Calibri"/>
                <a:cs typeface="Calibri"/>
              </a:rPr>
              <a:t>a</a:t>
            </a:r>
            <a:r>
              <a:rPr sz="3200" b="1" spc="-35" dirty="0">
                <a:latin typeface="Calibri"/>
                <a:cs typeface="Calibri"/>
              </a:rPr>
              <a:t>g</a:t>
            </a:r>
            <a:r>
              <a:rPr sz="3200" b="1" dirty="0">
                <a:latin typeface="Calibri"/>
                <a:cs typeface="Calibri"/>
              </a:rPr>
              <a:t>e	se</a:t>
            </a:r>
            <a:r>
              <a:rPr sz="3200" b="1" spc="25" dirty="0">
                <a:latin typeface="Calibri"/>
                <a:cs typeface="Calibri"/>
              </a:rPr>
              <a:t>r</a:t>
            </a:r>
            <a:r>
              <a:rPr sz="3200" b="1" spc="-5" dirty="0">
                <a:latin typeface="Calibri"/>
                <a:cs typeface="Calibri"/>
              </a:rPr>
              <a:t>vic</a:t>
            </a:r>
            <a:r>
              <a:rPr sz="3200" b="1" dirty="0">
                <a:latin typeface="Calibri"/>
                <a:cs typeface="Calibri"/>
              </a:rPr>
              <a:t>e	</a:t>
            </a:r>
            <a:r>
              <a:rPr sz="3200" b="1" spc="-75" dirty="0">
                <a:latin typeface="Calibri"/>
                <a:cs typeface="Calibri"/>
              </a:rPr>
              <a:t>r</a:t>
            </a:r>
            <a:r>
              <a:rPr sz="3200" b="1" spc="-35" dirty="0">
                <a:latin typeface="Calibri"/>
                <a:cs typeface="Calibri"/>
              </a:rPr>
              <a:t>at</a:t>
            </a:r>
            <a:r>
              <a:rPr sz="3200" b="1" dirty="0">
                <a:latin typeface="Calibri"/>
                <a:cs typeface="Calibri"/>
              </a:rPr>
              <a:t>e	</a:t>
            </a:r>
            <a:r>
              <a:rPr sz="3200" dirty="0">
                <a:latin typeface="Calibri"/>
                <a:cs typeface="Calibri"/>
              </a:rPr>
              <a:t>of	cu</a:t>
            </a:r>
            <a:r>
              <a:rPr sz="3200" spc="-45" dirty="0">
                <a:latin typeface="Calibri"/>
                <a:cs typeface="Calibri"/>
              </a:rPr>
              <a:t>st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me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	</a:t>
            </a:r>
            <a:r>
              <a:rPr sz="3200" spc="5" dirty="0">
                <a:latin typeface="Calibri"/>
                <a:cs typeface="Calibri"/>
              </a:rPr>
              <a:t>in 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system.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25-Ja</a:t>
            </a:r>
            <a:r>
              <a:rPr spc="5" dirty="0"/>
              <a:t>n</a:t>
            </a:r>
            <a:r>
              <a:rPr dirty="0"/>
              <a:t>-19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241" y="496950"/>
            <a:ext cx="60464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0" dirty="0"/>
              <a:t>We </a:t>
            </a:r>
            <a:r>
              <a:rPr sz="4000" spc="-15" dirty="0"/>
              <a:t>can </a:t>
            </a:r>
            <a:r>
              <a:rPr sz="4000" spc="-10" dirty="0"/>
              <a:t>derive </a:t>
            </a:r>
            <a:r>
              <a:rPr sz="4000" spc="-5" dirty="0"/>
              <a:t>the</a:t>
            </a:r>
            <a:r>
              <a:rPr sz="4000" spc="60" dirty="0"/>
              <a:t> </a:t>
            </a:r>
            <a:r>
              <a:rPr sz="4000" spc="-15" dirty="0"/>
              <a:t>following: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8493"/>
            <a:ext cx="7736205" cy="388048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646430" indent="-343535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b="1" dirty="0">
                <a:latin typeface="Calibri"/>
                <a:cs typeface="Calibri"/>
              </a:rPr>
              <a:t>Ls </a:t>
            </a:r>
            <a:r>
              <a:rPr sz="3200" dirty="0">
                <a:latin typeface="Calibri"/>
                <a:cs typeface="Calibri"/>
              </a:rPr>
              <a:t>= </a:t>
            </a:r>
            <a:r>
              <a:rPr sz="3200" spc="-25" dirty="0">
                <a:latin typeface="Calibri"/>
                <a:cs typeface="Calibri"/>
              </a:rPr>
              <a:t>Average </a:t>
            </a:r>
            <a:r>
              <a:rPr sz="3200" spc="-5" dirty="0">
                <a:latin typeface="Calibri"/>
                <a:cs typeface="Calibri"/>
              </a:rPr>
              <a:t>number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20" dirty="0">
                <a:latin typeface="Calibri"/>
                <a:cs typeface="Calibri"/>
              </a:rPr>
              <a:t>customers </a:t>
            </a:r>
            <a:r>
              <a:rPr sz="3200" dirty="0">
                <a:latin typeface="Calibri"/>
                <a:cs typeface="Calibri"/>
              </a:rPr>
              <a:t>in the  </a:t>
            </a:r>
            <a:r>
              <a:rPr sz="3200" spc="-25" dirty="0">
                <a:latin typeface="Calibri"/>
                <a:cs typeface="Calibri"/>
              </a:rPr>
              <a:t>system.</a:t>
            </a:r>
            <a:endParaRPr sz="3200">
              <a:latin typeface="Calibri"/>
              <a:cs typeface="Calibri"/>
            </a:endParaRPr>
          </a:p>
          <a:p>
            <a:pPr marL="355600" marR="591185" indent="-343535">
              <a:lnSpc>
                <a:spcPts val="346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b="1" dirty="0">
                <a:latin typeface="Calibri"/>
                <a:cs typeface="Calibri"/>
              </a:rPr>
              <a:t>Lq </a:t>
            </a:r>
            <a:r>
              <a:rPr sz="3200" dirty="0">
                <a:latin typeface="Calibri"/>
                <a:cs typeface="Calibri"/>
              </a:rPr>
              <a:t>= </a:t>
            </a:r>
            <a:r>
              <a:rPr sz="3200" spc="-25" dirty="0">
                <a:latin typeface="Calibri"/>
                <a:cs typeface="Calibri"/>
              </a:rPr>
              <a:t>Average </a:t>
            </a:r>
            <a:r>
              <a:rPr sz="3200" spc="-5" dirty="0">
                <a:latin typeface="Calibri"/>
                <a:cs typeface="Calibri"/>
              </a:rPr>
              <a:t>number of </a:t>
            </a:r>
            <a:r>
              <a:rPr sz="3200" spc="-20" dirty="0">
                <a:latin typeface="Calibri"/>
                <a:cs typeface="Calibri"/>
              </a:rPr>
              <a:t>customers </a:t>
            </a:r>
            <a:r>
              <a:rPr sz="3200" dirty="0">
                <a:latin typeface="Calibri"/>
                <a:cs typeface="Calibri"/>
              </a:rPr>
              <a:t>in the  </a:t>
            </a:r>
            <a:r>
              <a:rPr sz="3200" spc="-5" dirty="0">
                <a:latin typeface="Calibri"/>
                <a:cs typeface="Calibri"/>
              </a:rPr>
              <a:t>queue.</a:t>
            </a:r>
            <a:endParaRPr sz="3200">
              <a:latin typeface="Calibri"/>
              <a:cs typeface="Calibri"/>
            </a:endParaRPr>
          </a:p>
          <a:p>
            <a:pPr marL="355600" marR="58419" indent="-343535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b="1" spc="-55" dirty="0">
                <a:latin typeface="Calibri"/>
                <a:cs typeface="Calibri"/>
              </a:rPr>
              <a:t>Ws </a:t>
            </a:r>
            <a:r>
              <a:rPr sz="3200" dirty="0">
                <a:latin typeface="Calibri"/>
                <a:cs typeface="Calibri"/>
              </a:rPr>
              <a:t>= </a:t>
            </a:r>
            <a:r>
              <a:rPr sz="3200" spc="-25" dirty="0">
                <a:latin typeface="Calibri"/>
                <a:cs typeface="Calibri"/>
              </a:rPr>
              <a:t>Average </a:t>
            </a:r>
            <a:r>
              <a:rPr sz="3200" spc="-5" dirty="0">
                <a:latin typeface="Calibri"/>
                <a:cs typeface="Calibri"/>
              </a:rPr>
              <a:t>time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customer </a:t>
            </a:r>
            <a:r>
              <a:rPr sz="3200" spc="-5" dirty="0">
                <a:latin typeface="Calibri"/>
                <a:cs typeface="Calibri"/>
              </a:rPr>
              <a:t>spends </a:t>
            </a:r>
            <a:r>
              <a:rPr sz="3200" dirty="0">
                <a:latin typeface="Calibri"/>
                <a:cs typeface="Calibri"/>
              </a:rPr>
              <a:t>in the  </a:t>
            </a:r>
            <a:r>
              <a:rPr sz="3200" spc="-25" dirty="0">
                <a:latin typeface="Calibri"/>
                <a:cs typeface="Calibri"/>
              </a:rPr>
              <a:t>system.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b="1" spc="-55" dirty="0">
                <a:latin typeface="Calibri"/>
                <a:cs typeface="Calibri"/>
              </a:rPr>
              <a:t>Wq </a:t>
            </a:r>
            <a:r>
              <a:rPr sz="3200" dirty="0">
                <a:latin typeface="Calibri"/>
                <a:cs typeface="Calibri"/>
              </a:rPr>
              <a:t>= </a:t>
            </a:r>
            <a:r>
              <a:rPr sz="3200" spc="-25" dirty="0">
                <a:latin typeface="Calibri"/>
                <a:cs typeface="Calibri"/>
              </a:rPr>
              <a:t>Average </a:t>
            </a:r>
            <a:r>
              <a:rPr sz="3200" spc="-5" dirty="0">
                <a:latin typeface="Calibri"/>
                <a:cs typeface="Calibri"/>
              </a:rPr>
              <a:t>time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customer </a:t>
            </a:r>
            <a:r>
              <a:rPr sz="3200" spc="-5" dirty="0">
                <a:latin typeface="Calibri"/>
                <a:cs typeface="Calibri"/>
              </a:rPr>
              <a:t>spends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the  queue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25-Ja</a:t>
            </a:r>
            <a:r>
              <a:rPr spc="5" dirty="0"/>
              <a:t>n</a:t>
            </a:r>
            <a:r>
              <a:rPr dirty="0"/>
              <a:t>-19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2164" y="558545"/>
            <a:ext cx="42957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11. </a:t>
            </a:r>
            <a:r>
              <a:rPr sz="3200" spc="-35" dirty="0"/>
              <a:t>KENDALL’S</a:t>
            </a:r>
            <a:r>
              <a:rPr sz="3200" spc="-70" dirty="0"/>
              <a:t> </a:t>
            </a:r>
            <a:r>
              <a:rPr sz="3200" spc="-75" dirty="0"/>
              <a:t>NOTATION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484911"/>
            <a:ext cx="8301355" cy="4804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301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Using </a:t>
            </a:r>
            <a:r>
              <a:rPr sz="3000" b="1" spc="-30" dirty="0">
                <a:latin typeface="Calibri"/>
                <a:cs typeface="Calibri"/>
              </a:rPr>
              <a:t>Kendall’s </a:t>
            </a:r>
            <a:r>
              <a:rPr sz="3000" b="1" spc="-10" dirty="0">
                <a:latin typeface="Calibri"/>
                <a:cs typeface="Calibri"/>
              </a:rPr>
              <a:t>notation</a:t>
            </a:r>
            <a:r>
              <a:rPr sz="3000" spc="-10" dirty="0">
                <a:latin typeface="Calibri"/>
                <a:cs typeface="Calibri"/>
              </a:rPr>
              <a:t>, </a:t>
            </a:r>
            <a:r>
              <a:rPr sz="3000" spc="-5" dirty="0">
                <a:latin typeface="Calibri"/>
                <a:cs typeface="Calibri"/>
              </a:rPr>
              <a:t>queue </a:t>
            </a:r>
            <a:r>
              <a:rPr sz="3000" spc="-15" dirty="0">
                <a:latin typeface="Calibri"/>
                <a:cs typeface="Calibri"/>
              </a:rPr>
              <a:t>characteristics are  </a:t>
            </a:r>
            <a:r>
              <a:rPr sz="3000" spc="-5" dirty="0">
                <a:latin typeface="Calibri"/>
                <a:cs typeface="Calibri"/>
              </a:rPr>
              <a:t>specified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by:</a:t>
            </a:r>
            <a:endParaRPr sz="3000">
              <a:latin typeface="Calibri"/>
              <a:cs typeface="Calibri"/>
            </a:endParaRPr>
          </a:p>
          <a:p>
            <a:pPr marL="1155700" lvl="1" indent="-229235" algn="just">
              <a:lnSpc>
                <a:spcPct val="100000"/>
              </a:lnSpc>
              <a:spcBef>
                <a:spcPts val="1715"/>
              </a:spcBef>
              <a:buFont typeface="Arial"/>
              <a:buChar char="•"/>
              <a:tabLst>
                <a:tab pos="1156335" algn="l"/>
              </a:tabLst>
            </a:pPr>
            <a:r>
              <a:rPr sz="2800" b="1" spc="-10" dirty="0">
                <a:latin typeface="Calibri"/>
                <a:cs typeface="Calibri"/>
              </a:rPr>
              <a:t>v/w/x/y/z</a:t>
            </a:r>
            <a:endParaRPr sz="2800">
              <a:latin typeface="Calibri"/>
              <a:cs typeface="Calibri"/>
            </a:endParaRPr>
          </a:p>
          <a:p>
            <a:pPr marL="1155700" marR="6985" lvl="1" indent="-228600" algn="just">
              <a:lnSpc>
                <a:spcPct val="130000"/>
              </a:lnSpc>
              <a:spcBef>
                <a:spcPts val="670"/>
              </a:spcBef>
              <a:buFont typeface="Arial"/>
              <a:buChar char="•"/>
              <a:tabLst>
                <a:tab pos="1156335" algn="l"/>
              </a:tabLst>
            </a:pPr>
            <a:r>
              <a:rPr sz="2800" spc="-15" dirty="0">
                <a:latin typeface="Calibri"/>
                <a:cs typeface="Calibri"/>
              </a:rPr>
              <a:t>Where </a:t>
            </a:r>
            <a:r>
              <a:rPr sz="2800" spc="-5" dirty="0">
                <a:latin typeface="Calibri"/>
                <a:cs typeface="Calibri"/>
              </a:rPr>
              <a:t>v = </a:t>
            </a:r>
            <a:r>
              <a:rPr sz="2800" b="1" spc="-10" dirty="0">
                <a:latin typeface="Calibri"/>
                <a:cs typeface="Calibri"/>
              </a:rPr>
              <a:t>arrival </a:t>
            </a:r>
            <a:r>
              <a:rPr sz="2800" b="1" spc="-25" dirty="0">
                <a:latin typeface="Calibri"/>
                <a:cs typeface="Calibri"/>
              </a:rPr>
              <a:t>rate</a:t>
            </a:r>
            <a:r>
              <a:rPr sz="2800" spc="-25" dirty="0">
                <a:latin typeface="Calibri"/>
                <a:cs typeface="Calibri"/>
              </a:rPr>
              <a:t>, </a:t>
            </a:r>
            <a:r>
              <a:rPr sz="2800" spc="-5" dirty="0">
                <a:latin typeface="Calibri"/>
                <a:cs typeface="Calibri"/>
              </a:rPr>
              <a:t>w = </a:t>
            </a:r>
            <a:r>
              <a:rPr sz="2800" b="1" dirty="0">
                <a:latin typeface="Calibri"/>
                <a:cs typeface="Calibri"/>
              </a:rPr>
              <a:t>service </a:t>
            </a:r>
            <a:r>
              <a:rPr sz="2800" b="1" spc="-25" dirty="0">
                <a:latin typeface="Calibri"/>
                <a:cs typeface="Calibri"/>
              </a:rPr>
              <a:t>rate</a:t>
            </a:r>
            <a:r>
              <a:rPr sz="2800" spc="-25" dirty="0">
                <a:latin typeface="Calibri"/>
                <a:cs typeface="Calibri"/>
              </a:rPr>
              <a:t>, </a:t>
            </a:r>
            <a:r>
              <a:rPr sz="2800" spc="-5" dirty="0">
                <a:latin typeface="Calibri"/>
                <a:cs typeface="Calibri"/>
              </a:rPr>
              <a:t>x =  </a:t>
            </a:r>
            <a:r>
              <a:rPr sz="2800" b="1" spc="-5" dirty="0">
                <a:latin typeface="Calibri"/>
                <a:cs typeface="Calibri"/>
              </a:rPr>
              <a:t>number of </a:t>
            </a:r>
            <a:r>
              <a:rPr sz="2800" b="1" spc="-10" dirty="0">
                <a:latin typeface="Calibri"/>
                <a:cs typeface="Calibri"/>
              </a:rPr>
              <a:t>available </a:t>
            </a:r>
            <a:r>
              <a:rPr sz="2800" b="1" spc="-5" dirty="0">
                <a:latin typeface="Calibri"/>
                <a:cs typeface="Calibri"/>
              </a:rPr>
              <a:t>servers</a:t>
            </a:r>
            <a:r>
              <a:rPr sz="2800" spc="-5" dirty="0">
                <a:latin typeface="Calibri"/>
                <a:cs typeface="Calibri"/>
              </a:rPr>
              <a:t>, y = </a:t>
            </a:r>
            <a:r>
              <a:rPr sz="2800" b="1" spc="-30" dirty="0">
                <a:latin typeface="Calibri"/>
                <a:cs typeface="Calibri"/>
              </a:rPr>
              <a:t>system  </a:t>
            </a:r>
            <a:r>
              <a:rPr sz="2800" b="1" spc="-5" dirty="0">
                <a:latin typeface="Calibri"/>
                <a:cs typeface="Calibri"/>
              </a:rPr>
              <a:t>capacity</a:t>
            </a:r>
            <a:r>
              <a:rPr sz="2800" spc="-5" dirty="0">
                <a:latin typeface="Calibri"/>
                <a:cs typeface="Calibri"/>
              </a:rPr>
              <a:t>, z = </a:t>
            </a:r>
            <a:r>
              <a:rPr sz="2800" b="1" spc="-5" dirty="0">
                <a:latin typeface="Calibri"/>
                <a:cs typeface="Calibri"/>
              </a:rPr>
              <a:t>queue</a:t>
            </a:r>
            <a:r>
              <a:rPr sz="2800" b="1" spc="4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discipline</a:t>
            </a:r>
            <a:endParaRPr sz="2800">
              <a:latin typeface="Calibri"/>
              <a:cs typeface="Calibri"/>
            </a:endParaRPr>
          </a:p>
          <a:p>
            <a:pPr marL="1155700" marR="6985" lvl="1" indent="-228600" algn="just">
              <a:lnSpc>
                <a:spcPct val="130000"/>
              </a:lnSpc>
              <a:spcBef>
                <a:spcPts val="675"/>
              </a:spcBef>
              <a:buFont typeface="Arial"/>
              <a:buChar char="•"/>
              <a:tabLst>
                <a:tab pos="1156335" algn="l"/>
              </a:tabLst>
            </a:pP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b="1" spc="-5" dirty="0">
                <a:latin typeface="Calibri"/>
                <a:cs typeface="Calibri"/>
              </a:rPr>
              <a:t>y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b="1" spc="-5" dirty="0">
                <a:latin typeface="Calibri"/>
                <a:cs typeface="Calibri"/>
              </a:rPr>
              <a:t>z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not </a:t>
            </a:r>
            <a:r>
              <a:rPr sz="2800" spc="-5" dirty="0">
                <a:latin typeface="Calibri"/>
                <a:cs typeface="Calibri"/>
              </a:rPr>
              <a:t>specified, </a:t>
            </a:r>
            <a:r>
              <a:rPr sz="2800" spc="-10" dirty="0">
                <a:latin typeface="Calibri"/>
                <a:cs typeface="Calibri"/>
              </a:rPr>
              <a:t>it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assumed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b="1" spc="-5" dirty="0">
                <a:latin typeface="Calibri"/>
                <a:cs typeface="Calibri"/>
              </a:rPr>
              <a:t>y =  </a:t>
            </a:r>
            <a:r>
              <a:rPr sz="2800" b="1" spc="-15" dirty="0">
                <a:latin typeface="Calibri"/>
                <a:cs typeface="Calibri"/>
              </a:rPr>
              <a:t>infinite </a:t>
            </a:r>
            <a:r>
              <a:rPr sz="2800" b="1" spc="-10" dirty="0">
                <a:latin typeface="Calibri"/>
                <a:cs typeface="Calibri"/>
              </a:rPr>
              <a:t>capacity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b="1" spc="-5" dirty="0">
                <a:latin typeface="Calibri"/>
                <a:cs typeface="Calibri"/>
              </a:rPr>
              <a:t>z =</a:t>
            </a:r>
            <a:r>
              <a:rPr sz="2800" b="1" spc="1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FIFO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25-Ja</a:t>
            </a:r>
            <a:r>
              <a:rPr spc="5" dirty="0"/>
              <a:t>n</a:t>
            </a:r>
            <a:r>
              <a:rPr dirty="0"/>
              <a:t>-19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6822" y="389382"/>
            <a:ext cx="358330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3. </a:t>
            </a:r>
            <a:r>
              <a:rPr sz="3200" spc="-5" dirty="0"/>
              <a:t>DEFINITION</a:t>
            </a:r>
            <a:r>
              <a:rPr sz="3200" spc="-65" dirty="0"/>
              <a:t> </a:t>
            </a:r>
            <a:r>
              <a:rPr sz="3200" spc="-5" dirty="0"/>
              <a:t>Cont…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88340" y="1281430"/>
            <a:ext cx="6628130" cy="3939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Service 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facility </a:t>
            </a:r>
            <a:r>
              <a:rPr sz="3200" spc="-35" dirty="0">
                <a:latin typeface="Calibri"/>
                <a:cs typeface="Calibri"/>
              </a:rPr>
              <a:t>refer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such things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as: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105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spc="-35" dirty="0">
                <a:latin typeface="Calibri"/>
                <a:cs typeface="Calibri"/>
              </a:rPr>
              <a:t>Telephone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lines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014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spc="-15" dirty="0">
                <a:latin typeface="Calibri"/>
                <a:cs typeface="Calibri"/>
              </a:rPr>
              <a:t>Repair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shops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020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spc="-5" dirty="0">
                <a:latin typeface="Calibri"/>
                <a:cs typeface="Calibri"/>
              </a:rPr>
              <a:t>Airport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runways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014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spc="-5" dirty="0">
                <a:latin typeface="Calibri"/>
                <a:cs typeface="Calibri"/>
              </a:rPr>
              <a:t>Check-out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counters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020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spc="-5" dirty="0">
                <a:latin typeface="Calibri"/>
                <a:cs typeface="Calibri"/>
              </a:rPr>
              <a:t>Bank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etc……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25-Ja</a:t>
            </a:r>
            <a:r>
              <a:rPr spc="5" dirty="0"/>
              <a:t>n</a:t>
            </a:r>
            <a:r>
              <a:rPr dirty="0"/>
              <a:t>-19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034410" y="4727829"/>
            <a:ext cx="2590800" cy="143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Calibri"/>
                <a:cs typeface="Calibri"/>
              </a:rPr>
              <a:t>FORMULA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20"/>
              </a:spcBef>
            </a:pPr>
            <a:r>
              <a:rPr sz="3200" b="1" spc="-5" dirty="0">
                <a:latin typeface="Calibri"/>
                <a:cs typeface="Calibri"/>
              </a:rPr>
              <a:t>M/M/1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spc="-30" dirty="0">
                <a:latin typeface="Calibri"/>
                <a:cs typeface="Calibri"/>
              </a:rPr>
              <a:t>System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0103" y="238455"/>
            <a:ext cx="8292465" cy="4103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08330" algn="ctr">
              <a:lnSpc>
                <a:spcPct val="100000"/>
              </a:lnSpc>
              <a:spcBef>
                <a:spcPts val="95"/>
              </a:spcBef>
            </a:pPr>
            <a:r>
              <a:rPr sz="2800" b="1" i="1" spc="-10" dirty="0">
                <a:latin typeface="Calibri"/>
                <a:cs typeface="Calibri"/>
              </a:rPr>
              <a:t>Queuing </a:t>
            </a:r>
            <a:r>
              <a:rPr sz="2800" b="1" i="1" spc="-5" dirty="0">
                <a:latin typeface="Calibri"/>
                <a:cs typeface="Calibri"/>
              </a:rPr>
              <a:t>theory</a:t>
            </a:r>
            <a:r>
              <a:rPr sz="2800" b="1" i="1" spc="30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(Limitations</a:t>
            </a:r>
            <a:r>
              <a:rPr sz="1800" b="1" i="1" spc="-5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50000"/>
              </a:lnSpc>
              <a:buFont typeface="Wingdings"/>
              <a:buChar char=""/>
              <a:tabLst>
                <a:tab pos="354965" algn="l"/>
                <a:tab pos="355600" algn="l"/>
                <a:tab pos="3152140" algn="l"/>
                <a:tab pos="4703445" algn="l"/>
                <a:tab pos="5459730" algn="l"/>
              </a:tabLst>
            </a:pPr>
            <a:r>
              <a:rPr sz="2400" i="1" spc="-5" dirty="0">
                <a:latin typeface="Calibri"/>
                <a:cs typeface="Calibri"/>
              </a:rPr>
              <a:t>Most  </a:t>
            </a:r>
            <a:r>
              <a:rPr sz="2400" i="1" dirty="0">
                <a:latin typeface="Calibri"/>
                <a:cs typeface="Calibri"/>
              </a:rPr>
              <a:t>of</a:t>
            </a:r>
            <a:r>
              <a:rPr sz="2400" i="1" spc="38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the</a:t>
            </a:r>
            <a:r>
              <a:rPr sz="2400" i="1" spc="45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queuing	</a:t>
            </a:r>
            <a:r>
              <a:rPr sz="2400" i="1" dirty="0">
                <a:latin typeface="Calibri"/>
                <a:cs typeface="Calibri"/>
              </a:rPr>
              <a:t>models</a:t>
            </a:r>
            <a:r>
              <a:rPr sz="2400" i="1" spc="46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are	</a:t>
            </a:r>
            <a:r>
              <a:rPr sz="2400" i="1" spc="-10" dirty="0">
                <a:latin typeface="Calibri"/>
                <a:cs typeface="Calibri"/>
              </a:rPr>
              <a:t>quite	</a:t>
            </a:r>
            <a:r>
              <a:rPr sz="2400" b="1" i="1" spc="-20" dirty="0">
                <a:latin typeface="Calibri"/>
                <a:cs typeface="Calibri"/>
              </a:rPr>
              <a:t>complex </a:t>
            </a:r>
            <a:r>
              <a:rPr sz="2400" b="1" i="1" dirty="0">
                <a:latin typeface="Calibri"/>
                <a:cs typeface="Calibri"/>
              </a:rPr>
              <a:t>&amp; </a:t>
            </a:r>
            <a:r>
              <a:rPr sz="2400" b="1" i="1" spc="-10" dirty="0">
                <a:latin typeface="Calibri"/>
                <a:cs typeface="Calibri"/>
              </a:rPr>
              <a:t>cannot </a:t>
            </a:r>
            <a:r>
              <a:rPr sz="2400" b="1" i="1" spc="5" dirty="0">
                <a:latin typeface="Calibri"/>
                <a:cs typeface="Calibri"/>
              </a:rPr>
              <a:t>be  </a:t>
            </a:r>
            <a:r>
              <a:rPr sz="2400" b="1" i="1" spc="-5" dirty="0">
                <a:latin typeface="Calibri"/>
                <a:cs typeface="Calibri"/>
              </a:rPr>
              <a:t>easily</a:t>
            </a:r>
            <a:r>
              <a:rPr sz="2400" b="1" i="1" spc="-25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understood</a:t>
            </a:r>
            <a:r>
              <a:rPr sz="2400" i="1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marR="6350" indent="-342900">
              <a:lnSpc>
                <a:spcPct val="15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i="1" spc="-15" dirty="0">
                <a:latin typeface="Calibri"/>
                <a:cs typeface="Calibri"/>
              </a:rPr>
              <a:t>Many </a:t>
            </a:r>
            <a:r>
              <a:rPr sz="2400" i="1" dirty="0">
                <a:latin typeface="Calibri"/>
                <a:cs typeface="Calibri"/>
              </a:rPr>
              <a:t>times </a:t>
            </a:r>
            <a:r>
              <a:rPr sz="2400" i="1" spc="-10" dirty="0">
                <a:latin typeface="Calibri"/>
                <a:cs typeface="Calibri"/>
              </a:rPr>
              <a:t>form </a:t>
            </a:r>
            <a:r>
              <a:rPr sz="2400" i="1" dirty="0">
                <a:latin typeface="Calibri"/>
                <a:cs typeface="Calibri"/>
              </a:rPr>
              <a:t>of </a:t>
            </a:r>
            <a:r>
              <a:rPr sz="2400" b="1" i="1" spc="-10" dirty="0">
                <a:latin typeface="Calibri"/>
                <a:cs typeface="Calibri"/>
              </a:rPr>
              <a:t>theoretical </a:t>
            </a:r>
            <a:r>
              <a:rPr sz="2400" b="1" i="1" spc="-5" dirty="0">
                <a:latin typeface="Calibri"/>
                <a:cs typeface="Calibri"/>
              </a:rPr>
              <a:t>distribution applicable </a:t>
            </a:r>
            <a:r>
              <a:rPr sz="2400" i="1" spc="-15" dirty="0">
                <a:latin typeface="Calibri"/>
                <a:cs typeface="Calibri"/>
              </a:rPr>
              <a:t>to </a:t>
            </a:r>
            <a:r>
              <a:rPr sz="2400" i="1" spc="-5" dirty="0">
                <a:latin typeface="Calibri"/>
                <a:cs typeface="Calibri"/>
              </a:rPr>
              <a:t>given  queuing situations </a:t>
            </a:r>
            <a:r>
              <a:rPr sz="2400" i="1" dirty="0">
                <a:latin typeface="Calibri"/>
                <a:cs typeface="Calibri"/>
              </a:rPr>
              <a:t>is </a:t>
            </a:r>
            <a:r>
              <a:rPr sz="2400" i="1" spc="-5" dirty="0">
                <a:latin typeface="Calibri"/>
                <a:cs typeface="Calibri"/>
              </a:rPr>
              <a:t>not</a:t>
            </a:r>
            <a:r>
              <a:rPr sz="2400" i="1" spc="1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known.</a:t>
            </a:r>
            <a:endParaRPr sz="2400">
              <a:latin typeface="Calibri"/>
              <a:cs typeface="Calibri"/>
            </a:endParaRPr>
          </a:p>
          <a:p>
            <a:pPr marL="355600" marR="6985" indent="-342900">
              <a:lnSpc>
                <a:spcPct val="15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i="1" spc="-5" dirty="0">
                <a:latin typeface="Calibri"/>
                <a:cs typeface="Calibri"/>
              </a:rPr>
              <a:t>If </a:t>
            </a:r>
            <a:r>
              <a:rPr sz="2400" i="1" dirty="0">
                <a:latin typeface="Calibri"/>
                <a:cs typeface="Calibri"/>
              </a:rPr>
              <a:t>the </a:t>
            </a:r>
            <a:r>
              <a:rPr sz="2400" i="1" spc="-5" dirty="0">
                <a:latin typeface="Calibri"/>
                <a:cs typeface="Calibri"/>
              </a:rPr>
              <a:t>queuing discipline </a:t>
            </a:r>
            <a:r>
              <a:rPr sz="2400" i="1" dirty="0">
                <a:latin typeface="Calibri"/>
                <a:cs typeface="Calibri"/>
              </a:rPr>
              <a:t>is </a:t>
            </a:r>
            <a:r>
              <a:rPr sz="2400" i="1" spc="-5" dirty="0">
                <a:latin typeface="Calibri"/>
                <a:cs typeface="Calibri"/>
              </a:rPr>
              <a:t>not in” </a:t>
            </a:r>
            <a:r>
              <a:rPr sz="2400" b="1" i="1" spc="-10" dirty="0">
                <a:latin typeface="Calibri"/>
                <a:cs typeface="Calibri"/>
              </a:rPr>
              <a:t>first </a:t>
            </a:r>
            <a:r>
              <a:rPr sz="2400" b="1" i="1" spc="-5" dirty="0">
                <a:latin typeface="Calibri"/>
                <a:cs typeface="Calibri"/>
              </a:rPr>
              <a:t>in, </a:t>
            </a:r>
            <a:r>
              <a:rPr sz="2400" b="1" i="1" spc="-10" dirty="0">
                <a:latin typeface="Calibri"/>
                <a:cs typeface="Calibri"/>
              </a:rPr>
              <a:t>first </a:t>
            </a:r>
            <a:r>
              <a:rPr sz="2400" b="1" i="1" spc="-50" dirty="0">
                <a:latin typeface="Calibri"/>
                <a:cs typeface="Calibri"/>
              </a:rPr>
              <a:t>out</a:t>
            </a:r>
            <a:r>
              <a:rPr sz="2400" i="1" spc="-50" dirty="0">
                <a:latin typeface="Calibri"/>
                <a:cs typeface="Calibri"/>
              </a:rPr>
              <a:t>”, </a:t>
            </a:r>
            <a:r>
              <a:rPr sz="2400" i="1" dirty="0">
                <a:latin typeface="Calibri"/>
                <a:cs typeface="Calibri"/>
              </a:rPr>
              <a:t>the </a:t>
            </a:r>
            <a:r>
              <a:rPr sz="2400" i="1" spc="-5" dirty="0">
                <a:latin typeface="Calibri"/>
                <a:cs typeface="Calibri"/>
              </a:rPr>
              <a:t>study </a:t>
            </a:r>
            <a:r>
              <a:rPr sz="2400" i="1" dirty="0">
                <a:latin typeface="Calibri"/>
                <a:cs typeface="Calibri"/>
              </a:rPr>
              <a:t>of  </a:t>
            </a:r>
            <a:r>
              <a:rPr sz="2400" i="1" spc="-5" dirty="0">
                <a:latin typeface="Calibri"/>
                <a:cs typeface="Calibri"/>
              </a:rPr>
              <a:t>queuing problems </a:t>
            </a:r>
            <a:r>
              <a:rPr sz="2400" i="1" spc="-10" dirty="0">
                <a:latin typeface="Calibri"/>
                <a:cs typeface="Calibri"/>
              </a:rPr>
              <a:t>become </a:t>
            </a:r>
            <a:r>
              <a:rPr sz="2400" b="1" i="1" spc="-5" dirty="0">
                <a:latin typeface="Calibri"/>
                <a:cs typeface="Calibri"/>
              </a:rPr>
              <a:t>more</a:t>
            </a:r>
            <a:r>
              <a:rPr sz="2400" b="1" i="1" spc="40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difficult</a:t>
            </a:r>
            <a:r>
              <a:rPr sz="2400" i="1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25-Ja</a:t>
            </a:r>
            <a:r>
              <a:rPr spc="5" dirty="0"/>
              <a:t>n</a:t>
            </a:r>
            <a:r>
              <a:rPr dirty="0"/>
              <a:t>-19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35940" y="469773"/>
            <a:ext cx="807529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3535" algn="just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356235" algn="l"/>
              </a:tabLst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M/M/1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or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M/M/1/∞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Single server queue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with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Poisson 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arrivals,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exponentially distributed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service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times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infinite 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number of waiting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positions.</a:t>
            </a:r>
            <a:endParaRPr sz="24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50000"/>
              </a:lnSpc>
              <a:buFont typeface="Wingdings"/>
              <a:buChar char=""/>
              <a:tabLst>
                <a:tab pos="356235" algn="l"/>
              </a:tabLst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M/M/m/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∞ </a:t>
            </a:r>
            <a:r>
              <a:rPr sz="2400" dirty="0">
                <a:latin typeface="Calibri"/>
                <a:cs typeface="Calibri"/>
              </a:rPr>
              <a:t>Queue (m </a:t>
            </a:r>
            <a:r>
              <a:rPr sz="2400" spc="-10" dirty="0">
                <a:latin typeface="Calibri"/>
                <a:cs typeface="Calibri"/>
              </a:rPr>
              <a:t>servers, </a:t>
            </a:r>
            <a:r>
              <a:rPr sz="2400" spc="-5" dirty="0">
                <a:latin typeface="Calibri"/>
                <a:cs typeface="Calibri"/>
              </a:rPr>
              <a:t>infinite number of waiting  positions).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77150" y="3945128"/>
            <a:ext cx="9315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waiting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212673"/>
            <a:ext cx="6967855" cy="1672589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545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M/M/m/m </a:t>
            </a:r>
            <a:r>
              <a:rPr sz="2400" dirty="0">
                <a:latin typeface="Calibri"/>
                <a:cs typeface="Calibri"/>
              </a:rPr>
              <a:t>Queue (m </a:t>
            </a:r>
            <a:r>
              <a:rPr sz="2400" spc="-5" dirty="0">
                <a:latin typeface="Calibri"/>
                <a:cs typeface="Calibri"/>
              </a:rPr>
              <a:t>server loss </a:t>
            </a:r>
            <a:r>
              <a:rPr sz="2400" spc="-20" dirty="0">
                <a:latin typeface="Calibri"/>
                <a:cs typeface="Calibri"/>
              </a:rPr>
              <a:t>system,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waiting)</a:t>
            </a:r>
            <a:endParaRPr sz="2400">
              <a:latin typeface="Calibri"/>
              <a:cs typeface="Calibri"/>
            </a:endParaRPr>
          </a:p>
          <a:p>
            <a:pPr marL="355600" marR="5080" indent="-343535">
              <a:lnSpc>
                <a:spcPct val="150000"/>
              </a:lnSpc>
              <a:buFont typeface="Wingdings"/>
              <a:buChar char=""/>
              <a:tabLst>
                <a:tab pos="355600" algn="l"/>
                <a:tab pos="356235" algn="l"/>
                <a:tab pos="1804670" algn="l"/>
                <a:tab pos="2835275" algn="l"/>
                <a:tab pos="3841750" algn="l"/>
                <a:tab pos="4813935" algn="l"/>
                <a:tab pos="5798820" algn="l"/>
                <a:tab pos="6548755" algn="l"/>
              </a:tabLst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M/M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400" b="1" spc="10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K	</a:t>
            </a:r>
            <a:r>
              <a:rPr sz="2400" dirty="0">
                <a:latin typeface="Calibri"/>
                <a:cs typeface="Calibri"/>
              </a:rPr>
              <a:t>Qu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5" dirty="0">
                <a:latin typeface="Calibri"/>
                <a:cs typeface="Calibri"/>
              </a:rPr>
              <a:t>(si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gle	</a:t>
            </a:r>
            <a:r>
              <a:rPr sz="2400" spc="-5" dirty="0">
                <a:latin typeface="Calibri"/>
                <a:cs typeface="Calibri"/>
              </a:rPr>
              <a:t>se</a:t>
            </a:r>
            <a:r>
              <a:rPr sz="2400" spc="2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er	</a:t>
            </a:r>
            <a:r>
              <a:rPr sz="2400" spc="-5" dirty="0">
                <a:latin typeface="Calibri"/>
                <a:cs typeface="Calibri"/>
              </a:rPr>
              <a:t>queu</a:t>
            </a:r>
            <a:r>
              <a:rPr sz="2400" dirty="0">
                <a:latin typeface="Calibri"/>
                <a:cs typeface="Calibri"/>
              </a:rPr>
              <a:t>e	with	K</a:t>
            </a:r>
            <a:r>
              <a:rPr sz="2400" spc="-5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1  </a:t>
            </a:r>
            <a:r>
              <a:rPr sz="2400" spc="-5" dirty="0">
                <a:latin typeface="Calibri"/>
                <a:cs typeface="Calibri"/>
              </a:rPr>
              <a:t>positions)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859731"/>
            <a:ext cx="80727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M/M/1/-/K </a:t>
            </a:r>
            <a:r>
              <a:rPr sz="2400" dirty="0">
                <a:latin typeface="Calibri"/>
                <a:cs typeface="Calibri"/>
              </a:rPr>
              <a:t>Queue </a:t>
            </a:r>
            <a:r>
              <a:rPr sz="2400" spc="-5" dirty="0">
                <a:latin typeface="Calibri"/>
                <a:cs typeface="Calibri"/>
              </a:rPr>
              <a:t>(single </a:t>
            </a:r>
            <a:r>
              <a:rPr sz="2400" spc="-35" dirty="0">
                <a:latin typeface="Calibri"/>
                <a:cs typeface="Calibri"/>
              </a:rPr>
              <a:t>server, </a:t>
            </a:r>
            <a:r>
              <a:rPr sz="2400" spc="-10" dirty="0">
                <a:latin typeface="Calibri"/>
                <a:cs typeface="Calibri"/>
              </a:rPr>
              <a:t>infinite number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waiting  </a:t>
            </a:r>
            <a:r>
              <a:rPr sz="2400" spc="-5" dirty="0">
                <a:latin typeface="Calibri"/>
                <a:cs typeface="Calibri"/>
              </a:rPr>
              <a:t>positions, </a:t>
            </a:r>
            <a:r>
              <a:rPr sz="2400" spc="-10" dirty="0">
                <a:latin typeface="Calibri"/>
                <a:cs typeface="Calibri"/>
              </a:rPr>
              <a:t>finite customer population</a:t>
            </a:r>
            <a:r>
              <a:rPr sz="2400" dirty="0">
                <a:latin typeface="Calibri"/>
                <a:cs typeface="Calibri"/>
              </a:rPr>
              <a:t> K)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25-Ja</a:t>
            </a:r>
            <a:r>
              <a:rPr spc="5" dirty="0"/>
              <a:t>n</a:t>
            </a:r>
            <a:r>
              <a:rPr dirty="0"/>
              <a:t>-19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95757" y="335939"/>
            <a:ext cx="8484870" cy="584581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82270" indent="-227965">
              <a:lnSpc>
                <a:spcPct val="100000"/>
              </a:lnSpc>
              <a:spcBef>
                <a:spcPts val="640"/>
              </a:spcBef>
              <a:buFont typeface="Times New Roman"/>
              <a:buChar char="•"/>
              <a:tabLst>
                <a:tab pos="382270" algn="l"/>
                <a:tab pos="382905" algn="l"/>
              </a:tabLst>
            </a:pPr>
            <a:r>
              <a:rPr sz="2200" b="1" spc="-10" dirty="0">
                <a:solidFill>
                  <a:srgbClr val="1F487C"/>
                </a:solidFill>
                <a:latin typeface="Times New Roman"/>
                <a:cs typeface="Times New Roman"/>
              </a:rPr>
              <a:t>Assumptions:</a:t>
            </a:r>
            <a:endParaRPr sz="2200">
              <a:latin typeface="Times New Roman"/>
              <a:cs typeface="Times New Roman"/>
            </a:endParaRPr>
          </a:p>
          <a:p>
            <a:pPr marL="730885" lvl="1" indent="-234950">
              <a:lnSpc>
                <a:spcPct val="100000"/>
              </a:lnSpc>
              <a:spcBef>
                <a:spcPts val="540"/>
              </a:spcBef>
              <a:buFont typeface="Times New Roman"/>
              <a:buChar char="–"/>
              <a:tabLst>
                <a:tab pos="731520" algn="l"/>
              </a:tabLst>
            </a:pPr>
            <a:r>
              <a:rPr sz="22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Arrival </a:t>
            </a:r>
            <a:r>
              <a:rPr sz="2200" b="1" spc="-10" dirty="0">
                <a:solidFill>
                  <a:srgbClr val="000066"/>
                </a:solidFill>
                <a:latin typeface="Times New Roman"/>
                <a:cs typeface="Times New Roman"/>
              </a:rPr>
              <a:t>process </a:t>
            </a:r>
            <a:r>
              <a:rPr sz="22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is </a:t>
            </a:r>
            <a:r>
              <a:rPr sz="2200" b="1" dirty="0">
                <a:solidFill>
                  <a:srgbClr val="000066"/>
                </a:solidFill>
                <a:latin typeface="Times New Roman"/>
                <a:cs typeface="Times New Roman"/>
              </a:rPr>
              <a:t>Poisson </a:t>
            </a:r>
            <a:r>
              <a:rPr sz="2200" b="1" spc="-10" dirty="0">
                <a:solidFill>
                  <a:srgbClr val="000066"/>
                </a:solidFill>
                <a:latin typeface="Times New Roman"/>
                <a:cs typeface="Times New Roman"/>
              </a:rPr>
              <a:t>with </a:t>
            </a:r>
            <a:r>
              <a:rPr sz="22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rate </a:t>
            </a:r>
            <a:r>
              <a:rPr sz="2200" b="1" spc="-5" dirty="0">
                <a:solidFill>
                  <a:srgbClr val="000066"/>
                </a:solidFill>
                <a:latin typeface="Symbol"/>
                <a:cs typeface="Symbol"/>
              </a:rPr>
              <a:t></a:t>
            </a:r>
            <a:r>
              <a:rPr sz="2200" b="1" spc="5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packets/sec</a:t>
            </a:r>
            <a:endParaRPr sz="2200">
              <a:latin typeface="Times New Roman"/>
              <a:cs typeface="Times New Roman"/>
            </a:endParaRPr>
          </a:p>
          <a:p>
            <a:pPr marL="730885" marR="81915" lvl="1" indent="-234950">
              <a:lnSpc>
                <a:spcPct val="100499"/>
              </a:lnSpc>
              <a:spcBef>
                <a:spcPts val="500"/>
              </a:spcBef>
              <a:buFont typeface="Times New Roman"/>
              <a:buChar char="–"/>
              <a:tabLst>
                <a:tab pos="731520" algn="l"/>
                <a:tab pos="1682114" algn="l"/>
                <a:tab pos="3348354" algn="l"/>
                <a:tab pos="4130040" algn="l"/>
                <a:tab pos="4657725" algn="l"/>
                <a:tab pos="6401435" algn="l"/>
                <a:tab pos="7866380" algn="l"/>
              </a:tabLst>
            </a:pPr>
            <a:r>
              <a:rPr sz="22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P</a:t>
            </a:r>
            <a:r>
              <a:rPr sz="2200" b="1" dirty="0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sz="22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cket</a:t>
            </a:r>
            <a:r>
              <a:rPr sz="2200" b="1" dirty="0">
                <a:solidFill>
                  <a:srgbClr val="000066"/>
                </a:solidFill>
                <a:latin typeface="Times New Roman"/>
                <a:cs typeface="Times New Roman"/>
              </a:rPr>
              <a:t>	</a:t>
            </a:r>
            <a:r>
              <a:rPr sz="2200" b="1" spc="5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2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ransmission</a:t>
            </a:r>
            <a:r>
              <a:rPr sz="2200" b="1" dirty="0">
                <a:solidFill>
                  <a:srgbClr val="000066"/>
                </a:solidFill>
                <a:latin typeface="Times New Roman"/>
                <a:cs typeface="Times New Roman"/>
              </a:rPr>
              <a:t>	</a:t>
            </a:r>
            <a:r>
              <a:rPr sz="22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200" b="1" spc="5" dirty="0">
                <a:solidFill>
                  <a:srgbClr val="000066"/>
                </a:solidFill>
                <a:latin typeface="Times New Roman"/>
                <a:cs typeface="Times New Roman"/>
              </a:rPr>
              <a:t>i</a:t>
            </a:r>
            <a:r>
              <a:rPr sz="22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mes</a:t>
            </a:r>
            <a:r>
              <a:rPr sz="2200" b="1" dirty="0">
                <a:solidFill>
                  <a:srgbClr val="000066"/>
                </a:solidFill>
                <a:latin typeface="Times New Roman"/>
                <a:cs typeface="Times New Roman"/>
              </a:rPr>
              <a:t>	</a:t>
            </a:r>
            <a:r>
              <a:rPr sz="22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sz="2200" b="1" spc="-40" dirty="0">
                <a:solidFill>
                  <a:srgbClr val="000066"/>
                </a:solidFill>
                <a:latin typeface="Times New Roman"/>
                <a:cs typeface="Times New Roman"/>
              </a:rPr>
              <a:t>r</a:t>
            </a:r>
            <a:r>
              <a:rPr sz="22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sz="2200" b="1" dirty="0">
                <a:solidFill>
                  <a:srgbClr val="000066"/>
                </a:solidFill>
                <a:latin typeface="Times New Roman"/>
                <a:cs typeface="Times New Roman"/>
              </a:rPr>
              <a:t>	</a:t>
            </a:r>
            <a:r>
              <a:rPr sz="22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e</a:t>
            </a:r>
            <a:r>
              <a:rPr sz="2200" b="1" dirty="0">
                <a:solidFill>
                  <a:srgbClr val="000066"/>
                </a:solidFill>
                <a:latin typeface="Times New Roman"/>
                <a:cs typeface="Times New Roman"/>
              </a:rPr>
              <a:t>x</a:t>
            </a:r>
            <a:r>
              <a:rPr sz="2200" b="1" spc="-10" dirty="0">
                <a:solidFill>
                  <a:srgbClr val="000066"/>
                </a:solidFill>
                <a:latin typeface="Times New Roman"/>
                <a:cs typeface="Times New Roman"/>
              </a:rPr>
              <a:t>po</a:t>
            </a:r>
            <a:r>
              <a:rPr sz="22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nenti</a:t>
            </a:r>
            <a:r>
              <a:rPr sz="2200" b="1" dirty="0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sz="22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lly</a:t>
            </a:r>
            <a:r>
              <a:rPr sz="2200" b="1" dirty="0">
                <a:solidFill>
                  <a:srgbClr val="000066"/>
                </a:solidFill>
                <a:latin typeface="Times New Roman"/>
                <a:cs typeface="Times New Roman"/>
              </a:rPr>
              <a:t>	</a:t>
            </a:r>
            <a:r>
              <a:rPr sz="2200" b="1" spc="-10" dirty="0">
                <a:solidFill>
                  <a:srgbClr val="000066"/>
                </a:solidFill>
                <a:latin typeface="Times New Roman"/>
                <a:cs typeface="Times New Roman"/>
              </a:rPr>
              <a:t>d</a:t>
            </a:r>
            <a:r>
              <a:rPr sz="22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i</a:t>
            </a:r>
            <a:r>
              <a:rPr sz="2200" b="1" spc="-10" dirty="0">
                <a:solidFill>
                  <a:srgbClr val="000066"/>
                </a:solidFill>
                <a:latin typeface="Times New Roman"/>
                <a:cs typeface="Times New Roman"/>
              </a:rPr>
              <a:t>stri</a:t>
            </a:r>
            <a:r>
              <a:rPr sz="22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b</a:t>
            </a:r>
            <a:r>
              <a:rPr sz="2200" b="1" spc="-10" dirty="0">
                <a:solidFill>
                  <a:srgbClr val="000066"/>
                </a:solidFill>
                <a:latin typeface="Times New Roman"/>
                <a:cs typeface="Times New Roman"/>
              </a:rPr>
              <a:t>u</a:t>
            </a:r>
            <a:r>
              <a:rPr sz="2200" b="1" spc="10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2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ed</a:t>
            </a:r>
            <a:r>
              <a:rPr sz="2200" b="1" dirty="0">
                <a:solidFill>
                  <a:srgbClr val="000066"/>
                </a:solidFill>
                <a:latin typeface="Times New Roman"/>
                <a:cs typeface="Times New Roman"/>
              </a:rPr>
              <a:t>	</a:t>
            </a:r>
            <a:r>
              <a:rPr sz="2200" b="1" spc="-10" dirty="0">
                <a:solidFill>
                  <a:srgbClr val="000066"/>
                </a:solidFill>
                <a:latin typeface="Times New Roman"/>
                <a:cs typeface="Times New Roman"/>
              </a:rPr>
              <a:t>wi</a:t>
            </a:r>
            <a:r>
              <a:rPr sz="2200" b="1" spc="5" dirty="0">
                <a:solidFill>
                  <a:srgbClr val="000066"/>
                </a:solidFill>
                <a:latin typeface="Times New Roman"/>
                <a:cs typeface="Times New Roman"/>
              </a:rPr>
              <a:t>t</a:t>
            </a:r>
            <a:r>
              <a:rPr sz="22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h  mean</a:t>
            </a:r>
            <a:r>
              <a:rPr sz="2200" b="1" spc="2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1/</a:t>
            </a:r>
            <a:r>
              <a:rPr sz="2200" b="1" spc="-5" dirty="0">
                <a:solidFill>
                  <a:srgbClr val="000066"/>
                </a:solidFill>
                <a:latin typeface="Symbol"/>
                <a:cs typeface="Symbol"/>
              </a:rPr>
              <a:t></a:t>
            </a:r>
            <a:endParaRPr sz="2200">
              <a:latin typeface="Symbol"/>
              <a:cs typeface="Symbol"/>
            </a:endParaRPr>
          </a:p>
          <a:p>
            <a:pPr marL="730885" lvl="1" indent="-234950">
              <a:lnSpc>
                <a:spcPct val="100000"/>
              </a:lnSpc>
              <a:spcBef>
                <a:spcPts val="520"/>
              </a:spcBef>
              <a:buFont typeface="Times New Roman"/>
              <a:buChar char="–"/>
              <a:tabLst>
                <a:tab pos="731520" algn="l"/>
              </a:tabLst>
            </a:pPr>
            <a:r>
              <a:rPr sz="22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One</a:t>
            </a:r>
            <a:r>
              <a:rPr sz="2200" b="1" spc="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000066"/>
                </a:solidFill>
                <a:latin typeface="Times New Roman"/>
                <a:cs typeface="Times New Roman"/>
              </a:rPr>
              <a:t>server</a:t>
            </a:r>
            <a:endParaRPr sz="2200">
              <a:latin typeface="Times New Roman"/>
              <a:cs typeface="Times New Roman"/>
            </a:endParaRPr>
          </a:p>
          <a:p>
            <a:pPr marL="730885" lvl="1" indent="-234950">
              <a:lnSpc>
                <a:spcPct val="100000"/>
              </a:lnSpc>
              <a:spcBef>
                <a:spcPts val="530"/>
              </a:spcBef>
              <a:buFont typeface="Times New Roman"/>
              <a:buChar char="–"/>
              <a:tabLst>
                <a:tab pos="731520" algn="l"/>
              </a:tabLst>
            </a:pPr>
            <a:r>
              <a:rPr sz="2200" b="1" spc="-10" dirty="0">
                <a:solidFill>
                  <a:srgbClr val="000066"/>
                </a:solidFill>
                <a:latin typeface="Times New Roman"/>
                <a:cs typeface="Times New Roman"/>
              </a:rPr>
              <a:t>Independent </a:t>
            </a:r>
            <a:r>
              <a:rPr sz="22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interarrival times and packet transmission</a:t>
            </a:r>
            <a:r>
              <a:rPr sz="2200" b="1" spc="14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times</a:t>
            </a:r>
            <a:endParaRPr sz="2200">
              <a:latin typeface="Times New Roman"/>
              <a:cs typeface="Times New Roman"/>
            </a:endParaRPr>
          </a:p>
          <a:p>
            <a:pPr marL="382270" indent="-227965">
              <a:lnSpc>
                <a:spcPct val="100000"/>
              </a:lnSpc>
              <a:spcBef>
                <a:spcPts val="525"/>
              </a:spcBef>
              <a:buChar char="•"/>
              <a:tabLst>
                <a:tab pos="382270" algn="l"/>
                <a:tab pos="382905" algn="l"/>
              </a:tabLst>
            </a:pPr>
            <a:r>
              <a:rPr sz="2200" spc="-10" dirty="0">
                <a:solidFill>
                  <a:srgbClr val="1F487C"/>
                </a:solidFill>
                <a:latin typeface="Times New Roman"/>
                <a:cs typeface="Times New Roman"/>
              </a:rPr>
              <a:t>Transmission time </a:t>
            </a:r>
            <a:r>
              <a:rPr sz="2200" spc="-5" dirty="0">
                <a:solidFill>
                  <a:srgbClr val="1F487C"/>
                </a:solidFill>
                <a:latin typeface="Times New Roman"/>
                <a:cs typeface="Times New Roman"/>
              </a:rPr>
              <a:t>is proportional to packet</a:t>
            </a:r>
            <a:r>
              <a:rPr sz="2200" spc="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Times New Roman"/>
                <a:cs typeface="Times New Roman"/>
              </a:rPr>
              <a:t>length</a:t>
            </a:r>
            <a:endParaRPr sz="2200">
              <a:latin typeface="Times New Roman"/>
              <a:cs typeface="Times New Roman"/>
            </a:endParaRPr>
          </a:p>
          <a:p>
            <a:pPr marL="1548130" marR="4977130">
              <a:lnSpc>
                <a:spcPct val="150100"/>
              </a:lnSpc>
              <a:spcBef>
                <a:spcPts val="1005"/>
              </a:spcBef>
            </a:pPr>
            <a:r>
              <a:rPr sz="2500" b="1" i="1" spc="-10" dirty="0">
                <a:solidFill>
                  <a:srgbClr val="FF0000"/>
                </a:solidFill>
                <a:latin typeface="Calibri"/>
                <a:cs typeface="Calibri"/>
              </a:rPr>
              <a:t>μ=Service Rate  </a:t>
            </a:r>
            <a:r>
              <a:rPr sz="2500" b="1" i="1" spc="-5" dirty="0">
                <a:solidFill>
                  <a:srgbClr val="FF0000"/>
                </a:solidFill>
                <a:latin typeface="Calibri"/>
                <a:cs typeface="Calibri"/>
              </a:rPr>
              <a:t>λ= Arrival</a:t>
            </a:r>
            <a:r>
              <a:rPr sz="2500" b="1" i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b="1" i="1" spc="-10" dirty="0">
                <a:solidFill>
                  <a:srgbClr val="FF0000"/>
                </a:solidFill>
                <a:latin typeface="Calibri"/>
                <a:cs typeface="Calibri"/>
              </a:rPr>
              <a:t>Rate</a:t>
            </a:r>
            <a:endParaRPr sz="2500">
              <a:latin typeface="Calibri"/>
              <a:cs typeface="Calibri"/>
            </a:endParaRPr>
          </a:p>
          <a:p>
            <a:pPr marL="239395" marR="5080" indent="-227329">
              <a:lnSpc>
                <a:spcPct val="150000"/>
              </a:lnSpc>
              <a:spcBef>
                <a:spcPts val="1360"/>
              </a:spcBef>
              <a:buChar char="•"/>
              <a:tabLst>
                <a:tab pos="240029" algn="l"/>
                <a:tab pos="1562735" algn="l"/>
              </a:tabLst>
            </a:pPr>
            <a:r>
              <a:rPr sz="2300" spc="-5" dirty="0">
                <a:solidFill>
                  <a:srgbClr val="1F487C"/>
                </a:solidFill>
                <a:latin typeface="Times New Roman"/>
                <a:cs typeface="Times New Roman"/>
              </a:rPr>
              <a:t>Note</a:t>
            </a:r>
            <a:r>
              <a:rPr sz="2300" spc="38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300" b="1" spc="-5" dirty="0">
                <a:latin typeface="Times New Roman"/>
                <a:cs typeface="Times New Roman"/>
              </a:rPr>
              <a:t>1/</a:t>
            </a:r>
            <a:r>
              <a:rPr sz="2300" b="1" spc="-5" dirty="0">
                <a:latin typeface="Symbol"/>
                <a:cs typeface="Symbol"/>
              </a:rPr>
              <a:t></a:t>
            </a:r>
            <a:r>
              <a:rPr sz="2300" spc="-5" dirty="0">
                <a:latin typeface="Times New Roman"/>
                <a:cs typeface="Times New Roman"/>
              </a:rPr>
              <a:t>	</a:t>
            </a:r>
            <a:r>
              <a:rPr sz="2300" spc="-5" dirty="0">
                <a:solidFill>
                  <a:srgbClr val="1F487C"/>
                </a:solidFill>
                <a:latin typeface="Times New Roman"/>
                <a:cs typeface="Times New Roman"/>
              </a:rPr>
              <a:t>is secs/packet </a:t>
            </a:r>
            <a:r>
              <a:rPr sz="2300" dirty="0">
                <a:solidFill>
                  <a:srgbClr val="1F487C"/>
                </a:solidFill>
                <a:latin typeface="Times New Roman"/>
                <a:cs typeface="Times New Roman"/>
              </a:rPr>
              <a:t>so </a:t>
            </a:r>
            <a:r>
              <a:rPr sz="2300" b="1" dirty="0">
                <a:solidFill>
                  <a:srgbClr val="1F487C"/>
                </a:solidFill>
                <a:latin typeface="Symbol"/>
                <a:cs typeface="Symbol"/>
              </a:rPr>
              <a:t></a:t>
            </a:r>
            <a:r>
              <a:rPr sz="2300" b="1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300" b="1" spc="-5" dirty="0">
                <a:solidFill>
                  <a:srgbClr val="1F487C"/>
                </a:solidFill>
                <a:latin typeface="Times New Roman"/>
                <a:cs typeface="Times New Roman"/>
              </a:rPr>
              <a:t>is packets/sec </a:t>
            </a:r>
            <a:r>
              <a:rPr sz="2300" spc="-5" dirty="0">
                <a:solidFill>
                  <a:srgbClr val="1F487C"/>
                </a:solidFill>
                <a:latin typeface="Times New Roman"/>
                <a:cs typeface="Times New Roman"/>
              </a:rPr>
              <a:t>(</a:t>
            </a:r>
            <a:r>
              <a:rPr sz="2300" b="1" spc="-5" dirty="0">
                <a:solidFill>
                  <a:srgbClr val="1F487C"/>
                </a:solidFill>
                <a:latin typeface="Times New Roman"/>
                <a:cs typeface="Times New Roman"/>
              </a:rPr>
              <a:t>packet transmission  </a:t>
            </a:r>
            <a:r>
              <a:rPr sz="2300" b="1" dirty="0">
                <a:solidFill>
                  <a:srgbClr val="1F487C"/>
                </a:solidFill>
                <a:latin typeface="Times New Roman"/>
                <a:cs typeface="Times New Roman"/>
              </a:rPr>
              <a:t>rate of the</a:t>
            </a:r>
            <a:r>
              <a:rPr sz="2300" b="1" spc="-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300" b="1" spc="-5" dirty="0">
                <a:solidFill>
                  <a:srgbClr val="1F487C"/>
                </a:solidFill>
                <a:latin typeface="Times New Roman"/>
                <a:cs typeface="Times New Roman"/>
              </a:rPr>
              <a:t>queue</a:t>
            </a:r>
            <a:r>
              <a:rPr sz="2300" spc="-5" dirty="0">
                <a:solidFill>
                  <a:srgbClr val="1F487C"/>
                </a:solidFill>
                <a:latin typeface="Times New Roman"/>
                <a:cs typeface="Times New Roman"/>
              </a:rPr>
              <a:t>).</a:t>
            </a:r>
            <a:endParaRPr sz="2300">
              <a:latin typeface="Times New Roman"/>
              <a:cs typeface="Times New Roman"/>
            </a:endParaRPr>
          </a:p>
          <a:p>
            <a:pPr marL="239395" indent="-227329">
              <a:lnSpc>
                <a:spcPct val="100000"/>
              </a:lnSpc>
              <a:spcBef>
                <a:spcPts val="1875"/>
              </a:spcBef>
              <a:buFont typeface="Times New Roman"/>
              <a:buChar char="•"/>
              <a:tabLst>
                <a:tab pos="239395" algn="l"/>
                <a:tab pos="240029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Utilization factor </a:t>
            </a:r>
            <a:r>
              <a:rPr sz="2200" b="1" spc="-25" dirty="0">
                <a:latin typeface="Times New Roman"/>
                <a:cs typeface="Times New Roman"/>
              </a:rPr>
              <a:t>(Traffic </a:t>
            </a:r>
            <a:r>
              <a:rPr sz="2200" b="1" spc="-5" dirty="0">
                <a:latin typeface="Times New Roman"/>
                <a:cs typeface="Times New Roman"/>
              </a:rPr>
              <a:t>Intensity): </a:t>
            </a:r>
            <a:r>
              <a:rPr sz="2200" b="1" spc="-5" dirty="0">
                <a:solidFill>
                  <a:srgbClr val="FF0000"/>
                </a:solidFill>
                <a:latin typeface="Symbol"/>
                <a:cs typeface="Symbol"/>
              </a:rPr>
              <a:t></a:t>
            </a: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= </a:t>
            </a:r>
            <a:r>
              <a:rPr sz="2200" b="1" dirty="0">
                <a:solidFill>
                  <a:srgbClr val="FF0000"/>
                </a:solidFill>
                <a:latin typeface="Symbol"/>
                <a:cs typeface="Symbol"/>
              </a:rPr>
              <a:t>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sz="2200" b="1" dirty="0">
                <a:solidFill>
                  <a:srgbClr val="FF0000"/>
                </a:solidFill>
                <a:latin typeface="Symbol"/>
                <a:cs typeface="Symbol"/>
              </a:rPr>
              <a:t>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Symbol"/>
                <a:cs typeface="Symbol"/>
              </a:rPr>
              <a:t></a:t>
            </a: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stable system if </a:t>
            </a:r>
            <a:r>
              <a:rPr sz="2200" b="1" spc="-5" dirty="0">
                <a:solidFill>
                  <a:srgbClr val="FF0000"/>
                </a:solidFill>
                <a:latin typeface="Symbol"/>
                <a:cs typeface="Symbol"/>
              </a:rPr>
              <a:t></a:t>
            </a: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Symbol"/>
                <a:cs typeface="Symbol"/>
              </a:rPr>
              <a:t></a:t>
            </a:r>
            <a:r>
              <a:rPr sz="2200" b="1" spc="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200" spc="-5" dirty="0">
                <a:solidFill>
                  <a:srgbClr val="1F487C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123" y="477012"/>
            <a:ext cx="8249411" cy="5999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25-Ja</a:t>
            </a:r>
            <a:r>
              <a:rPr spc="5" dirty="0"/>
              <a:t>n</a:t>
            </a:r>
            <a:r>
              <a:rPr dirty="0"/>
              <a:t>-19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8485" y="376504"/>
            <a:ext cx="24847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/>
              <a:t>Little’s</a:t>
            </a:r>
            <a:r>
              <a:rPr sz="4400" spc="-85" dirty="0"/>
              <a:t> </a:t>
            </a:r>
            <a:r>
              <a:rPr sz="4400" spc="-15" dirty="0"/>
              <a:t>law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09600" y="1168908"/>
            <a:ext cx="777697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5168" y="3643121"/>
            <a:ext cx="837501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Little's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Law </a:t>
            </a:r>
            <a:r>
              <a:rPr sz="2400" spc="-20" dirty="0">
                <a:latin typeface="Calibri"/>
                <a:cs typeface="Calibri"/>
              </a:rPr>
              <a:t>says </a:t>
            </a:r>
            <a:r>
              <a:rPr sz="2400" spc="-5" dirty="0">
                <a:latin typeface="Calibri"/>
                <a:cs typeface="Calibri"/>
              </a:rPr>
              <a:t>that, “</a:t>
            </a:r>
            <a:r>
              <a:rPr sz="2400" b="1" spc="-5" dirty="0">
                <a:latin typeface="Calibri"/>
                <a:cs typeface="Calibri"/>
              </a:rPr>
              <a:t>under </a:t>
            </a:r>
            <a:r>
              <a:rPr sz="2400" b="1" spc="-10" dirty="0">
                <a:latin typeface="Calibri"/>
                <a:cs typeface="Calibri"/>
              </a:rPr>
              <a:t>steady </a:t>
            </a:r>
            <a:r>
              <a:rPr sz="2400" b="1" spc="-20" dirty="0">
                <a:latin typeface="Calibri"/>
                <a:cs typeface="Calibri"/>
              </a:rPr>
              <a:t>state </a:t>
            </a:r>
            <a:r>
              <a:rPr sz="2400" b="1" spc="-5" dirty="0">
                <a:latin typeface="Calibri"/>
                <a:cs typeface="Calibri"/>
              </a:rPr>
              <a:t>conditions, </a:t>
            </a:r>
            <a:r>
              <a:rPr sz="2400" b="1" dirty="0">
                <a:latin typeface="Calibri"/>
                <a:cs typeface="Calibri"/>
              </a:rPr>
              <a:t>the  </a:t>
            </a:r>
            <a:r>
              <a:rPr sz="2400" b="1" spc="-20" dirty="0">
                <a:latin typeface="Calibri"/>
                <a:cs typeface="Calibri"/>
              </a:rPr>
              <a:t>average </a:t>
            </a:r>
            <a:r>
              <a:rPr sz="2400" b="1" spc="-10" dirty="0">
                <a:latin typeface="Calibri"/>
                <a:cs typeface="Calibri"/>
              </a:rPr>
              <a:t>number </a:t>
            </a:r>
            <a:r>
              <a:rPr sz="2400" b="1" dirty="0">
                <a:latin typeface="Calibri"/>
                <a:cs typeface="Calibri"/>
              </a:rPr>
              <a:t>of </a:t>
            </a:r>
            <a:r>
              <a:rPr sz="2400" b="1" spc="-10" dirty="0">
                <a:latin typeface="Calibri"/>
                <a:cs typeface="Calibri"/>
              </a:rPr>
              <a:t>items </a:t>
            </a:r>
            <a:r>
              <a:rPr sz="2400" b="1" spc="-5" dirty="0">
                <a:latin typeface="Calibri"/>
                <a:cs typeface="Calibri"/>
              </a:rPr>
              <a:t>in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5" dirty="0">
                <a:latin typeface="Calibri"/>
                <a:cs typeface="Calibri"/>
              </a:rPr>
              <a:t>queuing </a:t>
            </a:r>
            <a:r>
              <a:rPr sz="2400" b="1" spc="-20" dirty="0">
                <a:latin typeface="Calibri"/>
                <a:cs typeface="Calibri"/>
              </a:rPr>
              <a:t>system </a:t>
            </a:r>
            <a:r>
              <a:rPr sz="2400" b="1" spc="-5" dirty="0">
                <a:latin typeface="Calibri"/>
                <a:cs typeface="Calibri"/>
              </a:rPr>
              <a:t>equals </a:t>
            </a:r>
            <a:r>
              <a:rPr sz="2400" b="1" dirty="0">
                <a:latin typeface="Calibri"/>
                <a:cs typeface="Calibri"/>
              </a:rPr>
              <a:t>the  </a:t>
            </a:r>
            <a:r>
              <a:rPr sz="2400" b="1" spc="-20" dirty="0">
                <a:latin typeface="Calibri"/>
                <a:cs typeface="Calibri"/>
              </a:rPr>
              <a:t>average </a:t>
            </a:r>
            <a:r>
              <a:rPr sz="2400" b="1" spc="-30" dirty="0">
                <a:latin typeface="Calibri"/>
                <a:cs typeface="Calibri"/>
              </a:rPr>
              <a:t>rate </a:t>
            </a:r>
            <a:r>
              <a:rPr sz="2400" b="1" spc="-15" dirty="0">
                <a:latin typeface="Calibri"/>
                <a:cs typeface="Calibri"/>
              </a:rPr>
              <a:t>at </a:t>
            </a:r>
            <a:r>
              <a:rPr sz="2400" b="1" spc="-5" dirty="0">
                <a:latin typeface="Calibri"/>
                <a:cs typeface="Calibri"/>
              </a:rPr>
              <a:t>which </a:t>
            </a:r>
            <a:r>
              <a:rPr sz="2400" b="1" spc="-10" dirty="0">
                <a:latin typeface="Calibri"/>
                <a:cs typeface="Calibri"/>
              </a:rPr>
              <a:t>items </a:t>
            </a:r>
            <a:r>
              <a:rPr sz="2400" b="1" spc="-5" dirty="0">
                <a:latin typeface="Calibri"/>
                <a:cs typeface="Calibri"/>
              </a:rPr>
              <a:t>arrive multiplied </a:t>
            </a:r>
            <a:r>
              <a:rPr sz="2400" b="1" spc="-10" dirty="0">
                <a:latin typeface="Calibri"/>
                <a:cs typeface="Calibri"/>
              </a:rPr>
              <a:t>by </a:t>
            </a:r>
            <a:r>
              <a:rPr sz="2400" b="1" spc="-5" dirty="0">
                <a:latin typeface="Calibri"/>
                <a:cs typeface="Calibri"/>
              </a:rPr>
              <a:t>the </a:t>
            </a:r>
            <a:r>
              <a:rPr sz="2400" b="1" spc="-20" dirty="0">
                <a:latin typeface="Calibri"/>
                <a:cs typeface="Calibri"/>
              </a:rPr>
              <a:t>average  </a:t>
            </a:r>
            <a:r>
              <a:rPr sz="2400" b="1" spc="-5" dirty="0">
                <a:latin typeface="Calibri"/>
                <a:cs typeface="Calibri"/>
              </a:rPr>
              <a:t>time </a:t>
            </a:r>
            <a:r>
              <a:rPr sz="2400" b="1" spc="-10" dirty="0">
                <a:latin typeface="Calibri"/>
                <a:cs typeface="Calibri"/>
              </a:rPr>
              <a:t>that </a:t>
            </a:r>
            <a:r>
              <a:rPr sz="2400" b="1" dirty="0">
                <a:latin typeface="Calibri"/>
                <a:cs typeface="Calibri"/>
              </a:rPr>
              <a:t>an </a:t>
            </a:r>
            <a:r>
              <a:rPr sz="2400" b="1" spc="-10" dirty="0">
                <a:latin typeface="Calibri"/>
                <a:cs typeface="Calibri"/>
              </a:rPr>
              <a:t>item </a:t>
            </a:r>
            <a:r>
              <a:rPr sz="2400" b="1" spc="-5" dirty="0">
                <a:latin typeface="Calibri"/>
                <a:cs typeface="Calibri"/>
              </a:rPr>
              <a:t>spends in the</a:t>
            </a:r>
            <a:r>
              <a:rPr sz="2400" b="1" spc="50" dirty="0">
                <a:latin typeface="Calibri"/>
                <a:cs typeface="Calibri"/>
              </a:rPr>
              <a:t> </a:t>
            </a:r>
            <a:r>
              <a:rPr sz="2400" b="1" spc="-40" dirty="0">
                <a:latin typeface="Calibri"/>
                <a:cs typeface="Calibri"/>
              </a:rPr>
              <a:t>system</a:t>
            </a:r>
            <a:r>
              <a:rPr sz="2400" spc="-40" dirty="0">
                <a:latin typeface="Calibri"/>
                <a:cs typeface="Calibri"/>
              </a:rPr>
              <a:t>”.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25-Ja</a:t>
            </a:r>
            <a:r>
              <a:rPr spc="5" dirty="0"/>
              <a:t>n</a:t>
            </a:r>
            <a:r>
              <a:rPr dirty="0"/>
              <a:t>-19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25-Ja</a:t>
            </a:r>
            <a:r>
              <a:rPr spc="5" dirty="0"/>
              <a:t>n</a:t>
            </a:r>
            <a:r>
              <a:rPr dirty="0"/>
              <a:t>-19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92379" y="871960"/>
            <a:ext cx="8279765" cy="464375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540385" indent="-343535">
              <a:lnSpc>
                <a:spcPct val="100000"/>
              </a:lnSpc>
              <a:spcBef>
                <a:spcPts val="1535"/>
              </a:spcBef>
              <a:buFont typeface="Wingdings"/>
              <a:buChar char=""/>
              <a:tabLst>
                <a:tab pos="540385" algn="l"/>
                <a:tab pos="541020" algn="l"/>
              </a:tabLst>
            </a:pPr>
            <a:r>
              <a:rPr sz="2400" spc="-10" dirty="0">
                <a:latin typeface="Calibri"/>
                <a:cs typeface="Calibri"/>
              </a:rPr>
              <a:t>Letting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L </a:t>
            </a:r>
            <a:r>
              <a:rPr sz="2400" spc="-20" dirty="0">
                <a:latin typeface="Calibri"/>
                <a:cs typeface="Calibri"/>
              </a:rPr>
              <a:t>=average </a:t>
            </a:r>
            <a:r>
              <a:rPr sz="2400" spc="-5" dirty="0">
                <a:latin typeface="Calibri"/>
                <a:cs typeface="Calibri"/>
              </a:rPr>
              <a:t>number of items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5" dirty="0">
                <a:latin typeface="Calibri"/>
                <a:cs typeface="Calibri"/>
              </a:rPr>
              <a:t>queuing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system,</a:t>
            </a:r>
            <a:endParaRPr sz="2400">
              <a:latin typeface="Calibri"/>
              <a:cs typeface="Calibri"/>
            </a:endParaRPr>
          </a:p>
          <a:p>
            <a:pPr marL="540385" indent="-343535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540385" algn="l"/>
                <a:tab pos="541020" algn="l"/>
              </a:tabLst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W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20" dirty="0">
                <a:latin typeface="Calibri"/>
                <a:cs typeface="Calibri"/>
              </a:rPr>
              <a:t>average </a:t>
            </a:r>
            <a:r>
              <a:rPr sz="2400" spc="-5" dirty="0">
                <a:latin typeface="Calibri"/>
                <a:cs typeface="Calibri"/>
              </a:rPr>
              <a:t>waiting </a:t>
            </a:r>
            <a:r>
              <a:rPr sz="2400" dirty="0">
                <a:latin typeface="Calibri"/>
                <a:cs typeface="Calibri"/>
              </a:rPr>
              <a:t>time in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item,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540385" indent="-343535">
              <a:lnSpc>
                <a:spcPct val="100000"/>
              </a:lnSpc>
              <a:spcBef>
                <a:spcPts val="1445"/>
              </a:spcBef>
              <a:buFont typeface="Wingdings"/>
              <a:buChar char=""/>
              <a:tabLst>
                <a:tab pos="540385" algn="l"/>
                <a:tab pos="541020" algn="l"/>
              </a:tabLst>
            </a:pPr>
            <a:r>
              <a:rPr sz="2400" b="1" spc="-5" dirty="0">
                <a:solidFill>
                  <a:srgbClr val="FF0000"/>
                </a:solidFill>
                <a:latin typeface="Symbol"/>
                <a:cs typeface="Symbol"/>
              </a:rPr>
              <a:t>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=average </a:t>
            </a:r>
            <a:r>
              <a:rPr sz="2400" spc="-5" dirty="0">
                <a:latin typeface="Calibri"/>
                <a:cs typeface="Calibri"/>
              </a:rPr>
              <a:t>number of items </a:t>
            </a:r>
            <a:r>
              <a:rPr sz="2400" dirty="0">
                <a:latin typeface="Calibri"/>
                <a:cs typeface="Calibri"/>
              </a:rPr>
              <a:t>arriving </a:t>
            </a:r>
            <a:r>
              <a:rPr sz="2400" spc="-5" dirty="0">
                <a:latin typeface="Calibri"/>
                <a:cs typeface="Calibri"/>
              </a:rPr>
              <a:t>per unit </a:t>
            </a:r>
            <a:r>
              <a:rPr sz="2400" dirty="0">
                <a:latin typeface="Calibri"/>
                <a:cs typeface="Calibri"/>
              </a:rPr>
              <a:t>time, the </a:t>
            </a:r>
            <a:r>
              <a:rPr sz="2400" spc="-5" dirty="0">
                <a:latin typeface="Calibri"/>
                <a:cs typeface="Calibri"/>
              </a:rPr>
              <a:t>law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410845" algn="ctr">
              <a:lnSpc>
                <a:spcPct val="100000"/>
              </a:lnSpc>
              <a:spcBef>
                <a:spcPts val="2060"/>
              </a:spcBef>
            </a:pPr>
            <a:r>
              <a:rPr sz="2400" b="1" dirty="0">
                <a:latin typeface="Calibri"/>
                <a:cs typeface="Calibri"/>
              </a:rPr>
              <a:t>L = </a:t>
            </a:r>
            <a:r>
              <a:rPr sz="2400" b="1" dirty="0">
                <a:latin typeface="Symbol"/>
                <a:cs typeface="Symbol"/>
              </a:rPr>
              <a:t>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W</a:t>
            </a:r>
            <a:endParaRPr sz="24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50100"/>
              </a:lnSpc>
              <a:spcBef>
                <a:spcPts val="204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For example, </a:t>
            </a:r>
            <a:r>
              <a:rPr sz="2400" dirty="0">
                <a:latin typeface="Calibri"/>
                <a:cs typeface="Calibri"/>
              </a:rPr>
              <a:t>in a </a:t>
            </a:r>
            <a:r>
              <a:rPr sz="2400" spc="-15" dirty="0">
                <a:latin typeface="Calibri"/>
                <a:cs typeface="Calibri"/>
              </a:rPr>
              <a:t>four-year </a:t>
            </a:r>
            <a:r>
              <a:rPr sz="2400" spc="-10" dirty="0">
                <a:latin typeface="Calibri"/>
                <a:cs typeface="Calibri"/>
              </a:rPr>
              <a:t>college, </a:t>
            </a:r>
            <a:r>
              <a:rPr sz="2400" dirty="0">
                <a:latin typeface="Calibri"/>
                <a:cs typeface="Calibri"/>
              </a:rPr>
              <a:t>in which </a:t>
            </a:r>
            <a:r>
              <a:rPr sz="2400" spc="-5" dirty="0">
                <a:latin typeface="Calibri"/>
                <a:cs typeface="Calibri"/>
              </a:rPr>
              <a:t>(on </a:t>
            </a:r>
            <a:r>
              <a:rPr sz="2400" spc="-20" dirty="0">
                <a:latin typeface="Calibri"/>
                <a:cs typeface="Calibri"/>
              </a:rPr>
              <a:t>average) </a:t>
            </a:r>
            <a:r>
              <a:rPr sz="2400" spc="-5" dirty="0">
                <a:latin typeface="Calibri"/>
                <a:cs typeface="Calibri"/>
              </a:rPr>
              <a:t>5000  </a:t>
            </a:r>
            <a:r>
              <a:rPr sz="2400" spc="-10" dirty="0">
                <a:latin typeface="Calibri"/>
                <a:cs typeface="Calibri"/>
              </a:rPr>
              <a:t>first-year </a:t>
            </a:r>
            <a:r>
              <a:rPr sz="2400" spc="-15" dirty="0">
                <a:latin typeface="Calibri"/>
                <a:cs typeface="Calibri"/>
              </a:rPr>
              <a:t>students </a:t>
            </a:r>
            <a:r>
              <a:rPr sz="2400" spc="-10" dirty="0">
                <a:latin typeface="Calibri"/>
                <a:cs typeface="Calibri"/>
              </a:rPr>
              <a:t>enter </a:t>
            </a:r>
            <a:r>
              <a:rPr sz="2400" spc="-5" dirty="0">
                <a:latin typeface="Calibri"/>
                <a:cs typeface="Calibri"/>
              </a:rPr>
              <a:t>per </a:t>
            </a:r>
            <a:r>
              <a:rPr sz="2400" spc="-50" dirty="0">
                <a:latin typeface="Calibri"/>
                <a:cs typeface="Calibri"/>
              </a:rPr>
              <a:t>year,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25" dirty="0">
                <a:latin typeface="Calibri"/>
                <a:cs typeface="Calibri"/>
              </a:rPr>
              <a:t>average </a:t>
            </a:r>
            <a:r>
              <a:rPr sz="2400" spc="-5" dirty="0">
                <a:latin typeface="Calibri"/>
                <a:cs typeface="Calibri"/>
              </a:rPr>
              <a:t>number </a:t>
            </a:r>
            <a:r>
              <a:rPr sz="2400" spc="5" dirty="0">
                <a:latin typeface="Calibri"/>
                <a:cs typeface="Calibri"/>
              </a:rPr>
              <a:t>of  </a:t>
            </a:r>
            <a:r>
              <a:rPr sz="2400" spc="-10" dirty="0">
                <a:latin typeface="Calibri"/>
                <a:cs typeface="Calibri"/>
              </a:rPr>
              <a:t>students present at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college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given by </a:t>
            </a:r>
            <a:r>
              <a:rPr sz="2400" spc="-5" dirty="0">
                <a:latin typeface="Calibri"/>
                <a:cs typeface="Calibri"/>
              </a:rPr>
              <a:t>5000 </a:t>
            </a:r>
            <a:r>
              <a:rPr sz="2400" dirty="0">
                <a:latin typeface="Calibri"/>
                <a:cs typeface="Calibri"/>
              </a:rPr>
              <a:t>×4 = </a:t>
            </a:r>
            <a:r>
              <a:rPr sz="2400" spc="-5" dirty="0">
                <a:latin typeface="Calibri"/>
                <a:cs typeface="Calibri"/>
              </a:rPr>
              <a:t>20,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000.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9668" y="739876"/>
            <a:ext cx="833882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Assume </a:t>
            </a:r>
            <a:r>
              <a:rPr sz="2000" spc="-5" dirty="0">
                <a:latin typeface="Arial"/>
                <a:cs typeface="Arial"/>
              </a:rPr>
              <a:t>customers arrive </a:t>
            </a:r>
            <a:r>
              <a:rPr sz="2000" dirty="0">
                <a:latin typeface="Arial"/>
                <a:cs typeface="Arial"/>
              </a:rPr>
              <a:t>at the </a:t>
            </a:r>
            <a:r>
              <a:rPr sz="2000" spc="-5" dirty="0">
                <a:latin typeface="Arial"/>
                <a:cs typeface="Arial"/>
              </a:rPr>
              <a:t>rate </a:t>
            </a:r>
            <a:r>
              <a:rPr sz="2000" dirty="0">
                <a:latin typeface="Arial"/>
                <a:cs typeface="Arial"/>
              </a:rPr>
              <a:t>of 10 </a:t>
            </a:r>
            <a:r>
              <a:rPr sz="2000" spc="-5" dirty="0">
                <a:latin typeface="Arial"/>
                <a:cs typeface="Arial"/>
              </a:rPr>
              <a:t>per hour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stay </a:t>
            </a:r>
            <a:r>
              <a:rPr sz="2000" dirty="0">
                <a:latin typeface="Arial"/>
                <a:cs typeface="Arial"/>
              </a:rPr>
              <a:t>an  average </a:t>
            </a:r>
            <a:r>
              <a:rPr sz="2000" spc="-1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0.5 </a:t>
            </a:r>
            <a:r>
              <a:rPr sz="2000" spc="-25" dirty="0">
                <a:latin typeface="Arial"/>
                <a:cs typeface="Arial"/>
              </a:rPr>
              <a:t>hour. </a:t>
            </a:r>
            <a:r>
              <a:rPr sz="2000" dirty="0">
                <a:latin typeface="Arial"/>
                <a:cs typeface="Arial"/>
              </a:rPr>
              <a:t>This means </a:t>
            </a:r>
            <a:r>
              <a:rPr sz="2000" spc="-5" dirty="0">
                <a:latin typeface="Arial"/>
                <a:cs typeface="Arial"/>
              </a:rPr>
              <a:t>we </a:t>
            </a:r>
            <a:r>
              <a:rPr sz="2000" dirty="0">
                <a:latin typeface="Arial"/>
                <a:cs typeface="Arial"/>
              </a:rPr>
              <a:t>should find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average </a:t>
            </a:r>
            <a:r>
              <a:rPr sz="2000" spc="-5" dirty="0">
                <a:latin typeface="Arial"/>
                <a:cs typeface="Arial"/>
              </a:rPr>
              <a:t>number </a:t>
            </a:r>
            <a:r>
              <a:rPr sz="2000" spc="-15" dirty="0">
                <a:latin typeface="Arial"/>
                <a:cs typeface="Arial"/>
              </a:rPr>
              <a:t>of  </a:t>
            </a:r>
            <a:r>
              <a:rPr sz="2000" dirty="0">
                <a:latin typeface="Arial"/>
                <a:cs typeface="Arial"/>
              </a:rPr>
              <a:t>customers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the store at any </a:t>
            </a:r>
            <a:r>
              <a:rPr sz="2000" spc="-5" dirty="0">
                <a:latin typeface="Arial"/>
                <a:cs typeface="Arial"/>
              </a:rPr>
              <a:t>time to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5.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668" y="3025323"/>
            <a:ext cx="8340090" cy="231330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305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spc="-15" dirty="0">
                <a:latin typeface="Arial"/>
                <a:cs typeface="Arial"/>
              </a:rPr>
              <a:t>We </a:t>
            </a:r>
            <a:r>
              <a:rPr sz="2000" dirty="0">
                <a:latin typeface="Arial"/>
                <a:cs typeface="Arial"/>
              </a:rPr>
              <a:t>can apply </a:t>
            </a:r>
            <a:r>
              <a:rPr sz="2000" b="1" dirty="0">
                <a:latin typeface="Arial"/>
                <a:cs typeface="Arial"/>
              </a:rPr>
              <a:t>Little's </a:t>
            </a:r>
            <a:r>
              <a:rPr sz="2000" b="1" spc="-5" dirty="0">
                <a:latin typeface="Arial"/>
                <a:cs typeface="Arial"/>
              </a:rPr>
              <a:t>Law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systems within the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store.</a:t>
            </a:r>
            <a:endParaRPr sz="2000">
              <a:latin typeface="Arial"/>
              <a:cs typeface="Arial"/>
            </a:endParaRPr>
          </a:p>
          <a:p>
            <a:pPr marL="354965" marR="5080" indent="-342900" algn="just">
              <a:lnSpc>
                <a:spcPct val="15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For example, </a:t>
            </a:r>
            <a:r>
              <a:rPr sz="2000" spc="-5" dirty="0">
                <a:latin typeface="Arial"/>
                <a:cs typeface="Arial"/>
              </a:rPr>
              <a:t>consider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counter and </a:t>
            </a:r>
            <a:r>
              <a:rPr sz="2000" dirty="0">
                <a:latin typeface="Arial"/>
                <a:cs typeface="Arial"/>
              </a:rPr>
              <a:t>its queue. Assume </a:t>
            </a:r>
            <a:r>
              <a:rPr sz="2000" spc="-5" dirty="0">
                <a:latin typeface="Arial"/>
                <a:cs typeface="Arial"/>
              </a:rPr>
              <a:t>we </a:t>
            </a:r>
            <a:r>
              <a:rPr sz="2000" dirty="0">
                <a:latin typeface="Arial"/>
                <a:cs typeface="Arial"/>
              </a:rPr>
              <a:t>notice  that </a:t>
            </a:r>
            <a:r>
              <a:rPr sz="2000" spc="-5" dirty="0">
                <a:latin typeface="Arial"/>
                <a:cs typeface="Arial"/>
              </a:rPr>
              <a:t>there </a:t>
            </a:r>
            <a:r>
              <a:rPr sz="2000" dirty="0">
                <a:latin typeface="Arial"/>
                <a:cs typeface="Arial"/>
              </a:rPr>
              <a:t>are on </a:t>
            </a:r>
            <a:r>
              <a:rPr sz="2000" spc="-5" dirty="0">
                <a:latin typeface="Arial"/>
                <a:cs typeface="Arial"/>
              </a:rPr>
              <a:t>average </a:t>
            </a:r>
            <a:r>
              <a:rPr sz="2000" b="1" dirty="0">
                <a:latin typeface="Arial"/>
                <a:cs typeface="Arial"/>
              </a:rPr>
              <a:t>2 customers </a:t>
            </a:r>
            <a:r>
              <a:rPr sz="2000" b="1" spc="-5" dirty="0">
                <a:latin typeface="Arial"/>
                <a:cs typeface="Arial"/>
              </a:rPr>
              <a:t>in the </a:t>
            </a:r>
            <a:r>
              <a:rPr sz="2000" b="1" dirty="0">
                <a:latin typeface="Arial"/>
                <a:cs typeface="Arial"/>
              </a:rPr>
              <a:t>queue </a:t>
            </a:r>
            <a:r>
              <a:rPr sz="2000" dirty="0">
                <a:latin typeface="Arial"/>
                <a:cs typeface="Arial"/>
              </a:rPr>
              <a:t>and at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54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counter. We </a:t>
            </a:r>
            <a:r>
              <a:rPr sz="2000" dirty="0">
                <a:latin typeface="Arial"/>
                <a:cs typeface="Arial"/>
              </a:rPr>
              <a:t>know the </a:t>
            </a:r>
            <a:r>
              <a:rPr sz="2000" spc="-5" dirty="0">
                <a:latin typeface="Arial"/>
                <a:cs typeface="Arial"/>
              </a:rPr>
              <a:t>arrival </a:t>
            </a:r>
            <a:r>
              <a:rPr sz="2000" dirty="0">
                <a:latin typeface="Arial"/>
                <a:cs typeface="Arial"/>
              </a:rPr>
              <a:t>rate </a:t>
            </a:r>
            <a:r>
              <a:rPr sz="2000" spc="-10" dirty="0">
                <a:latin typeface="Arial"/>
                <a:cs typeface="Arial"/>
              </a:rPr>
              <a:t>is </a:t>
            </a:r>
            <a:r>
              <a:rPr sz="2000" b="1" dirty="0">
                <a:latin typeface="Arial"/>
                <a:cs typeface="Arial"/>
              </a:rPr>
              <a:t>10 per hour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spc="-5" dirty="0">
                <a:latin typeface="Arial"/>
                <a:cs typeface="Arial"/>
              </a:rPr>
              <a:t>so customers </a:t>
            </a:r>
            <a:r>
              <a:rPr sz="2000" dirty="0">
                <a:latin typeface="Arial"/>
                <a:cs typeface="Arial"/>
              </a:rPr>
              <a:t>must  be spending </a:t>
            </a:r>
            <a:r>
              <a:rPr sz="2000" b="1" spc="-5" dirty="0">
                <a:latin typeface="Arial"/>
                <a:cs typeface="Arial"/>
              </a:rPr>
              <a:t>0.2 hours </a:t>
            </a:r>
            <a:r>
              <a:rPr sz="2000" dirty="0">
                <a:latin typeface="Arial"/>
                <a:cs typeface="Arial"/>
              </a:rPr>
              <a:t>on average checking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out.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13020" y="2531533"/>
            <a:ext cx="1724233" cy="2201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17503" y="5678932"/>
            <a:ext cx="2107861" cy="547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25-Ja</a:t>
            </a:r>
            <a:r>
              <a:rPr spc="5" dirty="0"/>
              <a:t>n</a:t>
            </a:r>
            <a:r>
              <a:rPr dirty="0"/>
              <a:t>-19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25-Ja</a:t>
            </a:r>
            <a:r>
              <a:rPr spc="5" dirty="0"/>
              <a:t>n</a:t>
            </a:r>
            <a:r>
              <a:rPr dirty="0"/>
              <a:t>-19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6673" y="386841"/>
            <a:ext cx="29470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/>
              <a:t>Delay</a:t>
            </a:r>
            <a:r>
              <a:rPr sz="3200" spc="-55" dirty="0"/>
              <a:t> </a:t>
            </a:r>
            <a:r>
              <a:rPr sz="3200" spc="-5" dirty="0"/>
              <a:t>Calculation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96240" y="1380718"/>
            <a:ext cx="8147684" cy="3830954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419100" indent="-34353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419100" algn="l"/>
                <a:tab pos="419734" algn="l"/>
              </a:tabLst>
            </a:pPr>
            <a:r>
              <a:rPr sz="2600" spc="-10" dirty="0">
                <a:latin typeface="Calibri"/>
                <a:cs typeface="Calibri"/>
              </a:rPr>
              <a:t>Let</a:t>
            </a:r>
            <a:endParaRPr sz="2600">
              <a:latin typeface="Calibri"/>
              <a:cs typeface="Calibri"/>
            </a:endParaRPr>
          </a:p>
          <a:p>
            <a:pPr marL="99060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Calibri"/>
                <a:cs typeface="Calibri"/>
              </a:rPr>
              <a:t>Q = </a:t>
            </a:r>
            <a:r>
              <a:rPr sz="2600" spc="-25" dirty="0">
                <a:latin typeface="Calibri"/>
                <a:cs typeface="Calibri"/>
              </a:rPr>
              <a:t>Average </a:t>
            </a:r>
            <a:r>
              <a:rPr sz="2600" dirty="0">
                <a:latin typeface="Calibri"/>
                <a:cs typeface="Calibri"/>
              </a:rPr>
              <a:t>time </a:t>
            </a:r>
            <a:r>
              <a:rPr sz="2600" spc="-10" dirty="0">
                <a:latin typeface="Calibri"/>
                <a:cs typeface="Calibri"/>
              </a:rPr>
              <a:t>spent </a:t>
            </a:r>
            <a:r>
              <a:rPr sz="2600" spc="-5" dirty="0">
                <a:latin typeface="Calibri"/>
                <a:cs typeface="Calibri"/>
              </a:rPr>
              <a:t>waiting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queue</a:t>
            </a:r>
            <a:endParaRPr sz="2600">
              <a:latin typeface="Calibri"/>
              <a:cs typeface="Calibri"/>
            </a:endParaRPr>
          </a:p>
          <a:p>
            <a:pPr marL="99060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Calibri"/>
                <a:cs typeface="Calibri"/>
              </a:rPr>
              <a:t>T = </a:t>
            </a:r>
            <a:r>
              <a:rPr sz="2600" spc="-25" dirty="0">
                <a:latin typeface="Calibri"/>
                <a:cs typeface="Calibri"/>
              </a:rPr>
              <a:t>Average </a:t>
            </a:r>
            <a:r>
              <a:rPr sz="2600" spc="-20" dirty="0">
                <a:latin typeface="Calibri"/>
                <a:cs typeface="Calibri"/>
              </a:rPr>
              <a:t>packet </a:t>
            </a:r>
            <a:r>
              <a:rPr sz="2600" spc="-15" dirty="0">
                <a:latin typeface="Calibri"/>
                <a:cs typeface="Calibri"/>
              </a:rPr>
              <a:t>delay </a:t>
            </a:r>
            <a:r>
              <a:rPr sz="2600" spc="-5" dirty="0">
                <a:latin typeface="Calibri"/>
                <a:cs typeface="Calibri"/>
              </a:rPr>
              <a:t>(transmission plus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queuing)</a:t>
            </a:r>
            <a:endParaRPr sz="2600">
              <a:latin typeface="Calibri"/>
              <a:cs typeface="Calibri"/>
            </a:endParaRPr>
          </a:p>
          <a:p>
            <a:pPr marL="419100" indent="-343535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419100" algn="l"/>
                <a:tab pos="419734" algn="l"/>
                <a:tab pos="4648835" algn="l"/>
                <a:tab pos="5563235" algn="l"/>
                <a:tab pos="6477635" algn="l"/>
              </a:tabLst>
            </a:pPr>
            <a:r>
              <a:rPr sz="2600" spc="-5" dirty="0">
                <a:latin typeface="Calibri"/>
                <a:cs typeface="Calibri"/>
              </a:rPr>
              <a:t>Note that </a:t>
            </a:r>
            <a:r>
              <a:rPr sz="2600" b="1" dirty="0">
                <a:latin typeface="Calibri"/>
                <a:cs typeface="Calibri"/>
              </a:rPr>
              <a:t>T = </a:t>
            </a:r>
            <a:r>
              <a:rPr sz="2600" b="1" spc="-5" dirty="0">
                <a:latin typeface="Calibri"/>
                <a:cs typeface="Calibri"/>
              </a:rPr>
              <a:t>1/</a:t>
            </a:r>
            <a:r>
              <a:rPr sz="2600" b="1" spc="-5" dirty="0">
                <a:latin typeface="Symbol"/>
                <a:cs typeface="Symbol"/>
              </a:rPr>
              <a:t>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Calibri"/>
                <a:cs typeface="Calibri"/>
              </a:rPr>
              <a:t>+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Q(Waiting	</a:t>
            </a:r>
            <a:r>
              <a:rPr sz="2600" b="1" spc="-5" dirty="0">
                <a:latin typeface="Calibri"/>
                <a:cs typeface="Calibri"/>
              </a:rPr>
              <a:t>time	in	queue)</a:t>
            </a:r>
            <a:endParaRPr sz="2600">
              <a:latin typeface="Calibri"/>
              <a:cs typeface="Calibri"/>
            </a:endParaRPr>
          </a:p>
          <a:p>
            <a:pPr marL="419100" indent="-34353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19100" algn="l"/>
                <a:tab pos="419734" algn="l"/>
              </a:tabLst>
            </a:pPr>
            <a:r>
              <a:rPr sz="2600" dirty="0">
                <a:latin typeface="Calibri"/>
                <a:cs typeface="Calibri"/>
              </a:rPr>
              <a:t>Also </a:t>
            </a:r>
            <a:r>
              <a:rPr sz="2600" spc="-10" dirty="0">
                <a:latin typeface="Calibri"/>
                <a:cs typeface="Calibri"/>
              </a:rPr>
              <a:t>by </a:t>
            </a:r>
            <a:r>
              <a:rPr sz="2600" spc="-25" dirty="0">
                <a:latin typeface="Calibri"/>
                <a:cs typeface="Calibri"/>
              </a:rPr>
              <a:t>Little’s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law</a:t>
            </a:r>
            <a:endParaRPr sz="2600">
              <a:latin typeface="Calibri"/>
              <a:cs typeface="Calibri"/>
            </a:endParaRPr>
          </a:p>
          <a:p>
            <a:pPr marL="990600">
              <a:lnSpc>
                <a:spcPct val="100000"/>
              </a:lnSpc>
              <a:spcBef>
                <a:spcPts val="650"/>
              </a:spcBef>
              <a:tabLst>
                <a:tab pos="2173605" algn="l"/>
              </a:tabLst>
            </a:pPr>
            <a:r>
              <a:rPr sz="2600" b="1" dirty="0">
                <a:latin typeface="Calibri"/>
                <a:cs typeface="Calibri"/>
              </a:rPr>
              <a:t>N =</a:t>
            </a:r>
            <a:r>
              <a:rPr sz="2600" b="1" spc="-5" dirty="0">
                <a:latin typeface="Calibri"/>
                <a:cs typeface="Calibri"/>
              </a:rPr>
              <a:t> </a:t>
            </a:r>
            <a:r>
              <a:rPr sz="2600" b="1" dirty="0">
                <a:latin typeface="Symbol"/>
                <a:cs typeface="Symbol"/>
              </a:rPr>
              <a:t></a:t>
            </a:r>
            <a:r>
              <a:rPr sz="2600" b="1" spc="-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Calibri"/>
                <a:cs typeface="Calibri"/>
              </a:rPr>
              <a:t>T	</a:t>
            </a:r>
            <a:r>
              <a:rPr sz="2600" b="1" spc="-5" dirty="0">
                <a:latin typeface="Calibri"/>
                <a:cs typeface="Calibri"/>
              </a:rPr>
              <a:t>and </a:t>
            </a:r>
            <a:r>
              <a:rPr sz="2600" b="1" spc="5" dirty="0">
                <a:latin typeface="Calibri"/>
                <a:cs typeface="Calibri"/>
              </a:rPr>
              <a:t>N</a:t>
            </a:r>
            <a:r>
              <a:rPr sz="2550" b="1" spc="7" baseline="-21241" dirty="0">
                <a:latin typeface="Calibri"/>
                <a:cs typeface="Calibri"/>
              </a:rPr>
              <a:t>q </a:t>
            </a:r>
            <a:r>
              <a:rPr sz="2600" b="1" dirty="0">
                <a:latin typeface="Calibri"/>
                <a:cs typeface="Calibri"/>
              </a:rPr>
              <a:t>= </a:t>
            </a:r>
            <a:r>
              <a:rPr sz="2600" b="1" dirty="0">
                <a:latin typeface="Symbol"/>
                <a:cs typeface="Symbol"/>
              </a:rPr>
              <a:t></a:t>
            </a:r>
            <a:r>
              <a:rPr sz="2600" b="1" spc="-19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Calibri"/>
                <a:cs typeface="Calibri"/>
              </a:rPr>
              <a:t>Q</a:t>
            </a:r>
            <a:endParaRPr sz="26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600"/>
              </a:spcBef>
            </a:pPr>
            <a:r>
              <a:rPr sz="2600" spc="-5" dirty="0">
                <a:latin typeface="Calibri"/>
                <a:cs typeface="Calibri"/>
              </a:rPr>
              <a:t>where</a:t>
            </a:r>
            <a:endParaRPr sz="2600">
              <a:latin typeface="Calibri"/>
              <a:cs typeface="Calibri"/>
            </a:endParaRPr>
          </a:p>
          <a:p>
            <a:pPr marL="990600">
              <a:lnSpc>
                <a:spcPct val="100000"/>
              </a:lnSpc>
              <a:spcBef>
                <a:spcPts val="625"/>
              </a:spcBef>
            </a:pPr>
            <a:r>
              <a:rPr sz="2600" b="1" spc="5" dirty="0">
                <a:latin typeface="Calibri"/>
                <a:cs typeface="Calibri"/>
              </a:rPr>
              <a:t>N</a:t>
            </a:r>
            <a:r>
              <a:rPr sz="2550" b="1" spc="7" baseline="-21241" dirty="0">
                <a:latin typeface="Calibri"/>
                <a:cs typeface="Calibri"/>
              </a:rPr>
              <a:t>q </a:t>
            </a:r>
            <a:r>
              <a:rPr sz="2600" dirty="0">
                <a:latin typeface="Calibri"/>
                <a:cs typeface="Calibri"/>
              </a:rPr>
              <a:t>= </a:t>
            </a:r>
            <a:r>
              <a:rPr sz="2600" spc="-25" dirty="0">
                <a:latin typeface="Calibri"/>
                <a:cs typeface="Calibri"/>
              </a:rPr>
              <a:t>Average </a:t>
            </a:r>
            <a:r>
              <a:rPr sz="2600" spc="-5" dirty="0">
                <a:latin typeface="Calibri"/>
                <a:cs typeface="Calibri"/>
              </a:rPr>
              <a:t>number waiting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229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queue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117" y="741912"/>
            <a:ext cx="7741920" cy="399224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1785"/>
              </a:spcBef>
              <a:buFont typeface="Arial"/>
              <a:buChar char="•"/>
              <a:tabLst>
                <a:tab pos="405765" algn="l"/>
                <a:tab pos="406400" algn="l"/>
                <a:tab pos="1095375" algn="l"/>
                <a:tab pos="2372360" algn="l"/>
                <a:tab pos="3246120" algn="l"/>
                <a:tab pos="3883025" algn="l"/>
                <a:tab pos="5798820" algn="l"/>
              </a:tabLst>
            </a:pPr>
            <a:r>
              <a:rPr sz="2800" spc="-5" dirty="0">
                <a:latin typeface="Calibri"/>
                <a:cs typeface="Calibri"/>
              </a:rPr>
              <a:t>The	</a:t>
            </a:r>
            <a:r>
              <a:rPr sz="2800" spc="-10" dirty="0">
                <a:latin typeface="Calibri"/>
                <a:cs typeface="Calibri"/>
              </a:rPr>
              <a:t>analysis	gives	</a:t>
            </a:r>
            <a:r>
              <a:rPr sz="2800" spc="-5" dirty="0">
                <a:latin typeface="Calibri"/>
                <a:cs typeface="Calibri"/>
              </a:rPr>
              <a:t>the	</a:t>
            </a:r>
            <a:r>
              <a:rPr sz="2800" spc="-20" dirty="0">
                <a:latin typeface="Calibri"/>
                <a:cs typeface="Calibri"/>
              </a:rPr>
              <a:t>steady-state	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probabilities</a:t>
            </a:r>
            <a:endParaRPr sz="2800">
              <a:latin typeface="Calibri"/>
              <a:cs typeface="Calibri"/>
            </a:endParaRPr>
          </a:p>
          <a:p>
            <a:pPr marL="4064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number of 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packets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in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queue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800" spc="1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transmission</a:t>
            </a:r>
            <a:endParaRPr sz="2800">
              <a:latin typeface="Calibri"/>
              <a:cs typeface="Calibri"/>
            </a:endParaRPr>
          </a:p>
          <a:p>
            <a:pPr marL="406400" indent="-342900">
              <a:lnSpc>
                <a:spcPct val="100000"/>
              </a:lnSpc>
              <a:spcBef>
                <a:spcPts val="2355"/>
              </a:spcBef>
              <a:buFont typeface="Arial"/>
              <a:buChar char="•"/>
              <a:tabLst>
                <a:tab pos="405765" algn="l"/>
                <a:tab pos="406400" algn="l"/>
                <a:tab pos="3938270" algn="l"/>
              </a:tabLst>
            </a:pPr>
            <a:r>
              <a:rPr sz="2800" spc="-5" dirty="0">
                <a:latin typeface="Calibri"/>
                <a:cs typeface="Calibri"/>
              </a:rPr>
              <a:t>P{n </a:t>
            </a:r>
            <a:r>
              <a:rPr sz="2800" spc="-15" dirty="0">
                <a:latin typeface="Calibri"/>
                <a:cs typeface="Calibri"/>
              </a:rPr>
              <a:t>packets}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</a:t>
            </a:r>
            <a:r>
              <a:rPr sz="2775" spc="-7" baseline="2552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(1-</a:t>
            </a:r>
            <a:r>
              <a:rPr sz="2800" spc="-5" dirty="0">
                <a:latin typeface="Symbol"/>
                <a:cs typeface="Symbol"/>
              </a:rPr>
              <a:t></a:t>
            </a:r>
            <a:r>
              <a:rPr sz="2800" spc="-5" dirty="0">
                <a:latin typeface="Calibri"/>
                <a:cs typeface="Calibri"/>
              </a:rPr>
              <a:t>)	</a:t>
            </a:r>
            <a:r>
              <a:rPr sz="2800" spc="-15" dirty="0">
                <a:latin typeface="Calibri"/>
                <a:cs typeface="Calibri"/>
              </a:rPr>
              <a:t>where </a:t>
            </a:r>
            <a:r>
              <a:rPr sz="2800" spc="-5" dirty="0">
                <a:latin typeface="Symbol"/>
                <a:cs typeface="Symbol"/>
              </a:rPr>
              <a:t>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</a:t>
            </a:r>
            <a:r>
              <a:rPr sz="2800" spc="-5" dirty="0">
                <a:latin typeface="Calibri"/>
                <a:cs typeface="Calibri"/>
              </a:rPr>
              <a:t>/</a:t>
            </a:r>
            <a:r>
              <a:rPr sz="2800" spc="-5" dirty="0">
                <a:latin typeface="Symbol"/>
                <a:cs typeface="Symbol"/>
              </a:rPr>
              <a:t></a:t>
            </a:r>
            <a:endParaRPr sz="2800">
              <a:latin typeface="Symbol"/>
              <a:cs typeface="Symbol"/>
            </a:endParaRPr>
          </a:p>
          <a:p>
            <a:pPr marL="406400" indent="-342900">
              <a:lnSpc>
                <a:spcPct val="100000"/>
              </a:lnSpc>
              <a:spcBef>
                <a:spcPts val="2355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10" dirty="0">
                <a:latin typeface="Calibri"/>
                <a:cs typeface="Calibri"/>
              </a:rPr>
              <a:t>this </a:t>
            </a:r>
            <a:r>
              <a:rPr sz="2800" spc="-15" dirty="0">
                <a:latin typeface="Calibri"/>
                <a:cs typeface="Calibri"/>
              </a:rPr>
              <a:t>we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15" dirty="0">
                <a:latin typeface="Calibri"/>
                <a:cs typeface="Calibri"/>
              </a:rPr>
              <a:t>get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averages:</a:t>
            </a:r>
            <a:endParaRPr sz="2800">
              <a:latin typeface="Calibri"/>
              <a:cs typeface="Calibri"/>
            </a:endParaRPr>
          </a:p>
          <a:p>
            <a:pPr marL="977900">
              <a:lnSpc>
                <a:spcPct val="100000"/>
              </a:lnSpc>
              <a:spcBef>
                <a:spcPts val="2215"/>
              </a:spcBef>
            </a:pPr>
            <a:r>
              <a:rPr sz="2300" dirty="0">
                <a:latin typeface="Calibri"/>
                <a:cs typeface="Calibri"/>
              </a:rPr>
              <a:t>N = </a:t>
            </a:r>
            <a:r>
              <a:rPr sz="2300" spc="-5" dirty="0">
                <a:latin typeface="Symbol"/>
                <a:cs typeface="Symbol"/>
              </a:rPr>
              <a:t></a:t>
            </a:r>
            <a:r>
              <a:rPr sz="2300" spc="-5" dirty="0">
                <a:latin typeface="Calibri"/>
                <a:cs typeface="Calibri"/>
              </a:rPr>
              <a:t>/(1 </a:t>
            </a:r>
            <a:r>
              <a:rPr sz="2300" dirty="0">
                <a:latin typeface="Calibri"/>
                <a:cs typeface="Calibri"/>
              </a:rPr>
              <a:t>- </a:t>
            </a:r>
            <a:r>
              <a:rPr sz="2300" spc="-5" dirty="0">
                <a:latin typeface="Symbol"/>
                <a:cs typeface="Symbol"/>
              </a:rPr>
              <a:t></a:t>
            </a:r>
            <a:r>
              <a:rPr sz="2300" spc="-5" dirty="0">
                <a:latin typeface="Calibri"/>
                <a:cs typeface="Calibri"/>
              </a:rPr>
              <a:t>)</a:t>
            </a:r>
            <a:endParaRPr sz="2300">
              <a:latin typeface="Calibri"/>
              <a:cs typeface="Calibri"/>
            </a:endParaRPr>
          </a:p>
          <a:p>
            <a:pPr marL="977900">
              <a:lnSpc>
                <a:spcPct val="100000"/>
              </a:lnSpc>
              <a:spcBef>
                <a:spcPts val="1980"/>
              </a:spcBef>
            </a:pPr>
            <a:r>
              <a:rPr sz="2300" dirty="0">
                <a:latin typeface="Calibri"/>
                <a:cs typeface="Calibri"/>
              </a:rPr>
              <a:t>T = N/</a:t>
            </a:r>
            <a:r>
              <a:rPr sz="2300" dirty="0">
                <a:latin typeface="Symbol"/>
                <a:cs typeface="Symbol"/>
              </a:rPr>
              <a:t>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= </a:t>
            </a:r>
            <a:r>
              <a:rPr sz="2300" spc="-5" dirty="0">
                <a:latin typeface="Symbol"/>
                <a:cs typeface="Symbol"/>
              </a:rPr>
              <a:t></a:t>
            </a:r>
            <a:r>
              <a:rPr sz="2300" spc="-5" dirty="0">
                <a:latin typeface="Calibri"/>
                <a:cs typeface="Calibri"/>
              </a:rPr>
              <a:t>/</a:t>
            </a:r>
            <a:r>
              <a:rPr sz="2300" spc="-5" dirty="0">
                <a:latin typeface="Symbol"/>
                <a:cs typeface="Symbol"/>
              </a:rPr>
              <a:t></a:t>
            </a:r>
            <a:r>
              <a:rPr sz="2300" spc="-5" dirty="0">
                <a:latin typeface="Calibri"/>
                <a:cs typeface="Calibri"/>
              </a:rPr>
              <a:t>(1 </a:t>
            </a:r>
            <a:r>
              <a:rPr sz="2300" dirty="0">
                <a:latin typeface="Calibri"/>
                <a:cs typeface="Calibri"/>
              </a:rPr>
              <a:t>- </a:t>
            </a:r>
            <a:r>
              <a:rPr sz="2300" spc="-5" dirty="0">
                <a:latin typeface="Symbol"/>
                <a:cs typeface="Symbol"/>
              </a:rPr>
              <a:t></a:t>
            </a:r>
            <a:r>
              <a:rPr sz="2300" spc="-5" dirty="0">
                <a:latin typeface="Calibri"/>
                <a:cs typeface="Calibri"/>
              </a:rPr>
              <a:t>) </a:t>
            </a:r>
            <a:r>
              <a:rPr sz="2300" dirty="0">
                <a:latin typeface="Calibri"/>
                <a:cs typeface="Calibri"/>
              </a:rPr>
              <a:t>= </a:t>
            </a:r>
            <a:r>
              <a:rPr sz="2300" spc="-5" dirty="0">
                <a:latin typeface="Calibri"/>
                <a:cs typeface="Calibri"/>
              </a:rPr>
              <a:t>1/(</a:t>
            </a:r>
            <a:r>
              <a:rPr sz="2300" spc="-5" dirty="0">
                <a:latin typeface="Symbol"/>
                <a:cs typeface="Symbol"/>
              </a:rPr>
              <a:t>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-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spc="-5" dirty="0">
                <a:latin typeface="Symbol"/>
                <a:cs typeface="Symbol"/>
              </a:rPr>
              <a:t></a:t>
            </a:r>
            <a:r>
              <a:rPr sz="2300" spc="-5" dirty="0">
                <a:latin typeface="Calibri"/>
                <a:cs typeface="Calibri"/>
              </a:rPr>
              <a:t>)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22370" y="4883027"/>
            <a:ext cx="6286230" cy="1744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34233" y="196037"/>
            <a:ext cx="2648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60805" algn="l"/>
              </a:tabLst>
            </a:pPr>
            <a:r>
              <a:rPr dirty="0">
                <a:solidFill>
                  <a:srgbClr val="000066"/>
                </a:solidFill>
                <a:latin typeface="Franklin Gothic Heavy"/>
                <a:cs typeface="Franklin Gothic Heavy"/>
              </a:rPr>
              <a:t>M/M/</a:t>
            </a:r>
            <a:r>
              <a:rPr spc="-5" dirty="0">
                <a:solidFill>
                  <a:srgbClr val="000066"/>
                </a:solidFill>
                <a:latin typeface="Franklin Gothic Heavy"/>
                <a:cs typeface="Franklin Gothic Heavy"/>
              </a:rPr>
              <a:t>1</a:t>
            </a:r>
            <a:r>
              <a:rPr dirty="0">
                <a:solidFill>
                  <a:srgbClr val="000066"/>
                </a:solidFill>
                <a:latin typeface="Franklin Gothic Heavy"/>
                <a:cs typeface="Franklin Gothic Heavy"/>
              </a:rPr>
              <a:t>	</a:t>
            </a:r>
            <a:r>
              <a:rPr spc="-30" dirty="0">
                <a:solidFill>
                  <a:srgbClr val="000066"/>
                </a:solidFill>
                <a:latin typeface="Franklin Gothic Heavy"/>
                <a:cs typeface="Franklin Gothic Heavy"/>
              </a:rPr>
              <a:t>R</a:t>
            </a:r>
            <a:r>
              <a:rPr spc="5" dirty="0">
                <a:solidFill>
                  <a:srgbClr val="000066"/>
                </a:solidFill>
                <a:latin typeface="Franklin Gothic Heavy"/>
                <a:cs typeface="Franklin Gothic Heavy"/>
              </a:rPr>
              <a:t>e</a:t>
            </a:r>
            <a:r>
              <a:rPr spc="-5" dirty="0">
                <a:solidFill>
                  <a:srgbClr val="000066"/>
                </a:solidFill>
                <a:latin typeface="Franklin Gothic Heavy"/>
                <a:cs typeface="Franklin Gothic Heavy"/>
              </a:rPr>
              <a:t>sults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25-Ja</a:t>
            </a:r>
            <a:r>
              <a:rPr spc="5" dirty="0"/>
              <a:t>n</a:t>
            </a:r>
            <a:r>
              <a:rPr dirty="0"/>
              <a:t>-19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25-Ja</a:t>
            </a:r>
            <a:r>
              <a:rPr spc="5" dirty="0"/>
              <a:t>n</a:t>
            </a:r>
            <a:r>
              <a:rPr dirty="0"/>
              <a:t>-19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6294" y="341503"/>
            <a:ext cx="6468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Example: </a:t>
            </a:r>
            <a:r>
              <a:rPr spc="-5" dirty="0"/>
              <a:t>How </a:t>
            </a:r>
            <a:r>
              <a:rPr spc="-15" dirty="0"/>
              <a:t>Delay </a:t>
            </a:r>
            <a:r>
              <a:rPr spc="-5" dirty="0"/>
              <a:t>Scales </a:t>
            </a:r>
            <a:r>
              <a:rPr spc="-10" dirty="0"/>
              <a:t>with</a:t>
            </a:r>
            <a:r>
              <a:rPr spc="55" dirty="0"/>
              <a:t> </a:t>
            </a:r>
            <a:r>
              <a:rPr spc="-5" dirty="0"/>
              <a:t>Bandwidth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1156208"/>
            <a:ext cx="7158990" cy="4443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latin typeface="Calibri"/>
                <a:cs typeface="Calibri"/>
              </a:rPr>
              <a:t>Assume:</a:t>
            </a:r>
            <a:endParaRPr sz="21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51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100" spc="-35" dirty="0">
                <a:latin typeface="Calibri"/>
                <a:cs typeface="Calibri"/>
              </a:rPr>
              <a:t>Traffic </a:t>
            </a:r>
            <a:r>
              <a:rPr sz="2100" spc="-10" dirty="0">
                <a:latin typeface="Calibri"/>
                <a:cs typeface="Calibri"/>
              </a:rPr>
              <a:t>arrival </a:t>
            </a:r>
            <a:r>
              <a:rPr sz="2100" spc="-25" dirty="0">
                <a:latin typeface="Calibri"/>
                <a:cs typeface="Calibri"/>
              </a:rPr>
              <a:t>rate </a:t>
            </a:r>
            <a:r>
              <a:rPr sz="2100" b="1" spc="-5" dirty="0">
                <a:latin typeface="Symbol"/>
                <a:cs typeface="Symbol"/>
              </a:rPr>
              <a:t></a:t>
            </a:r>
            <a:r>
              <a:rPr sz="2100" b="1" spc="-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Calibri"/>
                <a:cs typeface="Calibri"/>
              </a:rPr>
              <a:t>is</a:t>
            </a:r>
            <a:r>
              <a:rPr sz="2100" b="1" spc="5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doubled</a:t>
            </a:r>
            <a:endParaRPr sz="21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5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100" spc="-20" dirty="0">
                <a:latin typeface="Calibri"/>
                <a:cs typeface="Calibri"/>
              </a:rPr>
              <a:t>System </a:t>
            </a:r>
            <a:r>
              <a:rPr sz="2100" spc="-10" dirty="0">
                <a:latin typeface="Calibri"/>
                <a:cs typeface="Calibri"/>
              </a:rPr>
              <a:t>transmission </a:t>
            </a:r>
            <a:r>
              <a:rPr sz="2100" spc="-5" dirty="0">
                <a:latin typeface="Calibri"/>
                <a:cs typeface="Calibri"/>
              </a:rPr>
              <a:t>capacity </a:t>
            </a:r>
            <a:r>
              <a:rPr sz="2100" b="1" spc="-5" dirty="0">
                <a:latin typeface="Symbol"/>
                <a:cs typeface="Symbol"/>
              </a:rPr>
              <a:t></a:t>
            </a:r>
            <a:r>
              <a:rPr sz="2100" b="1" spc="-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Calibri"/>
                <a:cs typeface="Calibri"/>
              </a:rPr>
              <a:t>is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doubled</a:t>
            </a:r>
            <a:endParaRPr sz="21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5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latin typeface="Calibri"/>
                <a:cs typeface="Calibri"/>
              </a:rPr>
              <a:t>Then:</a:t>
            </a:r>
            <a:endParaRPr sz="21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5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100" b="1" spc="-5" dirty="0">
                <a:latin typeface="Calibri"/>
                <a:cs typeface="Calibri"/>
              </a:rPr>
              <a:t>Queue </a:t>
            </a:r>
            <a:r>
              <a:rPr sz="2100" b="1" spc="-10" dirty="0">
                <a:latin typeface="Calibri"/>
                <a:cs typeface="Calibri"/>
              </a:rPr>
              <a:t>sizes </a:t>
            </a:r>
            <a:r>
              <a:rPr sz="2100" b="1" spc="-25" dirty="0">
                <a:latin typeface="Calibri"/>
                <a:cs typeface="Calibri"/>
              </a:rPr>
              <a:t>stay </a:t>
            </a:r>
            <a:r>
              <a:rPr sz="2100" b="1" spc="-15" dirty="0">
                <a:latin typeface="Calibri"/>
                <a:cs typeface="Calibri"/>
              </a:rPr>
              <a:t>at </a:t>
            </a:r>
            <a:r>
              <a:rPr sz="2100" b="1" dirty="0">
                <a:latin typeface="Calibri"/>
                <a:cs typeface="Calibri"/>
              </a:rPr>
              <a:t>the </a:t>
            </a:r>
            <a:r>
              <a:rPr sz="2100" b="1" spc="-5" dirty="0">
                <a:latin typeface="Calibri"/>
                <a:cs typeface="Calibri"/>
              </a:rPr>
              <a:t>same </a:t>
            </a:r>
            <a:r>
              <a:rPr sz="2100" b="1" spc="-10" dirty="0">
                <a:latin typeface="Calibri"/>
                <a:cs typeface="Calibri"/>
              </a:rPr>
              <a:t>level </a:t>
            </a:r>
            <a:r>
              <a:rPr sz="2100" spc="-5" dirty="0">
                <a:latin typeface="Calibri"/>
                <a:cs typeface="Calibri"/>
              </a:rPr>
              <a:t>(</a:t>
            </a:r>
            <a:r>
              <a:rPr sz="2100" b="1" spc="-5" dirty="0">
                <a:latin typeface="Symbol"/>
                <a:cs typeface="Symbol"/>
              </a:rPr>
              <a:t></a:t>
            </a:r>
            <a:r>
              <a:rPr sz="2100" b="1" spc="-5" dirty="0">
                <a:latin typeface="Times New Roman"/>
                <a:cs typeface="Times New Roman"/>
              </a:rPr>
              <a:t> </a:t>
            </a:r>
            <a:r>
              <a:rPr sz="2100" b="1" spc="-25" dirty="0">
                <a:latin typeface="Calibri"/>
                <a:cs typeface="Calibri"/>
              </a:rPr>
              <a:t>stays </a:t>
            </a:r>
            <a:r>
              <a:rPr sz="2100" b="1" dirty="0">
                <a:latin typeface="Calibri"/>
                <a:cs typeface="Calibri"/>
              </a:rPr>
              <a:t>the</a:t>
            </a:r>
            <a:r>
              <a:rPr sz="2100" b="1" spc="4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same</a:t>
            </a:r>
            <a:r>
              <a:rPr sz="2100" spc="-5" dirty="0">
                <a:latin typeface="Calibri"/>
                <a:cs typeface="Calibri"/>
              </a:rPr>
              <a:t>)</a:t>
            </a:r>
            <a:endParaRPr sz="21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5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100" b="1" spc="-25" dirty="0">
                <a:latin typeface="Calibri"/>
                <a:cs typeface="Calibri"/>
              </a:rPr>
              <a:t>Packet </a:t>
            </a:r>
            <a:r>
              <a:rPr sz="2100" b="1" spc="-10" dirty="0">
                <a:latin typeface="Calibri"/>
                <a:cs typeface="Calibri"/>
              </a:rPr>
              <a:t>delay </a:t>
            </a:r>
            <a:r>
              <a:rPr sz="2100" spc="-5" dirty="0">
                <a:latin typeface="Calibri"/>
                <a:cs typeface="Calibri"/>
              </a:rPr>
              <a:t>is </a:t>
            </a:r>
            <a:r>
              <a:rPr sz="2100" b="1" spc="-5" dirty="0">
                <a:latin typeface="Calibri"/>
                <a:cs typeface="Calibri"/>
              </a:rPr>
              <a:t>cut </a:t>
            </a:r>
            <a:r>
              <a:rPr sz="2100" b="1" dirty="0">
                <a:latin typeface="Calibri"/>
                <a:cs typeface="Calibri"/>
              </a:rPr>
              <a:t>in half </a:t>
            </a:r>
            <a:r>
              <a:rPr sz="2100" spc="-5" dirty="0">
                <a:latin typeface="Calibri"/>
                <a:cs typeface="Calibri"/>
              </a:rPr>
              <a:t>(</a:t>
            </a:r>
            <a:r>
              <a:rPr sz="2100" b="1" spc="-5" dirty="0">
                <a:latin typeface="Symbol"/>
                <a:cs typeface="Symbol"/>
              </a:rPr>
              <a:t></a:t>
            </a:r>
            <a:r>
              <a:rPr sz="2100" b="1" spc="-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Calibri"/>
                <a:cs typeface="Calibri"/>
              </a:rPr>
              <a:t>and </a:t>
            </a:r>
            <a:r>
              <a:rPr sz="2100" b="1" spc="-5" dirty="0">
                <a:latin typeface="Symbol"/>
                <a:cs typeface="Symbol"/>
              </a:rPr>
              <a:t></a:t>
            </a:r>
            <a:r>
              <a:rPr sz="2100" b="1" spc="-5" dirty="0">
                <a:latin typeface="Times New Roman"/>
                <a:cs typeface="Times New Roman"/>
              </a:rPr>
              <a:t> </a:t>
            </a:r>
            <a:r>
              <a:rPr sz="2100" b="1" spc="-15" dirty="0">
                <a:latin typeface="Calibri"/>
                <a:cs typeface="Calibri"/>
              </a:rPr>
              <a:t>are</a:t>
            </a:r>
            <a:r>
              <a:rPr sz="2100" b="1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doubled</a:t>
            </a:r>
            <a:r>
              <a:rPr sz="2100" spc="-5" dirty="0">
                <a:latin typeface="Symbol"/>
                <a:cs typeface="Symbol"/>
              </a:rPr>
              <a:t></a:t>
            </a:r>
            <a:endParaRPr sz="2100">
              <a:latin typeface="Symbol"/>
              <a:cs typeface="Symbol"/>
            </a:endParaRPr>
          </a:p>
          <a:p>
            <a:pPr marL="355600" indent="-342900">
              <a:lnSpc>
                <a:spcPct val="100000"/>
              </a:lnSpc>
              <a:spcBef>
                <a:spcPts val="15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100" dirty="0">
                <a:latin typeface="Calibri"/>
                <a:cs typeface="Calibri"/>
              </a:rPr>
              <a:t>A </a:t>
            </a:r>
            <a:r>
              <a:rPr sz="2100" spc="-5" dirty="0">
                <a:latin typeface="Calibri"/>
                <a:cs typeface="Calibri"/>
              </a:rPr>
              <a:t>conclusion: In high speed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networks</a:t>
            </a:r>
            <a:endParaRPr sz="21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51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100" spc="-15" dirty="0">
                <a:latin typeface="Calibri"/>
                <a:cs typeface="Calibri"/>
              </a:rPr>
              <a:t>propagation delay </a:t>
            </a:r>
            <a:r>
              <a:rPr sz="2100" spc="-5" dirty="0">
                <a:latin typeface="Calibri"/>
                <a:cs typeface="Calibri"/>
              </a:rPr>
              <a:t>increases in importance </a:t>
            </a:r>
            <a:r>
              <a:rPr sz="2100" spc="-10" dirty="0">
                <a:latin typeface="Calibri"/>
                <a:cs typeface="Calibri"/>
              </a:rPr>
              <a:t>relative to</a:t>
            </a:r>
            <a:r>
              <a:rPr sz="2100" spc="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delay</a:t>
            </a:r>
            <a:endParaRPr sz="21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5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100" spc="-20" dirty="0">
                <a:latin typeface="Calibri"/>
                <a:cs typeface="Calibri"/>
              </a:rPr>
              <a:t>buffer size </a:t>
            </a:r>
            <a:r>
              <a:rPr sz="2100" dirty="0">
                <a:latin typeface="Calibri"/>
                <a:cs typeface="Calibri"/>
              </a:rPr>
              <a:t>and </a:t>
            </a:r>
            <a:r>
              <a:rPr sz="2100" spc="-20" dirty="0">
                <a:latin typeface="Calibri"/>
                <a:cs typeface="Calibri"/>
              </a:rPr>
              <a:t>packet </a:t>
            </a:r>
            <a:r>
              <a:rPr sz="2100" spc="-5" dirty="0">
                <a:latin typeface="Calibri"/>
                <a:cs typeface="Calibri"/>
              </a:rPr>
              <a:t>loss </a:t>
            </a:r>
            <a:r>
              <a:rPr sz="2100" spc="-15" dirty="0">
                <a:latin typeface="Calibri"/>
                <a:cs typeface="Calibri"/>
              </a:rPr>
              <a:t>may </a:t>
            </a:r>
            <a:r>
              <a:rPr sz="2100" spc="-10" dirty="0">
                <a:latin typeface="Calibri"/>
                <a:cs typeface="Calibri"/>
              </a:rPr>
              <a:t>still </a:t>
            </a:r>
            <a:r>
              <a:rPr sz="2100" dirty="0">
                <a:latin typeface="Calibri"/>
                <a:cs typeface="Calibri"/>
              </a:rPr>
              <a:t>be a</a:t>
            </a:r>
            <a:r>
              <a:rPr sz="2100" spc="10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problem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25-Ja</a:t>
            </a:r>
            <a:r>
              <a:rPr spc="5" dirty="0"/>
              <a:t>n</a:t>
            </a:r>
            <a:r>
              <a:rPr dirty="0"/>
              <a:t>-19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0201" y="1203706"/>
            <a:ext cx="47758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4. </a:t>
            </a:r>
            <a:r>
              <a:rPr sz="3200" spc="-5" dirty="0"/>
              <a:t>QUEUE</a:t>
            </a:r>
            <a:r>
              <a:rPr sz="3200" spc="-55" dirty="0"/>
              <a:t> </a:t>
            </a:r>
            <a:r>
              <a:rPr sz="3200" spc="-10" dirty="0"/>
              <a:t>CHARACTERISTICS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2002198"/>
            <a:ext cx="8377555" cy="4339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2300" marR="5080" indent="-610235">
              <a:lnSpc>
                <a:spcPct val="140000"/>
              </a:lnSpc>
              <a:spcBef>
                <a:spcPts val="95"/>
              </a:spcBef>
              <a:buFont typeface="Arial"/>
              <a:buChar char="•"/>
              <a:tabLst>
                <a:tab pos="622300" algn="l"/>
                <a:tab pos="622935" algn="l"/>
                <a:tab pos="2359660" algn="l"/>
                <a:tab pos="3998595" algn="l"/>
                <a:tab pos="4867275" algn="l"/>
                <a:tab pos="7426325" algn="l"/>
                <a:tab pos="8157845" algn="l"/>
              </a:tabLst>
            </a:pPr>
            <a:r>
              <a:rPr sz="3200" dirty="0">
                <a:latin typeface="Calibri"/>
                <a:cs typeface="Calibri"/>
              </a:rPr>
              <a:t>Queuing	</a:t>
            </a:r>
            <a:r>
              <a:rPr sz="3200" spc="-65" dirty="0">
                <a:latin typeface="Calibri"/>
                <a:cs typeface="Calibri"/>
              </a:rPr>
              <a:t>s</a:t>
            </a:r>
            <a:r>
              <a:rPr sz="3200" spc="-25" dirty="0">
                <a:latin typeface="Calibri"/>
                <a:cs typeface="Calibri"/>
              </a:rPr>
              <a:t>y</a:t>
            </a:r>
            <a:r>
              <a:rPr sz="3200" spc="-45" dirty="0">
                <a:latin typeface="Calibri"/>
                <a:cs typeface="Calibri"/>
              </a:rPr>
              <a:t>st</a:t>
            </a:r>
            <a:r>
              <a:rPr sz="3200" dirty="0">
                <a:latin typeface="Calibri"/>
                <a:cs typeface="Calibri"/>
              </a:rPr>
              <a:t>ems	a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	cha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ac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eri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ed	</a:t>
            </a:r>
            <a:r>
              <a:rPr sz="3200" spc="-2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y	</a:t>
            </a:r>
            <a:r>
              <a:rPr sz="3200" b="1" dirty="0">
                <a:latin typeface="Calibri"/>
                <a:cs typeface="Calibri"/>
              </a:rPr>
              <a:t>5  </a:t>
            </a:r>
            <a:r>
              <a:rPr sz="3200" b="1" spc="-5" dirty="0">
                <a:latin typeface="Calibri"/>
                <a:cs typeface="Calibri"/>
              </a:rPr>
              <a:t>components:</a:t>
            </a:r>
            <a:endParaRPr sz="3200">
              <a:latin typeface="Calibri"/>
              <a:cs typeface="Calibri"/>
            </a:endParaRPr>
          </a:p>
          <a:p>
            <a:pPr marL="1384300" lvl="1" indent="-457834">
              <a:lnSpc>
                <a:spcPct val="100000"/>
              </a:lnSpc>
              <a:spcBef>
                <a:spcPts val="1905"/>
              </a:spcBef>
              <a:buAutoNum type="arabicPeriod"/>
              <a:tabLst>
                <a:tab pos="1384300" algn="l"/>
                <a:tab pos="1384935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arrival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pattern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customers</a:t>
            </a:r>
            <a:endParaRPr sz="2400">
              <a:latin typeface="Calibri"/>
              <a:cs typeface="Calibri"/>
            </a:endParaRPr>
          </a:p>
          <a:p>
            <a:pPr marL="1384300" lvl="1" indent="-457834">
              <a:lnSpc>
                <a:spcPct val="100000"/>
              </a:lnSpc>
              <a:spcBef>
                <a:spcPts val="1730"/>
              </a:spcBef>
              <a:buAutoNum type="arabicPeriod"/>
              <a:tabLst>
                <a:tab pos="1384300" algn="l"/>
                <a:tab pos="1384935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service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pattern</a:t>
            </a:r>
            <a:endParaRPr sz="2400">
              <a:latin typeface="Calibri"/>
              <a:cs typeface="Calibri"/>
            </a:endParaRPr>
          </a:p>
          <a:p>
            <a:pPr marL="1384300" lvl="1" indent="-457834">
              <a:lnSpc>
                <a:spcPct val="100000"/>
              </a:lnSpc>
              <a:spcBef>
                <a:spcPts val="1730"/>
              </a:spcBef>
              <a:buAutoNum type="arabicPeriod"/>
              <a:tabLst>
                <a:tab pos="1384300" algn="l"/>
                <a:tab pos="1384935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number of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servers</a:t>
            </a:r>
            <a:endParaRPr sz="2400">
              <a:latin typeface="Calibri"/>
              <a:cs typeface="Calibri"/>
            </a:endParaRPr>
          </a:p>
          <a:p>
            <a:pPr marL="1384300" lvl="1" indent="-457834">
              <a:lnSpc>
                <a:spcPct val="100000"/>
              </a:lnSpc>
              <a:spcBef>
                <a:spcPts val="1725"/>
              </a:spcBef>
              <a:buAutoNum type="arabicPeriod"/>
              <a:tabLst>
                <a:tab pos="1384300" algn="l"/>
                <a:tab pos="1384935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capacity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facility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hold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customers</a:t>
            </a:r>
            <a:endParaRPr sz="2400">
              <a:latin typeface="Calibri"/>
              <a:cs typeface="Calibri"/>
            </a:endParaRPr>
          </a:p>
          <a:p>
            <a:pPr marL="1384300" lvl="1" indent="-457834">
              <a:lnSpc>
                <a:spcPct val="100000"/>
              </a:lnSpc>
              <a:spcBef>
                <a:spcPts val="1730"/>
              </a:spcBef>
              <a:buAutoNum type="arabicPeriod"/>
              <a:tabLst>
                <a:tab pos="1384300" algn="l"/>
                <a:tab pos="1384935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order </a:t>
            </a:r>
            <a:r>
              <a:rPr sz="2400" dirty="0">
                <a:latin typeface="Calibri"/>
                <a:cs typeface="Calibri"/>
              </a:rPr>
              <a:t>in which </a:t>
            </a:r>
            <a:r>
              <a:rPr sz="2400" spc="-15" dirty="0">
                <a:latin typeface="Calibri"/>
                <a:cs typeface="Calibri"/>
              </a:rPr>
              <a:t>customers are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served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25-Ja</a:t>
            </a:r>
            <a:r>
              <a:rPr spc="5" dirty="0"/>
              <a:t>n</a:t>
            </a:r>
            <a:r>
              <a:rPr dirty="0"/>
              <a:t>-19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02437" y="649604"/>
            <a:ext cx="7920355" cy="538670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884045" marR="622935" indent="-1597660">
              <a:lnSpc>
                <a:spcPts val="2980"/>
              </a:lnSpc>
              <a:spcBef>
                <a:spcPts val="210"/>
              </a:spcBef>
            </a:pPr>
            <a:r>
              <a:rPr sz="2500" b="1" spc="-10" dirty="0">
                <a:latin typeface="Calibri"/>
                <a:cs typeface="Calibri"/>
              </a:rPr>
              <a:t>M/M/m, M/M/</a:t>
            </a:r>
            <a:r>
              <a:rPr sz="2500" b="1" spc="-10" dirty="0">
                <a:latin typeface="Symbol"/>
                <a:cs typeface="Symbol"/>
              </a:rPr>
              <a:t></a:t>
            </a:r>
            <a:r>
              <a:rPr sz="2500" b="1" spc="-10" dirty="0">
                <a:latin typeface="Times New Roman"/>
                <a:cs typeface="Times New Roman"/>
              </a:rPr>
              <a:t> </a:t>
            </a:r>
            <a:r>
              <a:rPr sz="2500" b="1" spc="-25" dirty="0">
                <a:latin typeface="Calibri"/>
                <a:cs typeface="Calibri"/>
              </a:rPr>
              <a:t>System </a:t>
            </a:r>
            <a:r>
              <a:rPr sz="2500" b="1" spc="-5" dirty="0">
                <a:latin typeface="Calibri"/>
                <a:cs typeface="Calibri"/>
              </a:rPr>
              <a:t>(Queue) [m </a:t>
            </a:r>
            <a:r>
              <a:rPr sz="2500" b="1" spc="-10" dirty="0">
                <a:latin typeface="Calibri"/>
                <a:cs typeface="Calibri"/>
              </a:rPr>
              <a:t>servers, </a:t>
            </a:r>
            <a:r>
              <a:rPr sz="2500" b="1" spc="-15" dirty="0">
                <a:latin typeface="Calibri"/>
                <a:cs typeface="Calibri"/>
              </a:rPr>
              <a:t>infinite  </a:t>
            </a:r>
            <a:r>
              <a:rPr sz="2500" b="1" spc="-5" dirty="0">
                <a:latin typeface="Calibri"/>
                <a:cs typeface="Calibri"/>
              </a:rPr>
              <a:t>number of waiting</a:t>
            </a:r>
            <a:r>
              <a:rPr sz="2500" b="1" spc="-10" dirty="0">
                <a:latin typeface="Calibri"/>
                <a:cs typeface="Calibri"/>
              </a:rPr>
              <a:t> </a:t>
            </a:r>
            <a:r>
              <a:rPr sz="2500" b="1" spc="-5" dirty="0">
                <a:latin typeface="Calibri"/>
                <a:cs typeface="Calibri"/>
              </a:rPr>
              <a:t>positions]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Same as M/M/1, </a:t>
            </a:r>
            <a:r>
              <a:rPr sz="2800" spc="-10" dirty="0">
                <a:latin typeface="Calibri"/>
                <a:cs typeface="Calibri"/>
              </a:rPr>
              <a:t>but it </a:t>
            </a:r>
            <a:r>
              <a:rPr sz="2800" spc="-5" dirty="0">
                <a:latin typeface="Calibri"/>
                <a:cs typeface="Calibri"/>
              </a:rPr>
              <a:t>has m (or </a:t>
            </a:r>
            <a:r>
              <a:rPr sz="2800" spc="-5" dirty="0">
                <a:latin typeface="Symbol"/>
                <a:cs typeface="Symbol"/>
              </a:rPr>
              <a:t></a:t>
            </a:r>
            <a:r>
              <a:rPr sz="2800" spc="-5" dirty="0">
                <a:latin typeface="Calibri"/>
                <a:cs typeface="Calibri"/>
              </a:rPr>
              <a:t>)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servers</a:t>
            </a:r>
            <a:endParaRPr sz="2800">
              <a:latin typeface="Calibri"/>
              <a:cs typeface="Calibri"/>
            </a:endParaRPr>
          </a:p>
          <a:p>
            <a:pPr marL="355600" marR="6350" indent="-342900">
              <a:lnSpc>
                <a:spcPct val="14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  <a:tab pos="786765" algn="l"/>
                <a:tab pos="2199640" algn="l"/>
                <a:tab pos="2837815" algn="l"/>
                <a:tab pos="3946525" algn="l"/>
                <a:tab pos="4388485" algn="l"/>
                <a:tab pos="5027295" algn="l"/>
                <a:tab pos="5901690" algn="l"/>
                <a:tab pos="6353175" algn="l"/>
                <a:tab pos="6991984" algn="l"/>
              </a:tabLst>
            </a:pPr>
            <a:r>
              <a:rPr sz="2800" spc="-5" dirty="0">
                <a:latin typeface="Calibri"/>
                <a:cs typeface="Calibri"/>
              </a:rPr>
              <a:t>In	</a:t>
            </a:r>
            <a:r>
              <a:rPr sz="2800" dirty="0">
                <a:latin typeface="Calibri"/>
                <a:cs typeface="Calibri"/>
              </a:rPr>
              <a:t>M</a:t>
            </a:r>
            <a:r>
              <a:rPr sz="2800" spc="5" dirty="0">
                <a:latin typeface="Calibri"/>
                <a:cs typeface="Calibri"/>
              </a:rPr>
              <a:t>/</a:t>
            </a:r>
            <a:r>
              <a:rPr sz="2800" spc="-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/</a:t>
            </a:r>
            <a:r>
              <a:rPr sz="2800" spc="-5" dirty="0">
                <a:latin typeface="Calibri"/>
                <a:cs typeface="Calibri"/>
              </a:rPr>
              <a:t>m,</a:t>
            </a:r>
            <a:r>
              <a:rPr sz="2800" dirty="0">
                <a:latin typeface="Calibri"/>
                <a:cs typeface="Calibri"/>
              </a:rPr>
              <a:t>	t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c</a:t>
            </a:r>
            <a:r>
              <a:rPr sz="2800" spc="-85" dirty="0">
                <a:latin typeface="Calibri"/>
                <a:cs typeface="Calibri"/>
              </a:rPr>
              <a:t>k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hea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que</a:t>
            </a:r>
            <a:r>
              <a:rPr sz="2800" dirty="0">
                <a:latin typeface="Calibri"/>
                <a:cs typeface="Calibri"/>
              </a:rPr>
              <a:t>u</a:t>
            </a:r>
            <a:r>
              <a:rPr sz="2800" spc="-5" dirty="0">
                <a:latin typeface="Calibri"/>
                <a:cs typeface="Calibri"/>
              </a:rPr>
              <a:t>e  </a:t>
            </a:r>
            <a:r>
              <a:rPr sz="2800" spc="-15" dirty="0">
                <a:latin typeface="Calibri"/>
                <a:cs typeface="Calibri"/>
              </a:rPr>
              <a:t>moves to </a:t>
            </a:r>
            <a:r>
              <a:rPr sz="2800" spc="-5" dirty="0">
                <a:latin typeface="Calibri"/>
                <a:cs typeface="Calibri"/>
              </a:rPr>
              <a:t>service when a </a:t>
            </a:r>
            <a:r>
              <a:rPr sz="2800" spc="-10" dirty="0">
                <a:latin typeface="Calibri"/>
                <a:cs typeface="Calibri"/>
              </a:rPr>
              <a:t>server becomes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free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Qualitative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result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814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15" dirty="0">
                <a:latin typeface="Calibri"/>
                <a:cs typeface="Calibri"/>
              </a:rPr>
              <a:t>Delay </a:t>
            </a:r>
            <a:r>
              <a:rPr sz="2400" spc="-5" dirty="0">
                <a:latin typeface="Calibri"/>
                <a:cs typeface="Calibri"/>
              </a:rPr>
              <a:t>increases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Symbol"/>
                <a:cs typeface="Symbol"/>
              </a:rPr>
              <a:t>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b="1" spc="-5" dirty="0">
                <a:latin typeface="Symbol"/>
                <a:cs typeface="Symbol"/>
              </a:rPr>
              <a:t>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= </a:t>
            </a:r>
            <a:r>
              <a:rPr sz="2400" b="1" dirty="0">
                <a:latin typeface="Symbol"/>
                <a:cs typeface="Symbol"/>
              </a:rPr>
              <a:t></a:t>
            </a:r>
            <a:r>
              <a:rPr sz="2400" b="1" dirty="0">
                <a:latin typeface="Calibri"/>
                <a:cs typeface="Calibri"/>
              </a:rPr>
              <a:t>/m</a:t>
            </a:r>
            <a:r>
              <a:rPr sz="2400" b="1" dirty="0">
                <a:latin typeface="Symbol"/>
                <a:cs typeface="Symbol"/>
              </a:rPr>
              <a:t>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approaches</a:t>
            </a:r>
            <a:r>
              <a:rPr sz="2400" b="1" spc="254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40000"/>
              </a:lnSpc>
              <a:spcBef>
                <a:spcPts val="585"/>
              </a:spcBef>
              <a:buFont typeface="Arial"/>
              <a:buChar char="•"/>
              <a:tabLst>
                <a:tab pos="354965" algn="l"/>
                <a:tab pos="355600" algn="l"/>
                <a:tab pos="1362710" algn="l"/>
                <a:tab pos="2002789" algn="l"/>
                <a:tab pos="3600450" algn="l"/>
                <a:tab pos="5085080" algn="l"/>
                <a:tab pos="5683885" algn="l"/>
                <a:tab pos="6353175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b="1" spc="-5" dirty="0">
                <a:latin typeface="Calibri"/>
                <a:cs typeface="Calibri"/>
              </a:rPr>
              <a:t>anal</a:t>
            </a:r>
            <a:r>
              <a:rPr sz="2800" b="1" dirty="0">
                <a:latin typeface="Calibri"/>
                <a:cs typeface="Calibri"/>
              </a:rPr>
              <a:t>y</a:t>
            </a:r>
            <a:r>
              <a:rPr sz="2800" b="1" spc="-5" dirty="0">
                <a:latin typeface="Calibri"/>
                <a:cs typeface="Calibri"/>
              </a:rPr>
              <a:t>tic</a:t>
            </a:r>
            <a:r>
              <a:rPr sz="2800" b="1" spc="5" dirty="0">
                <a:latin typeface="Calibri"/>
                <a:cs typeface="Calibri"/>
              </a:rPr>
              <a:t>a</a:t>
            </a:r>
            <a:r>
              <a:rPr sz="2800" b="1" spc="-5" dirty="0">
                <a:latin typeface="Calibri"/>
                <a:cs typeface="Calibri"/>
              </a:rPr>
              <a:t>l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55" dirty="0">
                <a:latin typeface="Calibri"/>
                <a:cs typeface="Calibri"/>
              </a:rPr>
              <a:t>f</a:t>
            </a:r>
            <a:r>
              <a:rPr sz="2800" b="1" spc="-5" dirty="0">
                <a:latin typeface="Calibri"/>
                <a:cs typeface="Calibri"/>
              </a:rPr>
              <a:t>ormul</a:t>
            </a: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-5" dirty="0">
                <a:latin typeface="Calibri"/>
                <a:cs typeface="Calibri"/>
              </a:rPr>
              <a:t>s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55" dirty="0">
                <a:latin typeface="Calibri"/>
                <a:cs typeface="Calibri"/>
              </a:rPr>
              <a:t>f</a:t>
            </a:r>
            <a:r>
              <a:rPr sz="2800" b="1" spc="-5" dirty="0">
                <a:latin typeface="Calibri"/>
                <a:cs typeface="Calibri"/>
              </a:rPr>
              <a:t>or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5" dirty="0">
                <a:latin typeface="Calibri"/>
                <a:cs typeface="Calibri"/>
              </a:rPr>
              <a:t>the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5" dirty="0">
                <a:latin typeface="Calibri"/>
                <a:cs typeface="Calibri"/>
              </a:rPr>
              <a:t>oc</a:t>
            </a:r>
            <a:r>
              <a:rPr sz="2800" b="1" dirty="0">
                <a:latin typeface="Calibri"/>
                <a:cs typeface="Calibri"/>
              </a:rPr>
              <a:t>c</a:t>
            </a:r>
            <a:r>
              <a:rPr sz="2800" b="1" spc="-5" dirty="0">
                <a:latin typeface="Calibri"/>
                <a:cs typeface="Calibri"/>
              </a:rPr>
              <a:t>upancy  </a:t>
            </a:r>
            <a:r>
              <a:rPr sz="2800" b="1" spc="-10" dirty="0">
                <a:latin typeface="Calibri"/>
                <a:cs typeface="Calibri"/>
              </a:rPr>
              <a:t>probabilities and </a:t>
            </a:r>
            <a:r>
              <a:rPr sz="2800" b="1" spc="-30" dirty="0">
                <a:latin typeface="Calibri"/>
                <a:cs typeface="Calibri"/>
              </a:rPr>
              <a:t>average </a:t>
            </a:r>
            <a:r>
              <a:rPr sz="2800" b="1" spc="-15" dirty="0">
                <a:latin typeface="Calibri"/>
                <a:cs typeface="Calibri"/>
              </a:rPr>
              <a:t>delay </a:t>
            </a:r>
            <a:r>
              <a:rPr sz="2800" b="1" spc="-5" dirty="0">
                <a:latin typeface="Calibri"/>
                <a:cs typeface="Calibri"/>
              </a:rPr>
              <a:t>of these</a:t>
            </a:r>
            <a:r>
              <a:rPr sz="2800" b="1" spc="18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systems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25-Ja</a:t>
            </a:r>
            <a:r>
              <a:rPr spc="5" dirty="0"/>
              <a:t>n</a:t>
            </a:r>
            <a:r>
              <a:rPr dirty="0"/>
              <a:t>-19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123" y="312496"/>
            <a:ext cx="3105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M/G/1</a:t>
            </a:r>
            <a:r>
              <a:rPr sz="4000" spc="-40" dirty="0"/>
              <a:t> System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45440" y="4266590"/>
            <a:ext cx="8444230" cy="150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5880" indent="-342900">
              <a:lnSpc>
                <a:spcPct val="140100"/>
              </a:lnSpc>
              <a:spcBef>
                <a:spcPts val="10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formulas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steady-state </a:t>
            </a:r>
            <a:r>
              <a:rPr sz="2200" spc="-5" dirty="0">
                <a:latin typeface="Calibri"/>
                <a:cs typeface="Calibri"/>
              </a:rPr>
              <a:t>occupancy </a:t>
            </a:r>
            <a:r>
              <a:rPr sz="2200" spc="-10" dirty="0">
                <a:latin typeface="Calibri"/>
                <a:cs typeface="Calibri"/>
              </a:rPr>
              <a:t>probabilities are </a:t>
            </a:r>
            <a:r>
              <a:rPr sz="2200" b="1" spc="-10" dirty="0">
                <a:latin typeface="Calibri"/>
                <a:cs typeface="Calibri"/>
              </a:rPr>
              <a:t>more  </a:t>
            </a:r>
            <a:r>
              <a:rPr sz="2200" b="1" spc="-15" dirty="0">
                <a:latin typeface="Calibri"/>
                <a:cs typeface="Calibri"/>
              </a:rPr>
              <a:t>complicated</a:t>
            </a:r>
            <a:endParaRPr sz="22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158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200" spc="-10" dirty="0">
                <a:latin typeface="Calibri"/>
                <a:cs typeface="Calibri"/>
              </a:rPr>
              <a:t>Insight: </a:t>
            </a:r>
            <a:r>
              <a:rPr sz="2200" spc="-5" dirty="0">
                <a:latin typeface="Calibri"/>
                <a:cs typeface="Calibri"/>
              </a:rPr>
              <a:t>As </a:t>
            </a:r>
            <a:r>
              <a:rPr sz="2200" spc="-5" dirty="0">
                <a:latin typeface="Symbol"/>
                <a:cs typeface="Symbol"/>
              </a:rPr>
              <a:t></a:t>
            </a:r>
            <a:r>
              <a:rPr sz="2175" spc="-7" baseline="24904" dirty="0">
                <a:latin typeface="Calibri"/>
                <a:cs typeface="Calibri"/>
              </a:rPr>
              <a:t>2 </a:t>
            </a:r>
            <a:r>
              <a:rPr sz="2200" spc="-5" dirty="0">
                <a:latin typeface="Calibri"/>
                <a:cs typeface="Calibri"/>
              </a:rPr>
              <a:t>increases, </a:t>
            </a:r>
            <a:r>
              <a:rPr sz="2200" spc="-15" dirty="0">
                <a:latin typeface="Calibri"/>
                <a:cs typeface="Calibri"/>
              </a:rPr>
              <a:t>delay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increases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150"/>
              </a:spcBef>
              <a:buFont typeface="Arial"/>
              <a:buChar char="•"/>
              <a:tabLst>
                <a:tab pos="367665" algn="l"/>
                <a:tab pos="368300" algn="l"/>
                <a:tab pos="1127125" algn="l"/>
                <a:tab pos="1506855" algn="l"/>
                <a:tab pos="2474595" algn="l"/>
                <a:tab pos="2995930" algn="l"/>
                <a:tab pos="3509645" algn="l"/>
                <a:tab pos="4411980" algn="l"/>
                <a:tab pos="6021705" algn="l"/>
                <a:tab pos="6689090" algn="l"/>
                <a:tab pos="8180070" algn="l"/>
              </a:tabLst>
            </a:pPr>
            <a:r>
              <a:rPr b="0" spc="-5" dirty="0">
                <a:latin typeface="Calibri"/>
                <a:cs typeface="Calibri"/>
              </a:rPr>
              <a:t>Same	as	M/M/1	</a:t>
            </a:r>
            <a:r>
              <a:rPr b="0" spc="-10" dirty="0">
                <a:latin typeface="Calibri"/>
                <a:cs typeface="Calibri"/>
              </a:rPr>
              <a:t>but	</a:t>
            </a:r>
            <a:r>
              <a:rPr b="0" spc="-5" dirty="0">
                <a:latin typeface="Calibri"/>
                <a:cs typeface="Calibri"/>
              </a:rPr>
              <a:t>the	</a:t>
            </a:r>
            <a:r>
              <a:rPr spc="-15" dirty="0"/>
              <a:t>packet	</a:t>
            </a:r>
            <a:r>
              <a:rPr spc="-10" dirty="0"/>
              <a:t>transmission	</a:t>
            </a:r>
            <a:r>
              <a:rPr spc="-5" dirty="0"/>
              <a:t>time	distribution	</a:t>
            </a:r>
            <a:r>
              <a:rPr b="0" spc="5" dirty="0">
                <a:latin typeface="Calibri"/>
                <a:cs typeface="Calibri"/>
              </a:rPr>
              <a:t>is</a:t>
            </a:r>
          </a:p>
          <a:p>
            <a:pPr marL="368300">
              <a:lnSpc>
                <a:spcPct val="100000"/>
              </a:lnSpc>
              <a:spcBef>
                <a:spcPts val="1060"/>
              </a:spcBef>
            </a:pPr>
            <a:r>
              <a:rPr spc="-15" dirty="0"/>
              <a:t>general</a:t>
            </a:r>
            <a:r>
              <a:rPr b="0" spc="-15" dirty="0">
                <a:latin typeface="Calibri"/>
                <a:cs typeface="Calibri"/>
              </a:rPr>
              <a:t>, </a:t>
            </a:r>
            <a:r>
              <a:rPr b="0" spc="-5" dirty="0">
                <a:latin typeface="Calibri"/>
                <a:cs typeface="Calibri"/>
              </a:rPr>
              <a:t>with </a:t>
            </a:r>
            <a:r>
              <a:rPr b="0" spc="-10" dirty="0">
                <a:latin typeface="Calibri"/>
                <a:cs typeface="Calibri"/>
              </a:rPr>
              <a:t>given </a:t>
            </a:r>
            <a:r>
              <a:rPr b="0" spc="-5" dirty="0">
                <a:latin typeface="Calibri"/>
                <a:cs typeface="Calibri"/>
              </a:rPr>
              <a:t>mean </a:t>
            </a:r>
            <a:r>
              <a:rPr spc="-5" dirty="0"/>
              <a:t>1/</a:t>
            </a:r>
            <a:r>
              <a:rPr spc="-5" dirty="0">
                <a:latin typeface="Symbol"/>
                <a:cs typeface="Symbol"/>
              </a:rPr>
              <a:t>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Calibri"/>
                <a:cs typeface="Calibri"/>
              </a:rPr>
              <a:t>and </a:t>
            </a:r>
            <a:r>
              <a:rPr b="0" spc="-10" dirty="0">
                <a:latin typeface="Calibri"/>
                <a:cs typeface="Calibri"/>
              </a:rPr>
              <a:t>variance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spc="5" dirty="0">
                <a:latin typeface="Symbol"/>
                <a:cs typeface="Symbol"/>
              </a:rPr>
              <a:t></a:t>
            </a:r>
            <a:r>
              <a:rPr sz="2175" spc="7" baseline="24904" dirty="0"/>
              <a:t>2</a:t>
            </a:r>
            <a:endParaRPr sz="2175" baseline="24904">
              <a:latin typeface="Symbol"/>
              <a:cs typeface="Symbol"/>
            </a:endParaRPr>
          </a:p>
          <a:p>
            <a:pPr marL="368300" indent="-342900">
              <a:lnSpc>
                <a:spcPts val="2495"/>
              </a:lnSpc>
              <a:spcBef>
                <a:spcPts val="158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b="0" spc="-10" dirty="0">
                <a:latin typeface="Calibri"/>
                <a:cs typeface="Calibri"/>
              </a:rPr>
              <a:t>Utilization </a:t>
            </a:r>
            <a:r>
              <a:rPr b="0" spc="-15" dirty="0">
                <a:latin typeface="Calibri"/>
                <a:cs typeface="Calibri"/>
              </a:rPr>
              <a:t>factor </a:t>
            </a:r>
            <a:r>
              <a:rPr spc="-5" dirty="0">
                <a:latin typeface="Symbol"/>
                <a:cs typeface="Symbol"/>
              </a:rPr>
              <a:t>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Calibri"/>
                <a:cs typeface="Calibri"/>
              </a:rPr>
              <a:t>= </a:t>
            </a:r>
            <a:r>
              <a:rPr spc="-5" dirty="0">
                <a:latin typeface="Symbol"/>
                <a:cs typeface="Symbol"/>
              </a:rPr>
              <a:t>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/</a:t>
            </a:r>
            <a:r>
              <a:rPr spc="-5" dirty="0">
                <a:latin typeface="Symbol"/>
                <a:cs typeface="Symbol"/>
              </a:rPr>
              <a:t></a:t>
            </a:r>
          </a:p>
          <a:p>
            <a:pPr marR="97790" algn="r">
              <a:lnSpc>
                <a:spcPts val="1870"/>
              </a:lnSpc>
            </a:pPr>
            <a:r>
              <a:rPr sz="1800" dirty="0"/>
              <a:t>M =</a:t>
            </a:r>
            <a:r>
              <a:rPr sz="1800" spc="-50" dirty="0"/>
              <a:t> </a:t>
            </a:r>
            <a:r>
              <a:rPr sz="1800" spc="-10" dirty="0"/>
              <a:t>exponential</a:t>
            </a:r>
            <a:endParaRPr sz="1800"/>
          </a:p>
          <a:p>
            <a:pPr marL="368300" indent="-342900">
              <a:lnSpc>
                <a:spcPts val="2495"/>
              </a:lnSpc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pc="-10" dirty="0"/>
              <a:t>Pollaczek-Kinchine </a:t>
            </a:r>
            <a:r>
              <a:rPr b="0" spc="-10" dirty="0">
                <a:latin typeface="Calibri"/>
                <a:cs typeface="Calibri"/>
              </a:rPr>
              <a:t>formula</a:t>
            </a:r>
            <a:r>
              <a:rPr b="0" spc="25" dirty="0">
                <a:latin typeface="Calibri"/>
                <a:cs typeface="Calibri"/>
              </a:rPr>
              <a:t> </a:t>
            </a:r>
            <a:r>
              <a:rPr b="0" spc="-20" dirty="0">
                <a:latin typeface="Calibri"/>
                <a:cs typeface="Calibri"/>
              </a:rPr>
              <a:t>for</a:t>
            </a:r>
          </a:p>
          <a:p>
            <a:pPr marL="482600">
              <a:lnSpc>
                <a:spcPct val="100000"/>
              </a:lnSpc>
              <a:spcBef>
                <a:spcPts val="1585"/>
              </a:spcBef>
            </a:pPr>
            <a:r>
              <a:rPr b="0" spc="-25" dirty="0">
                <a:solidFill>
                  <a:srgbClr val="FF0000"/>
                </a:solidFill>
                <a:latin typeface="Calibri"/>
                <a:cs typeface="Calibri"/>
              </a:rPr>
              <a:t>Average </a:t>
            </a:r>
            <a:r>
              <a:rPr b="0" spc="-5" dirty="0">
                <a:solidFill>
                  <a:srgbClr val="FF0000"/>
                </a:solidFill>
                <a:latin typeface="Calibri"/>
                <a:cs typeface="Calibri"/>
              </a:rPr>
              <a:t>time in </a:t>
            </a:r>
            <a:r>
              <a:rPr b="0" spc="-10" dirty="0">
                <a:solidFill>
                  <a:srgbClr val="FF0000"/>
                </a:solidFill>
                <a:latin typeface="Calibri"/>
                <a:cs typeface="Calibri"/>
              </a:rPr>
              <a:t>queue </a:t>
            </a:r>
            <a:r>
              <a:rPr b="0" spc="-5" dirty="0">
                <a:latin typeface="Calibri"/>
                <a:cs typeface="Calibri"/>
              </a:rPr>
              <a:t>= </a:t>
            </a:r>
            <a:r>
              <a:rPr dirty="0">
                <a:solidFill>
                  <a:srgbClr val="FF0000"/>
                </a:solidFill>
                <a:latin typeface="Symbol"/>
                <a:cs typeface="Symbol"/>
              </a:rPr>
              <a:t></a:t>
            </a:r>
            <a:r>
              <a:rPr dirty="0">
                <a:solidFill>
                  <a:srgbClr val="FF0000"/>
                </a:solidFill>
              </a:rPr>
              <a:t>(</a:t>
            </a:r>
            <a:r>
              <a:rPr dirty="0">
                <a:solidFill>
                  <a:srgbClr val="FF0000"/>
                </a:solidFill>
                <a:latin typeface="Symbol"/>
                <a:cs typeface="Symbol"/>
              </a:rPr>
              <a:t></a:t>
            </a:r>
            <a:r>
              <a:rPr sz="2175" baseline="24904" dirty="0">
                <a:solidFill>
                  <a:srgbClr val="FF0000"/>
                </a:solidFill>
              </a:rPr>
              <a:t>2 </a:t>
            </a:r>
            <a:r>
              <a:rPr sz="2200" spc="-5" dirty="0">
                <a:solidFill>
                  <a:srgbClr val="FF0000"/>
                </a:solidFill>
              </a:rPr>
              <a:t>+ 1/</a:t>
            </a:r>
            <a:r>
              <a:rPr sz="2200" spc="-5" dirty="0">
                <a:solidFill>
                  <a:srgbClr val="FF0000"/>
                </a:solidFill>
                <a:latin typeface="Symbol"/>
                <a:cs typeface="Symbol"/>
              </a:rPr>
              <a:t></a:t>
            </a:r>
            <a:r>
              <a:rPr sz="2175" spc="-7" baseline="24904" dirty="0">
                <a:solidFill>
                  <a:srgbClr val="FF0000"/>
                </a:solidFill>
              </a:rPr>
              <a:t>2</a:t>
            </a:r>
            <a:r>
              <a:rPr sz="2200" spc="-5" dirty="0">
                <a:solidFill>
                  <a:srgbClr val="FF0000"/>
                </a:solidFill>
              </a:rPr>
              <a:t>)/2(1-</a:t>
            </a:r>
            <a:r>
              <a:rPr sz="2200" spc="-55" dirty="0">
                <a:solidFill>
                  <a:srgbClr val="FF0000"/>
                </a:solidFill>
              </a:rPr>
              <a:t> </a:t>
            </a:r>
            <a:r>
              <a:rPr sz="2200" dirty="0">
                <a:solidFill>
                  <a:srgbClr val="FF0000"/>
                </a:solidFill>
                <a:latin typeface="Symbol"/>
                <a:cs typeface="Symbol"/>
              </a:rPr>
              <a:t></a:t>
            </a:r>
            <a:r>
              <a:rPr sz="2200" dirty="0">
                <a:solidFill>
                  <a:srgbClr val="FF0000"/>
                </a:solidFill>
              </a:rPr>
              <a:t>)</a:t>
            </a:r>
            <a:endParaRPr sz="2200">
              <a:latin typeface="Symbol"/>
              <a:cs typeface="Symbol"/>
            </a:endParaRPr>
          </a:p>
          <a:p>
            <a:pPr marL="482600">
              <a:lnSpc>
                <a:spcPct val="100000"/>
              </a:lnSpc>
              <a:spcBef>
                <a:spcPts val="1585"/>
              </a:spcBef>
            </a:pPr>
            <a:r>
              <a:rPr b="0" spc="-25" dirty="0">
                <a:solidFill>
                  <a:srgbClr val="FF0000"/>
                </a:solidFill>
                <a:latin typeface="Calibri"/>
                <a:cs typeface="Calibri"/>
              </a:rPr>
              <a:t>Average </a:t>
            </a:r>
            <a:r>
              <a:rPr b="0" spc="-15" dirty="0">
                <a:solidFill>
                  <a:srgbClr val="FF0000"/>
                </a:solidFill>
                <a:latin typeface="Calibri"/>
                <a:cs typeface="Calibri"/>
              </a:rPr>
              <a:t>delay </a:t>
            </a:r>
            <a:r>
              <a:rPr b="0" spc="-5" dirty="0">
                <a:latin typeface="Calibri"/>
                <a:cs typeface="Calibri"/>
              </a:rPr>
              <a:t>= </a:t>
            </a:r>
            <a:r>
              <a:rPr spc="-5" dirty="0">
                <a:solidFill>
                  <a:srgbClr val="FF0000"/>
                </a:solidFill>
              </a:rPr>
              <a:t>1/</a:t>
            </a:r>
            <a:r>
              <a:rPr spc="-5" dirty="0">
                <a:solidFill>
                  <a:srgbClr val="FF0000"/>
                </a:solidFill>
                <a:latin typeface="Symbol"/>
                <a:cs typeface="Symbol"/>
              </a:rPr>
              <a:t></a:t>
            </a:r>
            <a:r>
              <a:rPr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FF0000"/>
                </a:solidFill>
              </a:rPr>
              <a:t>+ </a:t>
            </a:r>
            <a:r>
              <a:rPr dirty="0">
                <a:solidFill>
                  <a:srgbClr val="FF0000"/>
                </a:solidFill>
                <a:latin typeface="Symbol"/>
                <a:cs typeface="Symbol"/>
              </a:rPr>
              <a:t></a:t>
            </a:r>
            <a:r>
              <a:rPr dirty="0">
                <a:solidFill>
                  <a:srgbClr val="FF0000"/>
                </a:solidFill>
              </a:rPr>
              <a:t>(</a:t>
            </a:r>
            <a:r>
              <a:rPr dirty="0">
                <a:solidFill>
                  <a:srgbClr val="FF0000"/>
                </a:solidFill>
                <a:latin typeface="Symbol"/>
                <a:cs typeface="Symbol"/>
              </a:rPr>
              <a:t></a:t>
            </a:r>
            <a:r>
              <a:rPr sz="2175" baseline="24904" dirty="0">
                <a:solidFill>
                  <a:srgbClr val="FF0000"/>
                </a:solidFill>
              </a:rPr>
              <a:t>2 </a:t>
            </a:r>
            <a:r>
              <a:rPr sz="2200" spc="-5" dirty="0">
                <a:solidFill>
                  <a:srgbClr val="FF0000"/>
                </a:solidFill>
              </a:rPr>
              <a:t>+ 1/</a:t>
            </a:r>
            <a:r>
              <a:rPr sz="2200" spc="-5" dirty="0">
                <a:solidFill>
                  <a:srgbClr val="FF0000"/>
                </a:solidFill>
                <a:latin typeface="Symbol"/>
                <a:cs typeface="Symbol"/>
              </a:rPr>
              <a:t></a:t>
            </a:r>
            <a:r>
              <a:rPr sz="2175" spc="-7" baseline="24904" dirty="0">
                <a:solidFill>
                  <a:srgbClr val="FF0000"/>
                </a:solidFill>
              </a:rPr>
              <a:t>2</a:t>
            </a:r>
            <a:r>
              <a:rPr sz="2200" spc="-5" dirty="0">
                <a:solidFill>
                  <a:srgbClr val="FF0000"/>
                </a:solidFill>
              </a:rPr>
              <a:t>)/2(1-</a:t>
            </a:r>
            <a:r>
              <a:rPr sz="2200" spc="-130" dirty="0">
                <a:solidFill>
                  <a:srgbClr val="FF0000"/>
                </a:solidFill>
              </a:rPr>
              <a:t> </a:t>
            </a:r>
            <a:r>
              <a:rPr sz="2200" dirty="0">
                <a:solidFill>
                  <a:srgbClr val="FF0000"/>
                </a:solidFill>
                <a:latin typeface="Symbol"/>
                <a:cs typeface="Symbol"/>
              </a:rPr>
              <a:t></a:t>
            </a:r>
            <a:r>
              <a:rPr sz="2200" dirty="0">
                <a:solidFill>
                  <a:srgbClr val="FF0000"/>
                </a:solidFill>
              </a:rPr>
              <a:t>)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90409" y="2828035"/>
            <a:ext cx="1320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(memoryless</a:t>
            </a:r>
            <a:r>
              <a:rPr sz="1800" spc="-5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9581" y="3283077"/>
            <a:ext cx="1096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G =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general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25-Ja</a:t>
            </a:r>
            <a:r>
              <a:rPr spc="5" dirty="0"/>
              <a:t>n</a:t>
            </a:r>
            <a:r>
              <a:rPr dirty="0"/>
              <a:t>-19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7082" y="276860"/>
            <a:ext cx="2983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G/G/1</a:t>
            </a:r>
            <a:r>
              <a:rPr sz="4000" spc="-50" dirty="0"/>
              <a:t> </a:t>
            </a:r>
            <a:r>
              <a:rPr sz="4000" spc="-40" dirty="0"/>
              <a:t>System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56540" y="1094206"/>
            <a:ext cx="8417560" cy="4401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marR="68580" indent="-342900">
              <a:lnSpc>
                <a:spcPct val="150100"/>
              </a:lnSpc>
              <a:spcBef>
                <a:spcPts val="100"/>
              </a:spcBef>
              <a:buFont typeface="Arial"/>
              <a:buChar char="•"/>
              <a:tabLst>
                <a:tab pos="405765" algn="l"/>
                <a:tab pos="406400" algn="l"/>
                <a:tab pos="1337310" algn="l"/>
                <a:tab pos="1816100" algn="l"/>
                <a:tab pos="2919730" algn="l"/>
                <a:tab pos="3568700" algn="l"/>
                <a:tab pos="4343400" algn="l"/>
                <a:tab pos="4983480" algn="l"/>
                <a:tab pos="6061075" algn="l"/>
                <a:tab pos="7726045" algn="l"/>
              </a:tabLst>
            </a:pPr>
            <a:r>
              <a:rPr sz="2600" spc="-5" dirty="0">
                <a:latin typeface="Calibri"/>
                <a:cs typeface="Calibri"/>
              </a:rPr>
              <a:t>Sam</a:t>
            </a:r>
            <a:r>
              <a:rPr sz="2600" dirty="0">
                <a:latin typeface="Calibri"/>
                <a:cs typeface="Calibri"/>
              </a:rPr>
              <a:t>e	as	M/G</a:t>
            </a:r>
            <a:r>
              <a:rPr sz="2600" spc="-10" dirty="0">
                <a:latin typeface="Calibri"/>
                <a:cs typeface="Calibri"/>
              </a:rPr>
              <a:t>/</a:t>
            </a:r>
            <a:r>
              <a:rPr sz="2600" dirty="0">
                <a:latin typeface="Calibri"/>
                <a:cs typeface="Calibri"/>
              </a:rPr>
              <a:t>1	</a:t>
            </a:r>
            <a:r>
              <a:rPr sz="2600" spc="-5" dirty="0">
                <a:latin typeface="Calibri"/>
                <a:cs typeface="Calibri"/>
              </a:rPr>
              <a:t>b</a:t>
            </a:r>
            <a:r>
              <a:rPr sz="2600" spc="-15" dirty="0">
                <a:latin typeface="Calibri"/>
                <a:cs typeface="Calibri"/>
              </a:rPr>
              <a:t>u</a:t>
            </a:r>
            <a:r>
              <a:rPr sz="2600" dirty="0">
                <a:latin typeface="Calibri"/>
                <a:cs typeface="Calibri"/>
              </a:rPr>
              <a:t>t	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w	the	</a:t>
            </a:r>
            <a:r>
              <a:rPr sz="2600" spc="-5" dirty="0">
                <a:latin typeface="Calibri"/>
                <a:cs typeface="Calibri"/>
              </a:rPr>
              <a:t>pac</a:t>
            </a:r>
            <a:r>
              <a:rPr sz="2600" spc="-90" dirty="0">
                <a:latin typeface="Calibri"/>
                <a:cs typeface="Calibri"/>
              </a:rPr>
              <a:t>k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t	i</a:t>
            </a:r>
            <a:r>
              <a:rPr sz="2600" spc="-35" dirty="0">
                <a:latin typeface="Calibri"/>
                <a:cs typeface="Calibri"/>
              </a:rPr>
              <a:t>n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arr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al	</a:t>
            </a:r>
            <a:r>
              <a:rPr sz="2600" spc="-1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ime  </a:t>
            </a:r>
            <a:r>
              <a:rPr sz="2600" spc="-5" dirty="0">
                <a:latin typeface="Calibri"/>
                <a:cs typeface="Calibri"/>
              </a:rPr>
              <a:t>distribution </a:t>
            </a:r>
            <a:r>
              <a:rPr sz="2600" dirty="0">
                <a:latin typeface="Calibri"/>
                <a:cs typeface="Calibri"/>
              </a:rPr>
              <a:t>is also </a:t>
            </a:r>
            <a:r>
              <a:rPr sz="2600" b="1" spc="-15" dirty="0">
                <a:latin typeface="Calibri"/>
                <a:cs typeface="Calibri"/>
              </a:rPr>
              <a:t>general</a:t>
            </a:r>
            <a:r>
              <a:rPr sz="2600" spc="-15" dirty="0">
                <a:latin typeface="Calibri"/>
                <a:cs typeface="Calibri"/>
              </a:rPr>
              <a:t>, </a:t>
            </a:r>
            <a:r>
              <a:rPr sz="2600" dirty="0">
                <a:latin typeface="Calibri"/>
                <a:cs typeface="Calibri"/>
              </a:rPr>
              <a:t>with mean </a:t>
            </a:r>
            <a:r>
              <a:rPr sz="2600" dirty="0">
                <a:latin typeface="Symbol"/>
                <a:cs typeface="Symbol"/>
              </a:rPr>
              <a:t>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variance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spc="5" dirty="0">
                <a:latin typeface="Symbol"/>
                <a:cs typeface="Symbol"/>
              </a:rPr>
              <a:t></a:t>
            </a:r>
            <a:r>
              <a:rPr sz="2550" spc="7" baseline="26143" dirty="0">
                <a:latin typeface="Calibri"/>
                <a:cs typeface="Calibri"/>
              </a:rPr>
              <a:t>2</a:t>
            </a:r>
            <a:endParaRPr sz="2550" baseline="26143">
              <a:latin typeface="Calibri"/>
              <a:cs typeface="Calibri"/>
            </a:endParaRPr>
          </a:p>
          <a:p>
            <a:pPr marL="406400" marR="69215" indent="-342900">
              <a:lnSpc>
                <a:spcPct val="150000"/>
              </a:lnSpc>
              <a:spcBef>
                <a:spcPts val="620"/>
              </a:spcBef>
              <a:buFont typeface="Arial"/>
              <a:buChar char="•"/>
              <a:tabLst>
                <a:tab pos="405765" algn="l"/>
                <a:tab pos="406400" algn="l"/>
                <a:tab pos="988694" algn="l"/>
                <a:tab pos="1591945" algn="l"/>
                <a:tab pos="2744470" algn="l"/>
                <a:tab pos="3492500" algn="l"/>
                <a:tab pos="4136390" algn="l"/>
                <a:tab pos="5986780" algn="l"/>
                <a:tab pos="7596505" algn="l"/>
              </a:tabLst>
            </a:pPr>
            <a:r>
              <a:rPr sz="2600" spc="-95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e	</a:t>
            </a:r>
            <a:r>
              <a:rPr sz="2600" spc="-2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till	a</a:t>
            </a:r>
            <a:r>
              <a:rPr sz="2600" spc="-15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su</a:t>
            </a:r>
            <a:r>
              <a:rPr sz="2600" spc="-15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e	</a:t>
            </a:r>
            <a:r>
              <a:rPr sz="2600" b="1" dirty="0">
                <a:latin typeface="Calibri"/>
                <a:cs typeface="Calibri"/>
              </a:rPr>
              <a:t>FI</a:t>
            </a:r>
            <a:r>
              <a:rPr sz="2600" b="1" spc="-30" dirty="0">
                <a:latin typeface="Calibri"/>
                <a:cs typeface="Calibri"/>
              </a:rPr>
              <a:t>F</a:t>
            </a:r>
            <a:r>
              <a:rPr sz="2600" b="1" dirty="0">
                <a:latin typeface="Calibri"/>
                <a:cs typeface="Calibri"/>
              </a:rPr>
              <a:t>O	</a:t>
            </a:r>
            <a:r>
              <a:rPr sz="2600" dirty="0">
                <a:latin typeface="Calibri"/>
                <a:cs typeface="Calibri"/>
              </a:rPr>
              <a:t>and	in</a:t>
            </a:r>
            <a:r>
              <a:rPr sz="2600" spc="-10" dirty="0">
                <a:latin typeface="Calibri"/>
                <a:cs typeface="Calibri"/>
              </a:rPr>
              <a:t>d</a:t>
            </a:r>
            <a:r>
              <a:rPr sz="2600" spc="-15" dirty="0">
                <a:latin typeface="Calibri"/>
                <a:cs typeface="Calibri"/>
              </a:rPr>
              <a:t>ep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5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t	i</a:t>
            </a:r>
            <a:r>
              <a:rPr sz="2600" spc="-35" dirty="0">
                <a:latin typeface="Calibri"/>
                <a:cs typeface="Calibri"/>
              </a:rPr>
              <a:t>nt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arr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al	ti</a:t>
            </a:r>
            <a:r>
              <a:rPr sz="2600" spc="-15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es 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spc="-20" dirty="0">
                <a:latin typeface="Calibri"/>
                <a:cs typeface="Calibri"/>
              </a:rPr>
              <a:t>packet </a:t>
            </a:r>
            <a:r>
              <a:rPr sz="2600" spc="-5" dirty="0">
                <a:latin typeface="Calibri"/>
                <a:cs typeface="Calibri"/>
              </a:rPr>
              <a:t>transmission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times</a:t>
            </a:r>
            <a:endParaRPr sz="2600">
              <a:latin typeface="Calibri"/>
              <a:cs typeface="Calibri"/>
            </a:endParaRPr>
          </a:p>
          <a:p>
            <a:pPr marL="406400" indent="-342900">
              <a:lnSpc>
                <a:spcPct val="100000"/>
              </a:lnSpc>
              <a:spcBef>
                <a:spcPts val="2190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600" spc="-10" dirty="0">
                <a:latin typeface="Calibri"/>
                <a:cs typeface="Calibri"/>
              </a:rPr>
              <a:t>Heavy </a:t>
            </a:r>
            <a:r>
              <a:rPr sz="2600" spc="-15" dirty="0">
                <a:latin typeface="Calibri"/>
                <a:cs typeface="Calibri"/>
              </a:rPr>
              <a:t>traffic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approximation:</a:t>
            </a:r>
            <a:endParaRPr sz="2600">
              <a:latin typeface="Calibri"/>
              <a:cs typeface="Calibri"/>
            </a:endParaRPr>
          </a:p>
          <a:p>
            <a:pPr marL="520700">
              <a:lnSpc>
                <a:spcPct val="100000"/>
              </a:lnSpc>
              <a:spcBef>
                <a:spcPts val="1945"/>
              </a:spcBef>
            </a:pPr>
            <a:r>
              <a:rPr sz="2200" spc="-20" dirty="0">
                <a:latin typeface="Calibri"/>
                <a:cs typeface="Calibri"/>
              </a:rPr>
              <a:t>Average </a:t>
            </a:r>
            <a:r>
              <a:rPr sz="2200" spc="-5" dirty="0">
                <a:latin typeface="Calibri"/>
                <a:cs typeface="Calibri"/>
              </a:rPr>
              <a:t>time in </a:t>
            </a:r>
            <a:r>
              <a:rPr sz="2200" spc="-10" dirty="0">
                <a:latin typeface="Calibri"/>
                <a:cs typeface="Calibri"/>
              </a:rPr>
              <a:t>queue </a:t>
            </a:r>
            <a:r>
              <a:rPr sz="2200" spc="-5" dirty="0">
                <a:latin typeface="Calibri"/>
                <a:cs typeface="Calibri"/>
              </a:rPr>
              <a:t>~ </a:t>
            </a:r>
            <a:r>
              <a:rPr sz="2200" b="1" dirty="0">
                <a:latin typeface="Symbol"/>
                <a:cs typeface="Symbol"/>
              </a:rPr>
              <a:t></a:t>
            </a:r>
            <a:r>
              <a:rPr sz="2200" b="1" dirty="0">
                <a:latin typeface="Calibri"/>
                <a:cs typeface="Calibri"/>
              </a:rPr>
              <a:t>(</a:t>
            </a:r>
            <a:r>
              <a:rPr sz="2200" b="1" dirty="0">
                <a:latin typeface="Symbol"/>
                <a:cs typeface="Symbol"/>
              </a:rPr>
              <a:t></a:t>
            </a:r>
            <a:r>
              <a:rPr sz="2175" b="1" baseline="24904" dirty="0">
                <a:latin typeface="Calibri"/>
                <a:cs typeface="Calibri"/>
              </a:rPr>
              <a:t>2 </a:t>
            </a:r>
            <a:r>
              <a:rPr sz="2200" b="1" spc="-5" dirty="0">
                <a:latin typeface="Calibri"/>
                <a:cs typeface="Calibri"/>
              </a:rPr>
              <a:t>+ </a:t>
            </a:r>
            <a:r>
              <a:rPr sz="2200" b="1" spc="-5" dirty="0">
                <a:latin typeface="Symbol"/>
                <a:cs typeface="Symbol"/>
              </a:rPr>
              <a:t></a:t>
            </a:r>
            <a:r>
              <a:rPr sz="2175" b="1" spc="-7" baseline="24904" dirty="0">
                <a:latin typeface="Calibri"/>
                <a:cs typeface="Calibri"/>
              </a:rPr>
              <a:t>2</a:t>
            </a:r>
            <a:r>
              <a:rPr sz="2200" b="1" spc="-5" dirty="0">
                <a:latin typeface="Calibri"/>
                <a:cs typeface="Calibri"/>
              </a:rPr>
              <a:t>)/2(1-</a:t>
            </a:r>
            <a:r>
              <a:rPr sz="2200" b="1" spc="-95" dirty="0">
                <a:latin typeface="Calibri"/>
                <a:cs typeface="Calibri"/>
              </a:rPr>
              <a:t> </a:t>
            </a:r>
            <a:r>
              <a:rPr sz="2200" b="1" dirty="0">
                <a:latin typeface="Symbol"/>
                <a:cs typeface="Symbol"/>
              </a:rPr>
              <a:t></a:t>
            </a:r>
            <a:r>
              <a:rPr sz="2200" b="1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406400" indent="-342900">
              <a:lnSpc>
                <a:spcPct val="100000"/>
              </a:lnSpc>
              <a:spcBef>
                <a:spcPts val="2090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600" spc="-5" dirty="0">
                <a:latin typeface="Calibri"/>
                <a:cs typeface="Calibri"/>
              </a:rPr>
              <a:t>Becomes increasingly </a:t>
            </a:r>
            <a:r>
              <a:rPr sz="2600" spc="-10" dirty="0">
                <a:latin typeface="Calibri"/>
                <a:cs typeface="Calibri"/>
              </a:rPr>
              <a:t>accurate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b="1" dirty="0">
                <a:latin typeface="Symbol"/>
                <a:cs typeface="Symbol"/>
              </a:rPr>
              <a:t></a:t>
            </a:r>
            <a:endParaRPr sz="26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25-Ja</a:t>
            </a:r>
            <a:r>
              <a:rPr spc="5" dirty="0"/>
              <a:t>n</a:t>
            </a:r>
            <a:r>
              <a:rPr dirty="0"/>
              <a:t>-19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3877" y="999870"/>
            <a:ext cx="34766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5. </a:t>
            </a:r>
            <a:r>
              <a:rPr sz="3200" spc="-25" dirty="0"/>
              <a:t>ARRIVAL</a:t>
            </a:r>
            <a:r>
              <a:rPr sz="3200" spc="-110" dirty="0"/>
              <a:t> </a:t>
            </a:r>
            <a:r>
              <a:rPr sz="3200" spc="-65" dirty="0"/>
              <a:t>PATTERN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97865" y="1737686"/>
            <a:ext cx="8208645" cy="452564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300" dirty="0">
                <a:latin typeface="Calibri"/>
                <a:cs typeface="Calibri"/>
              </a:rPr>
              <a:t>The </a:t>
            </a:r>
            <a:r>
              <a:rPr sz="2300" spc="-5" dirty="0">
                <a:latin typeface="Calibri"/>
                <a:cs typeface="Calibri"/>
              </a:rPr>
              <a:t>arrival </a:t>
            </a:r>
            <a:r>
              <a:rPr sz="2300" spc="-15" dirty="0">
                <a:latin typeface="Calibri"/>
                <a:cs typeface="Calibri"/>
              </a:rPr>
              <a:t>pattern </a:t>
            </a:r>
            <a:r>
              <a:rPr sz="2300" spc="-5" dirty="0">
                <a:latin typeface="Calibri"/>
                <a:cs typeface="Calibri"/>
              </a:rPr>
              <a:t>of </a:t>
            </a:r>
            <a:r>
              <a:rPr sz="2300" spc="-15" dirty="0">
                <a:latin typeface="Calibri"/>
                <a:cs typeface="Calibri"/>
              </a:rPr>
              <a:t>customers </a:t>
            </a:r>
            <a:r>
              <a:rPr sz="2300" dirty="0">
                <a:latin typeface="Calibri"/>
                <a:cs typeface="Calibri"/>
              </a:rPr>
              <a:t>is </a:t>
            </a:r>
            <a:r>
              <a:rPr sz="2300" spc="-5" dirty="0">
                <a:latin typeface="Calibri"/>
                <a:cs typeface="Calibri"/>
              </a:rPr>
              <a:t>usually </a:t>
            </a:r>
            <a:r>
              <a:rPr sz="2300" b="1" spc="-5" dirty="0">
                <a:latin typeface="Calibri"/>
                <a:cs typeface="Calibri"/>
              </a:rPr>
              <a:t>specified </a:t>
            </a:r>
            <a:r>
              <a:rPr sz="2300" b="1" spc="-10" dirty="0">
                <a:latin typeface="Calibri"/>
                <a:cs typeface="Calibri"/>
              </a:rPr>
              <a:t>by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125" dirty="0"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FF0000"/>
                </a:solidFill>
                <a:latin typeface="Calibri"/>
                <a:cs typeface="Calibri"/>
              </a:rPr>
              <a:t>arrival</a:t>
            </a:r>
            <a:endParaRPr sz="2300">
              <a:latin typeface="Calibri"/>
              <a:cs typeface="Calibri"/>
            </a:endParaRPr>
          </a:p>
          <a:p>
            <a:pPr marL="355600" marR="297180">
              <a:lnSpc>
                <a:spcPts val="5040"/>
              </a:lnSpc>
              <a:spcBef>
                <a:spcPts val="250"/>
              </a:spcBef>
            </a:pPr>
            <a:r>
              <a:rPr sz="2300" b="1" spc="-25" dirty="0">
                <a:solidFill>
                  <a:srgbClr val="FF0000"/>
                </a:solidFill>
                <a:latin typeface="Calibri"/>
                <a:cs typeface="Calibri"/>
              </a:rPr>
              <a:t>rate </a:t>
            </a:r>
            <a:r>
              <a:rPr sz="2300" b="1" spc="-5" dirty="0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sz="3000" b="1" i="1" spc="-5" dirty="0">
                <a:latin typeface="Calibri"/>
                <a:cs typeface="Calibri"/>
              </a:rPr>
              <a:t>Arrivals </a:t>
            </a:r>
            <a:r>
              <a:rPr sz="3000" b="1" i="1" spc="-10" dirty="0">
                <a:latin typeface="Calibri"/>
                <a:cs typeface="Calibri"/>
              </a:rPr>
              <a:t>can </a:t>
            </a:r>
            <a:r>
              <a:rPr sz="3000" b="1" i="1" dirty="0">
                <a:latin typeface="Calibri"/>
                <a:cs typeface="Calibri"/>
              </a:rPr>
              <a:t>be measured as the arrival </a:t>
            </a:r>
            <a:r>
              <a:rPr sz="3000" b="1" i="1" spc="-10" dirty="0">
                <a:latin typeface="Calibri"/>
                <a:cs typeface="Calibri"/>
              </a:rPr>
              <a:t>rate  </a:t>
            </a:r>
            <a:r>
              <a:rPr sz="3000" b="1" i="1" spc="-5" dirty="0">
                <a:latin typeface="Calibri"/>
                <a:cs typeface="Calibri"/>
              </a:rPr>
              <a:t>or </a:t>
            </a:r>
            <a:r>
              <a:rPr sz="3000" b="1" i="1" dirty="0">
                <a:latin typeface="Calibri"/>
                <a:cs typeface="Calibri"/>
              </a:rPr>
              <a:t>the </a:t>
            </a:r>
            <a:r>
              <a:rPr sz="3000" b="1" i="1" spc="-10" dirty="0">
                <a:latin typeface="Calibri"/>
                <a:cs typeface="Calibri"/>
              </a:rPr>
              <a:t>interarrival </a:t>
            </a:r>
            <a:r>
              <a:rPr sz="3000" b="1" i="1" dirty="0">
                <a:latin typeface="Calibri"/>
                <a:cs typeface="Calibri"/>
              </a:rPr>
              <a:t>time (</a:t>
            </a:r>
            <a:r>
              <a:rPr sz="3000" b="1" i="1" dirty="0">
                <a:solidFill>
                  <a:srgbClr val="FF0000"/>
                </a:solidFill>
                <a:latin typeface="Calibri"/>
                <a:cs typeface="Calibri"/>
              </a:rPr>
              <a:t>time </a:t>
            </a:r>
            <a:r>
              <a:rPr sz="3000" b="1" i="1" spc="-5" dirty="0">
                <a:solidFill>
                  <a:srgbClr val="FF0000"/>
                </a:solidFill>
                <a:latin typeface="Calibri"/>
                <a:cs typeface="Calibri"/>
              </a:rPr>
              <a:t>between</a:t>
            </a:r>
            <a:r>
              <a:rPr sz="3000" b="1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i="1" spc="-5" dirty="0">
                <a:solidFill>
                  <a:srgbClr val="FF0000"/>
                </a:solidFill>
                <a:latin typeface="Calibri"/>
                <a:cs typeface="Calibri"/>
              </a:rPr>
              <a:t>arrivals</a:t>
            </a:r>
            <a:r>
              <a:rPr sz="3000" b="1" i="1" spc="-5" dirty="0">
                <a:latin typeface="Calibri"/>
                <a:cs typeface="Calibri"/>
              </a:rPr>
              <a:t>).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030"/>
              </a:spcBef>
            </a:pPr>
            <a:r>
              <a:rPr sz="3000" b="1" i="1" spc="-10" dirty="0">
                <a:latin typeface="Calibri"/>
                <a:cs typeface="Calibri"/>
              </a:rPr>
              <a:t>Interarrival </a:t>
            </a:r>
            <a:r>
              <a:rPr sz="3000" b="1" i="1" dirty="0">
                <a:latin typeface="Calibri"/>
                <a:cs typeface="Calibri"/>
              </a:rPr>
              <a:t>time </a:t>
            </a:r>
            <a:r>
              <a:rPr sz="3000" b="1" i="1" spc="-5" dirty="0">
                <a:latin typeface="Calibri"/>
                <a:cs typeface="Calibri"/>
              </a:rPr>
              <a:t>=1/ arrival </a:t>
            </a:r>
            <a:r>
              <a:rPr sz="3000" b="1" i="1" spc="-10" dirty="0">
                <a:latin typeface="Calibri"/>
                <a:cs typeface="Calibri"/>
              </a:rPr>
              <a:t>rate</a:t>
            </a:r>
            <a:r>
              <a:rPr sz="3000" b="1" i="1" spc="-20" dirty="0"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FF0000"/>
                </a:solidFill>
                <a:latin typeface="Calibri"/>
                <a:cs typeface="Calibri"/>
              </a:rPr>
              <a:t>]</a:t>
            </a:r>
            <a:endParaRPr sz="3000">
              <a:latin typeface="Calibri"/>
              <a:cs typeface="Calibri"/>
            </a:endParaRPr>
          </a:p>
          <a:p>
            <a:pPr marL="355600" marR="283210" indent="-342900">
              <a:lnSpc>
                <a:spcPct val="140100"/>
              </a:lnSpc>
              <a:spcBef>
                <a:spcPts val="7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300" dirty="0">
                <a:latin typeface="Calibri"/>
                <a:cs typeface="Calibri"/>
              </a:rPr>
              <a:t>The </a:t>
            </a:r>
            <a:r>
              <a:rPr sz="2300" b="1" spc="-5" dirty="0">
                <a:latin typeface="Calibri"/>
                <a:cs typeface="Calibri"/>
              </a:rPr>
              <a:t>arrival </a:t>
            </a:r>
            <a:r>
              <a:rPr sz="2300" b="1" spc="-15" dirty="0">
                <a:latin typeface="Calibri"/>
                <a:cs typeface="Calibri"/>
              </a:rPr>
              <a:t>pattern </a:t>
            </a:r>
            <a:r>
              <a:rPr sz="2300" spc="-20" dirty="0">
                <a:latin typeface="Calibri"/>
                <a:cs typeface="Calibri"/>
              </a:rPr>
              <a:t>may </a:t>
            </a:r>
            <a:r>
              <a:rPr sz="2300" spc="-5" dirty="0">
                <a:latin typeface="Calibri"/>
                <a:cs typeface="Calibri"/>
              </a:rPr>
              <a:t>be </a:t>
            </a:r>
            <a:r>
              <a:rPr sz="2300" b="1" spc="-5" dirty="0">
                <a:solidFill>
                  <a:srgbClr val="FF0000"/>
                </a:solidFill>
                <a:latin typeface="Calibri"/>
                <a:cs typeface="Calibri"/>
              </a:rPr>
              <a:t>deterministic </a:t>
            </a:r>
            <a:r>
              <a:rPr sz="2300" spc="-5" dirty="0">
                <a:latin typeface="Calibri"/>
                <a:cs typeface="Calibri"/>
              </a:rPr>
              <a:t>or </a:t>
            </a:r>
            <a:r>
              <a:rPr sz="2300" dirty="0">
                <a:latin typeface="Calibri"/>
                <a:cs typeface="Calibri"/>
              </a:rPr>
              <a:t>it </a:t>
            </a:r>
            <a:r>
              <a:rPr sz="2300" spc="-15" dirty="0">
                <a:latin typeface="Calibri"/>
                <a:cs typeface="Calibri"/>
              </a:rPr>
              <a:t>may </a:t>
            </a:r>
            <a:r>
              <a:rPr sz="2300" spc="-5" dirty="0">
                <a:latin typeface="Calibri"/>
                <a:cs typeface="Calibri"/>
              </a:rPr>
              <a:t>be </a:t>
            </a:r>
            <a:r>
              <a:rPr sz="2300" dirty="0">
                <a:latin typeface="Calibri"/>
                <a:cs typeface="Calibri"/>
              </a:rPr>
              <a:t>a </a:t>
            </a:r>
            <a:r>
              <a:rPr sz="2300" b="1" spc="-10" dirty="0">
                <a:solidFill>
                  <a:srgbClr val="FF0000"/>
                </a:solidFill>
                <a:latin typeface="Calibri"/>
                <a:cs typeface="Calibri"/>
              </a:rPr>
              <a:t>random  </a:t>
            </a:r>
            <a:r>
              <a:rPr sz="2300" b="1" spc="-5" dirty="0">
                <a:solidFill>
                  <a:srgbClr val="FF0000"/>
                </a:solidFill>
                <a:latin typeface="Calibri"/>
                <a:cs typeface="Calibri"/>
              </a:rPr>
              <a:t>variabl</a:t>
            </a:r>
            <a:r>
              <a:rPr sz="2300" spc="-5" dirty="0">
                <a:solidFill>
                  <a:srgbClr val="FF0000"/>
                </a:solidFill>
                <a:latin typeface="Calibri"/>
                <a:cs typeface="Calibri"/>
              </a:rPr>
              <a:t>e </a:t>
            </a:r>
            <a:r>
              <a:rPr sz="2300" spc="-5" dirty="0">
                <a:latin typeface="Calibri"/>
                <a:cs typeface="Calibri"/>
              </a:rPr>
              <a:t>with </a:t>
            </a:r>
            <a:r>
              <a:rPr sz="2300" dirty="0">
                <a:latin typeface="Calibri"/>
                <a:cs typeface="Calibri"/>
              </a:rPr>
              <a:t>a </a:t>
            </a:r>
            <a:r>
              <a:rPr sz="2300" spc="-5" dirty="0">
                <a:latin typeface="Calibri"/>
                <a:cs typeface="Calibri"/>
              </a:rPr>
              <a:t>known </a:t>
            </a:r>
            <a:r>
              <a:rPr sz="2300" b="1" spc="-5" dirty="0">
                <a:latin typeface="Calibri"/>
                <a:cs typeface="Calibri"/>
              </a:rPr>
              <a:t>probability</a:t>
            </a:r>
            <a:r>
              <a:rPr sz="2300" b="1" spc="25" dirty="0">
                <a:latin typeface="Calibri"/>
                <a:cs typeface="Calibri"/>
              </a:rPr>
              <a:t> </a:t>
            </a:r>
            <a:r>
              <a:rPr sz="2300" b="1" spc="-5" dirty="0">
                <a:latin typeface="Calibri"/>
                <a:cs typeface="Calibri"/>
              </a:rPr>
              <a:t>distribution</a:t>
            </a:r>
            <a:r>
              <a:rPr sz="2300" spc="-5" dirty="0">
                <a:latin typeface="Calibri"/>
                <a:cs typeface="Calibri"/>
              </a:rPr>
              <a:t>.</a:t>
            </a:r>
            <a:endParaRPr sz="2300">
              <a:latin typeface="Calibri"/>
              <a:cs typeface="Calibri"/>
            </a:endParaRPr>
          </a:p>
          <a:p>
            <a:pPr marL="355600" marR="5080" indent="-342900">
              <a:lnSpc>
                <a:spcPct val="140000"/>
              </a:lnSpc>
              <a:spcBef>
                <a:spcPts val="555"/>
              </a:spcBef>
              <a:buFont typeface="Arial"/>
              <a:buChar char="•"/>
              <a:tabLst>
                <a:tab pos="354965" algn="l"/>
                <a:tab pos="355600" algn="l"/>
                <a:tab pos="684530" algn="l"/>
                <a:tab pos="1343025" algn="l"/>
                <a:tab pos="2411730" algn="l"/>
                <a:tab pos="2879725" algn="l"/>
                <a:tab pos="3437254" algn="l"/>
                <a:tab pos="4556125" algn="l"/>
                <a:tab pos="4966335" algn="l"/>
                <a:tab pos="6374765" algn="l"/>
                <a:tab pos="7411084" algn="l"/>
                <a:tab pos="7789545" algn="l"/>
              </a:tabLst>
            </a:pPr>
            <a:r>
              <a:rPr sz="2300" spc="-5" dirty="0">
                <a:latin typeface="Calibri"/>
                <a:cs typeface="Calibri"/>
              </a:rPr>
              <a:t>I</a:t>
            </a:r>
            <a:r>
              <a:rPr sz="2300" dirty="0">
                <a:latin typeface="Calibri"/>
                <a:cs typeface="Calibri"/>
              </a:rPr>
              <a:t>t	m</a:t>
            </a:r>
            <a:r>
              <a:rPr sz="2300" spc="-55" dirty="0">
                <a:latin typeface="Calibri"/>
                <a:cs typeface="Calibri"/>
              </a:rPr>
              <a:t>a</a:t>
            </a:r>
            <a:r>
              <a:rPr sz="2300" dirty="0">
                <a:latin typeface="Calibri"/>
                <a:cs typeface="Calibri"/>
              </a:rPr>
              <a:t>y	</a:t>
            </a:r>
            <a:r>
              <a:rPr sz="2300" spc="-5" dirty="0">
                <a:latin typeface="Calibri"/>
                <a:cs typeface="Calibri"/>
              </a:rPr>
              <a:t>d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10" dirty="0">
                <a:latin typeface="Calibri"/>
                <a:cs typeface="Calibri"/>
              </a:rPr>
              <a:t>p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5" dirty="0">
                <a:latin typeface="Calibri"/>
                <a:cs typeface="Calibri"/>
              </a:rPr>
              <a:t>n</a:t>
            </a:r>
            <a:r>
              <a:rPr sz="2300" dirty="0">
                <a:latin typeface="Calibri"/>
                <a:cs typeface="Calibri"/>
              </a:rPr>
              <a:t>d	</a:t>
            </a:r>
            <a:r>
              <a:rPr sz="2300" spc="-5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n	the	</a:t>
            </a:r>
            <a:r>
              <a:rPr sz="2300" b="1" dirty="0">
                <a:latin typeface="Calibri"/>
                <a:cs typeface="Calibri"/>
              </a:rPr>
              <a:t>number	</a:t>
            </a:r>
            <a:r>
              <a:rPr sz="2300" b="1" spc="-5" dirty="0">
                <a:latin typeface="Calibri"/>
                <a:cs typeface="Calibri"/>
              </a:rPr>
              <a:t>o</a:t>
            </a:r>
            <a:r>
              <a:rPr sz="2300" b="1" dirty="0">
                <a:latin typeface="Calibri"/>
                <a:cs typeface="Calibri"/>
              </a:rPr>
              <a:t>f	</a:t>
            </a:r>
            <a:r>
              <a:rPr sz="2300" b="1" spc="-5" dirty="0">
                <a:latin typeface="Calibri"/>
                <a:cs typeface="Calibri"/>
              </a:rPr>
              <a:t>cu</a:t>
            </a:r>
            <a:r>
              <a:rPr sz="2300" b="1" spc="-25" dirty="0">
                <a:latin typeface="Calibri"/>
                <a:cs typeface="Calibri"/>
              </a:rPr>
              <a:t>s</a:t>
            </a:r>
            <a:r>
              <a:rPr sz="2300" b="1" spc="-20" dirty="0">
                <a:latin typeface="Calibri"/>
                <a:cs typeface="Calibri"/>
              </a:rPr>
              <a:t>t</a:t>
            </a:r>
            <a:r>
              <a:rPr sz="2300" b="1" dirty="0">
                <a:latin typeface="Calibri"/>
                <a:cs typeface="Calibri"/>
              </a:rPr>
              <a:t>ome</a:t>
            </a:r>
            <a:r>
              <a:rPr sz="2300" b="1" spc="-40" dirty="0">
                <a:latin typeface="Calibri"/>
                <a:cs typeface="Calibri"/>
              </a:rPr>
              <a:t>r</a:t>
            </a:r>
            <a:r>
              <a:rPr sz="2300" b="1" dirty="0">
                <a:latin typeface="Calibri"/>
                <a:cs typeface="Calibri"/>
              </a:rPr>
              <a:t>s	</a:t>
            </a:r>
            <a:r>
              <a:rPr sz="2300" dirty="0">
                <a:latin typeface="Calibri"/>
                <a:cs typeface="Calibri"/>
              </a:rPr>
              <a:t>al</a:t>
            </a:r>
            <a:r>
              <a:rPr sz="2300" spc="-40" dirty="0">
                <a:latin typeface="Calibri"/>
                <a:cs typeface="Calibri"/>
              </a:rPr>
              <a:t>r</a:t>
            </a:r>
            <a:r>
              <a:rPr sz="2300" dirty="0">
                <a:latin typeface="Calibri"/>
                <a:cs typeface="Calibri"/>
              </a:rPr>
              <a:t>ea</a:t>
            </a:r>
            <a:r>
              <a:rPr sz="2300" spc="5" dirty="0">
                <a:latin typeface="Calibri"/>
                <a:cs typeface="Calibri"/>
              </a:rPr>
              <a:t>d</a:t>
            </a:r>
            <a:r>
              <a:rPr sz="2300" dirty="0">
                <a:latin typeface="Calibri"/>
                <a:cs typeface="Calibri"/>
              </a:rPr>
              <a:t>y	</a:t>
            </a:r>
            <a:r>
              <a:rPr sz="2300" spc="-5" dirty="0">
                <a:latin typeface="Calibri"/>
                <a:cs typeface="Calibri"/>
              </a:rPr>
              <a:t>i</a:t>
            </a:r>
            <a:r>
              <a:rPr sz="2300" dirty="0">
                <a:latin typeface="Calibri"/>
                <a:cs typeface="Calibri"/>
              </a:rPr>
              <a:t>n	</a:t>
            </a:r>
            <a:r>
              <a:rPr sz="2300" b="1" dirty="0">
                <a:latin typeface="Calibri"/>
                <a:cs typeface="Calibri"/>
              </a:rPr>
              <a:t>the  </a:t>
            </a:r>
            <a:r>
              <a:rPr sz="2300" b="1" spc="-15" dirty="0">
                <a:latin typeface="Calibri"/>
                <a:cs typeface="Calibri"/>
              </a:rPr>
              <a:t>system</a:t>
            </a:r>
            <a:r>
              <a:rPr sz="2300" spc="-15" dirty="0">
                <a:latin typeface="Calibri"/>
                <a:cs typeface="Calibri"/>
              </a:rPr>
              <a:t>, </a:t>
            </a:r>
            <a:r>
              <a:rPr sz="2300" spc="-5" dirty="0">
                <a:latin typeface="Calibri"/>
                <a:cs typeface="Calibri"/>
              </a:rPr>
              <a:t>or it </a:t>
            </a:r>
            <a:r>
              <a:rPr sz="2300" spc="-20" dirty="0">
                <a:latin typeface="Calibri"/>
                <a:cs typeface="Calibri"/>
              </a:rPr>
              <a:t>may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b="1" spc="-5" dirty="0">
                <a:latin typeface="Calibri"/>
                <a:cs typeface="Calibri"/>
              </a:rPr>
              <a:t>state-independent</a:t>
            </a:r>
            <a:r>
              <a:rPr sz="2300" spc="-5" dirty="0">
                <a:latin typeface="Calibri"/>
                <a:cs typeface="Calibri"/>
              </a:rPr>
              <a:t>.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25-Ja</a:t>
            </a:r>
            <a:r>
              <a:rPr spc="5" dirty="0"/>
              <a:t>n</a:t>
            </a:r>
            <a:r>
              <a:rPr dirty="0"/>
              <a:t>-19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6925" y="1123569"/>
            <a:ext cx="44761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5. </a:t>
            </a:r>
            <a:r>
              <a:rPr sz="3200" spc="-25" dirty="0"/>
              <a:t>ARRIVAL </a:t>
            </a:r>
            <a:r>
              <a:rPr sz="3200" spc="-65" dirty="0"/>
              <a:t>PATTERN</a:t>
            </a:r>
            <a:r>
              <a:rPr sz="3200" spc="-60" dirty="0"/>
              <a:t> </a:t>
            </a:r>
            <a:r>
              <a:rPr sz="3200" spc="10" dirty="0"/>
              <a:t>Cont’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2014315"/>
            <a:ext cx="8150225" cy="3728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1915" indent="-343535">
              <a:lnSpc>
                <a:spcPct val="14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20" dirty="0">
                <a:latin typeface="Calibri"/>
                <a:cs typeface="Calibri"/>
              </a:rPr>
              <a:t>May </a:t>
            </a:r>
            <a:r>
              <a:rPr sz="2500" spc="-5" dirty="0">
                <a:latin typeface="Calibri"/>
                <a:cs typeface="Calibri"/>
              </a:rPr>
              <a:t>also </a:t>
            </a:r>
            <a:r>
              <a:rPr sz="2500" spc="-10" dirty="0">
                <a:latin typeface="Calibri"/>
                <a:cs typeface="Calibri"/>
              </a:rPr>
              <a:t>depend </a:t>
            </a:r>
            <a:r>
              <a:rPr sz="2500" spc="-5" dirty="0">
                <a:latin typeface="Calibri"/>
                <a:cs typeface="Calibri"/>
              </a:rPr>
              <a:t>on whether </a:t>
            </a:r>
            <a:r>
              <a:rPr sz="2500" spc="-15" dirty="0">
                <a:latin typeface="Calibri"/>
                <a:cs typeface="Calibri"/>
              </a:rPr>
              <a:t>customers </a:t>
            </a:r>
            <a:r>
              <a:rPr sz="2500" spc="-5" dirty="0">
                <a:latin typeface="Calibri"/>
                <a:cs typeface="Calibri"/>
              </a:rPr>
              <a:t>arrive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singly </a:t>
            </a:r>
            <a:r>
              <a:rPr sz="2500" spc="-10" dirty="0">
                <a:latin typeface="Calibri"/>
                <a:cs typeface="Calibri"/>
              </a:rPr>
              <a:t>or 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in  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batches</a:t>
            </a:r>
            <a:r>
              <a:rPr sz="2500" spc="-15" dirty="0">
                <a:latin typeface="Calibri"/>
                <a:cs typeface="Calibri"/>
              </a:rPr>
              <a:t>, </a:t>
            </a:r>
            <a:r>
              <a:rPr sz="2500" spc="-5" dirty="0">
                <a:latin typeface="Calibri"/>
                <a:cs typeface="Calibri"/>
              </a:rPr>
              <a:t>whether 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balking </a:t>
            </a:r>
            <a:r>
              <a:rPr sz="2500" spc="-5" dirty="0">
                <a:latin typeface="Calibri"/>
                <a:cs typeface="Calibri"/>
              </a:rPr>
              <a:t>or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reneging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8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permitted.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  <a:buAutoNum type="romanLcParenBoth"/>
              <a:tabLst>
                <a:tab pos="434975" algn="l"/>
                <a:tab pos="435609" algn="l"/>
                <a:tab pos="1092835" algn="l"/>
                <a:tab pos="1768475" algn="l"/>
                <a:tab pos="2021839" algn="l"/>
                <a:tab pos="2426970" algn="l"/>
                <a:tab pos="3257550" algn="l"/>
                <a:tab pos="3931285" algn="l"/>
                <a:tab pos="4542790" algn="l"/>
                <a:tab pos="4676775" algn="l"/>
                <a:tab pos="5774055" algn="l"/>
                <a:tab pos="5946775" algn="l"/>
                <a:tab pos="6316980" algn="l"/>
                <a:tab pos="6379210" algn="l"/>
                <a:tab pos="6755765" algn="l"/>
                <a:tab pos="6800215" algn="l"/>
                <a:tab pos="7411084" algn="l"/>
                <a:tab pos="7679690" algn="l"/>
              </a:tabLst>
            </a:pP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b="1" i="1" spc="-1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lk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i="1" spc="-15" dirty="0">
                <a:solidFill>
                  <a:srgbClr val="FF0000"/>
                </a:solidFill>
                <a:latin typeface="Arial"/>
                <a:cs typeface="Arial"/>
              </a:rPr>
              <a:t>ng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:	</a:t>
            </a:r>
            <a:r>
              <a:rPr sz="2400" i="1" spc="-10" dirty="0">
                <a:latin typeface="Arial"/>
                <a:cs typeface="Arial"/>
              </a:rPr>
              <a:t>Th</a:t>
            </a:r>
            <a:r>
              <a:rPr sz="2400" i="1" spc="-5" dirty="0">
                <a:latin typeface="Arial"/>
                <a:cs typeface="Arial"/>
              </a:rPr>
              <a:t>e</a:t>
            </a:r>
            <a:r>
              <a:rPr sz="2400" i="1" dirty="0">
                <a:latin typeface="Arial"/>
                <a:cs typeface="Arial"/>
              </a:rPr>
              <a:t>	</a:t>
            </a:r>
            <a:r>
              <a:rPr sz="2400" b="1" i="1" spc="-5" dirty="0">
                <a:latin typeface="Arial"/>
                <a:cs typeface="Arial"/>
              </a:rPr>
              <a:t>cu</a:t>
            </a:r>
            <a:r>
              <a:rPr sz="2400" b="1" i="1" spc="-15" dirty="0">
                <a:latin typeface="Arial"/>
                <a:cs typeface="Arial"/>
              </a:rPr>
              <a:t>s</a:t>
            </a:r>
            <a:r>
              <a:rPr sz="2400" b="1" i="1" dirty="0">
                <a:latin typeface="Arial"/>
                <a:cs typeface="Arial"/>
              </a:rPr>
              <a:t>t</a:t>
            </a:r>
            <a:r>
              <a:rPr sz="2400" b="1" i="1" spc="-10" dirty="0">
                <a:latin typeface="Arial"/>
                <a:cs typeface="Arial"/>
              </a:rPr>
              <a:t>o</a:t>
            </a:r>
            <a:r>
              <a:rPr sz="2400" b="1" i="1" spc="-5" dirty="0">
                <a:latin typeface="Arial"/>
                <a:cs typeface="Arial"/>
              </a:rPr>
              <a:t>mer</a:t>
            </a:r>
            <a:r>
              <a:rPr sz="2400" b="1" i="1" dirty="0">
                <a:latin typeface="Arial"/>
                <a:cs typeface="Arial"/>
              </a:rPr>
              <a:t>	</a:t>
            </a:r>
            <a:r>
              <a:rPr sz="2400" b="1" i="1" spc="-5" dirty="0">
                <a:latin typeface="Arial"/>
                <a:cs typeface="Arial"/>
              </a:rPr>
              <a:t>may</a:t>
            </a:r>
            <a:r>
              <a:rPr sz="2400" b="1" i="1" dirty="0">
                <a:latin typeface="Arial"/>
                <a:cs typeface="Arial"/>
              </a:rPr>
              <a:t>		</a:t>
            </a:r>
            <a:r>
              <a:rPr sz="2400" b="1" i="1" spc="-5" dirty="0">
                <a:latin typeface="Arial"/>
                <a:cs typeface="Arial"/>
              </a:rPr>
              <a:t>de</a:t>
            </a:r>
            <a:r>
              <a:rPr sz="2400" b="1" i="1" spc="-15" dirty="0">
                <a:latin typeface="Arial"/>
                <a:cs typeface="Arial"/>
              </a:rPr>
              <a:t>c</a:t>
            </a:r>
            <a:r>
              <a:rPr sz="2400" b="1" i="1" spc="-5" dirty="0">
                <a:latin typeface="Arial"/>
                <a:cs typeface="Arial"/>
              </a:rPr>
              <a:t>ide</a:t>
            </a:r>
            <a:r>
              <a:rPr sz="2400" b="1" i="1" dirty="0">
                <a:latin typeface="Arial"/>
                <a:cs typeface="Arial"/>
              </a:rPr>
              <a:t>	</a:t>
            </a:r>
            <a:r>
              <a:rPr sz="2400" b="1" i="1" spc="-15" dirty="0">
                <a:latin typeface="Arial"/>
                <a:cs typeface="Arial"/>
              </a:rPr>
              <a:t>n</a:t>
            </a:r>
            <a:r>
              <a:rPr sz="2400" b="1" i="1" dirty="0">
                <a:latin typeface="Arial"/>
                <a:cs typeface="Arial"/>
              </a:rPr>
              <a:t>ot		to		</a:t>
            </a:r>
            <a:r>
              <a:rPr sz="2400" b="1" i="1" spc="-5" dirty="0">
                <a:latin typeface="Arial"/>
                <a:cs typeface="Arial"/>
              </a:rPr>
              <a:t>enter</a:t>
            </a:r>
            <a:r>
              <a:rPr sz="2400" b="1" i="1" dirty="0">
                <a:latin typeface="Arial"/>
                <a:cs typeface="Arial"/>
              </a:rPr>
              <a:t>	</a:t>
            </a:r>
            <a:r>
              <a:rPr sz="2400" b="1" i="1" spc="-5" dirty="0">
                <a:latin typeface="Arial"/>
                <a:cs typeface="Arial"/>
              </a:rPr>
              <a:t>the  </a:t>
            </a:r>
            <a:r>
              <a:rPr sz="2400" b="1" i="1" spc="-10" dirty="0">
                <a:latin typeface="Arial"/>
                <a:cs typeface="Arial"/>
              </a:rPr>
              <a:t>queu</a:t>
            </a:r>
            <a:r>
              <a:rPr sz="2400" b="1" i="1" spc="-5" dirty="0">
                <a:latin typeface="Arial"/>
                <a:cs typeface="Arial"/>
              </a:rPr>
              <a:t>e</a:t>
            </a:r>
            <a:r>
              <a:rPr sz="2400" b="1" i="1" dirty="0">
                <a:latin typeface="Arial"/>
                <a:cs typeface="Arial"/>
              </a:rPr>
              <a:t>	</a:t>
            </a:r>
            <a:r>
              <a:rPr sz="2400" b="1" i="1" spc="-5" dirty="0">
                <a:latin typeface="Arial"/>
                <a:cs typeface="Arial"/>
              </a:rPr>
              <a:t>upo</a:t>
            </a:r>
            <a:r>
              <a:rPr sz="2400" b="1" i="1" dirty="0">
                <a:latin typeface="Arial"/>
                <a:cs typeface="Arial"/>
              </a:rPr>
              <a:t>n	</a:t>
            </a:r>
            <a:r>
              <a:rPr sz="2400" b="1" i="1" spc="-5" dirty="0">
                <a:latin typeface="Arial"/>
                <a:cs typeface="Arial"/>
              </a:rPr>
              <a:t>Arriva</a:t>
            </a:r>
            <a:r>
              <a:rPr sz="2400" b="1" i="1" dirty="0">
                <a:latin typeface="Arial"/>
                <a:cs typeface="Arial"/>
              </a:rPr>
              <a:t>l</a:t>
            </a:r>
            <a:r>
              <a:rPr sz="2400" i="1" dirty="0">
                <a:latin typeface="Arial"/>
                <a:cs typeface="Arial"/>
              </a:rPr>
              <a:t>,	</a:t>
            </a:r>
            <a:r>
              <a:rPr sz="2400" i="1" spc="-5" dirty="0">
                <a:latin typeface="Arial"/>
                <a:cs typeface="Arial"/>
              </a:rPr>
              <a:t>perhaps</a:t>
            </a:r>
            <a:r>
              <a:rPr sz="2400" i="1" dirty="0">
                <a:latin typeface="Arial"/>
                <a:cs typeface="Arial"/>
              </a:rPr>
              <a:t>	</a:t>
            </a:r>
            <a:r>
              <a:rPr sz="2400" b="1" i="1" spc="-5" dirty="0">
                <a:latin typeface="Arial"/>
                <a:cs typeface="Arial"/>
              </a:rPr>
              <a:t>be</a:t>
            </a:r>
            <a:r>
              <a:rPr sz="2400" b="1" i="1" spc="-15" dirty="0">
                <a:latin typeface="Arial"/>
                <a:cs typeface="Arial"/>
              </a:rPr>
              <a:t>c</a:t>
            </a:r>
            <a:r>
              <a:rPr sz="2400" b="1" i="1" spc="-5" dirty="0">
                <a:latin typeface="Arial"/>
                <a:cs typeface="Arial"/>
              </a:rPr>
              <a:t>ause</a:t>
            </a:r>
            <a:r>
              <a:rPr sz="2400" b="1" i="1" dirty="0">
                <a:latin typeface="Arial"/>
                <a:cs typeface="Arial"/>
              </a:rPr>
              <a:t>		</a:t>
            </a:r>
            <a:r>
              <a:rPr sz="2400" b="1" i="1" spc="5" dirty="0">
                <a:latin typeface="Arial"/>
                <a:cs typeface="Arial"/>
              </a:rPr>
              <a:t>i</a:t>
            </a:r>
            <a:r>
              <a:rPr sz="2400" b="1" i="1" dirty="0">
                <a:latin typeface="Arial"/>
                <a:cs typeface="Arial"/>
              </a:rPr>
              <a:t>t	i</a:t>
            </a:r>
            <a:r>
              <a:rPr sz="2400" b="1" i="1" spc="-5" dirty="0">
                <a:latin typeface="Arial"/>
                <a:cs typeface="Arial"/>
              </a:rPr>
              <a:t>s</a:t>
            </a:r>
            <a:r>
              <a:rPr sz="2400" b="1" i="1" dirty="0">
                <a:latin typeface="Arial"/>
                <a:cs typeface="Arial"/>
              </a:rPr>
              <a:t>	too	l</a:t>
            </a:r>
            <a:r>
              <a:rPr sz="2400" b="1" i="1" spc="-10" dirty="0">
                <a:latin typeface="Arial"/>
                <a:cs typeface="Arial"/>
              </a:rPr>
              <a:t>o</a:t>
            </a:r>
            <a:r>
              <a:rPr sz="2400" b="1" i="1" dirty="0">
                <a:latin typeface="Arial"/>
                <a:cs typeface="Arial"/>
              </a:rPr>
              <a:t>n</a:t>
            </a:r>
            <a:r>
              <a:rPr sz="2400" b="1" i="1" spc="-20" dirty="0">
                <a:latin typeface="Arial"/>
                <a:cs typeface="Arial"/>
              </a:rPr>
              <a:t>g</a:t>
            </a:r>
            <a:r>
              <a:rPr sz="2400" i="1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 marR="6350">
              <a:lnSpc>
                <a:spcPct val="150000"/>
              </a:lnSpc>
              <a:spcBef>
                <a:spcPts val="5"/>
              </a:spcBef>
              <a:buAutoNum type="romanLcParenBoth"/>
              <a:tabLst>
                <a:tab pos="576580" algn="l"/>
                <a:tab pos="577215" algn="l"/>
                <a:tab pos="2258060" algn="l"/>
                <a:tab pos="2972435" algn="l"/>
                <a:tab pos="4417695" algn="l"/>
                <a:tab pos="5184140" algn="l"/>
                <a:tab pos="6276975" algn="l"/>
                <a:tab pos="6722109" algn="l"/>
                <a:tab pos="7677784" algn="l"/>
              </a:tabLst>
            </a:pP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b="1" i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neg</a:t>
            </a:r>
            <a:r>
              <a:rPr sz="2400" b="1" i="1" spc="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i="1" spc="-1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:	</a:t>
            </a:r>
            <a:r>
              <a:rPr sz="2400" i="1" spc="-10" dirty="0">
                <a:latin typeface="Arial"/>
                <a:cs typeface="Arial"/>
              </a:rPr>
              <a:t>Th</a:t>
            </a:r>
            <a:r>
              <a:rPr sz="2400" i="1" spc="-5" dirty="0">
                <a:latin typeface="Arial"/>
                <a:cs typeface="Arial"/>
              </a:rPr>
              <a:t>e</a:t>
            </a:r>
            <a:r>
              <a:rPr sz="2400" i="1" dirty="0">
                <a:latin typeface="Arial"/>
                <a:cs typeface="Arial"/>
              </a:rPr>
              <a:t>	</a:t>
            </a:r>
            <a:r>
              <a:rPr sz="2400" i="1" spc="-5" dirty="0">
                <a:latin typeface="Arial"/>
                <a:cs typeface="Arial"/>
              </a:rPr>
              <a:t>cust</a:t>
            </a:r>
            <a:r>
              <a:rPr sz="2400" i="1" dirty="0">
                <a:latin typeface="Arial"/>
                <a:cs typeface="Arial"/>
              </a:rPr>
              <a:t>o</a:t>
            </a:r>
            <a:r>
              <a:rPr sz="2400" i="1" spc="-20" dirty="0">
                <a:latin typeface="Arial"/>
                <a:cs typeface="Arial"/>
              </a:rPr>
              <a:t>m</a:t>
            </a:r>
            <a:r>
              <a:rPr sz="2400" i="1" spc="-5" dirty="0">
                <a:latin typeface="Arial"/>
                <a:cs typeface="Arial"/>
              </a:rPr>
              <a:t>er</a:t>
            </a:r>
            <a:r>
              <a:rPr sz="2400" i="1" dirty="0">
                <a:latin typeface="Arial"/>
                <a:cs typeface="Arial"/>
              </a:rPr>
              <a:t>	</a:t>
            </a:r>
            <a:r>
              <a:rPr sz="2400" i="1" spc="-10" dirty="0">
                <a:latin typeface="Arial"/>
                <a:cs typeface="Arial"/>
              </a:rPr>
              <a:t>m</a:t>
            </a:r>
            <a:r>
              <a:rPr sz="2400" i="1" spc="-5" dirty="0">
                <a:latin typeface="Arial"/>
                <a:cs typeface="Arial"/>
              </a:rPr>
              <a:t>ay</a:t>
            </a:r>
            <a:r>
              <a:rPr sz="2400" i="1" dirty="0">
                <a:latin typeface="Arial"/>
                <a:cs typeface="Arial"/>
              </a:rPr>
              <a:t>	d</a:t>
            </a:r>
            <a:r>
              <a:rPr sz="2400" i="1" spc="-5" dirty="0">
                <a:latin typeface="Arial"/>
                <a:cs typeface="Arial"/>
              </a:rPr>
              <a:t>eci</a:t>
            </a:r>
            <a:r>
              <a:rPr sz="2400" i="1" spc="5" dirty="0">
                <a:latin typeface="Arial"/>
                <a:cs typeface="Arial"/>
              </a:rPr>
              <a:t>d</a:t>
            </a:r>
            <a:r>
              <a:rPr sz="2400" i="1" spc="-5" dirty="0">
                <a:latin typeface="Arial"/>
                <a:cs typeface="Arial"/>
              </a:rPr>
              <a:t>e</a:t>
            </a:r>
            <a:r>
              <a:rPr sz="2400" i="1" dirty="0">
                <a:latin typeface="Arial"/>
                <a:cs typeface="Arial"/>
              </a:rPr>
              <a:t>	t</a:t>
            </a:r>
            <a:r>
              <a:rPr sz="2400" i="1" spc="-5" dirty="0">
                <a:latin typeface="Arial"/>
                <a:cs typeface="Arial"/>
              </a:rPr>
              <a:t>o</a:t>
            </a:r>
            <a:r>
              <a:rPr sz="2400" i="1" dirty="0">
                <a:latin typeface="Arial"/>
                <a:cs typeface="Arial"/>
              </a:rPr>
              <a:t>	</a:t>
            </a:r>
            <a:r>
              <a:rPr sz="2400" b="1" i="1" spc="-5" dirty="0">
                <a:latin typeface="Arial"/>
                <a:cs typeface="Arial"/>
              </a:rPr>
              <a:t>lea</a:t>
            </a:r>
            <a:r>
              <a:rPr sz="2400" b="1" i="1" dirty="0">
                <a:latin typeface="Arial"/>
                <a:cs typeface="Arial"/>
              </a:rPr>
              <a:t>v</a:t>
            </a:r>
            <a:r>
              <a:rPr sz="2400" b="1" i="1" spc="-5" dirty="0">
                <a:latin typeface="Arial"/>
                <a:cs typeface="Arial"/>
              </a:rPr>
              <a:t>e</a:t>
            </a:r>
            <a:r>
              <a:rPr sz="2400" b="1" i="1" dirty="0">
                <a:latin typeface="Arial"/>
                <a:cs typeface="Arial"/>
              </a:rPr>
              <a:t>	</a:t>
            </a:r>
            <a:r>
              <a:rPr sz="2400" b="1" i="1" spc="-5" dirty="0">
                <a:latin typeface="Arial"/>
                <a:cs typeface="Arial"/>
              </a:rPr>
              <a:t>the  queue after </a:t>
            </a:r>
            <a:r>
              <a:rPr sz="2400" b="1" i="1" spc="-10" dirty="0">
                <a:latin typeface="Arial"/>
                <a:cs typeface="Arial"/>
              </a:rPr>
              <a:t>Waiting </a:t>
            </a:r>
            <a:r>
              <a:rPr sz="2400" b="1" i="1" spc="-5" dirty="0">
                <a:latin typeface="Arial"/>
                <a:cs typeface="Arial"/>
              </a:rPr>
              <a:t>a certain </a:t>
            </a:r>
            <a:r>
              <a:rPr sz="2400" b="1" i="1" dirty="0">
                <a:latin typeface="Arial"/>
                <a:cs typeface="Arial"/>
              </a:rPr>
              <a:t>time in</a:t>
            </a:r>
            <a:r>
              <a:rPr sz="2400" b="1" i="1" spc="-1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it.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25-Ja</a:t>
            </a:r>
            <a:r>
              <a:rPr spc="5" dirty="0"/>
              <a:t>n</a:t>
            </a:r>
            <a:r>
              <a:rPr dirty="0"/>
              <a:t>-19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12140" y="1632665"/>
            <a:ext cx="7919720" cy="277050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590550" indent="-578485" algn="just">
              <a:lnSpc>
                <a:spcPct val="100000"/>
              </a:lnSpc>
              <a:spcBef>
                <a:spcPts val="1545"/>
              </a:spcBef>
              <a:buAutoNum type="romanLcParenBoth" startAt="3"/>
              <a:tabLst>
                <a:tab pos="591185" algn="l"/>
              </a:tabLst>
            </a:pP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Jockeying:</a:t>
            </a:r>
            <a:r>
              <a:rPr sz="2400" b="1" i="1" spc="2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If</a:t>
            </a:r>
            <a:r>
              <a:rPr sz="2400" i="1" spc="29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there</a:t>
            </a:r>
            <a:r>
              <a:rPr sz="2400" i="1" spc="29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are</a:t>
            </a:r>
            <a:r>
              <a:rPr sz="2400" i="1" spc="29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multiple</a:t>
            </a:r>
            <a:r>
              <a:rPr sz="2400" b="1" i="1" spc="300" dirty="0">
                <a:latin typeface="Arial"/>
                <a:cs typeface="Arial"/>
              </a:rPr>
              <a:t> </a:t>
            </a:r>
            <a:r>
              <a:rPr sz="2400" b="1" i="1" spc="-10" dirty="0">
                <a:latin typeface="Arial"/>
                <a:cs typeface="Arial"/>
              </a:rPr>
              <a:t>queues</a:t>
            </a:r>
            <a:r>
              <a:rPr sz="2400" b="1" i="1" spc="29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in</a:t>
            </a:r>
            <a:r>
              <a:rPr sz="2400" b="1" i="1" spc="290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parallel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445"/>
              </a:spcBef>
            </a:pPr>
            <a:r>
              <a:rPr sz="2400" i="1" spc="-5" dirty="0">
                <a:latin typeface="Arial"/>
                <a:cs typeface="Arial"/>
              </a:rPr>
              <a:t>the customers </a:t>
            </a:r>
            <a:r>
              <a:rPr sz="2400" b="1" i="1" spc="-10" dirty="0">
                <a:latin typeface="Arial"/>
                <a:cs typeface="Arial"/>
              </a:rPr>
              <a:t>May </a:t>
            </a:r>
            <a:r>
              <a:rPr sz="2400" b="1" i="1" spc="-5" dirty="0">
                <a:latin typeface="Arial"/>
                <a:cs typeface="Arial"/>
              </a:rPr>
              <a:t>switch between</a:t>
            </a:r>
            <a:r>
              <a:rPr sz="2400" b="1" i="1" spc="49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them</a:t>
            </a:r>
            <a:r>
              <a:rPr sz="2400" i="1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 marR="5080" algn="just">
              <a:lnSpc>
                <a:spcPct val="150000"/>
              </a:lnSpc>
              <a:buAutoNum type="romanLcParenBoth" startAt="4"/>
              <a:tabLst>
                <a:tab pos="636905" algn="l"/>
              </a:tabLst>
            </a:pP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Drop-o®s: </a:t>
            </a:r>
            <a:r>
              <a:rPr sz="2400" i="1" spc="-5" dirty="0">
                <a:latin typeface="Arial"/>
                <a:cs typeface="Arial"/>
              </a:rPr>
              <a:t>Customers </a:t>
            </a:r>
            <a:r>
              <a:rPr sz="2400" b="1" i="1" spc="-5" dirty="0">
                <a:latin typeface="Arial"/>
                <a:cs typeface="Arial"/>
              </a:rPr>
              <a:t>may be dropped from</a:t>
            </a:r>
            <a:r>
              <a:rPr sz="2400" b="1" i="1" spc="50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the  queue for reasons </a:t>
            </a:r>
            <a:r>
              <a:rPr sz="2400" b="1" i="1" dirty="0">
                <a:latin typeface="Arial"/>
                <a:cs typeface="Arial"/>
              </a:rPr>
              <a:t>outside </a:t>
            </a:r>
            <a:r>
              <a:rPr sz="2400" b="1" i="1" spc="-5" dirty="0">
                <a:latin typeface="Arial"/>
                <a:cs typeface="Arial"/>
              </a:rPr>
              <a:t>of their control</a:t>
            </a:r>
            <a:r>
              <a:rPr sz="2400" i="1" spc="-5" dirty="0">
                <a:latin typeface="Arial"/>
                <a:cs typeface="Arial"/>
              </a:rPr>
              <a:t>. (This </a:t>
            </a:r>
            <a:r>
              <a:rPr sz="2400" i="1" dirty="0">
                <a:latin typeface="Arial"/>
                <a:cs typeface="Arial"/>
              </a:rPr>
              <a:t>can </a:t>
            </a:r>
            <a:r>
              <a:rPr sz="2400" i="1" spc="-10" dirty="0">
                <a:latin typeface="Arial"/>
                <a:cs typeface="Arial"/>
              </a:rPr>
              <a:t>be  </a:t>
            </a:r>
            <a:r>
              <a:rPr sz="2400" i="1" spc="-5" dirty="0">
                <a:latin typeface="Arial"/>
                <a:cs typeface="Arial"/>
              </a:rPr>
              <a:t>viewed as a generalization of</a:t>
            </a:r>
            <a:r>
              <a:rPr sz="2400" i="1" spc="9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reneging.)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25-Ja</a:t>
            </a:r>
            <a:r>
              <a:rPr spc="5" dirty="0"/>
              <a:t>n</a:t>
            </a:r>
            <a:r>
              <a:rPr dirty="0"/>
              <a:t>-19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9416" y="475234"/>
            <a:ext cx="4770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0000"/>
                </a:solidFill>
              </a:rPr>
              <a:t>6. EXAMPLES OF </a:t>
            </a:r>
            <a:r>
              <a:rPr spc="-25" dirty="0">
                <a:solidFill>
                  <a:srgbClr val="FF0000"/>
                </a:solidFill>
              </a:rPr>
              <a:t>ARRIVAL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spc="-55" dirty="0">
                <a:solidFill>
                  <a:srgbClr val="FF0000"/>
                </a:solidFill>
              </a:rPr>
              <a:t>RATES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096035"/>
            <a:ext cx="8300084" cy="4827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3535">
              <a:lnSpc>
                <a:spcPct val="1501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10" dirty="0">
                <a:latin typeface="Calibri"/>
                <a:cs typeface="Calibri"/>
              </a:rPr>
              <a:t>The </a:t>
            </a:r>
            <a:r>
              <a:rPr sz="2500" dirty="0">
                <a:latin typeface="Calibri"/>
                <a:cs typeface="Calibri"/>
              </a:rPr>
              <a:t>demand </a:t>
            </a:r>
            <a:r>
              <a:rPr sz="2500" spc="-5" dirty="0">
                <a:latin typeface="Calibri"/>
                <a:cs typeface="Calibri"/>
              </a:rPr>
              <a:t>(or arrival </a:t>
            </a:r>
            <a:r>
              <a:rPr sz="2500" spc="-20" dirty="0">
                <a:latin typeface="Calibri"/>
                <a:cs typeface="Calibri"/>
              </a:rPr>
              <a:t>rate) </a:t>
            </a:r>
            <a:r>
              <a:rPr sz="2500" spc="-15" dirty="0">
                <a:latin typeface="Calibri"/>
                <a:cs typeface="Calibri"/>
              </a:rPr>
              <a:t>at </a:t>
            </a:r>
            <a:r>
              <a:rPr sz="2500" spc="-5" dirty="0">
                <a:latin typeface="Calibri"/>
                <a:cs typeface="Calibri"/>
              </a:rPr>
              <a:t>a </a:t>
            </a:r>
            <a:r>
              <a:rPr sz="2500" spc="-10" dirty="0">
                <a:latin typeface="Calibri"/>
                <a:cs typeface="Calibri"/>
              </a:rPr>
              <a:t>telephone </a:t>
            </a:r>
            <a:r>
              <a:rPr sz="2500" spc="-20" dirty="0">
                <a:latin typeface="Calibri"/>
                <a:cs typeface="Calibri"/>
              </a:rPr>
              <a:t>exchange </a:t>
            </a:r>
            <a:r>
              <a:rPr sz="2500" spc="-5" dirty="0">
                <a:latin typeface="Calibri"/>
                <a:cs typeface="Calibri"/>
              </a:rPr>
              <a:t>is </a:t>
            </a:r>
            <a:r>
              <a:rPr sz="2500" b="1" spc="-15" dirty="0">
                <a:solidFill>
                  <a:srgbClr val="FF0000"/>
                </a:solidFill>
                <a:latin typeface="Calibri"/>
                <a:cs typeface="Calibri"/>
              </a:rPr>
              <a:t>60  </a:t>
            </a:r>
            <a:r>
              <a:rPr sz="2500" b="1" spc="-5" dirty="0">
                <a:solidFill>
                  <a:srgbClr val="FF0000"/>
                </a:solidFill>
                <a:latin typeface="Calibri"/>
                <a:cs typeface="Calibri"/>
              </a:rPr>
              <a:t>per</a:t>
            </a:r>
            <a:r>
              <a:rPr sz="25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FF0000"/>
                </a:solidFill>
                <a:latin typeface="Calibri"/>
                <a:cs typeface="Calibri"/>
              </a:rPr>
              <a:t>minute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2500">
              <a:latin typeface="Calibri"/>
              <a:cs typeface="Calibri"/>
            </a:endParaRPr>
          </a:p>
          <a:p>
            <a:pPr marL="355600" marR="5080" indent="-343535">
              <a:lnSpc>
                <a:spcPct val="15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5" dirty="0">
                <a:latin typeface="Calibri"/>
                <a:cs typeface="Calibri"/>
              </a:rPr>
              <a:t>Machine </a:t>
            </a:r>
            <a:r>
              <a:rPr sz="2500" spc="-15" dirty="0">
                <a:latin typeface="Calibri"/>
                <a:cs typeface="Calibri"/>
              </a:rPr>
              <a:t>breakdowns </a:t>
            </a:r>
            <a:r>
              <a:rPr sz="2500" spc="-5" dirty="0">
                <a:latin typeface="Calibri"/>
                <a:cs typeface="Calibri"/>
              </a:rPr>
              <a:t>(or </a:t>
            </a:r>
            <a:r>
              <a:rPr sz="2500" spc="-10" dirty="0">
                <a:latin typeface="Calibri"/>
                <a:cs typeface="Calibri"/>
              </a:rPr>
              <a:t>arrivals </a:t>
            </a:r>
            <a:r>
              <a:rPr sz="2500" spc="-15" dirty="0">
                <a:latin typeface="Calibri"/>
                <a:cs typeface="Calibri"/>
              </a:rPr>
              <a:t>at </a:t>
            </a:r>
            <a:r>
              <a:rPr sz="2500" spc="-5" dirty="0">
                <a:latin typeface="Calibri"/>
                <a:cs typeface="Calibri"/>
              </a:rPr>
              <a:t>a </a:t>
            </a:r>
            <a:r>
              <a:rPr sz="2500" spc="-10" dirty="0">
                <a:latin typeface="Calibri"/>
                <a:cs typeface="Calibri"/>
              </a:rPr>
              <a:t>repair facility) </a:t>
            </a:r>
            <a:r>
              <a:rPr sz="2500" spc="-15" dirty="0">
                <a:latin typeface="Calibri"/>
                <a:cs typeface="Calibri"/>
              </a:rPr>
              <a:t>at </a:t>
            </a:r>
            <a:r>
              <a:rPr sz="2500" spc="-5" dirty="0">
                <a:latin typeface="Calibri"/>
                <a:cs typeface="Calibri"/>
              </a:rPr>
              <a:t>a </a:t>
            </a:r>
            <a:r>
              <a:rPr sz="2500" spc="-25" dirty="0">
                <a:latin typeface="Calibri"/>
                <a:cs typeface="Calibri"/>
              </a:rPr>
              <a:t>rate  </a:t>
            </a:r>
            <a:r>
              <a:rPr sz="2500" spc="-5" dirty="0">
                <a:latin typeface="Calibri"/>
                <a:cs typeface="Calibri"/>
              </a:rPr>
              <a:t>of </a:t>
            </a:r>
            <a:r>
              <a:rPr sz="2500" b="1" spc="-5" dirty="0">
                <a:solidFill>
                  <a:srgbClr val="FF0000"/>
                </a:solidFill>
                <a:latin typeface="Calibri"/>
                <a:cs typeface="Calibri"/>
              </a:rPr>
              <a:t>3 per </a:t>
            </a:r>
            <a:r>
              <a:rPr sz="2500" b="1" spc="-15" dirty="0">
                <a:solidFill>
                  <a:srgbClr val="FF0000"/>
                </a:solidFill>
                <a:latin typeface="Calibri"/>
                <a:cs typeface="Calibri"/>
              </a:rPr>
              <a:t>week </a:t>
            </a:r>
            <a:r>
              <a:rPr sz="2500" b="1" spc="-5" dirty="0">
                <a:solidFill>
                  <a:srgbClr val="FF0000"/>
                </a:solidFill>
                <a:latin typeface="Calibri"/>
                <a:cs typeface="Calibri"/>
              </a:rPr>
              <a:t>or </a:t>
            </a:r>
            <a:r>
              <a:rPr sz="2500" b="1" spc="-10" dirty="0">
                <a:solidFill>
                  <a:srgbClr val="FF0000"/>
                </a:solidFill>
                <a:latin typeface="Calibri"/>
                <a:cs typeface="Calibri"/>
              </a:rPr>
              <a:t>15 </a:t>
            </a:r>
            <a:r>
              <a:rPr sz="2500" b="1" spc="-5" dirty="0">
                <a:solidFill>
                  <a:srgbClr val="FF0000"/>
                </a:solidFill>
                <a:latin typeface="Calibri"/>
                <a:cs typeface="Calibri"/>
              </a:rPr>
              <a:t>per</a:t>
            </a:r>
            <a:r>
              <a:rPr sz="25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FF0000"/>
                </a:solidFill>
                <a:latin typeface="Calibri"/>
                <a:cs typeface="Calibri"/>
              </a:rPr>
              <a:t>month.</a:t>
            </a:r>
            <a:endParaRPr sz="2500">
              <a:latin typeface="Calibri"/>
              <a:cs typeface="Calibri"/>
            </a:endParaRPr>
          </a:p>
          <a:p>
            <a:pPr marL="355600" marR="5080" indent="-343535">
              <a:lnSpc>
                <a:spcPct val="15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10" dirty="0">
                <a:latin typeface="Calibri"/>
                <a:cs typeface="Calibri"/>
              </a:rPr>
              <a:t>Aeroplanes </a:t>
            </a:r>
            <a:r>
              <a:rPr sz="2500" spc="-5" dirty="0">
                <a:latin typeface="Calibri"/>
                <a:cs typeface="Calibri"/>
              </a:rPr>
              <a:t>arriving </a:t>
            </a:r>
            <a:r>
              <a:rPr sz="2500" spc="-10" dirty="0">
                <a:latin typeface="Calibri"/>
                <a:cs typeface="Calibri"/>
              </a:rPr>
              <a:t>(requiring </a:t>
            </a:r>
            <a:r>
              <a:rPr sz="2500" spc="-5" dirty="0">
                <a:latin typeface="Calibri"/>
                <a:cs typeface="Calibri"/>
              </a:rPr>
              <a:t>a </a:t>
            </a:r>
            <a:r>
              <a:rPr sz="2500" spc="-15" dirty="0">
                <a:latin typeface="Calibri"/>
                <a:cs typeface="Calibri"/>
              </a:rPr>
              <a:t>runway) </a:t>
            </a:r>
            <a:r>
              <a:rPr sz="2500" spc="-5" dirty="0">
                <a:latin typeface="Calibri"/>
                <a:cs typeface="Calibri"/>
              </a:rPr>
              <a:t>between 6 </a:t>
            </a:r>
            <a:r>
              <a:rPr sz="2500" spc="-10" dirty="0">
                <a:latin typeface="Calibri"/>
                <a:cs typeface="Calibri"/>
              </a:rPr>
              <a:t>pm </a:t>
            </a:r>
            <a:r>
              <a:rPr sz="2500" dirty="0">
                <a:latin typeface="Calibri"/>
                <a:cs typeface="Calibri"/>
              </a:rPr>
              <a:t>and </a:t>
            </a:r>
            <a:r>
              <a:rPr sz="2500" spc="-5" dirty="0">
                <a:latin typeface="Calibri"/>
                <a:cs typeface="Calibri"/>
              </a:rPr>
              <a:t>7  </a:t>
            </a:r>
            <a:r>
              <a:rPr sz="2500" spc="-10" dirty="0">
                <a:latin typeface="Calibri"/>
                <a:cs typeface="Calibri"/>
              </a:rPr>
              <a:t>pm </a:t>
            </a:r>
            <a:r>
              <a:rPr sz="2500" spc="-5" dirty="0">
                <a:latin typeface="Calibri"/>
                <a:cs typeface="Calibri"/>
              </a:rPr>
              <a:t>of </a:t>
            </a:r>
            <a:r>
              <a:rPr sz="2500" spc="-10" dirty="0">
                <a:latin typeface="Calibri"/>
                <a:cs typeface="Calibri"/>
              </a:rPr>
              <a:t>one </a:t>
            </a:r>
            <a:r>
              <a:rPr sz="2500" b="1" spc="-5" dirty="0">
                <a:solidFill>
                  <a:srgbClr val="FF0000"/>
                </a:solidFill>
                <a:latin typeface="Calibri"/>
                <a:cs typeface="Calibri"/>
              </a:rPr>
              <a:t>per</a:t>
            </a:r>
            <a:r>
              <a:rPr sz="25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FF0000"/>
                </a:solidFill>
                <a:latin typeface="Calibri"/>
                <a:cs typeface="Calibri"/>
              </a:rPr>
              <a:t>minute</a:t>
            </a:r>
            <a:r>
              <a:rPr sz="2500" spc="-10" dirty="0">
                <a:latin typeface="Calibri"/>
                <a:cs typeface="Calibri"/>
              </a:rPr>
              <a:t>.</a:t>
            </a:r>
            <a:endParaRPr sz="2500">
              <a:latin typeface="Calibri"/>
              <a:cs typeface="Calibri"/>
            </a:endParaRPr>
          </a:p>
          <a:p>
            <a:pPr marL="355600" marR="5080" indent="-343535">
              <a:lnSpc>
                <a:spcPct val="1500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20" dirty="0">
                <a:latin typeface="Calibri"/>
                <a:cs typeface="Calibri"/>
              </a:rPr>
              <a:t>Customers </a:t>
            </a:r>
            <a:r>
              <a:rPr sz="2500" spc="-5" dirty="0">
                <a:latin typeface="Calibri"/>
                <a:cs typeface="Calibri"/>
              </a:rPr>
              <a:t>arrive </a:t>
            </a:r>
            <a:r>
              <a:rPr sz="2500" spc="-15" dirty="0">
                <a:latin typeface="Calibri"/>
                <a:cs typeface="Calibri"/>
              </a:rPr>
              <a:t>at </a:t>
            </a:r>
            <a:r>
              <a:rPr sz="2500" spc="-5" dirty="0">
                <a:latin typeface="Calibri"/>
                <a:cs typeface="Calibri"/>
              </a:rPr>
              <a:t>a </a:t>
            </a:r>
            <a:r>
              <a:rPr sz="2500" spc="-15" dirty="0">
                <a:latin typeface="Calibri"/>
                <a:cs typeface="Calibri"/>
              </a:rPr>
              <a:t>checkout counter at </a:t>
            </a: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spc="-25" dirty="0">
                <a:latin typeface="Calibri"/>
                <a:cs typeface="Calibri"/>
              </a:rPr>
              <a:t>rate </a:t>
            </a:r>
            <a:r>
              <a:rPr sz="2500" spc="-5" dirty="0">
                <a:latin typeface="Calibri"/>
                <a:cs typeface="Calibri"/>
              </a:rPr>
              <a:t>of </a:t>
            </a:r>
            <a:r>
              <a:rPr sz="2500" b="1" spc="-10" dirty="0">
                <a:solidFill>
                  <a:srgbClr val="FF0000"/>
                </a:solidFill>
                <a:latin typeface="Calibri"/>
                <a:cs typeface="Calibri"/>
              </a:rPr>
              <a:t>25 </a:t>
            </a:r>
            <a:r>
              <a:rPr sz="2500" b="1" spc="-5" dirty="0">
                <a:solidFill>
                  <a:srgbClr val="FF0000"/>
                </a:solidFill>
                <a:latin typeface="Calibri"/>
                <a:cs typeface="Calibri"/>
              </a:rPr>
              <a:t>per  hour</a:t>
            </a:r>
            <a:r>
              <a:rPr sz="2100" b="1" spc="-5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25-Ja</a:t>
            </a:r>
            <a:r>
              <a:rPr spc="5" dirty="0"/>
              <a:t>n</a:t>
            </a:r>
            <a:r>
              <a:rPr dirty="0"/>
              <a:t>-19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96874" y="891921"/>
            <a:ext cx="7915909" cy="4204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5458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7. </a:t>
            </a:r>
            <a:r>
              <a:rPr sz="2800" b="1" spc="-10" dirty="0">
                <a:latin typeface="Calibri"/>
                <a:cs typeface="Calibri"/>
              </a:rPr>
              <a:t>SERVICE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65" dirty="0">
                <a:latin typeface="Calibri"/>
                <a:cs typeface="Calibri"/>
              </a:rPr>
              <a:t>PATTERN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1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4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Usually specified </a:t>
            </a:r>
            <a:r>
              <a:rPr sz="3000" spc="-10" dirty="0">
                <a:latin typeface="Calibri"/>
                <a:cs typeface="Calibri"/>
              </a:rPr>
              <a:t>by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b="1" dirty="0">
                <a:latin typeface="Calibri"/>
                <a:cs typeface="Calibri"/>
              </a:rPr>
              <a:t>service </a:t>
            </a:r>
            <a:r>
              <a:rPr sz="3000" b="1" spc="-35" dirty="0">
                <a:latin typeface="Calibri"/>
                <a:cs typeface="Calibri"/>
              </a:rPr>
              <a:t>rate</a:t>
            </a:r>
            <a:r>
              <a:rPr sz="3000" spc="-35" dirty="0">
                <a:latin typeface="Calibri"/>
                <a:cs typeface="Calibri"/>
              </a:rPr>
              <a:t>, </a:t>
            </a:r>
            <a:r>
              <a:rPr sz="3000" spc="-5" dirty="0">
                <a:latin typeface="Calibri"/>
                <a:cs typeface="Calibri"/>
              </a:rPr>
              <a:t>i.e. </a:t>
            </a:r>
            <a:r>
              <a:rPr sz="3000" spc="-10" dirty="0">
                <a:latin typeface="Calibri"/>
                <a:cs typeface="Calibri"/>
              </a:rPr>
              <a:t>the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FF0000"/>
                </a:solidFill>
                <a:latin typeface="Calibri"/>
                <a:cs typeface="Calibri"/>
              </a:rPr>
              <a:t>time </a:t>
            </a:r>
            <a:r>
              <a:rPr sz="3000" b="1" spc="-15" dirty="0">
                <a:solidFill>
                  <a:srgbClr val="FF0000"/>
                </a:solidFill>
                <a:latin typeface="Calibri"/>
                <a:cs typeface="Calibri"/>
              </a:rPr>
              <a:t>required</a:t>
            </a:r>
            <a:r>
              <a:rPr sz="3000" b="1" spc="6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FF0000"/>
                </a:solidFill>
                <a:latin typeface="Calibri"/>
                <a:cs typeface="Calibri"/>
              </a:rPr>
              <a:t>by </a:t>
            </a:r>
            <a:r>
              <a:rPr sz="3000" b="1" spc="-5" dirty="0">
                <a:solidFill>
                  <a:srgbClr val="FF0000"/>
                </a:solidFill>
                <a:latin typeface="Calibri"/>
                <a:cs typeface="Calibri"/>
              </a:rPr>
              <a:t>one server 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to  </a:t>
            </a:r>
            <a:r>
              <a:rPr sz="3000" b="1" dirty="0">
                <a:solidFill>
                  <a:srgbClr val="FF0000"/>
                </a:solidFill>
                <a:latin typeface="Calibri"/>
                <a:cs typeface="Calibri"/>
              </a:rPr>
              <a:t>serve one  </a:t>
            </a:r>
            <a:r>
              <a:rPr sz="3000" b="1" spc="-10" dirty="0">
                <a:solidFill>
                  <a:srgbClr val="FF0000"/>
                </a:solidFill>
                <a:latin typeface="Calibri"/>
                <a:cs typeface="Calibri"/>
              </a:rPr>
              <a:t>customer</a:t>
            </a:r>
            <a:r>
              <a:rPr sz="3000" spc="-10" dirty="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  <a:p>
            <a:pPr marL="355600" marR="8255" indent="-342900" algn="just">
              <a:lnSpc>
                <a:spcPct val="14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b="1" spc="-15" dirty="0">
                <a:latin typeface="Calibri"/>
                <a:cs typeface="Calibri"/>
              </a:rPr>
              <a:t>standard </a:t>
            </a:r>
            <a:r>
              <a:rPr sz="3000" b="1" spc="-5" dirty="0">
                <a:latin typeface="Calibri"/>
                <a:cs typeface="Calibri"/>
              </a:rPr>
              <a:t>assumption </a:t>
            </a:r>
            <a:r>
              <a:rPr sz="3000" spc="-5" dirty="0">
                <a:latin typeface="Calibri"/>
                <a:cs typeface="Calibri"/>
              </a:rPr>
              <a:t>is </a:t>
            </a:r>
            <a:r>
              <a:rPr sz="3000" spc="-10" dirty="0">
                <a:latin typeface="Calibri"/>
                <a:cs typeface="Calibri"/>
              </a:rPr>
              <a:t>that </a:t>
            </a:r>
            <a:r>
              <a:rPr sz="3000" b="1" spc="-5" dirty="0">
                <a:solidFill>
                  <a:srgbClr val="FF0000"/>
                </a:solidFill>
                <a:latin typeface="Calibri"/>
                <a:cs typeface="Calibri"/>
              </a:rPr>
              <a:t>one server </a:t>
            </a:r>
            <a:r>
              <a:rPr sz="3000" b="1" spc="-20" dirty="0">
                <a:solidFill>
                  <a:srgbClr val="FF0000"/>
                </a:solidFill>
                <a:latin typeface="Calibri"/>
                <a:cs typeface="Calibri"/>
              </a:rPr>
              <a:t>can  </a:t>
            </a:r>
            <a:r>
              <a:rPr sz="3000" b="1" spc="-15" dirty="0">
                <a:solidFill>
                  <a:srgbClr val="FF0000"/>
                </a:solidFill>
                <a:latin typeface="Calibri"/>
                <a:cs typeface="Calibri"/>
              </a:rPr>
              <a:t>completely </a:t>
            </a:r>
            <a:r>
              <a:rPr sz="3000" b="1" dirty="0">
                <a:solidFill>
                  <a:srgbClr val="FF0000"/>
                </a:solidFill>
                <a:latin typeface="Calibri"/>
                <a:cs typeface="Calibri"/>
              </a:rPr>
              <a:t>serve a</a:t>
            </a:r>
            <a:r>
              <a:rPr sz="30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FF0000"/>
                </a:solidFill>
                <a:latin typeface="Calibri"/>
                <a:cs typeface="Calibri"/>
              </a:rPr>
              <a:t>customer</a:t>
            </a:r>
            <a:r>
              <a:rPr sz="3000" spc="-10" dirty="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25-Ja</a:t>
            </a:r>
            <a:r>
              <a:rPr spc="5" dirty="0"/>
              <a:t>n</a:t>
            </a:r>
            <a:r>
              <a:rPr dirty="0"/>
              <a:t>-19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8091" y="990346"/>
            <a:ext cx="50349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8. </a:t>
            </a:r>
            <a:r>
              <a:rPr sz="3000" spc="-5" dirty="0"/>
              <a:t>EXAMPLES OF </a:t>
            </a:r>
            <a:r>
              <a:rPr sz="3000" spc="-10" dirty="0"/>
              <a:t>SERVICE</a:t>
            </a:r>
            <a:r>
              <a:rPr sz="3000" spc="-110" dirty="0"/>
              <a:t> </a:t>
            </a:r>
            <a:r>
              <a:rPr sz="3000" spc="-55" dirty="0"/>
              <a:t>RATES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96341" y="1630197"/>
            <a:ext cx="8169275" cy="4255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A telephone </a:t>
            </a:r>
            <a:r>
              <a:rPr sz="2500" spc="-20" dirty="0">
                <a:latin typeface="Calibri"/>
                <a:cs typeface="Calibri"/>
              </a:rPr>
              <a:t>systems </a:t>
            </a:r>
            <a:r>
              <a:rPr sz="2500" spc="-10" dirty="0">
                <a:latin typeface="Calibri"/>
                <a:cs typeface="Calibri"/>
              </a:rPr>
              <a:t>between </a:t>
            </a:r>
            <a:r>
              <a:rPr sz="2500" spc="-5" dirty="0">
                <a:latin typeface="Calibri"/>
                <a:cs typeface="Calibri"/>
              </a:rPr>
              <a:t>2 cities </a:t>
            </a:r>
            <a:r>
              <a:rPr sz="2500" spc="-10" dirty="0">
                <a:latin typeface="Calibri"/>
                <a:cs typeface="Calibri"/>
              </a:rPr>
              <a:t>can </a:t>
            </a:r>
            <a:r>
              <a:rPr sz="2500" spc="-5" dirty="0">
                <a:latin typeface="Calibri"/>
                <a:cs typeface="Calibri"/>
              </a:rPr>
              <a:t>handle </a:t>
            </a:r>
            <a:r>
              <a:rPr sz="2500" b="1" spc="-10" dirty="0">
                <a:latin typeface="Calibri"/>
                <a:cs typeface="Calibri"/>
              </a:rPr>
              <a:t>90 calls  </a:t>
            </a:r>
            <a:r>
              <a:rPr sz="2500" b="1" spc="-5" dirty="0">
                <a:latin typeface="Calibri"/>
                <a:cs typeface="Calibri"/>
              </a:rPr>
              <a:t>per</a:t>
            </a:r>
            <a:r>
              <a:rPr sz="2500" b="1" spc="-20" dirty="0">
                <a:latin typeface="Calibri"/>
                <a:cs typeface="Calibri"/>
              </a:rPr>
              <a:t> </a:t>
            </a:r>
            <a:r>
              <a:rPr sz="2500" b="1" spc="-15" dirty="0">
                <a:latin typeface="Calibri"/>
                <a:cs typeface="Calibri"/>
              </a:rPr>
              <a:t>minute</a:t>
            </a:r>
            <a:endParaRPr sz="2500">
              <a:latin typeface="Calibri"/>
              <a:cs typeface="Calibri"/>
            </a:endParaRPr>
          </a:p>
          <a:p>
            <a:pPr marL="355600" marR="5080" indent="-342900">
              <a:lnSpc>
                <a:spcPct val="150100"/>
              </a:lnSpc>
              <a:spcBef>
                <a:spcPts val="5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A repair </a:t>
            </a:r>
            <a:r>
              <a:rPr sz="2500" spc="-10" dirty="0">
                <a:latin typeface="Calibri"/>
                <a:cs typeface="Calibri"/>
              </a:rPr>
              <a:t>facility can, </a:t>
            </a:r>
            <a:r>
              <a:rPr sz="2500" spc="-5" dirty="0">
                <a:latin typeface="Calibri"/>
                <a:cs typeface="Calibri"/>
              </a:rPr>
              <a:t>on </a:t>
            </a:r>
            <a:r>
              <a:rPr sz="2500" spc="-20" dirty="0">
                <a:latin typeface="Calibri"/>
                <a:cs typeface="Calibri"/>
              </a:rPr>
              <a:t>average, </a:t>
            </a:r>
            <a:r>
              <a:rPr sz="2500" spc="-10" dirty="0">
                <a:latin typeface="Calibri"/>
                <a:cs typeface="Calibri"/>
              </a:rPr>
              <a:t>repair </a:t>
            </a:r>
            <a:r>
              <a:rPr sz="2500" spc="-5" dirty="0">
                <a:latin typeface="Calibri"/>
                <a:cs typeface="Calibri"/>
              </a:rPr>
              <a:t>machines </a:t>
            </a:r>
            <a:r>
              <a:rPr sz="2500" spc="-15" dirty="0">
                <a:latin typeface="Calibri"/>
                <a:cs typeface="Calibri"/>
              </a:rPr>
              <a:t>at </a:t>
            </a: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spc="-25" dirty="0">
                <a:latin typeface="Calibri"/>
                <a:cs typeface="Calibri"/>
              </a:rPr>
              <a:t>rate  </a:t>
            </a:r>
            <a:r>
              <a:rPr sz="2500" spc="-5" dirty="0">
                <a:latin typeface="Calibri"/>
                <a:cs typeface="Calibri"/>
              </a:rPr>
              <a:t>of </a:t>
            </a:r>
            <a:r>
              <a:rPr sz="2500" b="1" spc="-5" dirty="0">
                <a:latin typeface="Calibri"/>
                <a:cs typeface="Calibri"/>
              </a:rPr>
              <a:t>4 </a:t>
            </a:r>
            <a:r>
              <a:rPr sz="2500" b="1" dirty="0">
                <a:latin typeface="Calibri"/>
                <a:cs typeface="Calibri"/>
              </a:rPr>
              <a:t>per</a:t>
            </a:r>
            <a:r>
              <a:rPr sz="2500" b="1" spc="-35" dirty="0">
                <a:latin typeface="Calibri"/>
                <a:cs typeface="Calibri"/>
              </a:rPr>
              <a:t> </a:t>
            </a:r>
            <a:r>
              <a:rPr sz="2500" b="1" spc="-55" dirty="0">
                <a:latin typeface="Calibri"/>
                <a:cs typeface="Calibri"/>
              </a:rPr>
              <a:t>day.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An airport </a:t>
            </a:r>
            <a:r>
              <a:rPr sz="2500" spc="-20" dirty="0">
                <a:latin typeface="Calibri"/>
                <a:cs typeface="Calibri"/>
              </a:rPr>
              <a:t>runway </a:t>
            </a:r>
            <a:r>
              <a:rPr sz="2500" spc="-15" dirty="0">
                <a:latin typeface="Calibri"/>
                <a:cs typeface="Calibri"/>
              </a:rPr>
              <a:t>can </a:t>
            </a:r>
            <a:r>
              <a:rPr sz="2500" spc="-10" dirty="0">
                <a:latin typeface="Calibri"/>
                <a:cs typeface="Calibri"/>
              </a:rPr>
              <a:t>handle (land) </a:t>
            </a:r>
            <a:r>
              <a:rPr sz="2500" b="1" spc="-5" dirty="0">
                <a:latin typeface="Calibri"/>
                <a:cs typeface="Calibri"/>
              </a:rPr>
              <a:t>2 planes per</a:t>
            </a:r>
            <a:r>
              <a:rPr sz="2500" b="1" spc="150" dirty="0">
                <a:latin typeface="Calibri"/>
                <a:cs typeface="Calibri"/>
              </a:rPr>
              <a:t> </a:t>
            </a:r>
            <a:r>
              <a:rPr sz="2500" b="1" spc="-10" dirty="0">
                <a:latin typeface="Calibri"/>
                <a:cs typeface="Calibri"/>
              </a:rPr>
              <a:t>minute.</a:t>
            </a:r>
            <a:endParaRPr sz="2500">
              <a:latin typeface="Calibri"/>
              <a:cs typeface="Calibri"/>
            </a:endParaRPr>
          </a:p>
          <a:p>
            <a:pPr marL="355600" marR="5080" indent="-342900">
              <a:lnSpc>
                <a:spcPct val="15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  <a:tab pos="754380" algn="l"/>
                <a:tab pos="2138680" algn="l"/>
                <a:tab pos="3356610" algn="l"/>
                <a:tab pos="4022725" algn="l"/>
                <a:tab pos="5219065" algn="l"/>
                <a:tab pos="5595620" algn="l"/>
                <a:tab pos="7045325" algn="l"/>
                <a:tab pos="7995284" algn="l"/>
              </a:tabLst>
            </a:pPr>
            <a:r>
              <a:rPr sz="2500" spc="-5" dirty="0">
                <a:latin typeface="Calibri"/>
                <a:cs typeface="Calibri"/>
              </a:rPr>
              <a:t>A	ch</a:t>
            </a:r>
            <a:r>
              <a:rPr sz="2500" spc="5" dirty="0">
                <a:latin typeface="Calibri"/>
                <a:cs typeface="Calibri"/>
              </a:rPr>
              <a:t>e</a:t>
            </a:r>
            <a:r>
              <a:rPr sz="2500" spc="-5" dirty="0">
                <a:latin typeface="Calibri"/>
                <a:cs typeface="Calibri"/>
              </a:rPr>
              <a:t>c</a:t>
            </a:r>
            <a:r>
              <a:rPr sz="2500" spc="-85" dirty="0">
                <a:latin typeface="Calibri"/>
                <a:cs typeface="Calibri"/>
              </a:rPr>
              <a:t>k</a:t>
            </a:r>
            <a:r>
              <a:rPr sz="2500" spc="-10" dirty="0">
                <a:latin typeface="Calibri"/>
                <a:cs typeface="Calibri"/>
              </a:rPr>
              <a:t>ou</a:t>
            </a:r>
            <a:r>
              <a:rPr sz="2500" spc="-5" dirty="0">
                <a:latin typeface="Calibri"/>
                <a:cs typeface="Calibri"/>
              </a:rPr>
              <a:t>t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30" dirty="0">
                <a:latin typeface="Calibri"/>
                <a:cs typeface="Calibri"/>
              </a:rPr>
              <a:t>c</a:t>
            </a:r>
            <a:r>
              <a:rPr sz="2500" spc="-10" dirty="0">
                <a:latin typeface="Calibri"/>
                <a:cs typeface="Calibri"/>
              </a:rPr>
              <a:t>ou</a:t>
            </a:r>
            <a:r>
              <a:rPr sz="2500" spc="-35" dirty="0">
                <a:latin typeface="Calibri"/>
                <a:cs typeface="Calibri"/>
              </a:rPr>
              <a:t>n</a:t>
            </a:r>
            <a:r>
              <a:rPr sz="2500" spc="-25" dirty="0">
                <a:latin typeface="Calibri"/>
                <a:cs typeface="Calibri"/>
              </a:rPr>
              <a:t>t</a:t>
            </a:r>
            <a:r>
              <a:rPr sz="2500" spc="-5" dirty="0">
                <a:latin typeface="Calibri"/>
                <a:cs typeface="Calibri"/>
              </a:rPr>
              <a:t>er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30" dirty="0">
                <a:latin typeface="Calibri"/>
                <a:cs typeface="Calibri"/>
              </a:rPr>
              <a:t>c</a:t>
            </a:r>
            <a:r>
              <a:rPr sz="2500" spc="-5" dirty="0">
                <a:latin typeface="Calibri"/>
                <a:cs typeface="Calibri"/>
              </a:rPr>
              <a:t>an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p</a:t>
            </a:r>
            <a:r>
              <a:rPr sz="2500" spc="-40" dirty="0">
                <a:latin typeface="Calibri"/>
                <a:cs typeface="Calibri"/>
              </a:rPr>
              <a:t>r</a:t>
            </a:r>
            <a:r>
              <a:rPr sz="2500" spc="-10" dirty="0">
                <a:latin typeface="Calibri"/>
                <a:cs typeface="Calibri"/>
              </a:rPr>
              <a:t>oc</a:t>
            </a:r>
            <a:r>
              <a:rPr sz="2500" dirty="0">
                <a:latin typeface="Calibri"/>
                <a:cs typeface="Calibri"/>
              </a:rPr>
              <a:t>e</a:t>
            </a:r>
            <a:r>
              <a:rPr sz="2500" spc="-5" dirty="0">
                <a:latin typeface="Calibri"/>
                <a:cs typeface="Calibri"/>
              </a:rPr>
              <a:t>ss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b="1" spc="-5" dirty="0">
                <a:latin typeface="Calibri"/>
                <a:cs typeface="Calibri"/>
              </a:rPr>
              <a:t>1</a:t>
            </a:r>
            <a:r>
              <a:rPr sz="2500" b="1" dirty="0">
                <a:latin typeface="Calibri"/>
                <a:cs typeface="Calibri"/>
              </a:rPr>
              <a:t>	</a:t>
            </a:r>
            <a:r>
              <a:rPr sz="2500" b="1" spc="-10" dirty="0">
                <a:latin typeface="Calibri"/>
                <a:cs typeface="Calibri"/>
              </a:rPr>
              <a:t>cu</a:t>
            </a:r>
            <a:r>
              <a:rPr sz="2500" b="1" spc="-30" dirty="0">
                <a:latin typeface="Calibri"/>
                <a:cs typeface="Calibri"/>
              </a:rPr>
              <a:t>st</a:t>
            </a:r>
            <a:r>
              <a:rPr sz="2500" b="1" spc="-5" dirty="0">
                <a:latin typeface="Calibri"/>
                <a:cs typeface="Calibri"/>
              </a:rPr>
              <a:t>omer</a:t>
            </a:r>
            <a:r>
              <a:rPr sz="2500" b="1" dirty="0">
                <a:latin typeface="Calibri"/>
                <a:cs typeface="Calibri"/>
              </a:rPr>
              <a:t>	</a:t>
            </a:r>
            <a:r>
              <a:rPr sz="2500" b="1" spc="-10" dirty="0">
                <a:latin typeface="Calibri"/>
                <a:cs typeface="Calibri"/>
              </a:rPr>
              <a:t>e</a:t>
            </a:r>
            <a:r>
              <a:rPr sz="2500" b="1" spc="-20" dirty="0">
                <a:latin typeface="Calibri"/>
                <a:cs typeface="Calibri"/>
              </a:rPr>
              <a:t>v</a:t>
            </a:r>
            <a:r>
              <a:rPr sz="2500" b="1" spc="-10" dirty="0">
                <a:latin typeface="Calibri"/>
                <a:cs typeface="Calibri"/>
              </a:rPr>
              <a:t>e</a:t>
            </a:r>
            <a:r>
              <a:rPr sz="2500" b="1" spc="5" dirty="0">
                <a:latin typeface="Calibri"/>
                <a:cs typeface="Calibri"/>
              </a:rPr>
              <a:t>r</a:t>
            </a:r>
            <a:r>
              <a:rPr sz="2500" b="1" spc="-5" dirty="0">
                <a:latin typeface="Calibri"/>
                <a:cs typeface="Calibri"/>
              </a:rPr>
              <a:t>y</a:t>
            </a:r>
            <a:r>
              <a:rPr sz="2500" b="1" dirty="0">
                <a:latin typeface="Calibri"/>
                <a:cs typeface="Calibri"/>
              </a:rPr>
              <a:t>	</a:t>
            </a:r>
            <a:r>
              <a:rPr sz="2500" b="1" spc="-5" dirty="0">
                <a:latin typeface="Calibri"/>
                <a:cs typeface="Calibri"/>
              </a:rPr>
              <a:t>4  </a:t>
            </a:r>
            <a:r>
              <a:rPr sz="2500" b="1" spc="-15" dirty="0">
                <a:latin typeface="Calibri"/>
                <a:cs typeface="Calibri"/>
              </a:rPr>
              <a:t>minutes, </a:t>
            </a:r>
            <a:r>
              <a:rPr sz="2500" b="1" spc="-5" dirty="0">
                <a:latin typeface="Calibri"/>
                <a:cs typeface="Calibri"/>
              </a:rPr>
              <a:t>on</a:t>
            </a:r>
            <a:r>
              <a:rPr sz="2500" b="1" spc="40" dirty="0">
                <a:latin typeface="Calibri"/>
                <a:cs typeface="Calibri"/>
              </a:rPr>
              <a:t> </a:t>
            </a:r>
            <a:r>
              <a:rPr sz="2500" b="1" spc="-20" dirty="0">
                <a:latin typeface="Calibri"/>
                <a:cs typeface="Calibri"/>
              </a:rPr>
              <a:t>average.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2133</Words>
  <Application>Microsoft Office PowerPoint</Application>
  <PresentationFormat>On-screen Show (4:3)</PresentationFormat>
  <Paragraphs>216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Franklin Gothic Heavy</vt:lpstr>
      <vt:lpstr>Symbol</vt:lpstr>
      <vt:lpstr>Times New Roman</vt:lpstr>
      <vt:lpstr>Wingdings</vt:lpstr>
      <vt:lpstr>Office Theme</vt:lpstr>
      <vt:lpstr>3. DEFINITION Cont…</vt:lpstr>
      <vt:lpstr>3. DEFINITION Cont…</vt:lpstr>
      <vt:lpstr>4. QUEUE CHARACTERISTICS</vt:lpstr>
      <vt:lpstr>5. ARRIVAL PATTERN</vt:lpstr>
      <vt:lpstr>5. ARRIVAL PATTERN Cont’</vt:lpstr>
      <vt:lpstr>PowerPoint Presentation</vt:lpstr>
      <vt:lpstr>6. EXAMPLES OF ARRIVAL RATES</vt:lpstr>
      <vt:lpstr>PowerPoint Presentation</vt:lpstr>
      <vt:lpstr>8. EXAMPLES OF SERVICE RATES</vt:lpstr>
      <vt:lpstr>9. SYSTEM CAPACITY</vt:lpstr>
      <vt:lpstr>9. SYSTEM CAPACITY Cont’</vt:lpstr>
      <vt:lpstr>10. QUEUE DISCIPLINES</vt:lpstr>
      <vt:lpstr>PowerPoint Presentation</vt:lpstr>
      <vt:lpstr>PowerPoint Presentation</vt:lpstr>
      <vt:lpstr>Symbols and notations:</vt:lpstr>
      <vt:lpstr>PowerPoint Presentation</vt:lpstr>
      <vt:lpstr>PowerPoint Presentation</vt:lpstr>
      <vt:lpstr>We can derive the following:</vt:lpstr>
      <vt:lpstr>11. KENDALL’S NOTATION</vt:lpstr>
      <vt:lpstr>PowerPoint Presentation</vt:lpstr>
      <vt:lpstr>PowerPoint Presentation</vt:lpstr>
      <vt:lpstr>PowerPoint Presentation</vt:lpstr>
      <vt:lpstr>PowerPoint Presentation</vt:lpstr>
      <vt:lpstr>Little’s law</vt:lpstr>
      <vt:lpstr>PowerPoint Presentation</vt:lpstr>
      <vt:lpstr>PowerPoint Presentation</vt:lpstr>
      <vt:lpstr>Delay Calculation</vt:lpstr>
      <vt:lpstr>M/M/1 Results</vt:lpstr>
      <vt:lpstr>Example: How Delay Scales with Bandwidth</vt:lpstr>
      <vt:lpstr>PowerPoint Presentation</vt:lpstr>
      <vt:lpstr>M/G/1 System</vt:lpstr>
      <vt:lpstr>G/G/1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DEFINITION Cont…</dc:title>
  <dc:creator>KOICA</dc:creator>
  <cp:lastModifiedBy>alineu63@gmail.com</cp:lastModifiedBy>
  <cp:revision>1</cp:revision>
  <dcterms:created xsi:type="dcterms:W3CDTF">2019-12-20T17:05:33Z</dcterms:created>
  <dcterms:modified xsi:type="dcterms:W3CDTF">2020-11-16T11:36:00Z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2019-12-20T00:00:00Z</vt:filetime>
  </property>
</Properties>
</file>