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3"/>
  </p:sldMasterIdLst>
  <p:notesMasterIdLst>
    <p:notesMasterId r:id="rId19"/>
  </p:notesMasterIdLst>
  <p:handoutMasterIdLst>
    <p:handoutMasterId r:id="rId20"/>
  </p:handoutMasterIdLst>
  <p:sldIdLst>
    <p:sldId id="433" r:id="rId4"/>
    <p:sldId id="344" r:id="rId5"/>
    <p:sldId id="364" r:id="rId6"/>
    <p:sldId id="434" r:id="rId7"/>
    <p:sldId id="435" r:id="rId8"/>
    <p:sldId id="437" r:id="rId9"/>
    <p:sldId id="438" r:id="rId10"/>
    <p:sldId id="440" r:id="rId11"/>
    <p:sldId id="442" r:id="rId12"/>
    <p:sldId id="441" r:id="rId13"/>
    <p:sldId id="430" r:id="rId14"/>
    <p:sldId id="436" r:id="rId15"/>
    <p:sldId id="443" r:id="rId16"/>
    <p:sldId id="413"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6710" autoAdjust="0"/>
  </p:normalViewPr>
  <p:slideViewPr>
    <p:cSldViewPr snapToGrid="0" showGuides="1">
      <p:cViewPr varScale="1">
        <p:scale>
          <a:sx n="85" d="100"/>
          <a:sy n="85" d="100"/>
        </p:scale>
        <p:origin x="47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852775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r>
              <a:rPr lang="en-US"/>
              <a:t>Click icon to add picture</a:t>
            </a:r>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ap-hcp.tecracer.de/berechtigungen-und-rollen-sap-hcp-teil-1" TargetMode="External"/><Relationship Id="rId2" Type="http://schemas.openxmlformats.org/officeDocument/2006/relationships/hyperlink" Target="https://help.sap.com/viewer/b3ee5778bc2e4a089d3299b82ec762a7/2.0.01/en-US" TargetMode="External"/><Relationship Id="rId1" Type="http://schemas.openxmlformats.org/officeDocument/2006/relationships/slideLayout" Target="../slideLayouts/slideLayout8.xml"/><Relationship Id="rId4" Type="http://schemas.openxmlformats.org/officeDocument/2006/relationships/hyperlink" Target="https://help.sap.com/saphelp_hanaplatform/helpdata/en/23/20f2d2d38e4616887d22635e915ba6/content.htm?frameset=/en/5f/e3b123826d4503aa66eb955a002821/frameset.htm&amp;current_toc=/en/6e/284b62132c41caa173bf590e9be084/plain.htm&amp;node_id=37&amp;show_children=true#jump37"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Peter Alexander, SAP</a:t>
            </a:r>
          </a:p>
          <a:p>
            <a:pPr lvl="0">
              <a:defRPr/>
            </a:pPr>
            <a:r>
              <a:rPr lang="en-US" dirty="0"/>
              <a:t>Month 07, 2017</a:t>
            </a:r>
          </a:p>
        </p:txBody>
      </p:sp>
      <p:sp>
        <p:nvSpPr>
          <p:cNvPr id="5" name="Text Placeholder 4"/>
          <p:cNvSpPr>
            <a:spLocks noGrp="1"/>
          </p:cNvSpPr>
          <p:nvPr>
            <p:ph type="body" sz="quarter" idx="14"/>
          </p:nvPr>
        </p:nvSpPr>
        <p:spPr>
          <a:xfrm>
            <a:off x="288000" y="4024430"/>
            <a:ext cx="10899174" cy="498598"/>
          </a:xfrm>
        </p:spPr>
        <p:txBody>
          <a:bodyPr/>
          <a:lstStyle/>
          <a:p>
            <a:r>
              <a:rPr lang="en-US" dirty="0"/>
              <a:t>CP100 online Session </a:t>
            </a:r>
            <a:endParaRPr lang="en-US" dirty="0">
              <a:solidFill>
                <a:schemeClr val="accent1"/>
              </a:solidFill>
            </a:endParaRPr>
          </a:p>
        </p:txBody>
      </p:sp>
      <p:pic>
        <p:nvPicPr>
          <p:cNvPr id="6" name="Picture Placeholder 5"/>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738664"/>
          </a:xfrm>
        </p:spPr>
        <p:txBody>
          <a:bodyPr/>
          <a:lstStyle/>
          <a:p>
            <a:r>
              <a:rPr lang="en-US" dirty="0"/>
              <a:t>Platform Security SAML 2.0, </a:t>
            </a:r>
            <a:r>
              <a:rPr lang="de-DE" kern="0" dirty="0">
                <a:ea typeface="Arial Unicode MS" pitchFamily="34" charset="-128"/>
                <a:cs typeface="Arial Unicode MS" pitchFamily="34" charset="-128"/>
              </a:rPr>
              <a:t>XSA/XSC</a:t>
            </a:r>
            <a:br>
              <a:rPr lang="de-DE" kern="0" dirty="0">
                <a:ea typeface="Arial Unicode MS" pitchFamily="34" charset="-128"/>
                <a:cs typeface="Arial Unicode MS" pitchFamily="34" charset="-128"/>
              </a:rPr>
            </a:br>
            <a:r>
              <a:rPr lang="en-US" dirty="0"/>
              <a:t> </a:t>
            </a:r>
          </a:p>
        </p:txBody>
      </p:sp>
      <p:sp>
        <p:nvSpPr>
          <p:cNvPr id="5" name="TextBox 4"/>
          <p:cNvSpPr txBox="1"/>
          <p:nvPr/>
        </p:nvSpPr>
        <p:spPr>
          <a:xfrm>
            <a:off x="297172" y="1340636"/>
            <a:ext cx="11332028" cy="1384995"/>
          </a:xfrm>
          <a:prstGeom prst="rect">
            <a:avLst/>
          </a:prstGeom>
          <a:noFill/>
        </p:spPr>
        <p:txBody>
          <a:bodyPr wrap="square" lIns="0" tIns="0" rIns="0" bIns="0" rtlCol="0">
            <a:spAutoFit/>
          </a:bodyPr>
          <a:lstStyle/>
          <a:p>
            <a:r>
              <a:rPr lang="de-DE" dirty="0"/>
              <a:t>Die Verwaltung von Berechtigungen erfolgt nicht in SAP HCP Cockpit sondern auf der SAP HANA Datenbank und mithilfe von Konfigurationsdatei </a:t>
            </a:r>
            <a:r>
              <a:rPr lang="de-DE" b="1" dirty="0"/>
              <a:t>.</a:t>
            </a:r>
            <a:r>
              <a:rPr lang="de-DE" b="1" dirty="0" err="1"/>
              <a:t>xsprivileges</a:t>
            </a:r>
            <a:r>
              <a:rPr lang="de-DE" dirty="0"/>
              <a:t> einer XS </a:t>
            </a:r>
            <a:r>
              <a:rPr lang="de-DE" dirty="0" err="1"/>
              <a:t>Application</a:t>
            </a:r>
            <a:r>
              <a:rPr lang="de-DE" dirty="0"/>
              <a:t>. Die Datei enthält Referenzen auf angelegten auf der Datenbank Berechtigungen.</a:t>
            </a:r>
          </a:p>
          <a:p>
            <a:pPr fontAlgn="base">
              <a:spcBef>
                <a:spcPct val="50000"/>
              </a:spcBef>
              <a:spcAft>
                <a:spcPct val="0"/>
              </a:spcAft>
              <a:buClr>
                <a:srgbClr val="F0AB00"/>
              </a:buClr>
              <a:buSzPct val="80000"/>
            </a:pPr>
            <a:endParaRPr lang="en-GB" sz="1800" kern="0" dirty="0" err="1">
              <a:ea typeface="Arial Unicode MS" pitchFamily="34" charset="-128"/>
              <a:cs typeface="Arial Unicode MS" pitchFamily="34" charset="-128"/>
            </a:endParaRPr>
          </a:p>
        </p:txBody>
      </p:sp>
      <p:sp>
        <p:nvSpPr>
          <p:cNvPr id="2" name="Rectangle 1"/>
          <p:cNvSpPr/>
          <p:nvPr/>
        </p:nvSpPr>
        <p:spPr>
          <a:xfrm>
            <a:off x="177429" y="4438091"/>
            <a:ext cx="10918371" cy="1061829"/>
          </a:xfrm>
          <a:prstGeom prst="rect">
            <a:avLst/>
          </a:prstGeom>
        </p:spPr>
        <p:txBody>
          <a:bodyPr wrap="square">
            <a:spAutoFit/>
          </a:bodyPr>
          <a:lstStyle/>
          <a:p>
            <a:r>
              <a:rPr lang="en-GB" dirty="0">
                <a:hlinkClick r:id="rId2"/>
              </a:rPr>
              <a:t>https://help.sap.com/viewer/b3ee5778bc2e4a089d3299b82ec762a7/2.0.01/en-US</a:t>
            </a:r>
            <a:endParaRPr lang="en-GB" dirty="0"/>
          </a:p>
          <a:p>
            <a:r>
              <a:rPr lang="en-GB" dirty="0">
                <a:hlinkClick r:id="rId3"/>
              </a:rPr>
              <a:t>http://sap-hcp.tecracer.de/berechtigungen-und-rollen-sap-hcp-teil-1</a:t>
            </a:r>
            <a:endParaRPr lang="en-GB" dirty="0"/>
          </a:p>
          <a:p>
            <a:r>
              <a:rPr lang="en-GB" dirty="0"/>
              <a:t>http://sap-hcp.tecracer.de/berechtigungen-und-rollen-sap-hcp-teil-2/</a:t>
            </a:r>
          </a:p>
        </p:txBody>
      </p:sp>
      <p:sp>
        <p:nvSpPr>
          <p:cNvPr id="3" name="Rectangle 2"/>
          <p:cNvSpPr/>
          <p:nvPr/>
        </p:nvSpPr>
        <p:spPr>
          <a:xfrm>
            <a:off x="177429" y="2823603"/>
            <a:ext cx="11332028" cy="738664"/>
          </a:xfrm>
          <a:prstGeom prst="rect">
            <a:avLst/>
          </a:prstGeom>
        </p:spPr>
        <p:txBody>
          <a:bodyPr wrap="square">
            <a:spAutoFit/>
          </a:bodyPr>
          <a:lstStyle/>
          <a:p>
            <a:r>
              <a:rPr lang="de-DE" dirty="0">
                <a:solidFill>
                  <a:srgbClr val="444444"/>
                </a:solidFill>
                <a:latin typeface="Lato"/>
              </a:rPr>
              <a:t>Die Zugriffsrechte werden mithilfe von Konfigurationsdatei </a:t>
            </a:r>
            <a:r>
              <a:rPr lang="de-DE" b="1" u="sng" dirty="0">
                <a:latin typeface="Lato"/>
              </a:rPr>
              <a:t>.</a:t>
            </a:r>
            <a:r>
              <a:rPr lang="de-DE" b="1" u="sng" dirty="0" err="1">
                <a:latin typeface="Lato"/>
              </a:rPr>
              <a:t>xsaccess</a:t>
            </a:r>
            <a:r>
              <a:rPr lang="de-DE" dirty="0">
                <a:solidFill>
                  <a:srgbClr val="FFCC02"/>
                </a:solidFill>
                <a:latin typeface="Lato"/>
                <a:hlinkClick r:id="rId4"/>
              </a:rPr>
              <a:t> </a:t>
            </a:r>
            <a:r>
              <a:rPr lang="de-DE" dirty="0">
                <a:solidFill>
                  <a:srgbClr val="444444"/>
                </a:solidFill>
                <a:latin typeface="Lato"/>
              </a:rPr>
              <a:t>gepflegt.  Dort werden die Autorisierung – und Authentifizierung-Einstellungen festgelegt.</a:t>
            </a:r>
            <a:endParaRPr lang="en-GB" dirty="0"/>
          </a:p>
        </p:txBody>
      </p:sp>
    </p:spTree>
    <p:extLst>
      <p:ext uri="{BB962C8B-B14F-4D97-AF65-F5344CB8AC3E}">
        <p14:creationId xmlns:p14="http://schemas.microsoft.com/office/powerpoint/2010/main" val="350561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Divider </a:t>
            </a:r>
            <a:r>
              <a:rPr lang="en-US" dirty="0">
                <a:solidFill>
                  <a:schemeClr val="accent1"/>
                </a:solidFill>
              </a:rPr>
              <a:t>page</a:t>
            </a:r>
            <a:endParaRPr lang="en-US" dirty="0"/>
          </a:p>
        </p:txBody>
      </p:sp>
      <p:pic>
        <p:nvPicPr>
          <p:cNvPr id="6" name="Picture Placeholder 5"/>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51542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Platform Security OAuth</a:t>
            </a:r>
          </a:p>
        </p:txBody>
      </p:sp>
      <p:pic>
        <p:nvPicPr>
          <p:cNvPr id="3" name="Picture 2"/>
          <p:cNvPicPr>
            <a:picLocks noChangeAspect="1"/>
          </p:cNvPicPr>
          <p:nvPr/>
        </p:nvPicPr>
        <p:blipFill>
          <a:blip r:embed="rId2"/>
          <a:stretch>
            <a:fillRect/>
          </a:stretch>
        </p:blipFill>
        <p:spPr>
          <a:xfrm>
            <a:off x="1764062" y="1090613"/>
            <a:ext cx="7118681" cy="5016272"/>
          </a:xfrm>
          <a:prstGeom prst="rect">
            <a:avLst/>
          </a:prstGeom>
        </p:spPr>
      </p:pic>
      <p:sp>
        <p:nvSpPr>
          <p:cNvPr id="4" name="Rectangle 3"/>
          <p:cNvSpPr/>
          <p:nvPr/>
        </p:nvSpPr>
        <p:spPr bwMode="gray">
          <a:xfrm>
            <a:off x="6313714" y="1796143"/>
            <a:ext cx="1850572" cy="1513114"/>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p:nvSpPr>
        <p:spPr>
          <a:xfrm>
            <a:off x="7369629" y="1657643"/>
            <a:ext cx="1284514" cy="276999"/>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SAML 2.0 </a:t>
            </a:r>
            <a:endParaRPr lang="en-GB" sz="1800" kern="0" dirty="0" err="1">
              <a:ea typeface="Arial Unicode MS" pitchFamily="34" charset="-128"/>
              <a:cs typeface="Arial Unicode MS" pitchFamily="34" charset="-128"/>
            </a:endParaRPr>
          </a:p>
        </p:txBody>
      </p:sp>
      <p:sp>
        <p:nvSpPr>
          <p:cNvPr id="7" name="Rectangle 6"/>
          <p:cNvSpPr/>
          <p:nvPr/>
        </p:nvSpPr>
        <p:spPr bwMode="gray">
          <a:xfrm>
            <a:off x="5486400" y="3929743"/>
            <a:ext cx="1393371" cy="1382486"/>
          </a:xfrm>
          <a:prstGeom prst="rect">
            <a:avLst/>
          </a:prstGeom>
          <a:noFill/>
          <a:ln>
            <a:solidFill>
              <a:schemeClr val="accent4">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p:cNvSpPr txBox="1"/>
          <p:nvPr/>
        </p:nvSpPr>
        <p:spPr>
          <a:xfrm>
            <a:off x="6596743" y="4409301"/>
            <a:ext cx="1284514" cy="276999"/>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SAP CP</a:t>
            </a:r>
            <a:endParaRPr lang="en-GB" sz="1800" kern="0" dirty="0" err="1">
              <a:ea typeface="Arial Unicode MS" pitchFamily="34" charset="-128"/>
              <a:cs typeface="Arial Unicode MS" pitchFamily="34" charset="-128"/>
            </a:endParaRPr>
          </a:p>
        </p:txBody>
      </p:sp>
      <p:sp>
        <p:nvSpPr>
          <p:cNvPr id="10" name="Rectangle 9"/>
          <p:cNvSpPr/>
          <p:nvPr/>
        </p:nvSpPr>
        <p:spPr bwMode="gray">
          <a:xfrm>
            <a:off x="3483428" y="4060372"/>
            <a:ext cx="838488" cy="1251857"/>
          </a:xfrm>
          <a:prstGeom prst="rect">
            <a:avLst/>
          </a:prstGeom>
          <a:noFill/>
          <a:ln>
            <a:solidFill>
              <a:schemeClr val="accent4">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1997383" y="3940629"/>
            <a:ext cx="969117" cy="1251857"/>
          </a:xfrm>
          <a:prstGeom prst="rect">
            <a:avLst/>
          </a:prstGeom>
          <a:noFill/>
          <a:ln>
            <a:solidFill>
              <a:schemeClr val="accent4">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46414" y="1493818"/>
            <a:ext cx="969117" cy="1251857"/>
          </a:xfrm>
          <a:prstGeom prst="rect">
            <a:avLst/>
          </a:prstGeom>
          <a:noFill/>
          <a:ln>
            <a:solidFill>
              <a:schemeClr val="accent4">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a:xfrm>
            <a:off x="4703060" y="1633397"/>
            <a:ext cx="1284514" cy="276999"/>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SAP CP</a:t>
            </a:r>
            <a:endParaRPr lang="en-GB"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566396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Platform Security OAuth</a:t>
            </a:r>
          </a:p>
        </p:txBody>
      </p:sp>
      <p:pic>
        <p:nvPicPr>
          <p:cNvPr id="2" name="Picture 1"/>
          <p:cNvPicPr>
            <a:picLocks noChangeAspect="1"/>
          </p:cNvPicPr>
          <p:nvPr/>
        </p:nvPicPr>
        <p:blipFill>
          <a:blip r:embed="rId2"/>
          <a:stretch>
            <a:fillRect/>
          </a:stretch>
        </p:blipFill>
        <p:spPr>
          <a:xfrm>
            <a:off x="281697" y="1265218"/>
            <a:ext cx="6064674" cy="5208484"/>
          </a:xfrm>
          <a:prstGeom prst="rect">
            <a:avLst/>
          </a:prstGeom>
        </p:spPr>
      </p:pic>
      <p:pic>
        <p:nvPicPr>
          <p:cNvPr id="14" name="Picture 13"/>
          <p:cNvPicPr>
            <a:picLocks noChangeAspect="1"/>
          </p:cNvPicPr>
          <p:nvPr/>
        </p:nvPicPr>
        <p:blipFill>
          <a:blip r:embed="rId3"/>
          <a:stretch>
            <a:fillRect/>
          </a:stretch>
        </p:blipFill>
        <p:spPr>
          <a:xfrm>
            <a:off x="7043633" y="1265218"/>
            <a:ext cx="4276229" cy="3013301"/>
          </a:xfrm>
          <a:prstGeom prst="rect">
            <a:avLst/>
          </a:prstGeom>
        </p:spPr>
      </p:pic>
      <p:cxnSp>
        <p:nvCxnSpPr>
          <p:cNvPr id="8" name="Straight Connector 7"/>
          <p:cNvCxnSpPr/>
          <p:nvPr/>
        </p:nvCxnSpPr>
        <p:spPr>
          <a:xfrm>
            <a:off x="1752600" y="1621971"/>
            <a:ext cx="5769429" cy="161108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754086" y="1611086"/>
            <a:ext cx="5573485" cy="1654628"/>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80114" y="1698171"/>
            <a:ext cx="5508172" cy="261258"/>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453743" y="1578429"/>
            <a:ext cx="4158343" cy="1654628"/>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354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Platform Security</a:t>
            </a:r>
          </a:p>
          <a:p>
            <a:pPr lvl="1"/>
            <a:r>
              <a:rPr lang="en-US" dirty="0"/>
              <a:t>SAML 2.0</a:t>
            </a:r>
          </a:p>
          <a:p>
            <a:pPr lvl="1"/>
            <a:r>
              <a:rPr lang="en-US" dirty="0" err="1"/>
              <a:t>Oauth</a:t>
            </a:r>
            <a:endParaRPr lang="en-US" dirty="0"/>
          </a:p>
          <a:p>
            <a:pPr lvl="1"/>
            <a:r>
              <a:rPr lang="en-US" dirty="0"/>
              <a:t>Identity Provider </a:t>
            </a:r>
          </a:p>
          <a:p>
            <a:r>
              <a:rPr lang="en-US" dirty="0"/>
              <a:t>IOT</a:t>
            </a:r>
          </a:p>
          <a:p>
            <a:pPr lvl="1"/>
            <a:r>
              <a:rPr lang="en-US" dirty="0"/>
              <a:t>IOT 2.0</a:t>
            </a:r>
          </a:p>
          <a:p>
            <a:pPr lvl="1"/>
            <a:r>
              <a:rPr lang="en-US" dirty="0"/>
              <a:t>IOT 4.0</a:t>
            </a:r>
          </a:p>
          <a:p>
            <a:r>
              <a:rPr lang="en-US" dirty="0"/>
              <a:t>Questions &amp; Answers </a:t>
            </a:r>
          </a:p>
          <a:p>
            <a:pPr lvl="1"/>
            <a:r>
              <a:rPr lang="en-US" dirty="0"/>
              <a:t>Details</a:t>
            </a:r>
          </a:p>
        </p:txBody>
      </p:sp>
      <p:sp>
        <p:nvSpPr>
          <p:cNvPr id="2" name="Title 1"/>
          <p:cNvSpPr>
            <a:spLocks noGrp="1"/>
          </p:cNvSpPr>
          <p:nvPr>
            <p:ph type="title"/>
          </p:nvPr>
        </p:nvSpPr>
        <p:spPr/>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Platform Security Overview </a:t>
            </a:r>
          </a:p>
        </p:txBody>
      </p:sp>
      <p:sp>
        <p:nvSpPr>
          <p:cNvPr id="2" name="Rectangle 1"/>
          <p:cNvSpPr/>
          <p:nvPr/>
        </p:nvSpPr>
        <p:spPr bwMode="gray">
          <a:xfrm>
            <a:off x="783773" y="1428205"/>
            <a:ext cx="2569028" cy="1071156"/>
          </a:xfrm>
          <a:prstGeom prst="rect">
            <a:avLst/>
          </a:prstGeom>
          <a:solidFill>
            <a:schemeClr val="accent1"/>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Authentifizierung</a:t>
            </a:r>
          </a:p>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Überprüfung der Identität der Benutzer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endParaRPr kumimoji="0" lang="en-GB" sz="14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4297680" y="1428205"/>
            <a:ext cx="2791097" cy="1201784"/>
          </a:xfrm>
          <a:prstGeom prst="rect">
            <a:avLst/>
          </a:prstGeom>
          <a:solidFill>
            <a:schemeClr val="accent1"/>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Autorisierung</a:t>
            </a:r>
          </a:p>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Auf welche Funktionen darf der Anwender innerhalb der Anwendung zugreifen ?</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endParaRPr kumimoji="0" lang="en-GB" sz="14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p:cNvSpPr/>
          <p:nvPr/>
        </p:nvSpPr>
        <p:spPr bwMode="gray">
          <a:xfrm>
            <a:off x="7859486" y="1428205"/>
            <a:ext cx="3435532" cy="905693"/>
          </a:xfrm>
          <a:prstGeom prst="rect">
            <a:avLst/>
          </a:prstGeom>
          <a:solidFill>
            <a:schemeClr val="accent1"/>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Geheimhaltung und Integrität</a:t>
            </a:r>
          </a:p>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Daten müssen sicher übertragen werden</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a:t>
            </a:r>
            <a:endParaRPr kumimoji="0" lang="en-GB" sz="14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Rectangle: Rounded Corners 2"/>
          <p:cNvSpPr/>
          <p:nvPr/>
        </p:nvSpPr>
        <p:spPr bwMode="gray">
          <a:xfrm>
            <a:off x="2410099" y="3831773"/>
            <a:ext cx="1371600" cy="914400"/>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SAML2.0 </a:t>
            </a: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 name="Straight Connector 6"/>
          <p:cNvCxnSpPr>
            <a:stCxn id="2" idx="2"/>
            <a:endCxn id="3" idx="0"/>
          </p:cNvCxnSpPr>
          <p:nvPr/>
        </p:nvCxnSpPr>
        <p:spPr>
          <a:xfrm>
            <a:off x="2068287" y="2499361"/>
            <a:ext cx="1027612" cy="133241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3" idx="0"/>
          </p:cNvCxnSpPr>
          <p:nvPr/>
        </p:nvCxnSpPr>
        <p:spPr>
          <a:xfrm flipH="1">
            <a:off x="3095899" y="2564675"/>
            <a:ext cx="2192380" cy="1267098"/>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p:cNvSpPr/>
          <p:nvPr/>
        </p:nvSpPr>
        <p:spPr bwMode="gray">
          <a:xfrm>
            <a:off x="5007428" y="3831773"/>
            <a:ext cx="1371600" cy="914400"/>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OAUTH</a:t>
            </a: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4" name="Straight Connector 13"/>
          <p:cNvCxnSpPr>
            <a:stCxn id="4" idx="2"/>
            <a:endCxn id="13" idx="0"/>
          </p:cNvCxnSpPr>
          <p:nvPr/>
        </p:nvCxnSpPr>
        <p:spPr>
          <a:xfrm flipH="1">
            <a:off x="5693228" y="2629989"/>
            <a:ext cx="1" cy="1201784"/>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Rounded Corners 18"/>
          <p:cNvSpPr/>
          <p:nvPr/>
        </p:nvSpPr>
        <p:spPr bwMode="gray">
          <a:xfrm>
            <a:off x="8581210" y="3810003"/>
            <a:ext cx="1992084" cy="914400"/>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TSL und andere Transportsicherungen</a:t>
            </a:r>
            <a:r>
              <a:rPr kumimoji="0" lang="de-DE" sz="1800" b="0" i="0" u="none" strike="noStrike" kern="0" cap="none" spc="0" normalizeH="0" noProof="0" dirty="0">
                <a:ln>
                  <a:noFill/>
                </a:ln>
                <a:effectLst/>
                <a:uLnTx/>
                <a:uFillTx/>
                <a:ea typeface="Arial Unicode MS" pitchFamily="34" charset="-128"/>
                <a:cs typeface="Arial Unicode MS" pitchFamily="34" charset="-128"/>
              </a:rPr>
              <a:t> </a:t>
            </a: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0" name="Straight Connector 19"/>
          <p:cNvCxnSpPr>
            <a:stCxn id="5" idx="2"/>
            <a:endCxn id="19" idx="0"/>
          </p:cNvCxnSpPr>
          <p:nvPr/>
        </p:nvCxnSpPr>
        <p:spPr>
          <a:xfrm>
            <a:off x="9577252" y="2333898"/>
            <a:ext cx="0" cy="1476105"/>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Platform Security Overview </a:t>
            </a:r>
          </a:p>
        </p:txBody>
      </p:sp>
      <p:pic>
        <p:nvPicPr>
          <p:cNvPr id="3" name="Picture 2"/>
          <p:cNvPicPr>
            <a:picLocks noChangeAspect="1"/>
          </p:cNvPicPr>
          <p:nvPr/>
        </p:nvPicPr>
        <p:blipFill>
          <a:blip r:embed="rId2"/>
          <a:stretch>
            <a:fillRect/>
          </a:stretch>
        </p:blipFill>
        <p:spPr>
          <a:xfrm>
            <a:off x="829767" y="1153886"/>
            <a:ext cx="10234706" cy="5529943"/>
          </a:xfrm>
          <a:prstGeom prst="rect">
            <a:avLst/>
          </a:prstGeom>
        </p:spPr>
      </p:pic>
    </p:spTree>
    <p:extLst>
      <p:ext uri="{BB962C8B-B14F-4D97-AF65-F5344CB8AC3E}">
        <p14:creationId xmlns:p14="http://schemas.microsoft.com/office/powerpoint/2010/main" val="2420564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738664"/>
          </a:xfrm>
        </p:spPr>
        <p:txBody>
          <a:bodyPr/>
          <a:lstStyle/>
          <a:p>
            <a:r>
              <a:rPr lang="en-US" dirty="0"/>
              <a:t>Platform Security SAML 2.0 </a:t>
            </a:r>
            <a:r>
              <a:rPr lang="de-DE" kern="0" dirty="0">
                <a:ea typeface="Arial Unicode MS" pitchFamily="34" charset="-128"/>
                <a:cs typeface="Arial Unicode MS" pitchFamily="34" charset="-128"/>
              </a:rPr>
              <a:t>Anwendungsfälle </a:t>
            </a:r>
            <a:br>
              <a:rPr lang="de-DE" kern="0" dirty="0">
                <a:ea typeface="Arial Unicode MS" pitchFamily="34" charset="-128"/>
                <a:cs typeface="Arial Unicode MS" pitchFamily="34" charset="-128"/>
              </a:rPr>
            </a:br>
            <a:endParaRPr lang="en-US" dirty="0"/>
          </a:p>
        </p:txBody>
      </p:sp>
      <p:sp>
        <p:nvSpPr>
          <p:cNvPr id="7" name="TextBox 6"/>
          <p:cNvSpPr txBox="1"/>
          <p:nvPr/>
        </p:nvSpPr>
        <p:spPr>
          <a:xfrm>
            <a:off x="313111" y="1143002"/>
            <a:ext cx="11568256" cy="484748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Die Security Assertion Markup Language (SAML) ist ein XML-Framework zum Austausch von Authentifizierungs- und Autorisierungsinformationen. Sie stellt Funktionen bereit, um sicherheitsbezogene Informationen zu beschreiben und zu übertragen.</a:t>
            </a:r>
          </a:p>
          <a:p>
            <a:pPr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Single </a:t>
            </a:r>
            <a:r>
              <a:rPr lang="de-DE" sz="1800" b="1" kern="0" dirty="0" err="1">
                <a:ea typeface="Arial Unicode MS" pitchFamily="34" charset="-128"/>
                <a:cs typeface="Arial Unicode MS" pitchFamily="34" charset="-128"/>
              </a:rPr>
              <a:t>Sign</a:t>
            </a:r>
            <a:r>
              <a:rPr lang="de-DE" sz="1800" b="1" kern="0" dirty="0">
                <a:ea typeface="Arial Unicode MS" pitchFamily="34" charset="-128"/>
                <a:cs typeface="Arial Unicode MS" pitchFamily="34" charset="-128"/>
              </a:rPr>
              <a:t>-on</a:t>
            </a:r>
          </a:p>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ein Benutzer ist nach der Anmeldung an einer Webanwendung automatisch auch zur Benutzung weiterer Anwendungen berechtigt.</a:t>
            </a:r>
          </a:p>
          <a:p>
            <a:pPr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Verteilte Transaktionen</a:t>
            </a:r>
          </a:p>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mehrere Benutzer arbeiten gemeinsam an einer Transaktion und teilen sich die Sicherheitsinformationen.</a:t>
            </a:r>
          </a:p>
          <a:p>
            <a:pPr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Autorisierungsdienste</a:t>
            </a:r>
          </a:p>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die Kommunikation mit einem Dienst läuft über eine Zwischenstation, die die Berechtigung überprüft.</a:t>
            </a:r>
          </a:p>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Diese Dienste sollen vor allem für Webservices angeboten werden.</a:t>
            </a:r>
          </a:p>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SAML besteht aus SAML-</a:t>
            </a:r>
            <a:r>
              <a:rPr lang="de-DE" sz="1800" kern="0" dirty="0" err="1">
                <a:ea typeface="Arial Unicode MS" pitchFamily="34" charset="-128"/>
                <a:cs typeface="Arial Unicode MS" pitchFamily="34" charset="-128"/>
              </a:rPr>
              <a:t>Assertions</a:t>
            </a:r>
            <a:r>
              <a:rPr lang="de-DE" sz="1800" kern="0" dirty="0">
                <a:ea typeface="Arial Unicode MS" pitchFamily="34" charset="-128"/>
                <a:cs typeface="Arial Unicode MS" pitchFamily="34" charset="-128"/>
              </a:rPr>
              <a:t>, aus dem SAML-Protokoll, aus SAML-</a:t>
            </a:r>
            <a:r>
              <a:rPr lang="de-DE" sz="1800" kern="0" dirty="0" err="1">
                <a:ea typeface="Arial Unicode MS" pitchFamily="34" charset="-128"/>
                <a:cs typeface="Arial Unicode MS" pitchFamily="34" charset="-128"/>
              </a:rPr>
              <a:t>Bindings</a:t>
            </a:r>
            <a:r>
              <a:rPr lang="de-DE" sz="1800" kern="0" dirty="0">
                <a:ea typeface="Arial Unicode MS" pitchFamily="34" charset="-128"/>
                <a:cs typeface="Arial Unicode MS" pitchFamily="34" charset="-128"/>
              </a:rPr>
              <a:t> und Profilen.</a:t>
            </a:r>
          </a:p>
          <a:p>
            <a:pPr fontAlgn="base">
              <a:spcBef>
                <a:spcPct val="50000"/>
              </a:spcBef>
              <a:spcAft>
                <a:spcPct val="0"/>
              </a:spcAft>
              <a:buClr>
                <a:srgbClr val="F0AB00"/>
              </a:buClr>
              <a:buSzPct val="80000"/>
            </a:pPr>
            <a:endParaRPr lang="en-GB"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21785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Platform Security SAML 2.0 </a:t>
            </a:r>
          </a:p>
        </p:txBody>
      </p:sp>
      <p:pic>
        <p:nvPicPr>
          <p:cNvPr id="2" name="Picture 1"/>
          <p:cNvPicPr>
            <a:picLocks noChangeAspect="1"/>
          </p:cNvPicPr>
          <p:nvPr/>
        </p:nvPicPr>
        <p:blipFill>
          <a:blip r:embed="rId2"/>
          <a:stretch>
            <a:fillRect/>
          </a:stretch>
        </p:blipFill>
        <p:spPr>
          <a:xfrm>
            <a:off x="1433922" y="1072601"/>
            <a:ext cx="6186078" cy="5127932"/>
          </a:xfrm>
          <a:prstGeom prst="rect">
            <a:avLst/>
          </a:prstGeom>
        </p:spPr>
      </p:pic>
      <p:sp>
        <p:nvSpPr>
          <p:cNvPr id="6" name="TextBox 5"/>
          <p:cNvSpPr txBox="1"/>
          <p:nvPr/>
        </p:nvSpPr>
        <p:spPr>
          <a:xfrm>
            <a:off x="8101963" y="1099710"/>
            <a:ext cx="3483429" cy="152349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Applikationsspezifisch</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Java Applikationen</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SAP UI5 Applikationen</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XSC und XSA Applikationen</a:t>
            </a:r>
            <a:endParaRPr lang="en-GB"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64316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738664"/>
          </a:xfrm>
        </p:spPr>
        <p:txBody>
          <a:bodyPr/>
          <a:lstStyle/>
          <a:p>
            <a:r>
              <a:rPr lang="en-US" dirty="0"/>
              <a:t>Platform Security SAML 2.0, </a:t>
            </a:r>
            <a:r>
              <a:rPr lang="de-DE" kern="0" dirty="0">
                <a:ea typeface="Arial Unicode MS" pitchFamily="34" charset="-128"/>
                <a:cs typeface="Arial Unicode MS" pitchFamily="34" charset="-128"/>
              </a:rPr>
              <a:t>Java Applikationen</a:t>
            </a:r>
            <a:br>
              <a:rPr lang="de-DE" kern="0" dirty="0">
                <a:ea typeface="Arial Unicode MS" pitchFamily="34" charset="-128"/>
                <a:cs typeface="Arial Unicode MS" pitchFamily="34" charset="-128"/>
              </a:rPr>
            </a:br>
            <a:r>
              <a:rPr lang="en-US" dirty="0"/>
              <a:t> </a:t>
            </a:r>
          </a:p>
        </p:txBody>
      </p:sp>
      <p:sp>
        <p:nvSpPr>
          <p:cNvPr id="4" name="TextBox 3"/>
          <p:cNvSpPr txBox="1"/>
          <p:nvPr/>
        </p:nvSpPr>
        <p:spPr>
          <a:xfrm>
            <a:off x="500743" y="1226335"/>
            <a:ext cx="8403771"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Deklaratives Sicherheitsmodell:</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Definition der Sicherheitsdefinitionen im web.xml </a:t>
            </a:r>
            <a:r>
              <a:rPr lang="de-DE" sz="1800" kern="0" dirty="0" err="1">
                <a:ea typeface="Arial Unicode MS" pitchFamily="34" charset="-128"/>
                <a:cs typeface="Arial Unicode MS" pitchFamily="34" charset="-128"/>
              </a:rPr>
              <a:t>Deployment</a:t>
            </a:r>
            <a:r>
              <a:rPr lang="de-DE" sz="1800" kern="0" dirty="0">
                <a:ea typeface="Arial Unicode MS" pitchFamily="34" charset="-128"/>
                <a:cs typeface="Arial Unicode MS" pitchFamily="34" charset="-128"/>
              </a:rPr>
              <a:t> Deskriptor </a:t>
            </a:r>
            <a:endParaRPr lang="en-GB" sz="1800" kern="0" dirty="0" err="1">
              <a:ea typeface="Arial Unicode MS" pitchFamily="34" charset="-128"/>
              <a:cs typeface="Arial Unicode MS" pitchFamily="34" charset="-128"/>
            </a:endParaRPr>
          </a:p>
        </p:txBody>
      </p:sp>
      <p:sp>
        <p:nvSpPr>
          <p:cNvPr id="7" name="TextBox 6"/>
          <p:cNvSpPr txBox="1"/>
          <p:nvPr/>
        </p:nvSpPr>
        <p:spPr>
          <a:xfrm>
            <a:off x="500743" y="2267795"/>
            <a:ext cx="8567057" cy="9694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Programmatisches Sicherheitsmodell:</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Umsetzung mithilfe der Servlet- und JAAS – Schnittstellen ( Java und Authentication und Autorisation Service) </a:t>
            </a:r>
            <a:endParaRPr lang="en-GB" sz="1800" kern="0" dirty="0" err="1">
              <a:ea typeface="Arial Unicode MS" pitchFamily="34" charset="-128"/>
              <a:cs typeface="Arial Unicode MS" pitchFamily="34" charset="-128"/>
            </a:endParaRPr>
          </a:p>
        </p:txBody>
      </p:sp>
      <p:sp>
        <p:nvSpPr>
          <p:cNvPr id="8" name="TextBox 7"/>
          <p:cNvSpPr txBox="1"/>
          <p:nvPr/>
        </p:nvSpPr>
        <p:spPr>
          <a:xfrm>
            <a:off x="500743" y="3586255"/>
            <a:ext cx="7924800" cy="31854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Unterstützte Authentifizierungsmethoden</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FORM – Form, SAML 2.0, von SAP auf der SAP CP bevorzugte Methode </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BASIC – HTTP Standardauthentifizierung – nicht empfehlenswert</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CERT – Clientzertifikate ( X.509-Zertifikate)</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BASICERT – BASIC + CERT</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OAUTH - </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SAML2 – entspricht FORM</a:t>
            </a:r>
          </a:p>
          <a:p>
            <a:pPr fontAlgn="base">
              <a:spcBef>
                <a:spcPct val="50000"/>
              </a:spcBef>
              <a:spcAft>
                <a:spcPct val="0"/>
              </a:spcAft>
              <a:buClr>
                <a:srgbClr val="F0AB00"/>
              </a:buClr>
              <a:buSzPct val="80000"/>
            </a:pPr>
            <a:endParaRPr lang="en-GB"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57011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738664"/>
          </a:xfrm>
        </p:spPr>
        <p:txBody>
          <a:bodyPr/>
          <a:lstStyle/>
          <a:p>
            <a:r>
              <a:rPr lang="en-US" dirty="0"/>
              <a:t>Platform Security SAML 2.0, </a:t>
            </a:r>
            <a:r>
              <a:rPr lang="de-DE" kern="0" dirty="0">
                <a:ea typeface="Arial Unicode MS" pitchFamily="34" charset="-128"/>
                <a:cs typeface="Arial Unicode MS" pitchFamily="34" charset="-128"/>
              </a:rPr>
              <a:t>SAPUI5 Apps</a:t>
            </a:r>
            <a:br>
              <a:rPr lang="de-DE" kern="0" dirty="0">
                <a:ea typeface="Arial Unicode MS" pitchFamily="34" charset="-128"/>
                <a:cs typeface="Arial Unicode MS" pitchFamily="34" charset="-128"/>
              </a:rPr>
            </a:br>
            <a:r>
              <a:rPr lang="en-US" dirty="0"/>
              <a:t> </a:t>
            </a:r>
          </a:p>
        </p:txBody>
      </p:sp>
      <p:sp>
        <p:nvSpPr>
          <p:cNvPr id="4" name="TextBox 3"/>
          <p:cNvSpPr txBox="1"/>
          <p:nvPr/>
        </p:nvSpPr>
        <p:spPr>
          <a:xfrm>
            <a:off x="500743" y="1226335"/>
            <a:ext cx="8403771"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Deklaratives Sicherheitsmodell:</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Definition der Sicherheitsdefinitionen in neo-</a:t>
            </a:r>
            <a:r>
              <a:rPr lang="de-DE" sz="1800" kern="0" dirty="0" err="1">
                <a:ea typeface="Arial Unicode MS" pitchFamily="34" charset="-128"/>
                <a:cs typeface="Arial Unicode MS" pitchFamily="34" charset="-128"/>
              </a:rPr>
              <a:t>app.json</a:t>
            </a:r>
            <a:r>
              <a:rPr lang="de-DE" sz="1800" kern="0" dirty="0">
                <a:ea typeface="Arial Unicode MS" pitchFamily="34" charset="-128"/>
                <a:cs typeface="Arial Unicode MS" pitchFamily="34" charset="-128"/>
              </a:rPr>
              <a:t> Deskriptor Datei.</a:t>
            </a:r>
            <a:endParaRPr lang="en-GB" sz="1800" kern="0" dirty="0" err="1">
              <a:ea typeface="Arial Unicode MS" pitchFamily="34" charset="-128"/>
              <a:cs typeface="Arial Unicode MS" pitchFamily="34" charset="-128"/>
            </a:endParaRPr>
          </a:p>
        </p:txBody>
      </p:sp>
      <p:sp>
        <p:nvSpPr>
          <p:cNvPr id="7" name="TextBox 6"/>
          <p:cNvSpPr txBox="1"/>
          <p:nvPr/>
        </p:nvSpPr>
        <p:spPr>
          <a:xfrm>
            <a:off x="500743" y="2267795"/>
            <a:ext cx="8567057"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Programmatisches Sicherheitsmodell:</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Umsetzung mithilfe verschiedener JavaScript </a:t>
            </a:r>
            <a:r>
              <a:rPr lang="de-DE" sz="1800" kern="0" dirty="0" err="1">
                <a:ea typeface="Arial Unicode MS" pitchFamily="34" charset="-128"/>
                <a:cs typeface="Arial Unicode MS" pitchFamily="34" charset="-128"/>
              </a:rPr>
              <a:t>libs</a:t>
            </a:r>
            <a:endParaRPr lang="en-GB"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081617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738664"/>
          </a:xfrm>
        </p:spPr>
        <p:txBody>
          <a:bodyPr/>
          <a:lstStyle/>
          <a:p>
            <a:r>
              <a:rPr lang="en-US" dirty="0"/>
              <a:t>Platform Security SAML 2.0, </a:t>
            </a:r>
            <a:r>
              <a:rPr lang="de-DE" kern="0" dirty="0">
                <a:ea typeface="Arial Unicode MS" pitchFamily="34" charset="-128"/>
                <a:cs typeface="Arial Unicode MS" pitchFamily="34" charset="-128"/>
              </a:rPr>
              <a:t>SAPUI5 Apps</a:t>
            </a:r>
            <a:br>
              <a:rPr lang="de-DE" kern="0" dirty="0">
                <a:ea typeface="Arial Unicode MS" pitchFamily="34" charset="-128"/>
                <a:cs typeface="Arial Unicode MS" pitchFamily="34" charset="-128"/>
              </a:rPr>
            </a:br>
            <a:r>
              <a:rPr lang="en-US" dirty="0"/>
              <a:t> </a:t>
            </a:r>
          </a:p>
        </p:txBody>
      </p:sp>
      <p:sp>
        <p:nvSpPr>
          <p:cNvPr id="4" name="TextBox 3"/>
          <p:cNvSpPr txBox="1"/>
          <p:nvPr/>
        </p:nvSpPr>
        <p:spPr>
          <a:xfrm>
            <a:off x="500743" y="1226335"/>
            <a:ext cx="8403771"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Deklaratives Sicherheitsmodell:</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Definition der Sicherheitsdefinitionen in neo-</a:t>
            </a:r>
            <a:r>
              <a:rPr lang="de-DE" sz="1800" kern="0" dirty="0" err="1">
                <a:ea typeface="Arial Unicode MS" pitchFamily="34" charset="-128"/>
                <a:cs typeface="Arial Unicode MS" pitchFamily="34" charset="-128"/>
              </a:rPr>
              <a:t>app.json</a:t>
            </a:r>
            <a:r>
              <a:rPr lang="de-DE" sz="1800" kern="0" dirty="0">
                <a:ea typeface="Arial Unicode MS" pitchFamily="34" charset="-128"/>
                <a:cs typeface="Arial Unicode MS" pitchFamily="34" charset="-128"/>
              </a:rPr>
              <a:t> Deskriptor Datei.</a:t>
            </a:r>
            <a:endParaRPr lang="en-GB" sz="1800" kern="0" dirty="0" err="1">
              <a:ea typeface="Arial Unicode MS" pitchFamily="34" charset="-128"/>
              <a:cs typeface="Arial Unicode MS" pitchFamily="34" charset="-128"/>
            </a:endParaRPr>
          </a:p>
        </p:txBody>
      </p:sp>
      <p:sp>
        <p:nvSpPr>
          <p:cNvPr id="7" name="TextBox 6"/>
          <p:cNvSpPr txBox="1"/>
          <p:nvPr/>
        </p:nvSpPr>
        <p:spPr>
          <a:xfrm>
            <a:off x="500743" y="2267795"/>
            <a:ext cx="8567057"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Programmatisches Sicherheitsmodell:</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Umsetzung mithilfe verschiedener JavaScript </a:t>
            </a:r>
            <a:r>
              <a:rPr lang="de-DE" sz="1800" kern="0" dirty="0" err="1">
                <a:ea typeface="Arial Unicode MS" pitchFamily="34" charset="-128"/>
                <a:cs typeface="Arial Unicode MS" pitchFamily="34" charset="-128"/>
              </a:rPr>
              <a:t>libs</a:t>
            </a:r>
            <a:endParaRPr lang="en-GB" sz="1800" kern="0" dirty="0" err="1">
              <a:ea typeface="Arial Unicode MS" pitchFamily="34" charset="-128"/>
              <a:cs typeface="Arial Unicode MS" pitchFamily="34" charset="-128"/>
            </a:endParaRPr>
          </a:p>
        </p:txBody>
      </p:sp>
      <p:pic>
        <p:nvPicPr>
          <p:cNvPr id="2" name="Picture 1"/>
          <p:cNvPicPr>
            <a:picLocks noChangeAspect="1"/>
          </p:cNvPicPr>
          <p:nvPr/>
        </p:nvPicPr>
        <p:blipFill>
          <a:blip r:embed="rId2"/>
          <a:stretch>
            <a:fillRect/>
          </a:stretch>
        </p:blipFill>
        <p:spPr>
          <a:xfrm>
            <a:off x="1589033" y="3480866"/>
            <a:ext cx="6390476" cy="2552381"/>
          </a:xfrm>
          <a:prstGeom prst="rect">
            <a:avLst/>
          </a:prstGeom>
        </p:spPr>
      </p:pic>
    </p:spTree>
    <p:extLst>
      <p:ext uri="{BB962C8B-B14F-4D97-AF65-F5344CB8AC3E}">
        <p14:creationId xmlns:p14="http://schemas.microsoft.com/office/powerpoint/2010/main" val="3041666662"/>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OnlienSession.potx" id="{386DF36D-233C-4897-A565-C9B6F9F172B4}" vid="{D9D3DF79-4C27-434C-957C-AFF7A60B48CA}"/>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pplication xmlns="http://www.sap.com/cof/powerpoint/application">
  <Version>2</Version>
  <Revision>2.4.2.67902</Revision>
</Application>
</file>

<file path=customXml/item2.xml><?xml version="1.0" encoding="utf-8"?>
<Application xmlns="http://www.sap.com/cof/ao/powerpoint/application">
  <com.sap.ip.bi.pioneer>
    <Version>4</Version>
    <AAO_Revision>2.4.2.67902</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Props1.xml><?xml version="1.0" encoding="utf-8"?>
<ds:datastoreItem xmlns:ds="http://schemas.openxmlformats.org/officeDocument/2006/customXml" ds:itemID="{90DDC653-B830-4B94-BC41-BAC4114C58AB}">
  <ds:schemaRefs>
    <ds:schemaRef ds:uri="http://www.sap.com/cof/powerpoint/application"/>
  </ds:schemaRefs>
</ds:datastoreItem>
</file>

<file path=customXml/itemProps2.xml><?xml version="1.0" encoding="utf-8"?>
<ds:datastoreItem xmlns:ds="http://schemas.openxmlformats.org/officeDocument/2006/customXml" ds:itemID="{9BD94334-DB6D-4B2E-85E5-5D5E952404A9}">
  <ds:schemaRefs>
    <ds:schemaRef ds:uri="http://www.sap.com/cof/ao/powerpoint/application"/>
  </ds:schemaRefs>
</ds:datastoreItem>
</file>

<file path=docProps/app.xml><?xml version="1.0" encoding="utf-8"?>
<Properties xmlns="http://schemas.openxmlformats.org/officeDocument/2006/extended-properties" xmlns:vt="http://schemas.openxmlformats.org/officeDocument/2006/docPropsVTypes">
  <Template>OnlienSession</Template>
  <TotalTime>92</TotalTime>
  <Words>287</Words>
  <Application>Microsoft Office PowerPoint</Application>
  <PresentationFormat>Custom</PresentationFormat>
  <Paragraphs>83</Paragraphs>
  <Slides>15</Slides>
  <Notes>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 Unicode MS</vt:lpstr>
      <vt:lpstr>Lato</vt:lpstr>
      <vt:lpstr>Arial</vt:lpstr>
      <vt:lpstr>Courier New</vt:lpstr>
      <vt:lpstr>Symbol</vt:lpstr>
      <vt:lpstr>Wingdings</vt:lpstr>
      <vt:lpstr>Wingdings</vt:lpstr>
      <vt:lpstr>SAP_2017_16x9_white</vt:lpstr>
      <vt:lpstr>PowerPoint Presentation</vt:lpstr>
      <vt:lpstr>Agenda</vt:lpstr>
      <vt:lpstr>Platform Security Overview </vt:lpstr>
      <vt:lpstr>Platform Security Overview </vt:lpstr>
      <vt:lpstr>Platform Security SAML 2.0 Anwendungsfälle  </vt:lpstr>
      <vt:lpstr>Platform Security SAML 2.0 </vt:lpstr>
      <vt:lpstr>Platform Security SAML 2.0, Java Applikationen  </vt:lpstr>
      <vt:lpstr>Platform Security SAML 2.0, SAPUI5 Apps  </vt:lpstr>
      <vt:lpstr>Platform Security SAML 2.0, SAPUI5 Apps  </vt:lpstr>
      <vt:lpstr>Platform Security SAML 2.0, XSA/XSC  </vt:lpstr>
      <vt:lpstr>Divider page</vt:lpstr>
      <vt:lpstr>Platform Security OAuth</vt:lpstr>
      <vt:lpstr>Platform Security OAuth</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Peter</dc:creator>
  <cp:keywords>2017/16:9/white</cp:keywords>
  <cp:lastModifiedBy>Alexander, Peter</cp:lastModifiedBy>
  <cp:revision>22</cp:revision>
  <dcterms:created xsi:type="dcterms:W3CDTF">2017-07-21T08:52:38Z</dcterms:created>
  <dcterms:modified xsi:type="dcterms:W3CDTF">2017-09-15T09:14:29Z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