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77" r:id="rId2"/>
  </p:sldMasterIdLst>
  <p:notesMasterIdLst>
    <p:notesMasterId r:id="rId80"/>
  </p:notesMasterIdLst>
  <p:sldIdLst>
    <p:sldId id="260" r:id="rId3"/>
    <p:sldId id="577" r:id="rId4"/>
    <p:sldId id="579" r:id="rId5"/>
    <p:sldId id="578" r:id="rId6"/>
    <p:sldId id="580" r:id="rId7"/>
    <p:sldId id="504" r:id="rId8"/>
    <p:sldId id="528" r:id="rId9"/>
    <p:sldId id="514" r:id="rId10"/>
    <p:sldId id="505" r:id="rId11"/>
    <p:sldId id="511" r:id="rId12"/>
    <p:sldId id="510" r:id="rId13"/>
    <p:sldId id="509" r:id="rId14"/>
    <p:sldId id="508" r:id="rId15"/>
    <p:sldId id="507" r:id="rId16"/>
    <p:sldId id="506" r:id="rId17"/>
    <p:sldId id="512" r:id="rId18"/>
    <p:sldId id="513" r:id="rId19"/>
    <p:sldId id="515" r:id="rId20"/>
    <p:sldId id="516" r:id="rId21"/>
    <p:sldId id="517" r:id="rId22"/>
    <p:sldId id="518" r:id="rId23"/>
    <p:sldId id="519" r:id="rId24"/>
    <p:sldId id="520" r:id="rId25"/>
    <p:sldId id="536" r:id="rId26"/>
    <p:sldId id="521" r:id="rId27"/>
    <p:sldId id="522" r:id="rId28"/>
    <p:sldId id="523" r:id="rId29"/>
    <p:sldId id="524" r:id="rId30"/>
    <p:sldId id="525" r:id="rId31"/>
    <p:sldId id="527" r:id="rId32"/>
    <p:sldId id="526" r:id="rId33"/>
    <p:sldId id="529" r:id="rId34"/>
    <p:sldId id="530" r:id="rId35"/>
    <p:sldId id="532" r:id="rId36"/>
    <p:sldId id="533" r:id="rId37"/>
    <p:sldId id="534" r:id="rId38"/>
    <p:sldId id="535" r:id="rId39"/>
    <p:sldId id="531" r:id="rId40"/>
    <p:sldId id="537" r:id="rId41"/>
    <p:sldId id="538" r:id="rId42"/>
    <p:sldId id="539" r:id="rId43"/>
    <p:sldId id="540" r:id="rId44"/>
    <p:sldId id="541" r:id="rId45"/>
    <p:sldId id="542" r:id="rId46"/>
    <p:sldId id="576" r:id="rId47"/>
    <p:sldId id="572" r:id="rId48"/>
    <p:sldId id="570" r:id="rId49"/>
    <p:sldId id="571" r:id="rId50"/>
    <p:sldId id="573" r:id="rId51"/>
    <p:sldId id="574" r:id="rId52"/>
    <p:sldId id="575" r:id="rId53"/>
    <p:sldId id="581" r:id="rId54"/>
    <p:sldId id="543" r:id="rId55"/>
    <p:sldId id="544" r:id="rId56"/>
    <p:sldId id="545" r:id="rId57"/>
    <p:sldId id="546" r:id="rId58"/>
    <p:sldId id="547" r:id="rId59"/>
    <p:sldId id="548" r:id="rId60"/>
    <p:sldId id="549" r:id="rId61"/>
    <p:sldId id="556" r:id="rId62"/>
    <p:sldId id="559" r:id="rId63"/>
    <p:sldId id="568" r:id="rId64"/>
    <p:sldId id="560" r:id="rId65"/>
    <p:sldId id="567" r:id="rId66"/>
    <p:sldId id="566" r:id="rId67"/>
    <p:sldId id="565" r:id="rId68"/>
    <p:sldId id="557" r:id="rId69"/>
    <p:sldId id="558" r:id="rId70"/>
    <p:sldId id="561" r:id="rId71"/>
    <p:sldId id="562" r:id="rId72"/>
    <p:sldId id="564" r:id="rId73"/>
    <p:sldId id="550" r:id="rId74"/>
    <p:sldId id="551" r:id="rId75"/>
    <p:sldId id="552" r:id="rId76"/>
    <p:sldId id="553" r:id="rId77"/>
    <p:sldId id="554" r:id="rId78"/>
    <p:sldId id="555" r:id="rId79"/>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C3C408A7-8607-274E-BAAF-29DA80EFC32A}">
          <p14:sldIdLst>
            <p14:sldId id="260"/>
            <p14:sldId id="577"/>
            <p14:sldId id="579"/>
            <p14:sldId id="578"/>
            <p14:sldId id="580"/>
            <p14:sldId id="504"/>
            <p14:sldId id="528"/>
            <p14:sldId id="514"/>
          </p14:sldIdLst>
        </p14:section>
        <p14:section name="Datasets" id="{BA1D4ACE-AA7C-8743-90AD-BE6D27A5CF38}">
          <p14:sldIdLst/>
        </p14:section>
        <p14:section name="Extra slides" id="{331E1A94-C0F2-F64E-A662-A622141C5E1B}">
          <p14:sldIdLst>
            <p14:sldId id="505"/>
            <p14:sldId id="511"/>
            <p14:sldId id="510"/>
            <p14:sldId id="509"/>
            <p14:sldId id="508"/>
            <p14:sldId id="507"/>
            <p14:sldId id="506"/>
            <p14:sldId id="512"/>
            <p14:sldId id="513"/>
            <p14:sldId id="515"/>
            <p14:sldId id="516"/>
            <p14:sldId id="517"/>
            <p14:sldId id="518"/>
            <p14:sldId id="519"/>
            <p14:sldId id="520"/>
            <p14:sldId id="536"/>
            <p14:sldId id="521"/>
            <p14:sldId id="522"/>
            <p14:sldId id="523"/>
            <p14:sldId id="524"/>
            <p14:sldId id="525"/>
            <p14:sldId id="527"/>
            <p14:sldId id="526"/>
            <p14:sldId id="529"/>
            <p14:sldId id="530"/>
            <p14:sldId id="532"/>
            <p14:sldId id="533"/>
            <p14:sldId id="534"/>
            <p14:sldId id="535"/>
            <p14:sldId id="531"/>
            <p14:sldId id="537"/>
            <p14:sldId id="538"/>
            <p14:sldId id="539"/>
            <p14:sldId id="540"/>
            <p14:sldId id="541"/>
            <p14:sldId id="542"/>
            <p14:sldId id="576"/>
            <p14:sldId id="572"/>
            <p14:sldId id="570"/>
            <p14:sldId id="571"/>
            <p14:sldId id="573"/>
            <p14:sldId id="574"/>
            <p14:sldId id="575"/>
            <p14:sldId id="581"/>
            <p14:sldId id="543"/>
            <p14:sldId id="544"/>
            <p14:sldId id="545"/>
            <p14:sldId id="546"/>
            <p14:sldId id="547"/>
            <p14:sldId id="548"/>
            <p14:sldId id="549"/>
            <p14:sldId id="556"/>
            <p14:sldId id="559"/>
            <p14:sldId id="568"/>
            <p14:sldId id="560"/>
            <p14:sldId id="567"/>
            <p14:sldId id="566"/>
            <p14:sldId id="565"/>
            <p14:sldId id="557"/>
            <p14:sldId id="558"/>
            <p14:sldId id="561"/>
            <p14:sldId id="562"/>
            <p14:sldId id="564"/>
            <p14:sldId id="550"/>
            <p14:sldId id="551"/>
            <p14:sldId id="552"/>
            <p14:sldId id="553"/>
            <p14:sldId id="554"/>
            <p14:sldId id="5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F1C9"/>
    <a:srgbClr val="00D200"/>
    <a:srgbClr val="FF3184"/>
    <a:srgbClr val="FF0000"/>
    <a:srgbClr val="E8E8FF"/>
    <a:srgbClr val="DBD6D4"/>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7B26C5-4107-4FEC-AEDC-1716B250A1EF}" styleName="Stijl, licht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Stijl, licht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Stijl, licht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86393"/>
  </p:normalViewPr>
  <p:slideViewPr>
    <p:cSldViewPr snapToGrid="0" showGuides="1">
      <p:cViewPr varScale="1">
        <p:scale>
          <a:sx n="112" d="100"/>
          <a:sy n="112" d="100"/>
        </p:scale>
        <p:origin x="13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1FE53-C772-8A48-A80E-A99D5A57F0FA}" type="datetimeFigureOut">
              <a:rPr lang="nl-NL" smtClean="0"/>
              <a:t>22-02-2022</a:t>
            </a:fld>
            <a:endParaRPr lang="nl-NL"/>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0F69F-1B94-5545-AB74-99CABF8C4086}" type="slidenum">
              <a:rPr lang="nl-NL" smtClean="0"/>
              <a:t>‹nr.›</a:t>
            </a:fld>
            <a:endParaRPr lang="nl-NL"/>
          </a:p>
        </p:txBody>
      </p:sp>
    </p:spTree>
    <p:extLst>
      <p:ext uri="{BB962C8B-B14F-4D97-AF65-F5344CB8AC3E}">
        <p14:creationId xmlns:p14="http://schemas.microsoft.com/office/powerpoint/2010/main" val="3020594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rdrr.io/r/base/library.html" TargetMode="External"/><Relationship Id="rId2" Type="http://schemas.openxmlformats.org/officeDocument/2006/relationships/slide" Target="../slides/slide69.xml"/><Relationship Id="rId1" Type="http://schemas.openxmlformats.org/officeDocument/2006/relationships/notesMaster" Target="../notesMasters/notesMaster1.xml"/><Relationship Id="rId6" Type="http://schemas.openxmlformats.org/officeDocument/2006/relationships/hyperlink" Target="https://rdrr.io/r/base/mean.html" TargetMode="External"/><Relationship Id="rId5" Type="http://schemas.openxmlformats.org/officeDocument/2006/relationships/hyperlink" Target="https://rdatatable.gitlab.io/data.table/reference/as.data.table.html" TargetMode="External"/><Relationship Id="rId4" Type="http://schemas.openxmlformats.org/officeDocument/2006/relationships/hyperlink" Target="https://r-datatable.com/"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 </a:t>
            </a:r>
          </a:p>
          <a:p>
            <a:r>
              <a:rPr lang="nl-NL"/>
              <a:t>help()</a:t>
            </a:r>
          </a:p>
          <a:p>
            <a:r>
              <a:rPr lang="nl-NL"/>
              <a:t>vignette()</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8</a:t>
            </a:fld>
            <a:endParaRPr lang="nl-NL"/>
          </a:p>
        </p:txBody>
      </p:sp>
    </p:spTree>
    <p:extLst>
      <p:ext uri="{BB962C8B-B14F-4D97-AF65-F5344CB8AC3E}">
        <p14:creationId xmlns:p14="http://schemas.microsoft.com/office/powerpoint/2010/main" val="158028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https://r-coder.com/subset-r/</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48</a:t>
            </a:fld>
            <a:endParaRPr lang="nl-NL"/>
          </a:p>
        </p:txBody>
      </p:sp>
    </p:spTree>
    <p:extLst>
      <p:ext uri="{BB962C8B-B14F-4D97-AF65-F5344CB8AC3E}">
        <p14:creationId xmlns:p14="http://schemas.microsoft.com/office/powerpoint/2010/main" val="1342874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https://www.statology.org/aggregate-r/</a:t>
            </a:r>
          </a:p>
          <a:p>
            <a:r>
              <a:rPr lang="nl-NL"/>
              <a:t>https://www.datasciencemadesimple.com/aggregate-function-in-r/</a:t>
            </a:r>
          </a:p>
          <a:p>
            <a:r>
              <a:rPr lang="nl-NL"/>
              <a:t>https://r-coder.com/aggregate-r/</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51</a:t>
            </a:fld>
            <a:endParaRPr lang="nl-NL"/>
          </a:p>
        </p:txBody>
      </p:sp>
    </p:spTree>
    <p:extLst>
      <p:ext uri="{BB962C8B-B14F-4D97-AF65-F5344CB8AC3E}">
        <p14:creationId xmlns:p14="http://schemas.microsoft.com/office/powerpoint/2010/main" val="699843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https://www.datasciencemadesimple.com/join-in-r-merge-in-r/</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52</a:t>
            </a:fld>
            <a:endParaRPr lang="nl-NL"/>
          </a:p>
        </p:txBody>
      </p:sp>
    </p:spTree>
    <p:extLst>
      <p:ext uri="{BB962C8B-B14F-4D97-AF65-F5344CB8AC3E}">
        <p14:creationId xmlns:p14="http://schemas.microsoft.com/office/powerpoint/2010/main" val="2960634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install.packages("tidyverse")</a:t>
            </a:r>
          </a:p>
          <a:p>
            <a:r>
              <a:rPr lang="nl-NL" sz="1200" b="0" i="0" kern="1200">
                <a:solidFill>
                  <a:schemeClr val="tx1"/>
                </a:solidFill>
                <a:effectLst/>
                <a:latin typeface="+mn-lt"/>
                <a:ea typeface="+mn-ea"/>
                <a:cs typeface="+mn-cs"/>
              </a:rPr>
              <a:t>library(tidyverse)</a:t>
            </a:r>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63</a:t>
            </a:fld>
            <a:endParaRPr lang="nl-NL"/>
          </a:p>
        </p:txBody>
      </p:sp>
    </p:spTree>
    <p:extLst>
      <p:ext uri="{BB962C8B-B14F-4D97-AF65-F5344CB8AC3E}">
        <p14:creationId xmlns:p14="http://schemas.microsoft.com/office/powerpoint/2010/main" val="3717006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http://statseducation.com/Introduction-to-R/modules/getting%20data/tibbles/</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65</a:t>
            </a:fld>
            <a:endParaRPr lang="nl-NL"/>
          </a:p>
        </p:txBody>
      </p:sp>
    </p:spTree>
    <p:extLst>
      <p:ext uri="{BB962C8B-B14F-4D97-AF65-F5344CB8AC3E}">
        <p14:creationId xmlns:p14="http://schemas.microsoft.com/office/powerpoint/2010/main" val="886121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https://ggplot2.tidyverse.org/reference/index.html</a:t>
            </a:r>
          </a:p>
          <a:p>
            <a:r>
              <a:rPr lang="nl-NL"/>
              <a:t>https://www.geeksforgeeks.org/data-visualization-with-r-and-ggplot2/?ref=lbp</a:t>
            </a:r>
          </a:p>
          <a:p>
            <a:r>
              <a:rPr lang="nl-NL"/>
              <a:t>https://statisticsglobe.com/graphics-in-r</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67</a:t>
            </a:fld>
            <a:endParaRPr lang="nl-NL"/>
          </a:p>
        </p:txBody>
      </p:sp>
    </p:spTree>
    <p:extLst>
      <p:ext uri="{BB962C8B-B14F-4D97-AF65-F5344CB8AC3E}">
        <p14:creationId xmlns:p14="http://schemas.microsoft.com/office/powerpoint/2010/main" val="2281713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https://dplyr.tidyverse.org/reference/index.html</a:t>
            </a:r>
          </a:p>
          <a:p>
            <a:r>
              <a:rPr lang="nl-NL"/>
              <a:t>https://r4ds.had.co.nz/transform.html</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68</a:t>
            </a:fld>
            <a:endParaRPr lang="nl-NL"/>
          </a:p>
        </p:txBody>
      </p:sp>
    </p:spTree>
    <p:extLst>
      <p:ext uri="{BB962C8B-B14F-4D97-AF65-F5344CB8AC3E}">
        <p14:creationId xmlns:p14="http://schemas.microsoft.com/office/powerpoint/2010/main" val="634775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u="none" strike="noStrike" kern="1200">
                <a:solidFill>
                  <a:schemeClr val="tx1"/>
                </a:solidFill>
                <a:effectLst/>
                <a:latin typeface="+mn-lt"/>
                <a:ea typeface="+mn-ea"/>
                <a:cs typeface="+mn-cs"/>
                <a:hlinkClick r:id="rId3"/>
              </a:rPr>
              <a:t>https://tidyr.tidyverse.org/reference/index.html</a:t>
            </a:r>
          </a:p>
          <a:p>
            <a:endParaRPr lang="nl-NL" sz="1200" u="none" strike="noStrike" kern="1200">
              <a:solidFill>
                <a:schemeClr val="tx1"/>
              </a:solidFill>
              <a:effectLst/>
              <a:latin typeface="+mn-lt"/>
              <a:ea typeface="+mn-ea"/>
              <a:cs typeface="+mn-cs"/>
              <a:hlinkClick r:id="rId3"/>
            </a:endParaRPr>
          </a:p>
          <a:p>
            <a:endParaRPr lang="nl-NL" sz="1200" u="none" strike="noStrike" kern="1200">
              <a:solidFill>
                <a:schemeClr val="tx1"/>
              </a:solidFill>
              <a:effectLst/>
              <a:latin typeface="+mn-lt"/>
              <a:ea typeface="+mn-ea"/>
              <a:cs typeface="+mn-cs"/>
              <a:hlinkClick r:id="rId3"/>
            </a:endParaRPr>
          </a:p>
          <a:p>
            <a:endParaRPr lang="nl-NL" sz="1200" u="none" strike="noStrike" kern="1200">
              <a:solidFill>
                <a:schemeClr val="tx1"/>
              </a:solidFill>
              <a:effectLst/>
              <a:latin typeface="+mn-lt"/>
              <a:ea typeface="+mn-ea"/>
              <a:cs typeface="+mn-cs"/>
              <a:hlinkClick r:id="rId3"/>
            </a:endParaRPr>
          </a:p>
          <a:p>
            <a:r>
              <a:rPr lang="nl-NL" sz="1200" u="none" strike="noStrike" kern="1200">
                <a:solidFill>
                  <a:schemeClr val="tx1"/>
                </a:solidFill>
                <a:effectLst/>
                <a:latin typeface="+mn-lt"/>
                <a:ea typeface="+mn-ea"/>
                <a:cs typeface="+mn-cs"/>
                <a:hlinkClick r:id="rId3"/>
              </a:rPr>
              <a:t>library</a:t>
            </a:r>
            <a:r>
              <a:rPr lang="nl-NL">
                <a:effectLst/>
              </a:rPr>
              <a:t>(</a:t>
            </a:r>
            <a:r>
              <a:rPr lang="nl-NL" sz="1200" u="none" strike="noStrike" kern="1200">
                <a:solidFill>
                  <a:schemeClr val="tx1"/>
                </a:solidFill>
                <a:effectLst/>
                <a:latin typeface="+mn-lt"/>
                <a:ea typeface="+mn-ea"/>
                <a:cs typeface="+mn-cs"/>
                <a:hlinkClick r:id="rId4"/>
              </a:rPr>
              <a:t>data.table</a:t>
            </a:r>
            <a:r>
              <a:rPr lang="nl-NL">
                <a:effectLst/>
              </a:rPr>
              <a:t>)</a:t>
            </a:r>
            <a:r>
              <a:rPr lang="nl-NL"/>
              <a:t> </a:t>
            </a:r>
          </a:p>
          <a:p>
            <a:r>
              <a:rPr lang="nl-NL">
                <a:effectLst/>
              </a:rPr>
              <a:t>DT</a:t>
            </a:r>
            <a:r>
              <a:rPr lang="nl-NL"/>
              <a:t> </a:t>
            </a:r>
            <a:r>
              <a:rPr lang="nl-NL">
                <a:effectLst/>
              </a:rPr>
              <a:t>=</a:t>
            </a:r>
            <a:r>
              <a:rPr lang="nl-NL"/>
              <a:t> </a:t>
            </a:r>
            <a:r>
              <a:rPr lang="nl-NL" sz="1200" u="none" strike="noStrike" kern="1200">
                <a:solidFill>
                  <a:schemeClr val="tx1"/>
                </a:solidFill>
                <a:effectLst/>
                <a:latin typeface="+mn-lt"/>
                <a:ea typeface="+mn-ea"/>
                <a:cs typeface="+mn-cs"/>
                <a:hlinkClick r:id="rId5"/>
              </a:rPr>
              <a:t>as.data.table</a:t>
            </a:r>
            <a:r>
              <a:rPr lang="nl-NL">
                <a:effectLst/>
              </a:rPr>
              <a:t>(iris)</a:t>
            </a:r>
            <a:r>
              <a:rPr lang="nl-NL"/>
              <a:t> </a:t>
            </a:r>
          </a:p>
          <a:p>
            <a:r>
              <a:rPr lang="nl-NL" sz="1200" kern="1200">
                <a:solidFill>
                  <a:schemeClr val="tx1"/>
                </a:solidFill>
                <a:effectLst/>
                <a:latin typeface="+mn-lt"/>
                <a:ea typeface="+mn-ea"/>
                <a:cs typeface="+mn-cs"/>
              </a:rPr>
              <a:t># FROM[WHERE, SELECT, GROUP BY]</a:t>
            </a:r>
            <a:r>
              <a:rPr lang="nl-NL"/>
              <a:t> </a:t>
            </a:r>
          </a:p>
          <a:p>
            <a:r>
              <a:rPr lang="nl-NL" sz="1200" kern="1200">
                <a:solidFill>
                  <a:schemeClr val="tx1"/>
                </a:solidFill>
                <a:effectLst/>
                <a:latin typeface="+mn-lt"/>
                <a:ea typeface="+mn-ea"/>
                <a:cs typeface="+mn-cs"/>
              </a:rPr>
              <a:t># DT [i, j, by]</a:t>
            </a:r>
            <a:r>
              <a:rPr lang="nl-NL"/>
              <a:t> </a:t>
            </a:r>
          </a:p>
          <a:p>
            <a:endParaRPr lang="nl-NL">
              <a:effectLst/>
            </a:endParaRPr>
          </a:p>
          <a:p>
            <a:r>
              <a:rPr lang="nl-NL">
                <a:effectLst/>
              </a:rPr>
              <a:t>DT[Petal.Width</a:t>
            </a:r>
            <a:r>
              <a:rPr lang="nl-NL"/>
              <a:t> </a:t>
            </a:r>
            <a:r>
              <a:rPr lang="nl-NL">
                <a:effectLst/>
              </a:rPr>
              <a:t>&gt;</a:t>
            </a:r>
            <a:r>
              <a:rPr lang="nl-NL"/>
              <a:t> </a:t>
            </a:r>
            <a:r>
              <a:rPr lang="nl-NL" sz="1200" kern="1200">
                <a:solidFill>
                  <a:schemeClr val="tx1"/>
                </a:solidFill>
                <a:effectLst/>
                <a:latin typeface="+mn-lt"/>
                <a:ea typeface="+mn-ea"/>
                <a:cs typeface="+mn-cs"/>
              </a:rPr>
              <a:t>1.0</a:t>
            </a:r>
            <a:r>
              <a:rPr lang="nl-NL"/>
              <a:t>, </a:t>
            </a:r>
            <a:r>
              <a:rPr lang="nl-NL" sz="1200" u="none" strike="noStrike" kern="1200">
                <a:solidFill>
                  <a:schemeClr val="tx1"/>
                </a:solidFill>
                <a:effectLst/>
                <a:latin typeface="+mn-lt"/>
                <a:ea typeface="+mn-ea"/>
                <a:cs typeface="+mn-cs"/>
                <a:hlinkClick r:id="rId6"/>
              </a:rPr>
              <a:t>mean</a:t>
            </a:r>
            <a:r>
              <a:rPr lang="nl-NL">
                <a:effectLst/>
              </a:rPr>
              <a:t>(Petal.Length)</a:t>
            </a:r>
            <a:r>
              <a:rPr lang="nl-NL"/>
              <a:t>, by </a:t>
            </a:r>
            <a:r>
              <a:rPr lang="nl-NL">
                <a:effectLst/>
              </a:rPr>
              <a:t>=</a:t>
            </a:r>
            <a:r>
              <a:rPr lang="nl-NL"/>
              <a:t> </a:t>
            </a:r>
            <a:r>
              <a:rPr lang="nl-NL">
                <a:effectLst/>
              </a:rPr>
              <a:t>Species]</a:t>
            </a:r>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69</a:t>
            </a:fld>
            <a:endParaRPr lang="nl-NL"/>
          </a:p>
        </p:txBody>
      </p:sp>
    </p:spTree>
    <p:extLst>
      <p:ext uri="{BB962C8B-B14F-4D97-AF65-F5344CB8AC3E}">
        <p14:creationId xmlns:p14="http://schemas.microsoft.com/office/powerpoint/2010/main" val="1747516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https://readr.tidyverse.org/reference/index.html</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70</a:t>
            </a:fld>
            <a:endParaRPr lang="nl-NL"/>
          </a:p>
        </p:txBody>
      </p:sp>
    </p:spTree>
    <p:extLst>
      <p:ext uri="{BB962C8B-B14F-4D97-AF65-F5344CB8AC3E}">
        <p14:creationId xmlns:p14="http://schemas.microsoft.com/office/powerpoint/2010/main" val="1921630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https://stringr.tidyverse.org/reference/index.html</a:t>
            </a:r>
          </a:p>
          <a:p>
            <a:r>
              <a:rPr lang="nl-NL"/>
              <a:t>https://r4ds.had.co.nz/strings.html</a:t>
            </a:r>
          </a:p>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71</a:t>
            </a:fld>
            <a:endParaRPr lang="nl-NL"/>
          </a:p>
        </p:txBody>
      </p:sp>
    </p:spTree>
    <p:extLst>
      <p:ext uri="{BB962C8B-B14F-4D97-AF65-F5344CB8AC3E}">
        <p14:creationId xmlns:p14="http://schemas.microsoft.com/office/powerpoint/2010/main" val="15713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22</a:t>
            </a:fld>
            <a:endParaRPr lang="nl-NL"/>
          </a:p>
        </p:txBody>
      </p:sp>
    </p:spTree>
    <p:extLst>
      <p:ext uri="{BB962C8B-B14F-4D97-AF65-F5344CB8AC3E}">
        <p14:creationId xmlns:p14="http://schemas.microsoft.com/office/powerpoint/2010/main" val="186497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74</a:t>
            </a:fld>
            <a:endParaRPr lang="nl-NL"/>
          </a:p>
        </p:txBody>
      </p:sp>
    </p:spTree>
    <p:extLst>
      <p:ext uri="{BB962C8B-B14F-4D97-AF65-F5344CB8AC3E}">
        <p14:creationId xmlns:p14="http://schemas.microsoft.com/office/powerpoint/2010/main" val="3903702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75</a:t>
            </a:fld>
            <a:endParaRPr lang="nl-NL"/>
          </a:p>
        </p:txBody>
      </p:sp>
    </p:spTree>
    <p:extLst>
      <p:ext uri="{BB962C8B-B14F-4D97-AF65-F5344CB8AC3E}">
        <p14:creationId xmlns:p14="http://schemas.microsoft.com/office/powerpoint/2010/main" val="3194422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76</a:t>
            </a:fld>
            <a:endParaRPr lang="nl-NL"/>
          </a:p>
        </p:txBody>
      </p:sp>
    </p:spTree>
    <p:extLst>
      <p:ext uri="{BB962C8B-B14F-4D97-AF65-F5344CB8AC3E}">
        <p14:creationId xmlns:p14="http://schemas.microsoft.com/office/powerpoint/2010/main" val="484341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77</a:t>
            </a:fld>
            <a:endParaRPr lang="nl-NL"/>
          </a:p>
        </p:txBody>
      </p:sp>
    </p:spTree>
    <p:extLst>
      <p:ext uri="{BB962C8B-B14F-4D97-AF65-F5344CB8AC3E}">
        <p14:creationId xmlns:p14="http://schemas.microsoft.com/office/powerpoint/2010/main" val="2152858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a:latin typeface="Consolas" panose="020B0609020204030204" pitchFamily="49" charset="0"/>
                <a:cs typeface="Consolas" panose="020B0609020204030204" pitchFamily="49" charset="0"/>
              </a:rPr>
              <a:t>                            ⎡ 2 0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a:latin typeface="Consolas" panose="020B0609020204030204" pitchFamily="49" charset="0"/>
                <a:cs typeface="Consolas" panose="020B0609020204030204" pitchFamily="49" charset="0"/>
              </a:rPr>
              <a:t> ⎡  1 0 2 ⎤             ⎢ 1 1 ⎥             ⎡ 8 8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a:latin typeface="Consolas" panose="020B0609020204030204" pitchFamily="49" charset="0"/>
                <a:cs typeface="Consolas" panose="020B0609020204030204" pitchFamily="49" charset="0"/>
              </a:rPr>
              <a:t> ⎣ -1 0 1 ⎦     $*$   ⎣ 3 4 ⎦    =      ⎣ 1 4 ⎦</a:t>
            </a:r>
          </a:p>
          <a:p>
            <a:endParaRPr lang="nl-NL"/>
          </a:p>
          <a:p>
            <a:endParaRPr lang="nl-NL"/>
          </a:p>
          <a:p>
            <a:endParaRPr lang="nl-NL"/>
          </a:p>
          <a:p>
            <a:endParaRPr lang="nl-NL"/>
          </a:p>
          <a:p>
            <a:endParaRPr lang="nl-NL"/>
          </a:p>
          <a:p>
            <a:r>
              <a:rPr lang="nl-NL"/>
              <a:t>⎣ ⎦.  ⎡ ⎤.  ⎢⎥</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23</a:t>
            </a:fld>
            <a:endParaRPr lang="nl-NL"/>
          </a:p>
        </p:txBody>
      </p:sp>
    </p:spTree>
    <p:extLst>
      <p:ext uri="{BB962C8B-B14F-4D97-AF65-F5344CB8AC3E}">
        <p14:creationId xmlns:p14="http://schemas.microsoft.com/office/powerpoint/2010/main" val="940511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Wingdings" pitchFamily="2" charset="2"/>
              <a:buChar char="Ø"/>
            </a:pPr>
            <a:r>
              <a:rPr lang="nl-NL"/>
              <a:t>library(help = "base")</a:t>
            </a:r>
          </a:p>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28</a:t>
            </a:fld>
            <a:endParaRPr lang="nl-NL"/>
          </a:p>
        </p:txBody>
      </p:sp>
    </p:spTree>
    <p:extLst>
      <p:ext uri="{BB962C8B-B14F-4D97-AF65-F5344CB8AC3E}">
        <p14:creationId xmlns:p14="http://schemas.microsoft.com/office/powerpoint/2010/main" val="4027961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30</a:t>
            </a:fld>
            <a:endParaRPr lang="nl-NL"/>
          </a:p>
        </p:txBody>
      </p:sp>
    </p:spTree>
    <p:extLst>
      <p:ext uri="{BB962C8B-B14F-4D97-AF65-F5344CB8AC3E}">
        <p14:creationId xmlns:p14="http://schemas.microsoft.com/office/powerpoint/2010/main" val="2607977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t>https://cran.r-project.org/web/packages/available_packages_by_name.html</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32</a:t>
            </a:fld>
            <a:endParaRPr lang="nl-NL"/>
          </a:p>
        </p:txBody>
      </p:sp>
    </p:spTree>
    <p:extLst>
      <p:ext uri="{BB962C8B-B14F-4D97-AF65-F5344CB8AC3E}">
        <p14:creationId xmlns:p14="http://schemas.microsoft.com/office/powerpoint/2010/main" val="226554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a:solidFill>
                  <a:schemeClr val="tx1"/>
                </a:solidFill>
                <a:effectLst/>
                <a:latin typeface="+mn-lt"/>
                <a:ea typeface="+mn-ea"/>
                <a:cs typeface="+mn-cs"/>
              </a:rPr>
              <a:t># Create the data frame. emp.data &lt;- data.frame( emp_id = c (1:5), emp_name = c("Rick","Dan","Michelle","Ryan","Gary"), salary = c(623.3,515.2,611.0,729.0,843.25), start_date = as.Date(c("2012-01-01", "2013-09-23", "2014-11-15", "2014-05-11", "2015-03-27")), stringsAsFactors = FALSE ) # Print the data frame. print(emp.data) </a:t>
            </a:r>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34</a:t>
            </a:fld>
            <a:endParaRPr lang="nl-NL"/>
          </a:p>
        </p:txBody>
      </p:sp>
    </p:spTree>
    <p:extLst>
      <p:ext uri="{BB962C8B-B14F-4D97-AF65-F5344CB8AC3E}">
        <p14:creationId xmlns:p14="http://schemas.microsoft.com/office/powerpoint/2010/main" val="2788732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42</a:t>
            </a:fld>
            <a:endParaRPr lang="nl-NL"/>
          </a:p>
        </p:txBody>
      </p:sp>
    </p:spTree>
    <p:extLst>
      <p:ext uri="{BB962C8B-B14F-4D97-AF65-F5344CB8AC3E}">
        <p14:creationId xmlns:p14="http://schemas.microsoft.com/office/powerpoint/2010/main" val="644592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https://r-coder.com/sort-r/</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47</a:t>
            </a:fld>
            <a:endParaRPr lang="nl-NL"/>
          </a:p>
        </p:txBody>
      </p:sp>
    </p:spTree>
    <p:extLst>
      <p:ext uri="{BB962C8B-B14F-4D97-AF65-F5344CB8AC3E}">
        <p14:creationId xmlns:p14="http://schemas.microsoft.com/office/powerpoint/2010/main" val="428703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8049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417192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C0524-9E84-AC4F-8A65-42E08C867C2D}"/>
              </a:ext>
            </a:extLst>
          </p:cNvPr>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4267193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628650" y="1825625"/>
            <a:ext cx="7886700" cy="3897443"/>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6" name="Afbeelding 5">
            <a:extLst>
              <a:ext uri="{FF2B5EF4-FFF2-40B4-BE49-F238E27FC236}">
                <a16:creationId xmlns:a16="http://schemas.microsoft.com/office/drawing/2014/main" id="{856EE4D0-7F0D-EF43-BBEC-829529C3F7F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59924" y="6083486"/>
            <a:ext cx="1958930" cy="540000"/>
          </a:xfrm>
          <a:prstGeom prst="rect">
            <a:avLst/>
          </a:prstGeom>
        </p:spPr>
      </p:pic>
    </p:spTree>
    <p:extLst>
      <p:ext uri="{BB962C8B-B14F-4D97-AF65-F5344CB8AC3E}">
        <p14:creationId xmlns:p14="http://schemas.microsoft.com/office/powerpoint/2010/main" val="4211826936"/>
      </p:ext>
    </p:extLst>
  </p:cSld>
  <p:clrMap bg1="lt1" tx1="dk1" bg2="lt2" tx2="dk2" accent1="accent1" accent2="accent2" accent3="accent3" accent4="accent4" accent5="accent5" accent6="accent6" hlink="hlink" folHlink="folHlink"/>
  <p:sldLayoutIdLst>
    <p:sldLayoutId id="2147483676" r:id="rId1"/>
    <p:sldLayoutId id="2147483678" r:id="rId2"/>
  </p:sldLayoutIdLst>
  <p:txStyles>
    <p:titleStyle>
      <a:lvl1pPr algn="l" defTabSz="914400" rtl="0" eaLnBrk="1" latinLnBrk="0" hangingPunct="1">
        <a:lnSpc>
          <a:spcPct val="90000"/>
        </a:lnSpc>
        <a:spcBef>
          <a:spcPct val="0"/>
        </a:spcBef>
        <a:buNone/>
        <a:defRPr sz="3800" kern="1200">
          <a:solidFill>
            <a:srgbClr val="595959"/>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595959"/>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595959"/>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595959"/>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595959"/>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59595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28650" y="1678536"/>
            <a:ext cx="7886700" cy="1325563"/>
          </a:xfrm>
          <a:prstGeom prst="rect">
            <a:avLst/>
          </a:prstGeom>
        </p:spPr>
        <p:txBody>
          <a:bodyPr vert="horz" lIns="91440" tIns="45720" rIns="91440" bIns="45720" rtlCol="0" anchor="ctr">
            <a:normAutofit/>
          </a:bodyPr>
          <a:lstStyle/>
          <a:p>
            <a:r>
              <a:rPr lang="nl-NL" dirty="0"/>
              <a:t>Klik om de stijl te bewerken</a:t>
            </a:r>
          </a:p>
        </p:txBody>
      </p:sp>
      <p:pic>
        <p:nvPicPr>
          <p:cNvPr id="4" name="Afbeelding 3">
            <a:extLst>
              <a:ext uri="{FF2B5EF4-FFF2-40B4-BE49-F238E27FC236}">
                <a16:creationId xmlns:a16="http://schemas.microsoft.com/office/drawing/2014/main" id="{8D0BBE4D-3F4D-9F4F-9833-4AFD2478C8D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59924" y="6083486"/>
            <a:ext cx="1958930" cy="540000"/>
          </a:xfrm>
          <a:prstGeom prst="rect">
            <a:avLst/>
          </a:prstGeom>
        </p:spPr>
      </p:pic>
    </p:spTree>
    <p:extLst>
      <p:ext uri="{BB962C8B-B14F-4D97-AF65-F5344CB8AC3E}">
        <p14:creationId xmlns:p14="http://schemas.microsoft.com/office/powerpoint/2010/main" val="430080827"/>
      </p:ext>
    </p:extLst>
  </p:cSld>
  <p:clrMap bg1="lt1" tx1="dk1" bg2="lt2" tx2="dk2" accent1="accent1" accent2="accent2" accent3="accent3" accent4="accent4" accent5="accent5" accent6="accent6" hlink="hlink" folHlink="folHlink"/>
  <p:sldLayoutIdLst>
    <p:sldLayoutId id="2147483679" r:id="rId1"/>
  </p:sldLayoutIdLst>
  <p:txStyles>
    <p:titleStyle>
      <a:lvl1pPr algn="ctr" defTabSz="914400" rtl="0" eaLnBrk="1" latinLnBrk="0" hangingPunct="1">
        <a:lnSpc>
          <a:spcPct val="90000"/>
        </a:lnSpc>
        <a:spcBef>
          <a:spcPct val="0"/>
        </a:spcBef>
        <a:buNone/>
        <a:defRPr sz="3800" kern="1200">
          <a:solidFill>
            <a:srgbClr val="595959"/>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95959"/>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95959"/>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95959"/>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95959"/>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9595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mirror.lyrahosting.com/CRAN/"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cran.r-project.org/web/packages/available_packages_by_name.htm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atnyla.com/tutorial/about-r-tutorial/7/409" TargetMode="External"/><Relationship Id="rId3" Type="http://schemas.openxmlformats.org/officeDocument/2006/relationships/hyperlink" Target="https://www.r-project.org/about.html" TargetMode="External"/><Relationship Id="rId7" Type="http://schemas.openxmlformats.org/officeDocument/2006/relationships/hyperlink" Target="https://www.geeksforgeeks.org/r-tutorial/?ref=lbp" TargetMode="External"/><Relationship Id="rId2" Type="http://schemas.openxmlformats.org/officeDocument/2006/relationships/hyperlink" Target="https://r4ds.had.co.nz/index.html" TargetMode="External"/><Relationship Id="rId1" Type="http://schemas.openxmlformats.org/officeDocument/2006/relationships/slideLayout" Target="../slideLayouts/slideLayout1.xml"/><Relationship Id="rId6" Type="http://schemas.openxmlformats.org/officeDocument/2006/relationships/hyperlink" Target="https://www.tutorialspoint.com/r/index.htm" TargetMode="External"/><Relationship Id="rId5" Type="http://schemas.openxmlformats.org/officeDocument/2006/relationships/hyperlink" Target="https://www.javatpoint.com/r-tutorial" TargetMode="External"/><Relationship Id="rId4" Type="http://schemas.openxmlformats.org/officeDocument/2006/relationships/hyperlink" Target="https://www.w3schools.com/r/default.asp" TargetMode="External"/><Relationship Id="rId9" Type="http://schemas.openxmlformats.org/officeDocument/2006/relationships/hyperlink" Target="http://applied-r.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hyperlink" Target="https://www.tidyverse.org/package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3E1AF6-7C78-0549-BA61-7820B6ED2B49}"/>
              </a:ext>
            </a:extLst>
          </p:cNvPr>
          <p:cNvSpPr>
            <a:spLocks noGrp="1"/>
          </p:cNvSpPr>
          <p:nvPr>
            <p:ph type="title"/>
          </p:nvPr>
        </p:nvSpPr>
        <p:spPr>
          <a:xfrm>
            <a:off x="628650" y="231567"/>
            <a:ext cx="7886700" cy="1851048"/>
          </a:xfrm>
        </p:spPr>
        <p:txBody>
          <a:bodyPr/>
          <a:lstStyle/>
          <a:p>
            <a:r>
              <a:rPr lang="nl-NL" dirty="0"/>
              <a:t>Introduction to</a:t>
            </a:r>
          </a:p>
        </p:txBody>
      </p:sp>
      <p:pic>
        <p:nvPicPr>
          <p:cNvPr id="5126" name="Picture 6">
            <a:extLst>
              <a:ext uri="{FF2B5EF4-FFF2-40B4-BE49-F238E27FC236}">
                <a16:creationId xmlns:a16="http://schemas.microsoft.com/office/drawing/2014/main" id="{EBFF0441-CA46-DD4F-8EF3-42E2FE330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813" y="2082615"/>
            <a:ext cx="4857820" cy="368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193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46C497-85DB-D641-9538-1AE0F48C8D58}"/>
              </a:ext>
            </a:extLst>
          </p:cNvPr>
          <p:cNvSpPr>
            <a:spLocks noGrp="1"/>
          </p:cNvSpPr>
          <p:nvPr>
            <p:ph type="title"/>
          </p:nvPr>
        </p:nvSpPr>
        <p:spPr/>
        <p:txBody>
          <a:bodyPr/>
          <a:lstStyle/>
          <a:p>
            <a:r>
              <a:rPr lang="nl-NL"/>
              <a:t>Vector</a:t>
            </a:r>
          </a:p>
        </p:txBody>
      </p:sp>
      <p:sp>
        <p:nvSpPr>
          <p:cNvPr id="3" name="Tijdelijke aanduiding voor inhoud 2">
            <a:extLst>
              <a:ext uri="{FF2B5EF4-FFF2-40B4-BE49-F238E27FC236}">
                <a16:creationId xmlns:a16="http://schemas.microsoft.com/office/drawing/2014/main" id="{715F5329-C71B-0046-9B05-3DB62DB4CA1C}"/>
              </a:ext>
            </a:extLst>
          </p:cNvPr>
          <p:cNvSpPr>
            <a:spLocks noGrp="1"/>
          </p:cNvSpPr>
          <p:nvPr>
            <p:ph idx="1"/>
          </p:nvPr>
        </p:nvSpPr>
        <p:spPr/>
        <p:txBody>
          <a:bodyPr/>
          <a:lstStyle/>
          <a:p>
            <a:pPr>
              <a:buNone/>
              <a:tabLst>
                <a:tab pos="1768475" algn="l"/>
              </a:tabLst>
            </a:pPr>
            <a:r>
              <a:rPr lang="nl-NL"/>
              <a:t>6 Data Types of these atomic vectors:</a:t>
            </a:r>
          </a:p>
          <a:p>
            <a:pPr>
              <a:tabLst>
                <a:tab pos="1768475" algn="l"/>
              </a:tabLst>
            </a:pPr>
            <a:r>
              <a:rPr lang="nl-NL"/>
              <a:t>Logical	TRUE, FALSE</a:t>
            </a:r>
          </a:p>
          <a:p>
            <a:pPr>
              <a:tabLst>
                <a:tab pos="1768475" algn="l"/>
              </a:tabLst>
            </a:pPr>
            <a:r>
              <a:rPr lang="nl-NL"/>
              <a:t>Numeric	12.3, 5, 999</a:t>
            </a:r>
          </a:p>
          <a:p>
            <a:pPr>
              <a:tabLst>
                <a:tab pos="1768475" algn="l"/>
              </a:tabLst>
            </a:pPr>
            <a:r>
              <a:rPr lang="nl-NL"/>
              <a:t>Integer	2L, 34L, 0L</a:t>
            </a:r>
          </a:p>
          <a:p>
            <a:pPr>
              <a:tabLst>
                <a:tab pos="1768475" algn="l"/>
              </a:tabLst>
            </a:pPr>
            <a:r>
              <a:rPr lang="nl-NL"/>
              <a:t>Complex	3 + 2i</a:t>
            </a:r>
          </a:p>
          <a:p>
            <a:pPr>
              <a:tabLst>
                <a:tab pos="1768475" algn="l"/>
              </a:tabLst>
            </a:pPr>
            <a:r>
              <a:rPr lang="nl-NL"/>
              <a:t>Character	'a' , '"good", "TRUE", '23.4'</a:t>
            </a:r>
          </a:p>
          <a:p>
            <a:pPr>
              <a:tabLst>
                <a:tab pos="1768475" algn="l"/>
              </a:tabLst>
            </a:pPr>
            <a:r>
              <a:rPr lang="nl-NL"/>
              <a:t>Raw</a:t>
            </a:r>
          </a:p>
          <a:p>
            <a:pPr>
              <a:tabLst>
                <a:tab pos="1768475" algn="l"/>
              </a:tabLst>
            </a:pPr>
            <a:endParaRPr lang="nl-NL"/>
          </a:p>
          <a:p>
            <a:pPr marL="0" indent="0">
              <a:buNone/>
              <a:tabLst>
                <a:tab pos="1768475" algn="l"/>
              </a:tabLst>
            </a:pPr>
            <a:r>
              <a:rPr lang="nl-NL"/>
              <a:t>Create a vector with more than one element with </a:t>
            </a:r>
            <a:r>
              <a:rPr lang="nl-NL" b="1"/>
              <a:t>c()</a:t>
            </a:r>
          </a:p>
        </p:txBody>
      </p:sp>
    </p:spTree>
    <p:extLst>
      <p:ext uri="{BB962C8B-B14F-4D97-AF65-F5344CB8AC3E}">
        <p14:creationId xmlns:p14="http://schemas.microsoft.com/office/powerpoint/2010/main" val="293609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008B13-F691-BC44-9574-39BCFBDC871B}"/>
              </a:ext>
            </a:extLst>
          </p:cNvPr>
          <p:cNvSpPr>
            <a:spLocks noGrp="1"/>
          </p:cNvSpPr>
          <p:nvPr>
            <p:ph type="title"/>
          </p:nvPr>
        </p:nvSpPr>
        <p:spPr/>
        <p:txBody>
          <a:bodyPr/>
          <a:lstStyle/>
          <a:p>
            <a:r>
              <a:rPr lang="nl-NL"/>
              <a:t>List</a:t>
            </a:r>
          </a:p>
        </p:txBody>
      </p:sp>
      <p:sp>
        <p:nvSpPr>
          <p:cNvPr id="3" name="Tijdelijke aanduiding voor inhoud 2">
            <a:extLst>
              <a:ext uri="{FF2B5EF4-FFF2-40B4-BE49-F238E27FC236}">
                <a16:creationId xmlns:a16="http://schemas.microsoft.com/office/drawing/2014/main" id="{F19B109C-B926-864A-A02A-2EE54E27730D}"/>
              </a:ext>
            </a:extLst>
          </p:cNvPr>
          <p:cNvSpPr>
            <a:spLocks noGrp="1"/>
          </p:cNvSpPr>
          <p:nvPr>
            <p:ph idx="1"/>
          </p:nvPr>
        </p:nvSpPr>
        <p:spPr/>
        <p:txBody>
          <a:bodyPr/>
          <a:lstStyle/>
          <a:p>
            <a:r>
              <a:rPr lang="nl-NL"/>
              <a:t>A </a:t>
            </a:r>
            <a:r>
              <a:rPr lang="nl-NL" b="1"/>
              <a:t>list</a:t>
            </a:r>
            <a:r>
              <a:rPr lang="nl-NL"/>
              <a:t> is an R-object which can contain many different types of elements inside it like vectors, functions and even another list inside it.</a:t>
            </a:r>
          </a:p>
        </p:txBody>
      </p:sp>
    </p:spTree>
    <p:extLst>
      <p:ext uri="{BB962C8B-B14F-4D97-AF65-F5344CB8AC3E}">
        <p14:creationId xmlns:p14="http://schemas.microsoft.com/office/powerpoint/2010/main" val="53262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7A31DC-1F4F-5147-9B06-70BF3D757C6D}"/>
              </a:ext>
            </a:extLst>
          </p:cNvPr>
          <p:cNvSpPr>
            <a:spLocks noGrp="1"/>
          </p:cNvSpPr>
          <p:nvPr>
            <p:ph type="title"/>
          </p:nvPr>
        </p:nvSpPr>
        <p:spPr/>
        <p:txBody>
          <a:bodyPr/>
          <a:lstStyle/>
          <a:p>
            <a:r>
              <a:rPr lang="nl-NL"/>
              <a:t>Matrix</a:t>
            </a:r>
          </a:p>
        </p:txBody>
      </p:sp>
      <p:sp>
        <p:nvSpPr>
          <p:cNvPr id="3" name="Tijdelijke aanduiding voor inhoud 2">
            <a:extLst>
              <a:ext uri="{FF2B5EF4-FFF2-40B4-BE49-F238E27FC236}">
                <a16:creationId xmlns:a16="http://schemas.microsoft.com/office/drawing/2014/main" id="{4BEBC06F-8243-1B43-9AF6-BE73079CBDCF}"/>
              </a:ext>
            </a:extLst>
          </p:cNvPr>
          <p:cNvSpPr>
            <a:spLocks noGrp="1"/>
          </p:cNvSpPr>
          <p:nvPr>
            <p:ph idx="1"/>
          </p:nvPr>
        </p:nvSpPr>
        <p:spPr/>
        <p:txBody>
          <a:bodyPr/>
          <a:lstStyle/>
          <a:p>
            <a:r>
              <a:rPr lang="nl-NL"/>
              <a:t>A </a:t>
            </a:r>
            <a:r>
              <a:rPr lang="nl-NL" b="1"/>
              <a:t>matrix</a:t>
            </a:r>
            <a:r>
              <a:rPr lang="nl-NL"/>
              <a:t> is a two-dimensional rectangular data set. It can be created using a vector input to the matrix function.</a:t>
            </a:r>
          </a:p>
        </p:txBody>
      </p:sp>
    </p:spTree>
    <p:extLst>
      <p:ext uri="{BB962C8B-B14F-4D97-AF65-F5344CB8AC3E}">
        <p14:creationId xmlns:p14="http://schemas.microsoft.com/office/powerpoint/2010/main" val="415627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08035B-2AD9-BA44-8683-5B573B424B01}"/>
              </a:ext>
            </a:extLst>
          </p:cNvPr>
          <p:cNvSpPr>
            <a:spLocks noGrp="1"/>
          </p:cNvSpPr>
          <p:nvPr>
            <p:ph type="title"/>
          </p:nvPr>
        </p:nvSpPr>
        <p:spPr/>
        <p:txBody>
          <a:bodyPr/>
          <a:lstStyle/>
          <a:p>
            <a:r>
              <a:rPr lang="nl-NL"/>
              <a:t>Array</a:t>
            </a:r>
          </a:p>
        </p:txBody>
      </p:sp>
      <p:sp>
        <p:nvSpPr>
          <p:cNvPr id="3" name="Tijdelijke aanduiding voor inhoud 2">
            <a:extLst>
              <a:ext uri="{FF2B5EF4-FFF2-40B4-BE49-F238E27FC236}">
                <a16:creationId xmlns:a16="http://schemas.microsoft.com/office/drawing/2014/main" id="{58EF939D-2E6D-8047-BA27-57EF81E3C0D3}"/>
              </a:ext>
            </a:extLst>
          </p:cNvPr>
          <p:cNvSpPr>
            <a:spLocks noGrp="1"/>
          </p:cNvSpPr>
          <p:nvPr>
            <p:ph idx="1"/>
          </p:nvPr>
        </p:nvSpPr>
        <p:spPr/>
        <p:txBody>
          <a:bodyPr/>
          <a:lstStyle/>
          <a:p>
            <a:r>
              <a:rPr lang="nl-NL"/>
              <a:t>While matrices are confined to two dimensions, arrays can be of any number of dimensions. The array function takes a dim attribute which creates the required number of dimension. </a:t>
            </a:r>
          </a:p>
        </p:txBody>
      </p:sp>
    </p:spTree>
    <p:extLst>
      <p:ext uri="{BB962C8B-B14F-4D97-AF65-F5344CB8AC3E}">
        <p14:creationId xmlns:p14="http://schemas.microsoft.com/office/powerpoint/2010/main" val="420218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D1ED5A-F14F-A44C-9171-D692645D289C}"/>
              </a:ext>
            </a:extLst>
          </p:cNvPr>
          <p:cNvSpPr>
            <a:spLocks noGrp="1"/>
          </p:cNvSpPr>
          <p:nvPr>
            <p:ph type="title"/>
          </p:nvPr>
        </p:nvSpPr>
        <p:spPr/>
        <p:txBody>
          <a:bodyPr/>
          <a:lstStyle/>
          <a:p>
            <a:r>
              <a:rPr lang="nl-NL"/>
              <a:t>Factor</a:t>
            </a:r>
          </a:p>
        </p:txBody>
      </p:sp>
      <p:sp>
        <p:nvSpPr>
          <p:cNvPr id="3" name="Tijdelijke aanduiding voor inhoud 2">
            <a:extLst>
              <a:ext uri="{FF2B5EF4-FFF2-40B4-BE49-F238E27FC236}">
                <a16:creationId xmlns:a16="http://schemas.microsoft.com/office/drawing/2014/main" id="{5B465921-CCA2-A348-A6C7-D99E6E7A49D5}"/>
              </a:ext>
            </a:extLst>
          </p:cNvPr>
          <p:cNvSpPr>
            <a:spLocks noGrp="1"/>
          </p:cNvSpPr>
          <p:nvPr>
            <p:ph idx="1"/>
          </p:nvPr>
        </p:nvSpPr>
        <p:spPr/>
        <p:txBody>
          <a:bodyPr/>
          <a:lstStyle/>
          <a:p>
            <a:r>
              <a:rPr lang="nl-NL" b="1"/>
              <a:t>Factors</a:t>
            </a:r>
            <a:r>
              <a:rPr lang="nl-NL"/>
              <a:t> are the r-objects which are created using a vector. It stores the vector along with the distinct values of the elements in the vector as labels. The labels are always character irrespective of whether it is numeric or character or Boolean etc. in the input vector. </a:t>
            </a:r>
          </a:p>
          <a:p>
            <a:r>
              <a:rPr lang="nl-NL"/>
              <a:t>Categorical data</a:t>
            </a:r>
          </a:p>
        </p:txBody>
      </p:sp>
      <p:sp>
        <p:nvSpPr>
          <p:cNvPr id="4" name="Tekstvak 3">
            <a:extLst>
              <a:ext uri="{FF2B5EF4-FFF2-40B4-BE49-F238E27FC236}">
                <a16:creationId xmlns:a16="http://schemas.microsoft.com/office/drawing/2014/main" id="{F25ADD46-AAA6-C54C-A783-1EE269CADAE7}"/>
              </a:ext>
            </a:extLst>
          </p:cNvPr>
          <p:cNvSpPr txBox="1"/>
          <p:nvPr/>
        </p:nvSpPr>
        <p:spPr>
          <a:xfrm>
            <a:off x="628650" y="3873339"/>
            <a:ext cx="7886700" cy="819607"/>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p>
            <a:r>
              <a:rPr lang="nl-NL" sz="1600">
                <a:latin typeface="Consolas" panose="020B0609020204030204" pitchFamily="49" charset="0"/>
                <a:cs typeface="Consolas" panose="020B0609020204030204" pitchFamily="49" charset="0"/>
              </a:rPr>
              <a:t>x &lt;- factor(c("single", "married", "married", "single"), </a:t>
            </a:r>
          </a:p>
          <a:p>
            <a:r>
              <a:rPr lang="nl-NL" sz="1600">
                <a:latin typeface="Consolas" panose="020B0609020204030204" pitchFamily="49" charset="0"/>
                <a:cs typeface="Consolas" panose="020B0609020204030204" pitchFamily="49" charset="0"/>
              </a:rPr>
              <a:t>            levels = c("single", "married", "divorced"));</a:t>
            </a:r>
          </a:p>
        </p:txBody>
      </p:sp>
    </p:spTree>
    <p:extLst>
      <p:ext uri="{BB962C8B-B14F-4D97-AF65-F5344CB8AC3E}">
        <p14:creationId xmlns:p14="http://schemas.microsoft.com/office/powerpoint/2010/main" val="34895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1B323-995E-3448-BE86-B8D2616CDCDF}"/>
              </a:ext>
            </a:extLst>
          </p:cNvPr>
          <p:cNvSpPr>
            <a:spLocks noGrp="1"/>
          </p:cNvSpPr>
          <p:nvPr>
            <p:ph type="title"/>
          </p:nvPr>
        </p:nvSpPr>
        <p:spPr/>
        <p:txBody>
          <a:bodyPr/>
          <a:lstStyle/>
          <a:p>
            <a:r>
              <a:rPr lang="nl-NL"/>
              <a:t>Data Frame</a:t>
            </a:r>
          </a:p>
        </p:txBody>
      </p:sp>
      <p:sp>
        <p:nvSpPr>
          <p:cNvPr id="3" name="Tijdelijke aanduiding voor inhoud 2">
            <a:extLst>
              <a:ext uri="{FF2B5EF4-FFF2-40B4-BE49-F238E27FC236}">
                <a16:creationId xmlns:a16="http://schemas.microsoft.com/office/drawing/2014/main" id="{2CDBA9B6-EE53-8048-BC3B-BBD8C89B0BF8}"/>
              </a:ext>
            </a:extLst>
          </p:cNvPr>
          <p:cNvSpPr>
            <a:spLocks noGrp="1"/>
          </p:cNvSpPr>
          <p:nvPr>
            <p:ph idx="1"/>
          </p:nvPr>
        </p:nvSpPr>
        <p:spPr/>
        <p:txBody>
          <a:bodyPr/>
          <a:lstStyle/>
          <a:p>
            <a:r>
              <a:rPr lang="nl-NL" b="1"/>
              <a:t>Data frames</a:t>
            </a:r>
            <a:r>
              <a:rPr lang="nl-NL"/>
              <a:t> are tabular data objects. Unlike a matrix in data frame each column can contain different modes of data. The first column can be numeric while the second column can be character and third column can be logical. It is a list of vectors of equal length.</a:t>
            </a:r>
          </a:p>
        </p:txBody>
      </p:sp>
      <p:pic>
        <p:nvPicPr>
          <p:cNvPr id="6146" name="Picture 2">
            <a:extLst>
              <a:ext uri="{FF2B5EF4-FFF2-40B4-BE49-F238E27FC236}">
                <a16:creationId xmlns:a16="http://schemas.microsoft.com/office/drawing/2014/main" id="{64E92BC2-006B-314D-9E8E-54AA68881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17" y="3358662"/>
            <a:ext cx="5878286" cy="270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099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C34CCB-87D1-3043-82B5-AD08DFD6ECC3}"/>
              </a:ext>
            </a:extLst>
          </p:cNvPr>
          <p:cNvSpPr>
            <a:spLocks noGrp="1"/>
          </p:cNvSpPr>
          <p:nvPr>
            <p:ph type="title"/>
          </p:nvPr>
        </p:nvSpPr>
        <p:spPr/>
        <p:txBody>
          <a:bodyPr/>
          <a:lstStyle/>
          <a:p>
            <a:r>
              <a:rPr lang="nl-NL"/>
              <a:t>Variable</a:t>
            </a:r>
          </a:p>
        </p:txBody>
      </p:sp>
      <p:sp>
        <p:nvSpPr>
          <p:cNvPr id="3" name="Tijdelijke aanduiding voor inhoud 2">
            <a:extLst>
              <a:ext uri="{FF2B5EF4-FFF2-40B4-BE49-F238E27FC236}">
                <a16:creationId xmlns:a16="http://schemas.microsoft.com/office/drawing/2014/main" id="{1A42759E-8F55-0144-B418-9D9C19D454EA}"/>
              </a:ext>
            </a:extLst>
          </p:cNvPr>
          <p:cNvSpPr>
            <a:spLocks noGrp="1"/>
          </p:cNvSpPr>
          <p:nvPr>
            <p:ph idx="1"/>
          </p:nvPr>
        </p:nvSpPr>
        <p:spPr/>
        <p:txBody>
          <a:bodyPr/>
          <a:lstStyle/>
          <a:p>
            <a:r>
              <a:rPr lang="nl-NL"/>
              <a:t>A </a:t>
            </a:r>
            <a:r>
              <a:rPr lang="nl-NL" b="1"/>
              <a:t>variable</a:t>
            </a:r>
            <a:r>
              <a:rPr lang="nl-NL"/>
              <a:t> provides us with named storage that our programs can manipulate </a:t>
            </a:r>
          </a:p>
          <a:p>
            <a:r>
              <a:rPr lang="nl-NL"/>
              <a:t>A valid variable name consists of </a:t>
            </a:r>
            <a:r>
              <a:rPr lang="nl-NL" b="1"/>
              <a:t>letters, numbers and the dot or underline characters</a:t>
            </a:r>
            <a:r>
              <a:rPr lang="nl-NL"/>
              <a:t>. The variable name starts with a letter or the dot not followed by a number.</a:t>
            </a:r>
          </a:p>
          <a:p>
            <a:r>
              <a:rPr lang="nl-NL"/>
              <a:t>The variables can be assigned values using </a:t>
            </a:r>
            <a:r>
              <a:rPr lang="nl-NL" b="1"/>
              <a:t>leftward, rightward and equal to operator</a:t>
            </a:r>
            <a:r>
              <a:rPr lang="nl-NL"/>
              <a:t>.</a:t>
            </a:r>
          </a:p>
          <a:p>
            <a:r>
              <a:rPr lang="nl-NL"/>
              <a:t>In R, a variable itself is not declared of any data type, rather it gets the data type of the R - object assigned to it. So R is called a </a:t>
            </a:r>
            <a:r>
              <a:rPr lang="nl-NL" b="1"/>
              <a:t>dynamically typed language</a:t>
            </a:r>
            <a:r>
              <a:rPr lang="nl-NL"/>
              <a:t>, which means that we can change a variable’s data type of the same variable again and again when using it in a program.</a:t>
            </a:r>
          </a:p>
        </p:txBody>
      </p:sp>
    </p:spTree>
    <p:extLst>
      <p:ext uri="{BB962C8B-B14F-4D97-AF65-F5344CB8AC3E}">
        <p14:creationId xmlns:p14="http://schemas.microsoft.com/office/powerpoint/2010/main" val="3820755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3E438-158A-1840-8FFC-C3CC08412735}"/>
              </a:ext>
            </a:extLst>
          </p:cNvPr>
          <p:cNvSpPr>
            <a:spLocks noGrp="1"/>
          </p:cNvSpPr>
          <p:nvPr>
            <p:ph type="title"/>
          </p:nvPr>
        </p:nvSpPr>
        <p:spPr/>
        <p:txBody>
          <a:bodyPr/>
          <a:lstStyle/>
          <a:p>
            <a:r>
              <a:rPr lang="nl-NL"/>
              <a:t>Workspace</a:t>
            </a:r>
          </a:p>
        </p:txBody>
      </p:sp>
      <p:sp>
        <p:nvSpPr>
          <p:cNvPr id="3" name="Tijdelijke aanduiding voor inhoud 2">
            <a:extLst>
              <a:ext uri="{FF2B5EF4-FFF2-40B4-BE49-F238E27FC236}">
                <a16:creationId xmlns:a16="http://schemas.microsoft.com/office/drawing/2014/main" id="{567AD2F7-8B5B-5747-ADFB-B9DAB8677045}"/>
              </a:ext>
            </a:extLst>
          </p:cNvPr>
          <p:cNvSpPr>
            <a:spLocks noGrp="1"/>
          </p:cNvSpPr>
          <p:nvPr>
            <p:ph idx="1"/>
          </p:nvPr>
        </p:nvSpPr>
        <p:spPr/>
        <p:txBody>
          <a:bodyPr/>
          <a:lstStyle/>
          <a:p>
            <a:r>
              <a:rPr lang="nl-NL"/>
              <a:t>To know all the variables currently available in the workspace we use the </a:t>
            </a:r>
            <a:r>
              <a:rPr lang="nl-NL" b="1"/>
              <a:t>ls()</a:t>
            </a:r>
            <a:r>
              <a:rPr lang="nl-NL"/>
              <a:t> function.</a:t>
            </a:r>
          </a:p>
          <a:p>
            <a:r>
              <a:rPr lang="nl-NL"/>
              <a:t>The ls() function can use patterns to match the variable names with the pattern argument.</a:t>
            </a:r>
          </a:p>
          <a:p>
            <a:r>
              <a:rPr lang="nl-NL"/>
              <a:t>The variables starting with </a:t>
            </a:r>
            <a:r>
              <a:rPr lang="nl-NL" b="1"/>
              <a:t>dot(.)</a:t>
            </a:r>
            <a:r>
              <a:rPr lang="nl-NL"/>
              <a:t> are hidden, they can be listed using </a:t>
            </a:r>
            <a:br>
              <a:rPr lang="nl-NL"/>
            </a:br>
            <a:r>
              <a:rPr lang="nl-NL"/>
              <a:t>"all.names = TRUE" argument to ls() function.</a:t>
            </a:r>
          </a:p>
          <a:p>
            <a:r>
              <a:rPr lang="nl-NL"/>
              <a:t>Variables can be deleted by using the </a:t>
            </a:r>
            <a:r>
              <a:rPr lang="nl-NL" b="1"/>
              <a:t>rm()</a:t>
            </a:r>
            <a:r>
              <a:rPr lang="nl-NL"/>
              <a:t> function.</a:t>
            </a:r>
          </a:p>
        </p:txBody>
      </p:sp>
    </p:spTree>
    <p:extLst>
      <p:ext uri="{BB962C8B-B14F-4D97-AF65-F5344CB8AC3E}">
        <p14:creationId xmlns:p14="http://schemas.microsoft.com/office/powerpoint/2010/main" val="2174701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201CB7-E4DC-324E-BE50-885E8E6FB916}"/>
              </a:ext>
            </a:extLst>
          </p:cNvPr>
          <p:cNvSpPr>
            <a:spLocks noGrp="1"/>
          </p:cNvSpPr>
          <p:nvPr>
            <p:ph type="title"/>
          </p:nvPr>
        </p:nvSpPr>
        <p:spPr/>
        <p:txBody>
          <a:bodyPr/>
          <a:lstStyle/>
          <a:p>
            <a:r>
              <a:rPr lang="nl-NL"/>
              <a:t>Operators</a:t>
            </a:r>
          </a:p>
        </p:txBody>
      </p:sp>
      <p:sp>
        <p:nvSpPr>
          <p:cNvPr id="3" name="Tijdelijke aanduiding voor inhoud 2">
            <a:extLst>
              <a:ext uri="{FF2B5EF4-FFF2-40B4-BE49-F238E27FC236}">
                <a16:creationId xmlns:a16="http://schemas.microsoft.com/office/drawing/2014/main" id="{4E823234-BCDA-DD4D-B464-062176914FD8}"/>
              </a:ext>
            </a:extLst>
          </p:cNvPr>
          <p:cNvSpPr>
            <a:spLocks noGrp="1"/>
          </p:cNvSpPr>
          <p:nvPr>
            <p:ph idx="1"/>
          </p:nvPr>
        </p:nvSpPr>
        <p:spPr/>
        <p:txBody>
          <a:bodyPr/>
          <a:lstStyle/>
          <a:p>
            <a:r>
              <a:rPr lang="nl-NL"/>
              <a:t>Arithmetic Operators</a:t>
            </a:r>
          </a:p>
          <a:p>
            <a:r>
              <a:rPr lang="nl-NL"/>
              <a:t>Relational Operators</a:t>
            </a:r>
          </a:p>
          <a:p>
            <a:r>
              <a:rPr lang="nl-NL"/>
              <a:t>Logical Operators</a:t>
            </a:r>
          </a:p>
          <a:p>
            <a:r>
              <a:rPr lang="nl-NL"/>
              <a:t>Assignment Operators</a:t>
            </a:r>
          </a:p>
          <a:p>
            <a:r>
              <a:rPr lang="nl-NL"/>
              <a:t>Miscellaneous Operators</a:t>
            </a:r>
          </a:p>
          <a:p>
            <a:endParaRPr lang="nl-NL"/>
          </a:p>
        </p:txBody>
      </p:sp>
    </p:spTree>
    <p:extLst>
      <p:ext uri="{BB962C8B-B14F-4D97-AF65-F5344CB8AC3E}">
        <p14:creationId xmlns:p14="http://schemas.microsoft.com/office/powerpoint/2010/main" val="1774699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20069A-74B7-0344-9815-6435C278DDE2}"/>
              </a:ext>
            </a:extLst>
          </p:cNvPr>
          <p:cNvSpPr>
            <a:spLocks noGrp="1"/>
          </p:cNvSpPr>
          <p:nvPr>
            <p:ph type="title"/>
          </p:nvPr>
        </p:nvSpPr>
        <p:spPr/>
        <p:txBody>
          <a:bodyPr/>
          <a:lstStyle/>
          <a:p>
            <a:r>
              <a:rPr lang="nl-NL"/>
              <a:t>Arithmetic Operators</a:t>
            </a:r>
          </a:p>
        </p:txBody>
      </p:sp>
      <p:sp>
        <p:nvSpPr>
          <p:cNvPr id="3" name="Tijdelijke aanduiding voor inhoud 2">
            <a:extLst>
              <a:ext uri="{FF2B5EF4-FFF2-40B4-BE49-F238E27FC236}">
                <a16:creationId xmlns:a16="http://schemas.microsoft.com/office/drawing/2014/main" id="{A3C58858-8511-7F4D-89FC-3845F9188E1E}"/>
              </a:ext>
            </a:extLst>
          </p:cNvPr>
          <p:cNvSpPr>
            <a:spLocks noGrp="1"/>
          </p:cNvSpPr>
          <p:nvPr>
            <p:ph idx="1"/>
          </p:nvPr>
        </p:nvSpPr>
        <p:spPr/>
        <p:txBody>
          <a:bodyPr/>
          <a:lstStyle/>
          <a:p>
            <a:pPr marL="0" indent="0">
              <a:buNone/>
              <a:tabLst>
                <a:tab pos="2309813" algn="l"/>
              </a:tabLst>
            </a:pPr>
            <a:r>
              <a:rPr lang="nl-NL">
                <a:solidFill>
                  <a:schemeClr val="tx1"/>
                </a:solidFill>
              </a:rPr>
              <a:t>All operations are vectorized!</a:t>
            </a:r>
          </a:p>
          <a:p>
            <a:pPr>
              <a:tabLst>
                <a:tab pos="2309813" algn="l"/>
              </a:tabLst>
            </a:pPr>
            <a:endParaRPr lang="nl-NL">
              <a:solidFill>
                <a:schemeClr val="tx1"/>
              </a:solidFill>
            </a:endParaRPr>
          </a:p>
          <a:p>
            <a:pPr>
              <a:tabLst>
                <a:tab pos="2309813" algn="l"/>
              </a:tabLst>
            </a:pPr>
            <a:r>
              <a:rPr lang="nl-NL"/>
              <a:t>Addition	+</a:t>
            </a:r>
          </a:p>
          <a:p>
            <a:pPr>
              <a:tabLst>
                <a:tab pos="2309813" algn="l"/>
              </a:tabLst>
            </a:pPr>
            <a:r>
              <a:rPr lang="nl-NL"/>
              <a:t>Subtraction	-</a:t>
            </a:r>
          </a:p>
          <a:p>
            <a:pPr>
              <a:tabLst>
                <a:tab pos="2309813" algn="l"/>
              </a:tabLst>
            </a:pPr>
            <a:r>
              <a:rPr lang="nl-NL"/>
              <a:t>Multiplication	*</a:t>
            </a:r>
          </a:p>
          <a:p>
            <a:pPr>
              <a:tabLst>
                <a:tab pos="2309813" algn="l"/>
              </a:tabLst>
            </a:pPr>
            <a:r>
              <a:rPr lang="nl-NL"/>
              <a:t>Division	/</a:t>
            </a:r>
          </a:p>
          <a:p>
            <a:pPr>
              <a:tabLst>
                <a:tab pos="2309813" algn="l"/>
              </a:tabLst>
            </a:pPr>
            <a:r>
              <a:rPr lang="nl-NL"/>
              <a:t>Remainder	%%</a:t>
            </a:r>
          </a:p>
          <a:p>
            <a:pPr>
              <a:tabLst>
                <a:tab pos="2309813" algn="l"/>
              </a:tabLst>
            </a:pPr>
            <a:r>
              <a:rPr lang="nl-NL"/>
              <a:t>Floored division	%/%</a:t>
            </a:r>
          </a:p>
          <a:p>
            <a:pPr>
              <a:tabLst>
                <a:tab pos="2309813" algn="l"/>
              </a:tabLst>
            </a:pPr>
            <a:r>
              <a:rPr lang="nl-NL"/>
              <a:t>Power	^</a:t>
            </a:r>
          </a:p>
        </p:txBody>
      </p:sp>
      <p:sp>
        <p:nvSpPr>
          <p:cNvPr id="4" name="Tekstvak 3">
            <a:extLst>
              <a:ext uri="{FF2B5EF4-FFF2-40B4-BE49-F238E27FC236}">
                <a16:creationId xmlns:a16="http://schemas.microsoft.com/office/drawing/2014/main" id="{F08DD152-7CC7-B64C-B82E-4C383BBD72DE}"/>
              </a:ext>
            </a:extLst>
          </p:cNvPr>
          <p:cNvSpPr txBox="1"/>
          <p:nvPr/>
        </p:nvSpPr>
        <p:spPr>
          <a:xfrm>
            <a:off x="4933741" y="2609949"/>
            <a:ext cx="3695696" cy="1675807"/>
          </a:xfrm>
          <a:prstGeom prst="rect">
            <a:avLst/>
          </a:prstGeom>
          <a:solidFill>
            <a:schemeClr val="accent6">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tIns="144000" bIns="144000" rtlCol="0">
            <a:spAutoFit/>
          </a:bodyPr>
          <a:lstStyle/>
          <a:p>
            <a:pPr algn="ctr"/>
            <a:r>
              <a:rPr lang="nl-NL" b="1">
                <a:solidFill>
                  <a:srgbClr val="C00000"/>
                </a:solidFill>
              </a:rPr>
              <a:t>Vectorized Operations</a:t>
            </a:r>
          </a:p>
          <a:p>
            <a:pPr algn="ctr"/>
            <a:endParaRPr lang="nl-NL" b="1">
              <a:solidFill>
                <a:srgbClr val="C00000"/>
              </a:solidFill>
            </a:endParaRPr>
          </a:p>
          <a:p>
            <a:pPr algn="ctr"/>
            <a:r>
              <a:rPr lang="nl-NL">
                <a:solidFill>
                  <a:srgbClr val="C00000"/>
                </a:solidFill>
              </a:rPr>
              <a:t>Each element of the first vector is compared with the corresponding element of the second vector. </a:t>
            </a:r>
          </a:p>
        </p:txBody>
      </p:sp>
    </p:spTree>
    <p:extLst>
      <p:ext uri="{BB962C8B-B14F-4D97-AF65-F5344CB8AC3E}">
        <p14:creationId xmlns:p14="http://schemas.microsoft.com/office/powerpoint/2010/main" val="377671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AD22D-B4BD-8D40-90F1-BB0C6A1E7037}"/>
              </a:ext>
            </a:extLst>
          </p:cNvPr>
          <p:cNvSpPr>
            <a:spLocks noGrp="1"/>
          </p:cNvSpPr>
          <p:nvPr>
            <p:ph type="title"/>
          </p:nvPr>
        </p:nvSpPr>
        <p:spPr/>
        <p:txBody>
          <a:bodyPr/>
          <a:lstStyle/>
          <a:p>
            <a:r>
              <a:rPr lang="nl-NL"/>
              <a:t>Onderwerpen Dag 1</a:t>
            </a:r>
          </a:p>
        </p:txBody>
      </p:sp>
      <p:sp>
        <p:nvSpPr>
          <p:cNvPr id="3" name="Tijdelijke aanduiding voor inhoud 2">
            <a:extLst>
              <a:ext uri="{FF2B5EF4-FFF2-40B4-BE49-F238E27FC236}">
                <a16:creationId xmlns:a16="http://schemas.microsoft.com/office/drawing/2014/main" id="{C21111FD-52ED-244B-9D59-E3189B036CDF}"/>
              </a:ext>
            </a:extLst>
          </p:cNvPr>
          <p:cNvSpPr>
            <a:spLocks noGrp="1"/>
          </p:cNvSpPr>
          <p:nvPr>
            <p:ph idx="1"/>
          </p:nvPr>
        </p:nvSpPr>
        <p:spPr>
          <a:xfrm>
            <a:off x="628650" y="1825625"/>
            <a:ext cx="7886700" cy="4918075"/>
          </a:xfrm>
        </p:spPr>
        <p:txBody>
          <a:bodyPr>
            <a:normAutofit fontScale="85000" lnSpcReduction="20000"/>
          </a:bodyPr>
          <a:lstStyle/>
          <a:p>
            <a:r>
              <a:rPr lang="nl-NL"/>
              <a:t>Achtergronden en historie van R</a:t>
            </a:r>
          </a:p>
          <a:p>
            <a:r>
              <a:rPr lang="nl-NL"/>
              <a:t>Hulp krijgen, de R community</a:t>
            </a:r>
          </a:p>
          <a:p>
            <a:r>
              <a:rPr lang="nl-NL"/>
              <a:t>Werken met de commandline en Rstudio</a:t>
            </a:r>
          </a:p>
          <a:p>
            <a:r>
              <a:rPr lang="nl-NL"/>
              <a:t>Installeren van packages</a:t>
            </a:r>
          </a:p>
          <a:p>
            <a:r>
              <a:rPr lang="nl-NL"/>
              <a:t>Markdown en Reproducible research</a:t>
            </a:r>
          </a:p>
          <a:p>
            <a:r>
              <a:rPr lang="nl-NL"/>
              <a:t>Datatypes in R</a:t>
            </a:r>
          </a:p>
          <a:p>
            <a:r>
              <a:rPr lang="nl-NL"/>
              <a:t>Diverse operatoren in R</a:t>
            </a:r>
          </a:p>
          <a:p>
            <a:r>
              <a:rPr lang="nl-NL"/>
              <a:t>Lezen en schrijven van tekstbestanden</a:t>
            </a:r>
          </a:p>
          <a:p>
            <a:r>
              <a:rPr lang="nl-NL"/>
              <a:t>Data importeren en exporteren (excel, spss, sas, stata)</a:t>
            </a:r>
          </a:p>
          <a:p>
            <a:r>
              <a:rPr lang="nl-NL"/>
              <a:t>Omgaan met ontbrekende data (NA’s)</a:t>
            </a:r>
          </a:p>
          <a:p>
            <a:r>
              <a:rPr lang="nl-NL"/>
              <a:t>Verschillende datastructuren (vector, matrix, array en list)</a:t>
            </a:r>
          </a:p>
          <a:p>
            <a:r>
              <a:rPr lang="nl-NL"/>
              <a:t>Omgaan met vectoren (kolommen) en data.frames (tabeldata)</a:t>
            </a:r>
          </a:p>
          <a:p>
            <a:r>
              <a:rPr lang="nl-NL"/>
              <a:t>Omgaan met factors</a:t>
            </a:r>
          </a:p>
          <a:p>
            <a:r>
              <a:rPr lang="nl-NL"/>
              <a:t>Sampling en sorteren</a:t>
            </a:r>
          </a:p>
          <a:p>
            <a:r>
              <a:rPr lang="nl-NL"/>
              <a:t>Selecteren, invoegen en verwijderen van rijen en kolommen</a:t>
            </a:r>
          </a:p>
          <a:p>
            <a:r>
              <a:rPr lang="nl-NL"/>
              <a:t>Converteren en hernoemen van variabelen</a:t>
            </a:r>
          </a:p>
          <a:p>
            <a:r>
              <a:rPr lang="nl-NL"/>
              <a:t>Subsetting (subset, in which, any, all)</a:t>
            </a:r>
          </a:p>
          <a:p>
            <a:endParaRPr lang="nl-NL"/>
          </a:p>
        </p:txBody>
      </p:sp>
    </p:spTree>
    <p:extLst>
      <p:ext uri="{BB962C8B-B14F-4D97-AF65-F5344CB8AC3E}">
        <p14:creationId xmlns:p14="http://schemas.microsoft.com/office/powerpoint/2010/main" val="1690107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B502E1-1D0D-4646-AB3C-AACC2597975A}"/>
              </a:ext>
            </a:extLst>
          </p:cNvPr>
          <p:cNvSpPr>
            <a:spLocks noGrp="1"/>
          </p:cNvSpPr>
          <p:nvPr>
            <p:ph type="title"/>
          </p:nvPr>
        </p:nvSpPr>
        <p:spPr/>
        <p:txBody>
          <a:bodyPr/>
          <a:lstStyle/>
          <a:p>
            <a:r>
              <a:rPr lang="nl-NL"/>
              <a:t>Relational Operators</a:t>
            </a:r>
          </a:p>
        </p:txBody>
      </p:sp>
      <p:sp>
        <p:nvSpPr>
          <p:cNvPr id="3" name="Tijdelijke aanduiding voor inhoud 2">
            <a:extLst>
              <a:ext uri="{FF2B5EF4-FFF2-40B4-BE49-F238E27FC236}">
                <a16:creationId xmlns:a16="http://schemas.microsoft.com/office/drawing/2014/main" id="{96641A16-9713-E442-9DDF-BF22CE310DB9}"/>
              </a:ext>
            </a:extLst>
          </p:cNvPr>
          <p:cNvSpPr>
            <a:spLocks noGrp="1"/>
          </p:cNvSpPr>
          <p:nvPr>
            <p:ph idx="1"/>
          </p:nvPr>
        </p:nvSpPr>
        <p:spPr/>
        <p:txBody>
          <a:bodyPr/>
          <a:lstStyle/>
          <a:p>
            <a:pPr marL="0" indent="0">
              <a:buNone/>
              <a:tabLst>
                <a:tab pos="2309813" algn="l"/>
              </a:tabLst>
            </a:pPr>
            <a:r>
              <a:rPr lang="nl-NL"/>
              <a:t> The result of comparison is a Boolean value (TRUE or FALSE).</a:t>
            </a:r>
          </a:p>
          <a:p>
            <a:pPr marL="0" indent="0">
              <a:buNone/>
              <a:tabLst>
                <a:tab pos="2309813" algn="l"/>
              </a:tabLst>
            </a:pPr>
            <a:endParaRPr lang="nl-NL"/>
          </a:p>
          <a:p>
            <a:pPr>
              <a:tabLst>
                <a:tab pos="2309813" algn="l"/>
              </a:tabLst>
            </a:pPr>
            <a:r>
              <a:rPr lang="nl-NL"/>
              <a:t>Greater	&gt;</a:t>
            </a:r>
          </a:p>
          <a:p>
            <a:pPr>
              <a:tabLst>
                <a:tab pos="2309813" algn="l"/>
              </a:tabLst>
            </a:pPr>
            <a:r>
              <a:rPr lang="nl-NL"/>
              <a:t>Greater or equal	&gt;=</a:t>
            </a:r>
          </a:p>
          <a:p>
            <a:pPr>
              <a:tabLst>
                <a:tab pos="2309813" algn="l"/>
              </a:tabLst>
            </a:pPr>
            <a:r>
              <a:rPr lang="nl-NL"/>
              <a:t>Less	&lt;</a:t>
            </a:r>
          </a:p>
          <a:p>
            <a:pPr>
              <a:tabLst>
                <a:tab pos="2309813" algn="l"/>
              </a:tabLst>
            </a:pPr>
            <a:r>
              <a:rPr lang="nl-NL"/>
              <a:t>Less or equal	&lt;=</a:t>
            </a:r>
          </a:p>
          <a:p>
            <a:pPr>
              <a:tabLst>
                <a:tab pos="2309813" algn="l"/>
              </a:tabLst>
            </a:pPr>
            <a:r>
              <a:rPr lang="nl-NL"/>
              <a:t>Equal	==</a:t>
            </a:r>
          </a:p>
          <a:p>
            <a:pPr>
              <a:tabLst>
                <a:tab pos="2309813" algn="l"/>
              </a:tabLst>
            </a:pPr>
            <a:r>
              <a:rPr lang="nl-NL"/>
              <a:t>Not equal	!=</a:t>
            </a:r>
          </a:p>
        </p:txBody>
      </p:sp>
    </p:spTree>
    <p:extLst>
      <p:ext uri="{BB962C8B-B14F-4D97-AF65-F5344CB8AC3E}">
        <p14:creationId xmlns:p14="http://schemas.microsoft.com/office/powerpoint/2010/main" val="1238280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76F3A4-84F1-5E48-BE29-E047758180D9}"/>
              </a:ext>
            </a:extLst>
          </p:cNvPr>
          <p:cNvSpPr>
            <a:spLocks noGrp="1"/>
          </p:cNvSpPr>
          <p:nvPr>
            <p:ph type="title"/>
          </p:nvPr>
        </p:nvSpPr>
        <p:spPr/>
        <p:txBody>
          <a:bodyPr/>
          <a:lstStyle/>
          <a:p>
            <a:r>
              <a:rPr lang="nl-NL"/>
              <a:t>Logical Operators</a:t>
            </a:r>
          </a:p>
        </p:txBody>
      </p:sp>
      <p:sp>
        <p:nvSpPr>
          <p:cNvPr id="3" name="Tijdelijke aanduiding voor inhoud 2">
            <a:extLst>
              <a:ext uri="{FF2B5EF4-FFF2-40B4-BE49-F238E27FC236}">
                <a16:creationId xmlns:a16="http://schemas.microsoft.com/office/drawing/2014/main" id="{3D9AC716-C8A0-3142-AD18-CF2AE7A36AA0}"/>
              </a:ext>
            </a:extLst>
          </p:cNvPr>
          <p:cNvSpPr>
            <a:spLocks noGrp="1"/>
          </p:cNvSpPr>
          <p:nvPr>
            <p:ph idx="1"/>
          </p:nvPr>
        </p:nvSpPr>
        <p:spPr/>
        <p:txBody>
          <a:bodyPr/>
          <a:lstStyle/>
          <a:p>
            <a:pPr marL="0" indent="0">
              <a:buNone/>
              <a:tabLst>
                <a:tab pos="2309813" algn="l"/>
              </a:tabLst>
            </a:pPr>
            <a:r>
              <a:rPr lang="nl-NL"/>
              <a:t>Non-zero value are evaluated to TRUE</a:t>
            </a:r>
          </a:p>
          <a:p>
            <a:pPr marL="0" indent="0">
              <a:buNone/>
              <a:tabLst>
                <a:tab pos="2309813" algn="l"/>
              </a:tabLst>
            </a:pPr>
            <a:endParaRPr lang="nl-NL"/>
          </a:p>
          <a:p>
            <a:pPr>
              <a:tabLst>
                <a:tab pos="2309813" algn="l"/>
              </a:tabLst>
            </a:pPr>
            <a:r>
              <a:rPr lang="nl-NL"/>
              <a:t>Logical And	&amp;</a:t>
            </a:r>
          </a:p>
          <a:p>
            <a:pPr>
              <a:tabLst>
                <a:tab pos="2309813" algn="l"/>
              </a:tabLst>
            </a:pPr>
            <a:r>
              <a:rPr lang="nl-NL"/>
              <a:t>Logical Or	|</a:t>
            </a:r>
          </a:p>
          <a:p>
            <a:pPr>
              <a:tabLst>
                <a:tab pos="2309813" algn="l"/>
              </a:tabLst>
            </a:pPr>
            <a:r>
              <a:rPr lang="nl-NL"/>
              <a:t>Logical Not	!</a:t>
            </a:r>
          </a:p>
          <a:p>
            <a:endParaRPr lang="nl-NL"/>
          </a:p>
        </p:txBody>
      </p:sp>
    </p:spTree>
    <p:extLst>
      <p:ext uri="{BB962C8B-B14F-4D97-AF65-F5344CB8AC3E}">
        <p14:creationId xmlns:p14="http://schemas.microsoft.com/office/powerpoint/2010/main" val="601688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ADCBB1-4B02-E74F-B335-29B7D9B5AA7B}"/>
              </a:ext>
            </a:extLst>
          </p:cNvPr>
          <p:cNvSpPr>
            <a:spLocks noGrp="1"/>
          </p:cNvSpPr>
          <p:nvPr>
            <p:ph type="title"/>
          </p:nvPr>
        </p:nvSpPr>
        <p:spPr/>
        <p:txBody>
          <a:bodyPr/>
          <a:lstStyle/>
          <a:p>
            <a:r>
              <a:rPr lang="nl-NL"/>
              <a:t>Assignment Operators</a:t>
            </a:r>
          </a:p>
        </p:txBody>
      </p:sp>
      <p:sp>
        <p:nvSpPr>
          <p:cNvPr id="3" name="Tijdelijke aanduiding voor inhoud 2">
            <a:extLst>
              <a:ext uri="{FF2B5EF4-FFF2-40B4-BE49-F238E27FC236}">
                <a16:creationId xmlns:a16="http://schemas.microsoft.com/office/drawing/2014/main" id="{15749C0E-A240-2349-A537-9DA6E5BDD514}"/>
              </a:ext>
            </a:extLst>
          </p:cNvPr>
          <p:cNvSpPr>
            <a:spLocks noGrp="1"/>
          </p:cNvSpPr>
          <p:nvPr>
            <p:ph idx="1"/>
          </p:nvPr>
        </p:nvSpPr>
        <p:spPr/>
        <p:txBody>
          <a:bodyPr/>
          <a:lstStyle/>
          <a:p>
            <a:pPr>
              <a:tabLst>
                <a:tab pos="2349500" algn="l"/>
              </a:tabLst>
            </a:pPr>
            <a:r>
              <a:rPr lang="nl-NL"/>
              <a:t>Left Assignment	&lt;−</a:t>
            </a:r>
            <a:br>
              <a:rPr lang="nl-NL"/>
            </a:br>
            <a:r>
              <a:rPr lang="nl-NL"/>
              <a:t>	=</a:t>
            </a:r>
            <a:br>
              <a:rPr lang="nl-NL"/>
            </a:br>
            <a:r>
              <a:rPr lang="nl-NL"/>
              <a:t>	&lt;&lt;−</a:t>
            </a:r>
          </a:p>
          <a:p>
            <a:pPr>
              <a:tabLst>
                <a:tab pos="2349500" algn="l"/>
              </a:tabLst>
            </a:pPr>
            <a:endParaRPr lang="nl-NL"/>
          </a:p>
          <a:p>
            <a:pPr>
              <a:tabLst>
                <a:tab pos="2349500" algn="l"/>
              </a:tabLst>
            </a:pPr>
            <a:r>
              <a:rPr lang="nl-NL"/>
              <a:t>Right Assignment	−&gt;</a:t>
            </a:r>
            <a:br>
              <a:rPr lang="nl-NL"/>
            </a:br>
            <a:r>
              <a:rPr lang="nl-NL"/>
              <a:t>	−&gt;&gt;</a:t>
            </a:r>
          </a:p>
          <a:p>
            <a:pPr>
              <a:tabLst>
                <a:tab pos="2349500" algn="l"/>
              </a:tabLst>
            </a:pPr>
            <a:endParaRPr lang="nl-NL"/>
          </a:p>
        </p:txBody>
      </p:sp>
    </p:spTree>
    <p:extLst>
      <p:ext uri="{BB962C8B-B14F-4D97-AF65-F5344CB8AC3E}">
        <p14:creationId xmlns:p14="http://schemas.microsoft.com/office/powerpoint/2010/main" val="26962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768270-CC76-FC44-9FA5-9AE56DEFCD0D}"/>
              </a:ext>
            </a:extLst>
          </p:cNvPr>
          <p:cNvSpPr>
            <a:spLocks noGrp="1"/>
          </p:cNvSpPr>
          <p:nvPr>
            <p:ph type="title"/>
          </p:nvPr>
        </p:nvSpPr>
        <p:spPr/>
        <p:txBody>
          <a:bodyPr/>
          <a:lstStyle/>
          <a:p>
            <a:r>
              <a:rPr lang="nl-NL"/>
              <a:t>Miscellaneous Operators</a:t>
            </a:r>
          </a:p>
        </p:txBody>
      </p:sp>
      <p:sp>
        <p:nvSpPr>
          <p:cNvPr id="3" name="Tijdelijke aanduiding voor inhoud 2">
            <a:extLst>
              <a:ext uri="{FF2B5EF4-FFF2-40B4-BE49-F238E27FC236}">
                <a16:creationId xmlns:a16="http://schemas.microsoft.com/office/drawing/2014/main" id="{2220937C-133B-7C47-B1D4-2B5FF2BB9CF6}"/>
              </a:ext>
            </a:extLst>
          </p:cNvPr>
          <p:cNvSpPr>
            <a:spLocks noGrp="1"/>
          </p:cNvSpPr>
          <p:nvPr>
            <p:ph idx="1"/>
          </p:nvPr>
        </p:nvSpPr>
        <p:spPr/>
        <p:txBody>
          <a:bodyPr/>
          <a:lstStyle/>
          <a:p>
            <a:pPr>
              <a:tabLst>
                <a:tab pos="2879725" algn="l"/>
              </a:tabLst>
            </a:pPr>
            <a:r>
              <a:rPr lang="nl-NL"/>
              <a:t>Sequence	:</a:t>
            </a:r>
          </a:p>
          <a:p>
            <a:pPr>
              <a:tabLst>
                <a:tab pos="2879725" algn="l"/>
              </a:tabLst>
            </a:pPr>
            <a:r>
              <a:rPr lang="nl-NL"/>
              <a:t>In	%in%</a:t>
            </a:r>
          </a:p>
          <a:p>
            <a:pPr>
              <a:tabLst>
                <a:tab pos="2879725" algn="l"/>
              </a:tabLst>
            </a:pPr>
            <a:r>
              <a:rPr lang="nl-NL"/>
              <a:t>Matrix multiplication	%*%</a:t>
            </a:r>
          </a:p>
        </p:txBody>
      </p:sp>
      <p:pic>
        <p:nvPicPr>
          <p:cNvPr id="7170" name="Picture 2">
            <a:extLst>
              <a:ext uri="{FF2B5EF4-FFF2-40B4-BE49-F238E27FC236}">
                <a16:creationId xmlns:a16="http://schemas.microsoft.com/office/drawing/2014/main" id="{4042C004-91F6-9045-AE3F-66456FDD0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677" y="3774346"/>
            <a:ext cx="3669323" cy="2063994"/>
          </a:xfrm>
          <a:prstGeom prst="rect">
            <a:avLst/>
          </a:prstGeom>
          <a:noFill/>
          <a:ln>
            <a:solidFill>
              <a:schemeClr val="bg2">
                <a:lumMod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kstvak 3">
                <a:extLst>
                  <a:ext uri="{FF2B5EF4-FFF2-40B4-BE49-F238E27FC236}">
                    <a16:creationId xmlns:a16="http://schemas.microsoft.com/office/drawing/2014/main" id="{9C6494A6-1250-F64B-B425-B8D145996D6A}"/>
                  </a:ext>
                </a:extLst>
              </p:cNvPr>
              <p:cNvSpPr txBox="1"/>
              <p:nvPr/>
            </p:nvSpPr>
            <p:spPr>
              <a:xfrm>
                <a:off x="5644090" y="2429304"/>
                <a:ext cx="2140299" cy="6365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nl-NL" b="0" i="0">
                          <a:latin typeface="Cambria Math" panose="02040503050406030204" pitchFamily="18" charset="0"/>
                        </a:rPr>
                        <m:t>C</m:t>
                      </m:r>
                      <m:r>
                        <m:rPr>
                          <m:sty m:val="p"/>
                        </m:rPr>
                        <a:rPr lang="nl-NL" b="0" i="0" baseline="-25000">
                          <a:latin typeface="Cambria Math" panose="02040503050406030204" pitchFamily="18" charset="0"/>
                        </a:rPr>
                        <m:t>jk</m:t>
                      </m:r>
                      <m:r>
                        <a:rPr lang="nl-NL" b="0" i="0">
                          <a:latin typeface="Cambria Math" panose="02040503050406030204" pitchFamily="18" charset="0"/>
                        </a:rPr>
                        <m:t>= </m:t>
                      </m:r>
                      <m:nary>
                        <m:naryPr>
                          <m:chr m:val="∑"/>
                          <m:limLoc m:val="subSup"/>
                          <m:ctrlPr>
                            <a:rPr lang="nl-NL" i="1">
                              <a:latin typeface="Cambria Math" panose="02040503050406030204" pitchFamily="18" charset="0"/>
                            </a:rPr>
                          </m:ctrlPr>
                        </m:naryPr>
                        <m:sub>
                          <m:r>
                            <m:rPr>
                              <m:brk m:alnAt="25"/>
                            </m:rPr>
                            <a:rPr lang="nl-NL" b="0" i="1">
                              <a:latin typeface="Cambria Math" panose="02040503050406030204" pitchFamily="18" charset="0"/>
                            </a:rPr>
                            <m:t>𝑙</m:t>
                          </m:r>
                          <m:r>
                            <a:rPr lang="nl-NL" b="0" i="1">
                              <a:latin typeface="Cambria Math" panose="02040503050406030204" pitchFamily="18" charset="0"/>
                            </a:rPr>
                            <m:t>=1</m:t>
                          </m:r>
                        </m:sub>
                        <m:sup>
                          <m:r>
                            <a:rPr lang="nl-NL" b="0" i="1">
                              <a:latin typeface="Cambria Math" panose="02040503050406030204" pitchFamily="18" charset="0"/>
                            </a:rPr>
                            <m:t>𝑛</m:t>
                          </m:r>
                        </m:sup>
                        <m:e>
                          <m:r>
                            <a:rPr lang="nl-NL" b="0" i="1">
                              <a:latin typeface="Cambria Math" panose="02040503050406030204" pitchFamily="18" charset="0"/>
                            </a:rPr>
                            <m:t>𝐴</m:t>
                          </m:r>
                          <m:r>
                            <a:rPr lang="nl-NL" b="0" i="1" baseline="-25000">
                              <a:latin typeface="Cambria Math" panose="02040503050406030204" pitchFamily="18" charset="0"/>
                            </a:rPr>
                            <m:t>𝑗𝑙</m:t>
                          </m:r>
                          <m:r>
                            <a:rPr lang="nl-NL" b="0" i="1" baseline="-25000">
                              <a:latin typeface="Cambria Math" panose="02040503050406030204" pitchFamily="18" charset="0"/>
                            </a:rPr>
                            <m:t> </m:t>
                          </m:r>
                          <m:r>
                            <a:rPr lang="nl-NL" b="0" i="1">
                              <a:latin typeface="Cambria Math" panose="02040503050406030204" pitchFamily="18" charset="0"/>
                            </a:rPr>
                            <m:t>𝐵</m:t>
                          </m:r>
                          <m:r>
                            <a:rPr lang="nl-NL" b="0" i="1" baseline="-25000">
                              <a:latin typeface="Cambria Math" panose="02040503050406030204" pitchFamily="18" charset="0"/>
                            </a:rPr>
                            <m:t>𝑙𝑘</m:t>
                          </m:r>
                        </m:e>
                      </m:nary>
                    </m:oMath>
                  </m:oMathPara>
                </a14:m>
                <a:endParaRPr lang="nl-NL" baseline="-25000"/>
              </a:p>
            </p:txBody>
          </p:sp>
        </mc:Choice>
        <mc:Fallback xmlns="">
          <p:sp>
            <p:nvSpPr>
              <p:cNvPr id="4" name="Tekstvak 3">
                <a:extLst>
                  <a:ext uri="{FF2B5EF4-FFF2-40B4-BE49-F238E27FC236}">
                    <a16:creationId xmlns:a16="http://schemas.microsoft.com/office/drawing/2014/main" id="{9C6494A6-1250-F64B-B425-B8D145996D6A}"/>
                  </a:ext>
                </a:extLst>
              </p:cNvPr>
              <p:cNvSpPr txBox="1">
                <a:spLocks noRot="1" noChangeAspect="1" noMove="1" noResize="1" noEditPoints="1" noAdjustHandles="1" noChangeArrowheads="1" noChangeShapeType="1" noTextEdit="1"/>
              </p:cNvSpPr>
              <p:nvPr/>
            </p:nvSpPr>
            <p:spPr>
              <a:xfrm>
                <a:off x="5644090" y="2429304"/>
                <a:ext cx="2140299" cy="636521"/>
              </a:xfrm>
              <a:prstGeom prst="rect">
                <a:avLst/>
              </a:prstGeom>
              <a:blipFill>
                <a:blip r:embed="rId4"/>
                <a:stretch>
                  <a:fillRect l="-3550" t="-150980" b="-219608"/>
                </a:stretch>
              </a:blipFill>
            </p:spPr>
            <p:txBody>
              <a:bodyPr/>
              <a:lstStyle/>
              <a:p>
                <a:r>
                  <a:rPr lang="nl-NL">
                    <a:noFill/>
                  </a:rPr>
                  <a:t> </a:t>
                </a:r>
              </a:p>
            </p:txBody>
          </p:sp>
        </mc:Fallback>
      </mc:AlternateContent>
    </p:spTree>
    <p:extLst>
      <p:ext uri="{BB962C8B-B14F-4D97-AF65-F5344CB8AC3E}">
        <p14:creationId xmlns:p14="http://schemas.microsoft.com/office/powerpoint/2010/main" val="4168826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6239D9-0184-B641-B18B-CC79021921FE}"/>
              </a:ext>
            </a:extLst>
          </p:cNvPr>
          <p:cNvSpPr>
            <a:spLocks noGrp="1"/>
          </p:cNvSpPr>
          <p:nvPr>
            <p:ph type="title"/>
          </p:nvPr>
        </p:nvSpPr>
        <p:spPr/>
        <p:txBody>
          <a:bodyPr/>
          <a:lstStyle/>
          <a:p>
            <a:r>
              <a:rPr lang="nl-NL"/>
              <a:t>Strings</a:t>
            </a:r>
          </a:p>
        </p:txBody>
      </p:sp>
      <p:sp>
        <p:nvSpPr>
          <p:cNvPr id="3" name="Tijdelijke aanduiding voor inhoud 2">
            <a:extLst>
              <a:ext uri="{FF2B5EF4-FFF2-40B4-BE49-F238E27FC236}">
                <a16:creationId xmlns:a16="http://schemas.microsoft.com/office/drawing/2014/main" id="{848A6A4A-C592-2547-BEE1-46E40A8642A3}"/>
              </a:ext>
            </a:extLst>
          </p:cNvPr>
          <p:cNvSpPr>
            <a:spLocks noGrp="1"/>
          </p:cNvSpPr>
          <p:nvPr>
            <p:ph idx="1"/>
          </p:nvPr>
        </p:nvSpPr>
        <p:spPr>
          <a:xfrm>
            <a:off x="628650" y="1825625"/>
            <a:ext cx="7886700" cy="4918075"/>
          </a:xfrm>
        </p:spPr>
        <p:txBody>
          <a:bodyPr>
            <a:normAutofit/>
          </a:bodyPr>
          <a:lstStyle/>
          <a:p>
            <a:pPr>
              <a:tabLst>
                <a:tab pos="4568825" algn="l"/>
              </a:tabLst>
            </a:pPr>
            <a:r>
              <a:rPr lang="nl-NL"/>
              <a:t>Any value written within a pair of single quote or double quotes in R is treated as a string.</a:t>
            </a:r>
          </a:p>
          <a:p>
            <a:pPr>
              <a:tabLst>
                <a:tab pos="4568825" algn="l"/>
              </a:tabLst>
            </a:pPr>
            <a:endParaRPr lang="nl-NL"/>
          </a:p>
          <a:p>
            <a:pPr>
              <a:tabLst>
                <a:tab pos="4568825" algn="l"/>
              </a:tabLst>
            </a:pPr>
            <a:r>
              <a:rPr lang="nl-NL"/>
              <a:t>Concatenating Strings	paste()</a:t>
            </a:r>
          </a:p>
          <a:p>
            <a:pPr>
              <a:tabLst>
                <a:tab pos="4568825" algn="l"/>
              </a:tabLst>
            </a:pPr>
            <a:r>
              <a:rPr lang="nl-NL"/>
              <a:t>Formatting numbers &amp; strings	format()</a:t>
            </a:r>
          </a:p>
          <a:p>
            <a:pPr>
              <a:tabLst>
                <a:tab pos="4568825" algn="l"/>
              </a:tabLst>
            </a:pPr>
            <a:r>
              <a:rPr lang="nl-NL"/>
              <a:t>Counting number of characters in a string	nchar()</a:t>
            </a:r>
          </a:p>
          <a:p>
            <a:pPr>
              <a:tabLst>
                <a:tab pos="4568825" algn="l"/>
              </a:tabLst>
            </a:pPr>
            <a:r>
              <a:rPr lang="nl-NL"/>
              <a:t>Changing the case	toupper() &amp; tolower()</a:t>
            </a:r>
          </a:p>
          <a:p>
            <a:pPr>
              <a:tabLst>
                <a:tab pos="4568825" algn="l"/>
              </a:tabLst>
            </a:pPr>
            <a:r>
              <a:rPr lang="nl-NL"/>
              <a:t>Extracting parts of a string	substring()</a:t>
            </a:r>
          </a:p>
          <a:p>
            <a:pPr>
              <a:tabLst>
                <a:tab pos="4568825" algn="l"/>
              </a:tabLst>
            </a:pPr>
            <a:endParaRPr lang="nl-NL"/>
          </a:p>
        </p:txBody>
      </p:sp>
    </p:spTree>
    <p:extLst>
      <p:ext uri="{BB962C8B-B14F-4D97-AF65-F5344CB8AC3E}">
        <p14:creationId xmlns:p14="http://schemas.microsoft.com/office/powerpoint/2010/main" val="238618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8AE3E8-B991-FF4D-AE8F-A4302F142511}"/>
              </a:ext>
            </a:extLst>
          </p:cNvPr>
          <p:cNvSpPr>
            <a:spLocks noGrp="1"/>
          </p:cNvSpPr>
          <p:nvPr>
            <p:ph type="title"/>
          </p:nvPr>
        </p:nvSpPr>
        <p:spPr/>
        <p:txBody>
          <a:bodyPr/>
          <a:lstStyle/>
          <a:p>
            <a:r>
              <a:rPr lang="nl-NL"/>
              <a:t>Conditional Statements</a:t>
            </a:r>
          </a:p>
        </p:txBody>
      </p:sp>
      <p:sp>
        <p:nvSpPr>
          <p:cNvPr id="3" name="Tijdelijke aanduiding voor inhoud 2">
            <a:extLst>
              <a:ext uri="{FF2B5EF4-FFF2-40B4-BE49-F238E27FC236}">
                <a16:creationId xmlns:a16="http://schemas.microsoft.com/office/drawing/2014/main" id="{33DAE9B9-4148-8146-A491-F7E479E48E08}"/>
              </a:ext>
            </a:extLst>
          </p:cNvPr>
          <p:cNvSpPr>
            <a:spLocks noGrp="1"/>
          </p:cNvSpPr>
          <p:nvPr>
            <p:ph idx="1"/>
          </p:nvPr>
        </p:nvSpPr>
        <p:spPr/>
        <p:txBody>
          <a:bodyPr/>
          <a:lstStyle/>
          <a:p>
            <a:r>
              <a:rPr lang="nl-NL" b="1"/>
              <a:t>if</a:t>
            </a:r>
            <a:r>
              <a:rPr lang="nl-NL"/>
              <a:t> statement</a:t>
            </a:r>
          </a:p>
          <a:p>
            <a:r>
              <a:rPr lang="nl-NL" b="1"/>
              <a:t>if</a:t>
            </a:r>
            <a:r>
              <a:rPr lang="nl-NL"/>
              <a:t> – </a:t>
            </a:r>
            <a:r>
              <a:rPr lang="nl-NL" b="1"/>
              <a:t>else</a:t>
            </a:r>
            <a:r>
              <a:rPr lang="nl-NL"/>
              <a:t> statement</a:t>
            </a:r>
          </a:p>
          <a:p>
            <a:r>
              <a:rPr lang="nl-NL" b="1"/>
              <a:t>switch</a:t>
            </a:r>
            <a:r>
              <a:rPr lang="nl-NL"/>
              <a:t> statement</a:t>
            </a:r>
          </a:p>
        </p:txBody>
      </p:sp>
    </p:spTree>
    <p:extLst>
      <p:ext uri="{BB962C8B-B14F-4D97-AF65-F5344CB8AC3E}">
        <p14:creationId xmlns:p14="http://schemas.microsoft.com/office/powerpoint/2010/main" val="2176802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ACA11D-0B17-2548-86F7-5C72556BE4EB}"/>
              </a:ext>
            </a:extLst>
          </p:cNvPr>
          <p:cNvSpPr>
            <a:spLocks noGrp="1"/>
          </p:cNvSpPr>
          <p:nvPr>
            <p:ph type="title"/>
          </p:nvPr>
        </p:nvSpPr>
        <p:spPr/>
        <p:txBody>
          <a:bodyPr/>
          <a:lstStyle/>
          <a:p>
            <a:r>
              <a:rPr lang="nl-NL"/>
              <a:t>Loops</a:t>
            </a:r>
          </a:p>
        </p:txBody>
      </p:sp>
      <p:sp>
        <p:nvSpPr>
          <p:cNvPr id="3" name="Tijdelijke aanduiding voor inhoud 2">
            <a:extLst>
              <a:ext uri="{FF2B5EF4-FFF2-40B4-BE49-F238E27FC236}">
                <a16:creationId xmlns:a16="http://schemas.microsoft.com/office/drawing/2014/main" id="{115AFA84-1D6A-7949-A9A0-05E7D29DD93D}"/>
              </a:ext>
            </a:extLst>
          </p:cNvPr>
          <p:cNvSpPr>
            <a:spLocks noGrp="1"/>
          </p:cNvSpPr>
          <p:nvPr>
            <p:ph idx="1"/>
          </p:nvPr>
        </p:nvSpPr>
        <p:spPr>
          <a:xfrm>
            <a:off x="628650" y="1825625"/>
            <a:ext cx="7886700" cy="4667250"/>
          </a:xfrm>
        </p:spPr>
        <p:txBody>
          <a:bodyPr>
            <a:normAutofit/>
          </a:bodyPr>
          <a:lstStyle/>
          <a:p>
            <a:r>
              <a:rPr lang="nl-NL" b="1"/>
              <a:t>repeat</a:t>
            </a:r>
            <a:r>
              <a:rPr lang="nl-NL"/>
              <a:t> loop</a:t>
            </a:r>
          </a:p>
          <a:p>
            <a:pPr marL="457200" lvl="1" indent="0">
              <a:buNone/>
            </a:pPr>
            <a:r>
              <a:rPr lang="nl-NL"/>
              <a:t>Like a while statement, except that it tests the condition at the end of the loop body.</a:t>
            </a:r>
          </a:p>
          <a:p>
            <a:r>
              <a:rPr lang="nl-NL" b="1"/>
              <a:t>while</a:t>
            </a:r>
            <a:r>
              <a:rPr lang="nl-NL"/>
              <a:t> loop</a:t>
            </a:r>
          </a:p>
          <a:p>
            <a:pPr marL="457200" lvl="1" indent="0">
              <a:buNone/>
            </a:pPr>
            <a:r>
              <a:rPr lang="nl-NL"/>
              <a:t>Repeats a statement or group of statements while a given condition is true. It tests the condition before executing the loop body.</a:t>
            </a:r>
          </a:p>
          <a:p>
            <a:r>
              <a:rPr lang="nl-NL" b="1"/>
              <a:t>for</a:t>
            </a:r>
            <a:r>
              <a:rPr lang="nl-NL"/>
              <a:t> loop</a:t>
            </a:r>
          </a:p>
          <a:p>
            <a:pPr marL="457200" lvl="1" indent="0">
              <a:buNone/>
            </a:pPr>
            <a:r>
              <a:rPr lang="nl-NL"/>
              <a:t>Executes a sequence of statements multiple times and abbreviates the code that manages the loop variable.</a:t>
            </a:r>
          </a:p>
          <a:p>
            <a:pPr marL="457200" lvl="1" indent="0">
              <a:buNone/>
            </a:pPr>
            <a:endParaRPr lang="nl-NL"/>
          </a:p>
          <a:p>
            <a:pPr marL="0" indent="0">
              <a:buNone/>
            </a:pPr>
            <a:r>
              <a:rPr lang="nl-NL"/>
              <a:t>Loop control statements change execution from its normal sequence</a:t>
            </a:r>
          </a:p>
          <a:p>
            <a:r>
              <a:rPr lang="nl-NL" b="1"/>
              <a:t>break</a:t>
            </a:r>
            <a:r>
              <a:rPr lang="nl-NL"/>
              <a:t> statement</a:t>
            </a:r>
          </a:p>
          <a:p>
            <a:r>
              <a:rPr lang="nl-NL" b="1"/>
              <a:t>next</a:t>
            </a:r>
            <a:r>
              <a:rPr lang="nl-NL"/>
              <a:t> statement</a:t>
            </a:r>
          </a:p>
        </p:txBody>
      </p:sp>
    </p:spTree>
    <p:extLst>
      <p:ext uri="{BB962C8B-B14F-4D97-AF65-F5344CB8AC3E}">
        <p14:creationId xmlns:p14="http://schemas.microsoft.com/office/powerpoint/2010/main" val="960020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167C80-7E7E-3547-9478-E4B08FC9F74E}"/>
              </a:ext>
            </a:extLst>
          </p:cNvPr>
          <p:cNvSpPr>
            <a:spLocks noGrp="1"/>
          </p:cNvSpPr>
          <p:nvPr>
            <p:ph type="title"/>
          </p:nvPr>
        </p:nvSpPr>
        <p:spPr/>
        <p:txBody>
          <a:bodyPr/>
          <a:lstStyle/>
          <a:p>
            <a:r>
              <a:rPr lang="nl-NL"/>
              <a:t>Functions</a:t>
            </a:r>
          </a:p>
        </p:txBody>
      </p:sp>
      <p:sp>
        <p:nvSpPr>
          <p:cNvPr id="3" name="Tijdelijke aanduiding voor inhoud 2">
            <a:extLst>
              <a:ext uri="{FF2B5EF4-FFF2-40B4-BE49-F238E27FC236}">
                <a16:creationId xmlns:a16="http://schemas.microsoft.com/office/drawing/2014/main" id="{1E42A057-49AC-1348-AA10-DB30FA8055B3}"/>
              </a:ext>
            </a:extLst>
          </p:cNvPr>
          <p:cNvSpPr>
            <a:spLocks noGrp="1"/>
          </p:cNvSpPr>
          <p:nvPr>
            <p:ph idx="1"/>
          </p:nvPr>
        </p:nvSpPr>
        <p:spPr>
          <a:xfrm>
            <a:off x="628650" y="1825625"/>
            <a:ext cx="8151668" cy="5032375"/>
          </a:xfrm>
        </p:spPr>
        <p:txBody>
          <a:bodyPr>
            <a:normAutofit/>
          </a:bodyPr>
          <a:lstStyle/>
          <a:p>
            <a:r>
              <a:rPr lang="nl-NL"/>
              <a:t>A function is a set of statements organized together to perform a specific task.</a:t>
            </a:r>
          </a:p>
          <a:p>
            <a:r>
              <a:rPr lang="nl-NL"/>
              <a:t>An R function is created by using the keyword </a:t>
            </a:r>
            <a:r>
              <a:rPr lang="nl-NL" b="1"/>
              <a:t>function</a:t>
            </a:r>
            <a:r>
              <a:rPr lang="nl-NL"/>
              <a:t>.</a:t>
            </a:r>
          </a:p>
          <a:p>
            <a:endParaRPr lang="nl-NL"/>
          </a:p>
          <a:p>
            <a:endParaRPr lang="nl-NL"/>
          </a:p>
          <a:p>
            <a:endParaRPr lang="nl-NL"/>
          </a:p>
          <a:p>
            <a:pPr marL="0" indent="0">
              <a:buNone/>
            </a:pPr>
            <a:endParaRPr lang="nl-NL"/>
          </a:p>
          <a:p>
            <a:r>
              <a:rPr lang="nl-NL"/>
              <a:t>The different parts of a function are</a:t>
            </a:r>
          </a:p>
          <a:p>
            <a:pPr lvl="1"/>
            <a:r>
              <a:rPr lang="nl-NL" b="1"/>
              <a:t>Function Name</a:t>
            </a:r>
            <a:r>
              <a:rPr lang="nl-NL"/>
              <a:t> − This is the actual name of the function.</a:t>
            </a:r>
          </a:p>
          <a:p>
            <a:pPr lvl="1"/>
            <a:r>
              <a:rPr lang="nl-NL" b="1"/>
              <a:t>Arguments</a:t>
            </a:r>
            <a:r>
              <a:rPr lang="nl-NL"/>
              <a:t> − An argument is a placeholder. </a:t>
            </a:r>
          </a:p>
          <a:p>
            <a:pPr lvl="1"/>
            <a:r>
              <a:rPr lang="nl-NL" b="1"/>
              <a:t>Function Body</a:t>
            </a:r>
            <a:r>
              <a:rPr lang="nl-NL"/>
              <a:t> − The function body contains a collection of statements that defines what the function does.</a:t>
            </a:r>
          </a:p>
          <a:p>
            <a:pPr lvl="1"/>
            <a:r>
              <a:rPr lang="nl-NL" b="1"/>
              <a:t>Return Value</a:t>
            </a:r>
            <a:r>
              <a:rPr lang="nl-NL"/>
              <a:t> − The return value of a function is the last expression in the function body to be evaluated.</a:t>
            </a:r>
          </a:p>
          <a:p>
            <a:endParaRPr lang="nl-NL"/>
          </a:p>
        </p:txBody>
      </p:sp>
      <p:sp>
        <p:nvSpPr>
          <p:cNvPr id="4" name="Tekstvak 3">
            <a:extLst>
              <a:ext uri="{FF2B5EF4-FFF2-40B4-BE49-F238E27FC236}">
                <a16:creationId xmlns:a16="http://schemas.microsoft.com/office/drawing/2014/main" id="{5CFFD30C-4064-5042-96F2-D3F5FDE83B61}"/>
              </a:ext>
            </a:extLst>
          </p:cNvPr>
          <p:cNvSpPr txBox="1"/>
          <p:nvPr/>
        </p:nvSpPr>
        <p:spPr>
          <a:xfrm>
            <a:off x="1945698" y="2718909"/>
            <a:ext cx="5517571" cy="1065828"/>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p>
            <a:r>
              <a:rPr lang="nl-NL" sz="1600">
                <a:latin typeface="Consolas" panose="020B0609020204030204" pitchFamily="49" charset="0"/>
                <a:cs typeface="Consolas" panose="020B0609020204030204" pitchFamily="49" charset="0"/>
              </a:rPr>
              <a:t>function_name &lt;- </a:t>
            </a:r>
            <a:r>
              <a:rPr lang="nl-NL" sz="1600" b="1">
                <a:latin typeface="Consolas" panose="020B0609020204030204" pitchFamily="49" charset="0"/>
                <a:cs typeface="Consolas" panose="020B0609020204030204" pitchFamily="49" charset="0"/>
              </a:rPr>
              <a:t>function</a:t>
            </a:r>
            <a:r>
              <a:rPr lang="nl-NL" sz="1600">
                <a:latin typeface="Consolas" panose="020B0609020204030204" pitchFamily="49" charset="0"/>
                <a:cs typeface="Consolas" panose="020B0609020204030204" pitchFamily="49" charset="0"/>
              </a:rPr>
              <a:t>(arg_1, arg_2, ...) {</a:t>
            </a:r>
          </a:p>
          <a:p>
            <a:r>
              <a:rPr lang="nl-NL" sz="1600">
                <a:latin typeface="Consolas" panose="020B0609020204030204" pitchFamily="49" charset="0"/>
                <a:cs typeface="Consolas" panose="020B0609020204030204" pitchFamily="49" charset="0"/>
              </a:rPr>
              <a:t>   Function body</a:t>
            </a:r>
          </a:p>
          <a:p>
            <a:r>
              <a:rPr lang="nl-NL" sz="160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11921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90D4F7-FCC0-6349-A99E-E49AA8D93FED}"/>
              </a:ext>
            </a:extLst>
          </p:cNvPr>
          <p:cNvSpPr>
            <a:spLocks noGrp="1"/>
          </p:cNvSpPr>
          <p:nvPr>
            <p:ph type="title"/>
          </p:nvPr>
        </p:nvSpPr>
        <p:spPr/>
        <p:txBody>
          <a:bodyPr/>
          <a:lstStyle/>
          <a:p>
            <a:r>
              <a:rPr lang="nl-NL"/>
              <a:t>Base R functions</a:t>
            </a:r>
          </a:p>
        </p:txBody>
      </p:sp>
      <p:graphicFrame>
        <p:nvGraphicFramePr>
          <p:cNvPr id="5" name="Tabel 4">
            <a:extLst>
              <a:ext uri="{FF2B5EF4-FFF2-40B4-BE49-F238E27FC236}">
                <a16:creationId xmlns:a16="http://schemas.microsoft.com/office/drawing/2014/main" id="{3D5A0EEA-7ABA-864E-95B3-F4D4E18A3326}"/>
              </a:ext>
            </a:extLst>
          </p:cNvPr>
          <p:cNvGraphicFramePr>
            <a:graphicFrameLocks noGrp="1"/>
          </p:cNvGraphicFramePr>
          <p:nvPr>
            <p:extLst>
              <p:ext uri="{D42A27DB-BD31-4B8C-83A1-F6EECF244321}">
                <p14:modId xmlns:p14="http://schemas.microsoft.com/office/powerpoint/2010/main" val="4146700319"/>
              </p:ext>
            </p:extLst>
          </p:nvPr>
        </p:nvGraphicFramePr>
        <p:xfrm>
          <a:off x="628650" y="1477385"/>
          <a:ext cx="7886700" cy="3851040"/>
        </p:xfrm>
        <a:graphic>
          <a:graphicData uri="http://schemas.openxmlformats.org/drawingml/2006/table">
            <a:tbl>
              <a:tblPr firstRow="1">
                <a:effectLst>
                  <a:outerShdw blurRad="50800" dist="38100" dir="2700000" algn="tl" rotWithShape="0">
                    <a:prstClr val="black">
                      <a:alpha val="40000"/>
                    </a:prstClr>
                  </a:outerShdw>
                </a:effectLst>
                <a:tableStyleId>{F5AB1C69-6EDB-4FF4-983F-18BD219EF322}</a:tableStyleId>
              </a:tblPr>
              <a:tblGrid>
                <a:gridCol w="1577340">
                  <a:extLst>
                    <a:ext uri="{9D8B030D-6E8A-4147-A177-3AD203B41FA5}">
                      <a16:colId xmlns:a16="http://schemas.microsoft.com/office/drawing/2014/main" val="204765106"/>
                    </a:ext>
                  </a:extLst>
                </a:gridCol>
                <a:gridCol w="1577340">
                  <a:extLst>
                    <a:ext uri="{9D8B030D-6E8A-4147-A177-3AD203B41FA5}">
                      <a16:colId xmlns:a16="http://schemas.microsoft.com/office/drawing/2014/main" val="2700018074"/>
                    </a:ext>
                  </a:extLst>
                </a:gridCol>
                <a:gridCol w="1577340">
                  <a:extLst>
                    <a:ext uri="{9D8B030D-6E8A-4147-A177-3AD203B41FA5}">
                      <a16:colId xmlns:a16="http://schemas.microsoft.com/office/drawing/2014/main" val="1690945703"/>
                    </a:ext>
                  </a:extLst>
                </a:gridCol>
                <a:gridCol w="1577340">
                  <a:extLst>
                    <a:ext uri="{9D8B030D-6E8A-4147-A177-3AD203B41FA5}">
                      <a16:colId xmlns:a16="http://schemas.microsoft.com/office/drawing/2014/main" val="2681747928"/>
                    </a:ext>
                  </a:extLst>
                </a:gridCol>
                <a:gridCol w="1577340">
                  <a:extLst>
                    <a:ext uri="{9D8B030D-6E8A-4147-A177-3AD203B41FA5}">
                      <a16:colId xmlns:a16="http://schemas.microsoft.com/office/drawing/2014/main" val="4156015227"/>
                    </a:ext>
                  </a:extLst>
                </a:gridCol>
              </a:tblGrid>
              <a:tr h="582930">
                <a:tc>
                  <a:txBody>
                    <a:bodyPr/>
                    <a:lstStyle/>
                    <a:p>
                      <a:pPr algn="l" fontAlgn="t"/>
                      <a:r>
                        <a:rPr lang="nl-NL" sz="1400" u="none" strike="noStrike">
                          <a:effectLst/>
                        </a:rPr>
                        <a:t>Numeric</a:t>
                      </a:r>
                      <a:br>
                        <a:rPr lang="nl-NL" sz="1400" u="none" strike="noStrike">
                          <a:effectLst/>
                        </a:rPr>
                      </a:br>
                      <a:r>
                        <a:rPr lang="nl-NL" sz="1400" u="none" strike="noStrike">
                          <a:effectLst/>
                        </a:rPr>
                        <a:t>Functions</a:t>
                      </a:r>
                      <a:endParaRPr lang="nl-NL" sz="1400" b="1" i="0" u="none" strike="noStrike">
                        <a:solidFill>
                          <a:srgbClr val="000000"/>
                        </a:solidFill>
                        <a:effectLst/>
                        <a:latin typeface="Calibri" panose="020F0502020204030204" pitchFamily="34" charset="0"/>
                      </a:endParaRPr>
                    </a:p>
                  </a:txBody>
                  <a:tcPr marL="72000" marR="8573" marT="36000" marB="36000">
                    <a:lnL w="12700" cap="flat" cmpd="sng" algn="ctr">
                      <a:solidFill>
                        <a:schemeClr val="bg2">
                          <a:lumMod val="50000"/>
                        </a:schemeClr>
                      </a:solidFill>
                      <a:prstDash val="solid"/>
                      <a:round/>
                      <a:headEnd type="none" w="med" len="med"/>
                      <a:tailEnd type="none" w="med" len="med"/>
                    </a:lnL>
                    <a:lnT w="12700" cap="flat" cmpd="sng" algn="ctr">
                      <a:solidFill>
                        <a:schemeClr val="bg2">
                          <a:lumMod val="50000"/>
                        </a:schemeClr>
                      </a:solidFill>
                      <a:prstDash val="solid"/>
                      <a:round/>
                      <a:headEnd type="none" w="med" len="med"/>
                      <a:tailEnd type="none" w="med" len="med"/>
                    </a:lnT>
                  </a:tcPr>
                </a:tc>
                <a:tc>
                  <a:txBody>
                    <a:bodyPr/>
                    <a:lstStyle/>
                    <a:p>
                      <a:pPr algn="l" fontAlgn="t"/>
                      <a:r>
                        <a:rPr lang="nl-NL" sz="1400" u="none" strike="noStrike">
                          <a:effectLst/>
                        </a:rPr>
                        <a:t>Character</a:t>
                      </a:r>
                      <a:br>
                        <a:rPr lang="nl-NL" sz="1400" u="none" strike="noStrike">
                          <a:effectLst/>
                        </a:rPr>
                      </a:br>
                      <a:r>
                        <a:rPr lang="nl-NL" sz="1400" u="none" strike="noStrike">
                          <a:effectLst/>
                        </a:rPr>
                        <a:t>Functions</a:t>
                      </a:r>
                      <a:endParaRPr lang="nl-NL" sz="1400" b="1" i="0" u="none" strike="noStrike">
                        <a:solidFill>
                          <a:srgbClr val="000000"/>
                        </a:solidFill>
                        <a:effectLst/>
                        <a:latin typeface="Calibri" panose="020F0502020204030204" pitchFamily="34" charset="0"/>
                      </a:endParaRPr>
                    </a:p>
                  </a:txBody>
                  <a:tcPr marL="72000" marR="8573" marT="36000" marB="36000">
                    <a:lnT w="12700" cap="flat" cmpd="sng" algn="ctr">
                      <a:solidFill>
                        <a:schemeClr val="bg2">
                          <a:lumMod val="50000"/>
                        </a:schemeClr>
                      </a:solidFill>
                      <a:prstDash val="solid"/>
                      <a:round/>
                      <a:headEnd type="none" w="med" len="med"/>
                      <a:tailEnd type="none" w="med" len="med"/>
                    </a:lnT>
                  </a:tcPr>
                </a:tc>
                <a:tc>
                  <a:txBody>
                    <a:bodyPr/>
                    <a:lstStyle/>
                    <a:p>
                      <a:pPr algn="l" fontAlgn="t"/>
                      <a:r>
                        <a:rPr lang="nl-NL" sz="1400" u="none" strike="noStrike">
                          <a:effectLst/>
                        </a:rPr>
                        <a:t>Statistical</a:t>
                      </a:r>
                      <a:br>
                        <a:rPr lang="nl-NL" sz="1400" u="none" strike="noStrike">
                          <a:effectLst/>
                        </a:rPr>
                      </a:br>
                      <a:r>
                        <a:rPr lang="nl-NL" sz="1400" u="none" strike="noStrike">
                          <a:effectLst/>
                        </a:rPr>
                        <a:t>Probability</a:t>
                      </a:r>
                      <a:br>
                        <a:rPr lang="nl-NL" sz="1400" u="none" strike="noStrike">
                          <a:effectLst/>
                        </a:rPr>
                      </a:br>
                      <a:r>
                        <a:rPr lang="nl-NL" sz="1400" u="none" strike="noStrike">
                          <a:effectLst/>
                        </a:rPr>
                        <a:t>Functions</a:t>
                      </a:r>
                      <a:endParaRPr lang="nl-NL" sz="1400" b="1" i="0" u="none" strike="noStrike">
                        <a:solidFill>
                          <a:srgbClr val="000000"/>
                        </a:solidFill>
                        <a:effectLst/>
                        <a:latin typeface="Calibri" panose="020F0502020204030204" pitchFamily="34" charset="0"/>
                      </a:endParaRPr>
                    </a:p>
                  </a:txBody>
                  <a:tcPr marL="72000" marR="8573" marT="36000" marB="36000">
                    <a:lnT w="12700" cap="flat" cmpd="sng" algn="ctr">
                      <a:solidFill>
                        <a:schemeClr val="bg2">
                          <a:lumMod val="50000"/>
                        </a:schemeClr>
                      </a:solidFill>
                      <a:prstDash val="solid"/>
                      <a:round/>
                      <a:headEnd type="none" w="med" len="med"/>
                      <a:tailEnd type="none" w="med" len="med"/>
                    </a:lnT>
                  </a:tcPr>
                </a:tc>
                <a:tc>
                  <a:txBody>
                    <a:bodyPr/>
                    <a:lstStyle/>
                    <a:p>
                      <a:pPr algn="l" fontAlgn="t"/>
                      <a:r>
                        <a:rPr lang="nl-NL" sz="1400" u="none" strike="noStrike">
                          <a:effectLst/>
                        </a:rPr>
                        <a:t>Other</a:t>
                      </a:r>
                      <a:br>
                        <a:rPr lang="nl-NL" sz="1400" u="none" strike="noStrike">
                          <a:effectLst/>
                        </a:rPr>
                      </a:br>
                      <a:r>
                        <a:rPr lang="nl-NL" sz="1400" u="none" strike="noStrike">
                          <a:effectLst/>
                        </a:rPr>
                        <a:t>Statistical</a:t>
                      </a:r>
                      <a:br>
                        <a:rPr lang="nl-NL" sz="1400" u="none" strike="noStrike">
                          <a:effectLst/>
                        </a:rPr>
                      </a:br>
                      <a:r>
                        <a:rPr lang="nl-NL" sz="1400" u="none" strike="noStrike">
                          <a:effectLst/>
                        </a:rPr>
                        <a:t>Functions</a:t>
                      </a:r>
                      <a:endParaRPr lang="nl-NL" sz="1400" b="1" i="0" u="none" strike="noStrike">
                        <a:solidFill>
                          <a:srgbClr val="000000"/>
                        </a:solidFill>
                        <a:effectLst/>
                        <a:latin typeface="Calibri" panose="020F0502020204030204" pitchFamily="34" charset="0"/>
                      </a:endParaRPr>
                    </a:p>
                  </a:txBody>
                  <a:tcPr marL="72000" marR="8573" marT="36000" marB="36000">
                    <a:lnT w="12700" cap="flat" cmpd="sng" algn="ctr">
                      <a:solidFill>
                        <a:schemeClr val="bg2">
                          <a:lumMod val="50000"/>
                        </a:schemeClr>
                      </a:solidFill>
                      <a:prstDash val="solid"/>
                      <a:round/>
                      <a:headEnd type="none" w="med" len="med"/>
                      <a:tailEnd type="none" w="med" len="med"/>
                    </a:lnT>
                  </a:tcPr>
                </a:tc>
                <a:tc>
                  <a:txBody>
                    <a:bodyPr/>
                    <a:lstStyle/>
                    <a:p>
                      <a:pPr algn="l" fontAlgn="t"/>
                      <a:r>
                        <a:rPr lang="nl-NL" sz="1400" u="none" strike="noStrike">
                          <a:effectLst/>
                        </a:rPr>
                        <a:t>Other</a:t>
                      </a:r>
                      <a:br>
                        <a:rPr lang="nl-NL" sz="1400" u="none" strike="noStrike">
                          <a:effectLst/>
                        </a:rPr>
                      </a:br>
                      <a:r>
                        <a:rPr lang="nl-NL" sz="1400" u="none" strike="noStrike">
                          <a:effectLst/>
                        </a:rPr>
                        <a:t>Functions</a:t>
                      </a:r>
                      <a:endParaRPr lang="nl-NL" sz="1400" b="1" i="0" u="none" strike="noStrike">
                        <a:solidFill>
                          <a:srgbClr val="000000"/>
                        </a:solidFill>
                        <a:effectLst/>
                        <a:latin typeface="Calibri" panose="020F0502020204030204" pitchFamily="34" charset="0"/>
                      </a:endParaRPr>
                    </a:p>
                  </a:txBody>
                  <a:tcPr marL="72000" marR="8573" marT="36000" marB="36000">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07555507"/>
                  </a:ext>
                </a:extLst>
              </a:tr>
              <a:tr h="182880">
                <a:tc>
                  <a:txBody>
                    <a:bodyPr/>
                    <a:lstStyle/>
                    <a:p>
                      <a:pPr algn="l" fontAlgn="b"/>
                      <a:r>
                        <a:rPr lang="nl-NL" sz="1400" u="none" strike="noStrike">
                          <a:effectLst/>
                        </a:rPr>
                        <a:t>abs()</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substr()</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dnorm()</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mean()</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seq()</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128851778"/>
                  </a:ext>
                </a:extLst>
              </a:tr>
              <a:tr h="182880">
                <a:tc>
                  <a:txBody>
                    <a:bodyPr/>
                    <a:lstStyle/>
                    <a:p>
                      <a:pPr algn="l" fontAlgn="b"/>
                      <a:r>
                        <a:rPr lang="nl-NL" sz="1400" u="none" strike="noStrike">
                          <a:effectLst/>
                        </a:rPr>
                        <a:t>sqrt()</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grep()</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dbinom()</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sd()</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rep()</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775472178"/>
                  </a:ext>
                </a:extLst>
              </a:tr>
              <a:tr h="182880">
                <a:tc>
                  <a:txBody>
                    <a:bodyPr/>
                    <a:lstStyle/>
                    <a:p>
                      <a:pPr algn="l" fontAlgn="b"/>
                      <a:r>
                        <a:rPr lang="nl-NL" sz="1400" u="none" strike="noStrike">
                          <a:effectLst/>
                        </a:rPr>
                        <a:t>ceiling()</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sub()</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dpois()</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median()</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cut()</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825738610"/>
                  </a:ext>
                </a:extLst>
              </a:tr>
              <a:tr h="182880">
                <a:tc>
                  <a:txBody>
                    <a:bodyPr/>
                    <a:lstStyle/>
                    <a:p>
                      <a:pPr algn="l" fontAlgn="b"/>
                      <a:r>
                        <a:rPr lang="nl-NL" sz="1400" u="none" strike="noStrike">
                          <a:effectLst/>
                        </a:rPr>
                        <a:t>floor()</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strsplit()</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dunif()</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quantile()</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160178936"/>
                  </a:ext>
                </a:extLst>
              </a:tr>
              <a:tr h="182880">
                <a:tc>
                  <a:txBody>
                    <a:bodyPr/>
                    <a:lstStyle/>
                    <a:p>
                      <a:pPr algn="l" fontAlgn="b"/>
                      <a:r>
                        <a:rPr lang="nl-NL" sz="1400" u="none" strike="noStrike">
                          <a:effectLst/>
                        </a:rPr>
                        <a:t>trunc()</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paste()</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dbinom()</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range()</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b="0" u="none" strike="noStrike">
                          <a:solidFill>
                            <a:srgbClr val="000000"/>
                          </a:solidFill>
                          <a:effectLst/>
                        </a:rPr>
                        <a:t>print()</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994962846"/>
                  </a:ext>
                </a:extLst>
              </a:tr>
              <a:tr h="182880">
                <a:tc>
                  <a:txBody>
                    <a:bodyPr/>
                    <a:lstStyle/>
                    <a:p>
                      <a:pPr algn="l" fontAlgn="b"/>
                      <a:r>
                        <a:rPr lang="nl-NL" sz="1400" u="none" strike="noStrike">
                          <a:effectLst/>
                        </a:rPr>
                        <a:t>round()</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toupper()</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sum()</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991555906"/>
                  </a:ext>
                </a:extLst>
              </a:tr>
              <a:tr h="182880">
                <a:tc>
                  <a:txBody>
                    <a:bodyPr/>
                    <a:lstStyle/>
                    <a:p>
                      <a:pPr algn="l" fontAlgn="b"/>
                      <a:r>
                        <a:rPr lang="nl-NL" sz="1400" u="none" strike="noStrike">
                          <a:effectLst/>
                        </a:rPr>
                        <a:t>signif()</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tolower()</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diff()</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b="0" u="none" strike="noStrike">
                          <a:solidFill>
                            <a:srgbClr val="000000"/>
                          </a:solidFill>
                          <a:effectLst/>
                        </a:rPr>
                        <a:t>lappy()</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50249440"/>
                  </a:ext>
                </a:extLst>
              </a:tr>
              <a:tr h="182880">
                <a:tc>
                  <a:txBody>
                    <a:bodyPr/>
                    <a:lstStyle/>
                    <a:p>
                      <a:pPr algn="l" fontAlgn="b"/>
                      <a:r>
                        <a:rPr lang="nl-NL" sz="1400" u="none" strike="noStrike">
                          <a:effectLst/>
                        </a:rPr>
                        <a:t>cos(), sin(), tan()</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min()</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b="0" u="none" strike="noStrike">
                          <a:solidFill>
                            <a:srgbClr val="000000"/>
                          </a:solidFill>
                          <a:effectLst/>
                        </a:rPr>
                        <a:t>sapply()</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166737992"/>
                  </a:ext>
                </a:extLst>
              </a:tr>
              <a:tr h="182880">
                <a:tc>
                  <a:txBody>
                    <a:bodyPr/>
                    <a:lstStyle/>
                    <a:p>
                      <a:pPr algn="l" fontAlgn="b"/>
                      <a:r>
                        <a:rPr lang="nl-NL" sz="1400" u="none" strike="noStrike">
                          <a:effectLst/>
                        </a:rPr>
                        <a:t>log()</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max()</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b="0" u="none" strike="noStrike">
                          <a:solidFill>
                            <a:srgbClr val="000000"/>
                          </a:solidFill>
                          <a:effectLst/>
                        </a:rPr>
                        <a:t>mapply()</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16221554"/>
                  </a:ext>
                </a:extLst>
              </a:tr>
              <a:tr h="182880">
                <a:tc>
                  <a:txBody>
                    <a:bodyPr/>
                    <a:lstStyle/>
                    <a:p>
                      <a:pPr algn="l" fontAlgn="b"/>
                      <a:r>
                        <a:rPr lang="nl-NL" sz="1400" u="none" strike="noStrike">
                          <a:effectLst/>
                        </a:rPr>
                        <a:t>log10()</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scale()</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483926736"/>
                  </a:ext>
                </a:extLst>
              </a:tr>
              <a:tr h="182880">
                <a:tc>
                  <a:txBody>
                    <a:bodyPr/>
                    <a:lstStyle/>
                    <a:p>
                      <a:pPr algn="l" fontAlgn="b"/>
                      <a:r>
                        <a:rPr lang="nl-NL" sz="1400" u="none" strike="noStrike">
                          <a:effectLst/>
                        </a:rPr>
                        <a:t>exp()</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lnB w="12700" cap="flat" cmpd="sng" algn="ctr">
                      <a:solidFill>
                        <a:schemeClr val="bg2">
                          <a:lumMod val="50000"/>
                        </a:schemeClr>
                      </a:solidFill>
                      <a:prstDash val="solid"/>
                      <a:round/>
                      <a:headEnd type="none" w="med" len="med"/>
                      <a:tailEnd type="none" w="med" len="med"/>
                    </a:lnB>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B w="12700" cap="flat" cmpd="sng" algn="ctr">
                      <a:solidFill>
                        <a:schemeClr val="bg2">
                          <a:lumMod val="50000"/>
                        </a:schemeClr>
                      </a:solidFill>
                      <a:prstDash val="solid"/>
                      <a:round/>
                      <a:headEnd type="none" w="med" len="med"/>
                      <a:tailEnd type="none" w="med" len="med"/>
                    </a:lnB>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B w="12700" cap="flat" cmpd="sng" algn="ctr">
                      <a:solidFill>
                        <a:schemeClr val="bg2">
                          <a:lumMod val="50000"/>
                        </a:schemeClr>
                      </a:solidFill>
                      <a:prstDash val="solid"/>
                      <a:round/>
                      <a:headEnd type="none" w="med" len="med"/>
                      <a:tailEnd type="none" w="med" len="med"/>
                    </a:lnB>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B w="12700" cap="flat" cmpd="sng" algn="ctr">
                      <a:solidFill>
                        <a:schemeClr val="bg2">
                          <a:lumMod val="50000"/>
                        </a:schemeClr>
                      </a:solidFill>
                      <a:prstDash val="solid"/>
                      <a:round/>
                      <a:headEnd type="none" w="med" len="med"/>
                      <a:tailEnd type="none" w="med" len="med"/>
                    </a:lnB>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245769582"/>
                  </a:ext>
                </a:extLst>
              </a:tr>
            </a:tbl>
          </a:graphicData>
        </a:graphic>
      </p:graphicFrame>
      <p:sp>
        <p:nvSpPr>
          <p:cNvPr id="6" name="Tekstvak 5">
            <a:extLst>
              <a:ext uri="{FF2B5EF4-FFF2-40B4-BE49-F238E27FC236}">
                <a16:creationId xmlns:a16="http://schemas.microsoft.com/office/drawing/2014/main" id="{977034B0-10FC-5342-9218-7E5CE949F95D}"/>
              </a:ext>
            </a:extLst>
          </p:cNvPr>
          <p:cNvSpPr txBox="1"/>
          <p:nvPr/>
        </p:nvSpPr>
        <p:spPr>
          <a:xfrm>
            <a:off x="628650" y="5759289"/>
            <a:ext cx="5517571" cy="573385"/>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p>
            <a:r>
              <a:rPr lang="nl-NL" sz="1600">
                <a:latin typeface="Consolas" panose="020B0609020204030204" pitchFamily="49" charset="0"/>
                <a:cs typeface="Consolas" panose="020B0609020204030204" pitchFamily="49" charset="0"/>
              </a:rPr>
              <a:t>&gt; library(help = "base")</a:t>
            </a:r>
          </a:p>
        </p:txBody>
      </p:sp>
    </p:spTree>
    <p:extLst>
      <p:ext uri="{BB962C8B-B14F-4D97-AF65-F5344CB8AC3E}">
        <p14:creationId xmlns:p14="http://schemas.microsoft.com/office/powerpoint/2010/main" val="360048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59ECA2-CD48-9640-8140-F673B619D0C6}"/>
              </a:ext>
            </a:extLst>
          </p:cNvPr>
          <p:cNvSpPr>
            <a:spLocks noGrp="1"/>
          </p:cNvSpPr>
          <p:nvPr>
            <p:ph type="title"/>
          </p:nvPr>
        </p:nvSpPr>
        <p:spPr/>
        <p:txBody>
          <a:bodyPr/>
          <a:lstStyle/>
          <a:p>
            <a:r>
              <a:rPr lang="nl-NL"/>
              <a:t>Calling a Function</a:t>
            </a:r>
          </a:p>
        </p:txBody>
      </p:sp>
      <p:sp>
        <p:nvSpPr>
          <p:cNvPr id="3" name="Tijdelijke aanduiding voor inhoud 2">
            <a:extLst>
              <a:ext uri="{FF2B5EF4-FFF2-40B4-BE49-F238E27FC236}">
                <a16:creationId xmlns:a16="http://schemas.microsoft.com/office/drawing/2014/main" id="{A2E853B1-D680-B94D-96D2-63B8AB4EE10C}"/>
              </a:ext>
            </a:extLst>
          </p:cNvPr>
          <p:cNvSpPr>
            <a:spLocks noGrp="1"/>
          </p:cNvSpPr>
          <p:nvPr>
            <p:ph idx="1"/>
          </p:nvPr>
        </p:nvSpPr>
        <p:spPr/>
        <p:txBody>
          <a:bodyPr/>
          <a:lstStyle/>
          <a:p>
            <a:r>
              <a:rPr lang="nl-NL"/>
              <a:t>function_name(arg1, arg2, …)</a:t>
            </a:r>
          </a:p>
          <a:p>
            <a:r>
              <a:rPr lang="nl-NL"/>
              <a:t>do.call("function_name", arg1, arg2, …)</a:t>
            </a:r>
          </a:p>
          <a:p>
            <a:r>
              <a:rPr lang="nl-NL"/>
              <a:t>call("function_name", arg1, arg2, …)</a:t>
            </a:r>
          </a:p>
          <a:p>
            <a:endParaRPr lang="nl-NL"/>
          </a:p>
        </p:txBody>
      </p:sp>
      <p:sp>
        <p:nvSpPr>
          <p:cNvPr id="5" name="Tekstvak 4">
            <a:extLst>
              <a:ext uri="{FF2B5EF4-FFF2-40B4-BE49-F238E27FC236}">
                <a16:creationId xmlns:a16="http://schemas.microsoft.com/office/drawing/2014/main" id="{F4E6998D-6DE4-BD4E-939D-939CF28C5ADE}"/>
              </a:ext>
            </a:extLst>
          </p:cNvPr>
          <p:cNvSpPr txBox="1"/>
          <p:nvPr/>
        </p:nvSpPr>
        <p:spPr>
          <a:xfrm>
            <a:off x="2286000" y="3364542"/>
            <a:ext cx="4572000" cy="819607"/>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&gt; sum(c(2,3,4))</a:t>
            </a:r>
          </a:p>
          <a:p>
            <a:r>
              <a:rPr lang="nl-NL"/>
              <a:t>[1] 9</a:t>
            </a:r>
          </a:p>
        </p:txBody>
      </p:sp>
    </p:spTree>
    <p:extLst>
      <p:ext uri="{BB962C8B-B14F-4D97-AF65-F5344CB8AC3E}">
        <p14:creationId xmlns:p14="http://schemas.microsoft.com/office/powerpoint/2010/main" val="1002650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28494C-D1F6-424B-BE76-48DD6B938DA6}"/>
              </a:ext>
            </a:extLst>
          </p:cNvPr>
          <p:cNvSpPr>
            <a:spLocks noGrp="1"/>
          </p:cNvSpPr>
          <p:nvPr>
            <p:ph type="title"/>
          </p:nvPr>
        </p:nvSpPr>
        <p:spPr/>
        <p:txBody>
          <a:bodyPr/>
          <a:lstStyle/>
          <a:p>
            <a:r>
              <a:rPr lang="nl-NL"/>
              <a:t>Leerdoelen</a:t>
            </a:r>
          </a:p>
        </p:txBody>
      </p:sp>
      <p:sp>
        <p:nvSpPr>
          <p:cNvPr id="3" name="Tijdelijke aanduiding voor inhoud 2">
            <a:extLst>
              <a:ext uri="{FF2B5EF4-FFF2-40B4-BE49-F238E27FC236}">
                <a16:creationId xmlns:a16="http://schemas.microsoft.com/office/drawing/2014/main" id="{A40C0BB0-0FB6-DF4B-A468-B13EFF0194CD}"/>
              </a:ext>
            </a:extLst>
          </p:cNvPr>
          <p:cNvSpPr>
            <a:spLocks noGrp="1"/>
          </p:cNvSpPr>
          <p:nvPr>
            <p:ph idx="1"/>
          </p:nvPr>
        </p:nvSpPr>
        <p:spPr>
          <a:xfrm>
            <a:off x="628650" y="1825625"/>
            <a:ext cx="7886700" cy="5032375"/>
          </a:xfrm>
        </p:spPr>
        <p:txBody>
          <a:bodyPr>
            <a:normAutofit lnSpcReduction="10000"/>
          </a:bodyPr>
          <a:lstStyle/>
          <a:p>
            <a:r>
              <a:rPr lang="nl-NL"/>
              <a:t>Aan een collega uitleggen wat de historie van R is. </a:t>
            </a:r>
          </a:p>
          <a:p>
            <a:r>
              <a:rPr lang="nl-NL"/>
              <a:t>R installeren</a:t>
            </a:r>
          </a:p>
          <a:p>
            <a:r>
              <a:rPr lang="nl-NL"/>
              <a:t>Werken met Rstudio</a:t>
            </a:r>
          </a:p>
          <a:p>
            <a:r>
              <a:rPr lang="nl-NL"/>
              <a:t>Eenvoudig hulp opvragen</a:t>
            </a:r>
          </a:p>
          <a:p>
            <a:r>
              <a:rPr lang="nl-NL"/>
              <a:t>Werken packages </a:t>
            </a:r>
          </a:p>
          <a:p>
            <a:r>
              <a:rPr lang="nl-NL"/>
              <a:t>Markdown files genereren</a:t>
            </a:r>
          </a:p>
          <a:p>
            <a:r>
              <a:rPr lang="nl-NL"/>
              <a:t>Werken met de verschillende objecten en datatypes</a:t>
            </a:r>
          </a:p>
          <a:p>
            <a:r>
              <a:rPr lang="nl-NL"/>
              <a:t>Ken je de standaard operatoren en kun je ze toepassen</a:t>
            </a:r>
          </a:p>
          <a:p>
            <a:r>
              <a:rPr lang="nl-NL"/>
              <a:t>Datasets uit bijvoorbeeld csv bestanden lezen</a:t>
            </a:r>
          </a:p>
          <a:p>
            <a:r>
              <a:rPr lang="nl-NL"/>
              <a:t>Datasets uit bestanden van andere pakketten (bijvoorbeeld SPSS) openen</a:t>
            </a:r>
          </a:p>
          <a:p>
            <a:r>
              <a:rPr lang="nl-NL"/>
              <a:t>Omgaan met missing data NA's</a:t>
            </a:r>
          </a:p>
          <a:p>
            <a:r>
              <a:rPr lang="nl-NL"/>
              <a:t>Begrijp je het verschil, maar ook de samenhang tussen een vector, matrix en dataframe</a:t>
            </a:r>
          </a:p>
          <a:p>
            <a:r>
              <a:rPr lang="nl-NL"/>
              <a:t>Aangeven wat voor type programmeertaal R is</a:t>
            </a:r>
          </a:p>
          <a:p>
            <a:endParaRPr lang="nl-NL"/>
          </a:p>
        </p:txBody>
      </p:sp>
    </p:spTree>
    <p:extLst>
      <p:ext uri="{BB962C8B-B14F-4D97-AF65-F5344CB8AC3E}">
        <p14:creationId xmlns:p14="http://schemas.microsoft.com/office/powerpoint/2010/main" val="2348653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85749C-D368-B54A-9361-E286828F27C6}"/>
              </a:ext>
            </a:extLst>
          </p:cNvPr>
          <p:cNvSpPr>
            <a:spLocks noGrp="1"/>
          </p:cNvSpPr>
          <p:nvPr>
            <p:ph type="title"/>
          </p:nvPr>
        </p:nvSpPr>
        <p:spPr/>
        <p:txBody>
          <a:bodyPr/>
          <a:lstStyle/>
          <a:p>
            <a:r>
              <a:rPr lang="nl-NL"/>
              <a:t>Documentation</a:t>
            </a:r>
          </a:p>
        </p:txBody>
      </p:sp>
      <p:sp>
        <p:nvSpPr>
          <p:cNvPr id="3" name="Tijdelijke aanduiding voor inhoud 2">
            <a:extLst>
              <a:ext uri="{FF2B5EF4-FFF2-40B4-BE49-F238E27FC236}">
                <a16:creationId xmlns:a16="http://schemas.microsoft.com/office/drawing/2014/main" id="{503FC3F3-1BA6-0A4C-A0AB-2AA1D0A4A04C}"/>
              </a:ext>
            </a:extLst>
          </p:cNvPr>
          <p:cNvSpPr>
            <a:spLocks noGrp="1"/>
          </p:cNvSpPr>
          <p:nvPr>
            <p:ph idx="1"/>
          </p:nvPr>
        </p:nvSpPr>
        <p:spPr/>
        <p:txBody>
          <a:bodyPr/>
          <a:lstStyle/>
          <a:p>
            <a:r>
              <a:rPr lang="nl-NL"/>
              <a:t>The </a:t>
            </a:r>
            <a:r>
              <a:rPr lang="nl-NL" b="1"/>
              <a:t>help() </a:t>
            </a:r>
            <a:r>
              <a:rPr lang="nl-NL"/>
              <a:t>function and </a:t>
            </a:r>
            <a:r>
              <a:rPr lang="nl-NL" b="1"/>
              <a:t>?</a:t>
            </a:r>
            <a:r>
              <a:rPr lang="nl-NL"/>
              <a:t> help operator in R provide access to the documentation pages for R functions, data sets, and other objects, both for packages in the standard R distribution and for contributed packages.</a:t>
            </a:r>
          </a:p>
        </p:txBody>
      </p:sp>
      <p:sp>
        <p:nvSpPr>
          <p:cNvPr id="4" name="Tekstvak 3">
            <a:extLst>
              <a:ext uri="{FF2B5EF4-FFF2-40B4-BE49-F238E27FC236}">
                <a16:creationId xmlns:a16="http://schemas.microsoft.com/office/drawing/2014/main" id="{07E01238-0204-9B43-B6D9-DFC95DBF379B}"/>
              </a:ext>
            </a:extLst>
          </p:cNvPr>
          <p:cNvSpPr txBox="1"/>
          <p:nvPr/>
        </p:nvSpPr>
        <p:spPr>
          <a:xfrm>
            <a:off x="960120" y="2946871"/>
            <a:ext cx="7223760" cy="1312049"/>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help(topic, package = NULL, lib.loc = NULL,</a:t>
            </a:r>
          </a:p>
          <a:p>
            <a:r>
              <a:rPr lang="nl-NL"/>
              <a:t>     verbose = getOption("verbose"),</a:t>
            </a:r>
          </a:p>
          <a:p>
            <a:r>
              <a:rPr lang="nl-NL"/>
              <a:t>     try.all.packages = getOption("help.try.all.packages"),</a:t>
            </a:r>
          </a:p>
          <a:p>
            <a:r>
              <a:rPr lang="nl-NL"/>
              <a:t>     help_type = getOption("help_type"))</a:t>
            </a:r>
          </a:p>
        </p:txBody>
      </p:sp>
      <p:sp>
        <p:nvSpPr>
          <p:cNvPr id="5" name="Tekstvak 4">
            <a:extLst>
              <a:ext uri="{FF2B5EF4-FFF2-40B4-BE49-F238E27FC236}">
                <a16:creationId xmlns:a16="http://schemas.microsoft.com/office/drawing/2014/main" id="{953F2EFA-361C-7E4E-AA77-5910E1527CB1}"/>
              </a:ext>
            </a:extLst>
          </p:cNvPr>
          <p:cNvSpPr txBox="1"/>
          <p:nvPr/>
        </p:nvSpPr>
        <p:spPr>
          <a:xfrm>
            <a:off x="194310" y="6492875"/>
            <a:ext cx="4743450" cy="307777"/>
          </a:xfrm>
          <a:prstGeom prst="rect">
            <a:avLst/>
          </a:prstGeom>
          <a:noFill/>
        </p:spPr>
        <p:txBody>
          <a:bodyPr wrap="square" rtlCol="0">
            <a:spAutoFit/>
          </a:bodyPr>
          <a:lstStyle/>
          <a:p>
            <a:r>
              <a:rPr lang="nl-NL" sz="1400">
                <a:solidFill>
                  <a:schemeClr val="accent6">
                    <a:lumMod val="75000"/>
                  </a:schemeClr>
                </a:solidFill>
              </a:rPr>
              <a:t>★ https://www.r-project.org/help.html</a:t>
            </a:r>
            <a:endParaRPr lang="nl-NL">
              <a:solidFill>
                <a:schemeClr val="accent6">
                  <a:lumMod val="75000"/>
                </a:schemeClr>
              </a:solidFill>
            </a:endParaRPr>
          </a:p>
        </p:txBody>
      </p:sp>
    </p:spTree>
    <p:extLst>
      <p:ext uri="{BB962C8B-B14F-4D97-AF65-F5344CB8AC3E}">
        <p14:creationId xmlns:p14="http://schemas.microsoft.com/office/powerpoint/2010/main" val="1759523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5CDB2D-B77A-824F-9AD4-42DCE654A14C}"/>
              </a:ext>
            </a:extLst>
          </p:cNvPr>
          <p:cNvSpPr>
            <a:spLocks noGrp="1"/>
          </p:cNvSpPr>
          <p:nvPr>
            <p:ph type="title"/>
          </p:nvPr>
        </p:nvSpPr>
        <p:spPr/>
        <p:txBody>
          <a:bodyPr/>
          <a:lstStyle/>
          <a:p>
            <a:r>
              <a:rPr lang="nl-NL"/>
              <a:t>CRAN</a:t>
            </a:r>
          </a:p>
        </p:txBody>
      </p:sp>
      <p:sp>
        <p:nvSpPr>
          <p:cNvPr id="3" name="Tijdelijke aanduiding voor inhoud 2">
            <a:extLst>
              <a:ext uri="{FF2B5EF4-FFF2-40B4-BE49-F238E27FC236}">
                <a16:creationId xmlns:a16="http://schemas.microsoft.com/office/drawing/2014/main" id="{A83AEBBE-F01E-CB4B-99B0-8FAACB1D3324}"/>
              </a:ext>
            </a:extLst>
          </p:cNvPr>
          <p:cNvSpPr>
            <a:spLocks noGrp="1"/>
          </p:cNvSpPr>
          <p:nvPr>
            <p:ph idx="1"/>
          </p:nvPr>
        </p:nvSpPr>
        <p:spPr/>
        <p:txBody>
          <a:bodyPr/>
          <a:lstStyle/>
          <a:p>
            <a:r>
              <a:rPr lang="nl-NL"/>
              <a:t>The </a:t>
            </a:r>
            <a:r>
              <a:rPr lang="nl-NL" b="1"/>
              <a:t>Comprehensive R Archive Network</a:t>
            </a:r>
          </a:p>
          <a:p>
            <a:r>
              <a:rPr lang="nl-NL"/>
              <a:t>CRAN is a network of ftp and web servers around the world that store identical, up-to-date, versions of code and documentation for R.</a:t>
            </a:r>
          </a:p>
          <a:p>
            <a:r>
              <a:rPr lang="nl-NL"/>
              <a:t>Mirror NL - </a:t>
            </a:r>
            <a:r>
              <a:rPr lang="en-US" dirty="0">
                <a:hlinkClick r:id="rId2"/>
              </a:rPr>
              <a:t>https://mirror.lyrahosting.com/CRAN/</a:t>
            </a:r>
            <a:endParaRPr lang="en-US" dirty="0"/>
          </a:p>
          <a:p>
            <a:endParaRPr lang="nl-NL"/>
          </a:p>
          <a:p>
            <a:endParaRPr lang="nl-NL"/>
          </a:p>
        </p:txBody>
      </p:sp>
      <p:sp>
        <p:nvSpPr>
          <p:cNvPr id="4" name="Tekstvak 3">
            <a:extLst>
              <a:ext uri="{FF2B5EF4-FFF2-40B4-BE49-F238E27FC236}">
                <a16:creationId xmlns:a16="http://schemas.microsoft.com/office/drawing/2014/main" id="{9CB7243A-1935-CC43-9393-9F5F5078D02D}"/>
              </a:ext>
            </a:extLst>
          </p:cNvPr>
          <p:cNvSpPr txBox="1"/>
          <p:nvPr/>
        </p:nvSpPr>
        <p:spPr>
          <a:xfrm>
            <a:off x="960120" y="3429000"/>
            <a:ext cx="7223760" cy="1312049"/>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function (package, help, pos = 2, lib.loc = NULL,</a:t>
            </a:r>
          </a:p>
          <a:p>
            <a:r>
              <a:rPr lang="nl-NL"/>
              <a:t>          character.only = FALSE, logical.return = FALSE,</a:t>
            </a:r>
          </a:p>
          <a:p>
            <a:r>
              <a:rPr lang="nl-NL"/>
              <a:t>          warn.conflicts = TRUE, quietly = FALSE,</a:t>
            </a:r>
          </a:p>
          <a:p>
            <a:r>
              <a:rPr lang="nl-NL"/>
              <a:t>          verbose = getOption("verbose"))</a:t>
            </a:r>
          </a:p>
        </p:txBody>
      </p:sp>
    </p:spTree>
    <p:extLst>
      <p:ext uri="{BB962C8B-B14F-4D97-AF65-F5344CB8AC3E}">
        <p14:creationId xmlns:p14="http://schemas.microsoft.com/office/powerpoint/2010/main" val="147951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E2967-1FF8-FF47-9441-1C06F7A8000E}"/>
              </a:ext>
            </a:extLst>
          </p:cNvPr>
          <p:cNvSpPr>
            <a:spLocks noGrp="1"/>
          </p:cNvSpPr>
          <p:nvPr>
            <p:ph type="title"/>
          </p:nvPr>
        </p:nvSpPr>
        <p:spPr/>
        <p:txBody>
          <a:bodyPr/>
          <a:lstStyle/>
          <a:p>
            <a:r>
              <a:rPr lang="nl-NL"/>
              <a:t>Libraries</a:t>
            </a:r>
          </a:p>
        </p:txBody>
      </p:sp>
      <p:sp>
        <p:nvSpPr>
          <p:cNvPr id="3" name="Tijdelijke aanduiding voor inhoud 2">
            <a:extLst>
              <a:ext uri="{FF2B5EF4-FFF2-40B4-BE49-F238E27FC236}">
                <a16:creationId xmlns:a16="http://schemas.microsoft.com/office/drawing/2014/main" id="{67930C6C-5B0F-4D46-B864-9D155106A16C}"/>
              </a:ext>
            </a:extLst>
          </p:cNvPr>
          <p:cNvSpPr>
            <a:spLocks noGrp="1"/>
          </p:cNvSpPr>
          <p:nvPr>
            <p:ph idx="1"/>
          </p:nvPr>
        </p:nvSpPr>
        <p:spPr/>
        <p:txBody>
          <a:bodyPr/>
          <a:lstStyle/>
          <a:p>
            <a:pPr>
              <a:tabLst>
                <a:tab pos="1462088" algn="l"/>
              </a:tabLst>
            </a:pPr>
            <a:r>
              <a:rPr lang="nl-NL"/>
              <a:t>tidyr	Tidy Messy Data</a:t>
            </a:r>
          </a:p>
          <a:p>
            <a:pPr>
              <a:tabLst>
                <a:tab pos="1462088" algn="l"/>
              </a:tabLst>
            </a:pPr>
            <a:r>
              <a:rPr lang="nl-NL"/>
              <a:t>dplyr	A Grammar of Data Manipulation</a:t>
            </a:r>
          </a:p>
          <a:p>
            <a:pPr>
              <a:tabLst>
                <a:tab pos="1462088" algn="l"/>
              </a:tabLst>
            </a:pPr>
            <a:r>
              <a:rPr lang="nl-NL"/>
              <a:t>caret	Classification and Regression Training</a:t>
            </a:r>
          </a:p>
        </p:txBody>
      </p:sp>
      <p:sp>
        <p:nvSpPr>
          <p:cNvPr id="4" name="Tekstvak 3">
            <a:extLst>
              <a:ext uri="{FF2B5EF4-FFF2-40B4-BE49-F238E27FC236}">
                <a16:creationId xmlns:a16="http://schemas.microsoft.com/office/drawing/2014/main" id="{F489F148-9619-264C-9DC6-749AC2454BC5}"/>
              </a:ext>
            </a:extLst>
          </p:cNvPr>
          <p:cNvSpPr txBox="1"/>
          <p:nvPr/>
        </p:nvSpPr>
        <p:spPr>
          <a:xfrm>
            <a:off x="628650" y="4298765"/>
            <a:ext cx="7886700" cy="1558270"/>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en-US" dirty="0" err="1"/>
              <a:t>cran_mirror &lt;- "</a:t>
            </a:r>
            <a:r>
              <a:rPr lang="en-US" dirty="0"/>
              <a:t>https://mirror.lyrahosting.com/CRAN/"</a:t>
            </a:r>
          </a:p>
          <a:p>
            <a:endParaRPr lang="en-US" dirty="0"/>
          </a:p>
          <a:p>
            <a:r>
              <a:rPr lang="en-US" dirty="0" err="1"/>
              <a:t>install.packages</a:t>
            </a:r>
            <a:r>
              <a:rPr lang="en-US" dirty="0"/>
              <a:t>("caret", repos = cran_mirror)</a:t>
            </a:r>
          </a:p>
          <a:p>
            <a:endParaRPr lang="en-US" dirty="0"/>
          </a:p>
          <a:p>
            <a:r>
              <a:rPr lang="en-US" dirty="0"/>
              <a:t>library(caret)</a:t>
            </a:r>
            <a:endParaRPr lang="nl-NL" dirty="0"/>
          </a:p>
        </p:txBody>
      </p:sp>
      <p:sp>
        <p:nvSpPr>
          <p:cNvPr id="5" name="Tekstvak 4">
            <a:extLst>
              <a:ext uri="{FF2B5EF4-FFF2-40B4-BE49-F238E27FC236}">
                <a16:creationId xmlns:a16="http://schemas.microsoft.com/office/drawing/2014/main" id="{9791BD29-AC89-5E4A-8C9C-A07C55EEDB4F}"/>
              </a:ext>
            </a:extLst>
          </p:cNvPr>
          <p:cNvSpPr txBox="1"/>
          <p:nvPr/>
        </p:nvSpPr>
        <p:spPr>
          <a:xfrm>
            <a:off x="194310" y="6492875"/>
            <a:ext cx="6332220" cy="307777"/>
          </a:xfrm>
          <a:prstGeom prst="rect">
            <a:avLst/>
          </a:prstGeom>
          <a:noFill/>
        </p:spPr>
        <p:txBody>
          <a:bodyPr wrap="square" rtlCol="0">
            <a:spAutoFit/>
          </a:bodyPr>
          <a:lstStyle/>
          <a:p>
            <a:r>
              <a:rPr lang="nl-NL" sz="1400">
                <a:solidFill>
                  <a:schemeClr val="accent6">
                    <a:lumMod val="75000"/>
                  </a:schemeClr>
                </a:solidFill>
              </a:rPr>
              <a:t>★ </a:t>
            </a:r>
            <a:r>
              <a:rPr lang="nl-NL" sz="1400">
                <a:solidFill>
                  <a:schemeClr val="accent6">
                    <a:lumMod val="75000"/>
                  </a:schemeClr>
                </a:solidFill>
                <a:hlinkClick r:id="rId3">
                  <a:extLst>
                    <a:ext uri="{A12FA001-AC4F-418D-AE19-62706E023703}">
                      <ahyp:hlinkClr xmlns:ahyp="http://schemas.microsoft.com/office/drawing/2018/hyperlinkcolor" val="tx"/>
                    </a:ext>
                  </a:extLst>
                </a:hlinkClick>
              </a:rPr>
              <a:t>https://cran.r-project.org/web/packages/available_packages_by_name.html</a:t>
            </a:r>
            <a:endParaRPr lang="nl-NL" sz="1400">
              <a:solidFill>
                <a:schemeClr val="accent6">
                  <a:lumMod val="75000"/>
                </a:schemeClr>
              </a:solidFill>
            </a:endParaRPr>
          </a:p>
        </p:txBody>
      </p:sp>
    </p:spTree>
    <p:extLst>
      <p:ext uri="{BB962C8B-B14F-4D97-AF65-F5344CB8AC3E}">
        <p14:creationId xmlns:p14="http://schemas.microsoft.com/office/powerpoint/2010/main" val="1803254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A6178B-DD1F-4B46-822E-304FD4A37826}"/>
              </a:ext>
            </a:extLst>
          </p:cNvPr>
          <p:cNvSpPr>
            <a:spLocks noGrp="1"/>
          </p:cNvSpPr>
          <p:nvPr>
            <p:ph type="title"/>
          </p:nvPr>
        </p:nvSpPr>
        <p:spPr/>
        <p:txBody>
          <a:bodyPr/>
          <a:lstStyle/>
          <a:p>
            <a:r>
              <a:rPr lang="nl-NL"/>
              <a:t>Data Frames</a:t>
            </a:r>
          </a:p>
        </p:txBody>
      </p:sp>
    </p:spTree>
    <p:extLst>
      <p:ext uri="{BB962C8B-B14F-4D97-AF65-F5344CB8AC3E}">
        <p14:creationId xmlns:p14="http://schemas.microsoft.com/office/powerpoint/2010/main" val="4136509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3CE1F-0079-964B-AD58-DA11A301F408}"/>
              </a:ext>
            </a:extLst>
          </p:cNvPr>
          <p:cNvSpPr>
            <a:spLocks noGrp="1"/>
          </p:cNvSpPr>
          <p:nvPr>
            <p:ph type="title"/>
          </p:nvPr>
        </p:nvSpPr>
        <p:spPr/>
        <p:txBody>
          <a:bodyPr/>
          <a:lstStyle/>
          <a:p>
            <a:r>
              <a:rPr lang="nl-NL"/>
              <a:t>Creating a Data Frame</a:t>
            </a:r>
          </a:p>
        </p:txBody>
      </p:sp>
      <p:sp>
        <p:nvSpPr>
          <p:cNvPr id="3" name="Tijdelijke aanduiding voor inhoud 2">
            <a:extLst>
              <a:ext uri="{FF2B5EF4-FFF2-40B4-BE49-F238E27FC236}">
                <a16:creationId xmlns:a16="http://schemas.microsoft.com/office/drawing/2014/main" id="{6B065B79-5DE5-BF4D-90A2-CA903707D9C3}"/>
              </a:ext>
            </a:extLst>
          </p:cNvPr>
          <p:cNvSpPr>
            <a:spLocks noGrp="1"/>
          </p:cNvSpPr>
          <p:nvPr>
            <p:ph idx="1"/>
          </p:nvPr>
        </p:nvSpPr>
        <p:spPr/>
        <p:txBody>
          <a:bodyPr/>
          <a:lstStyle/>
          <a:p>
            <a:r>
              <a:rPr lang="nl-NL"/>
              <a:t>data.frame()</a:t>
            </a:r>
          </a:p>
        </p:txBody>
      </p:sp>
      <p:sp>
        <p:nvSpPr>
          <p:cNvPr id="4" name="Tekstvak 3">
            <a:extLst>
              <a:ext uri="{FF2B5EF4-FFF2-40B4-BE49-F238E27FC236}">
                <a16:creationId xmlns:a16="http://schemas.microsoft.com/office/drawing/2014/main" id="{786E9767-759B-3D49-B8F5-FCFF30828B9E}"/>
              </a:ext>
            </a:extLst>
          </p:cNvPr>
          <p:cNvSpPr txBox="1"/>
          <p:nvPr/>
        </p:nvSpPr>
        <p:spPr>
          <a:xfrm>
            <a:off x="628650" y="2441249"/>
            <a:ext cx="7886700" cy="3281819"/>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dirty="0"/>
              <a:t># Create the data frame. </a:t>
            </a:r>
          </a:p>
          <a:p>
            <a:r>
              <a:rPr lang="nl-NL" dirty="0"/>
              <a:t>emp.data &lt;- data.frame( </a:t>
            </a:r>
          </a:p>
          <a:p>
            <a:r>
              <a:rPr lang="nl-NL" dirty="0"/>
              <a:t>  emp_id = c (1:5), </a:t>
            </a:r>
          </a:p>
          <a:p>
            <a:r>
              <a:rPr lang="nl-NL" dirty="0"/>
              <a:t>  emp_name = c("Rick","Dan","Michelle","Ryan","Gary"), </a:t>
            </a:r>
          </a:p>
          <a:p>
            <a:r>
              <a:rPr lang="nl-NL" dirty="0"/>
              <a:t>  salary = c(623.3,515.2,611.0,729.0,843.25), </a:t>
            </a:r>
          </a:p>
          <a:p>
            <a:r>
              <a:rPr lang="nl-NL" dirty="0"/>
              <a:t>  start_date = as.Date(c("2012-01-01", "2013-09-23", "2014-11-15",</a:t>
            </a:r>
          </a:p>
          <a:p>
            <a:r>
              <a:rPr lang="nl-NL" dirty="0"/>
              <a:t>                         "2014-05-11", "2015-03-27")), </a:t>
            </a:r>
          </a:p>
          <a:p>
            <a:r>
              <a:rPr lang="nl-NL" dirty="0"/>
              <a:t>  stringsAsFactors = FALSE</a:t>
            </a:r>
          </a:p>
          <a:p>
            <a:r>
              <a:rPr lang="nl-NL" dirty="0"/>
              <a:t>) </a:t>
            </a:r>
          </a:p>
          <a:p>
            <a:endParaRPr lang="nl-NL" dirty="0"/>
          </a:p>
          <a:p>
            <a:r>
              <a:rPr lang="nl-NL" dirty="0"/>
              <a:t># Print the data frame. </a:t>
            </a:r>
          </a:p>
          <a:p>
            <a:r>
              <a:rPr lang="nl-NL" dirty="0"/>
              <a:t>print(emp.data)</a:t>
            </a:r>
          </a:p>
        </p:txBody>
      </p:sp>
    </p:spTree>
    <p:extLst>
      <p:ext uri="{BB962C8B-B14F-4D97-AF65-F5344CB8AC3E}">
        <p14:creationId xmlns:p14="http://schemas.microsoft.com/office/powerpoint/2010/main" val="3860176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5BCEBD-14B4-9940-AEB7-A6C95CC68184}"/>
              </a:ext>
            </a:extLst>
          </p:cNvPr>
          <p:cNvSpPr>
            <a:spLocks noGrp="1"/>
          </p:cNvSpPr>
          <p:nvPr>
            <p:ph type="title"/>
          </p:nvPr>
        </p:nvSpPr>
        <p:spPr/>
        <p:txBody>
          <a:bodyPr/>
          <a:lstStyle/>
          <a:p>
            <a:r>
              <a:rPr lang="nl-NL"/>
              <a:t>Exploring a Data Frame</a:t>
            </a:r>
          </a:p>
        </p:txBody>
      </p:sp>
      <p:sp>
        <p:nvSpPr>
          <p:cNvPr id="3" name="Tijdelijke aanduiding voor inhoud 2">
            <a:extLst>
              <a:ext uri="{FF2B5EF4-FFF2-40B4-BE49-F238E27FC236}">
                <a16:creationId xmlns:a16="http://schemas.microsoft.com/office/drawing/2014/main" id="{747A9BA6-2963-A648-BFC2-EB8634A60271}"/>
              </a:ext>
            </a:extLst>
          </p:cNvPr>
          <p:cNvSpPr>
            <a:spLocks noGrp="1"/>
          </p:cNvSpPr>
          <p:nvPr>
            <p:ph idx="1"/>
          </p:nvPr>
        </p:nvSpPr>
        <p:spPr/>
        <p:txBody>
          <a:bodyPr/>
          <a:lstStyle/>
          <a:p>
            <a:r>
              <a:rPr lang="nl-NL"/>
              <a:t>Get the structure		str()	</a:t>
            </a:r>
          </a:p>
          <a:p>
            <a:r>
              <a:rPr lang="nl-NL"/>
              <a:t>Get the summary	summary()	</a:t>
            </a:r>
          </a:p>
        </p:txBody>
      </p:sp>
    </p:spTree>
    <p:extLst>
      <p:ext uri="{BB962C8B-B14F-4D97-AF65-F5344CB8AC3E}">
        <p14:creationId xmlns:p14="http://schemas.microsoft.com/office/powerpoint/2010/main" val="1862768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7A487-876F-D546-B170-B61309D6E15D}"/>
              </a:ext>
            </a:extLst>
          </p:cNvPr>
          <p:cNvSpPr>
            <a:spLocks noGrp="1"/>
          </p:cNvSpPr>
          <p:nvPr>
            <p:ph type="title"/>
          </p:nvPr>
        </p:nvSpPr>
        <p:spPr/>
        <p:txBody>
          <a:bodyPr/>
          <a:lstStyle/>
          <a:p>
            <a:r>
              <a:rPr lang="nl-NL"/>
              <a:t>Indexing and subsetting</a:t>
            </a:r>
          </a:p>
        </p:txBody>
      </p:sp>
      <p:sp>
        <p:nvSpPr>
          <p:cNvPr id="3" name="Tijdelijke aanduiding voor inhoud 2">
            <a:extLst>
              <a:ext uri="{FF2B5EF4-FFF2-40B4-BE49-F238E27FC236}">
                <a16:creationId xmlns:a16="http://schemas.microsoft.com/office/drawing/2014/main" id="{09D88BCF-A1EF-874A-9EC0-DFA906EF7B0B}"/>
              </a:ext>
            </a:extLst>
          </p:cNvPr>
          <p:cNvSpPr>
            <a:spLocks noGrp="1"/>
          </p:cNvSpPr>
          <p:nvPr>
            <p:ph idx="1"/>
          </p:nvPr>
        </p:nvSpPr>
        <p:spPr>
          <a:xfrm>
            <a:off x="628650" y="1825625"/>
            <a:ext cx="8263890" cy="3897443"/>
          </a:xfrm>
        </p:spPr>
        <p:txBody>
          <a:bodyPr/>
          <a:lstStyle/>
          <a:p>
            <a:pPr>
              <a:tabLst>
                <a:tab pos="3594100" algn="l"/>
              </a:tabLst>
            </a:pPr>
            <a:r>
              <a:rPr lang="nl-NL"/>
              <a:t>df$x	Select Column By Name</a:t>
            </a:r>
          </a:p>
          <a:p>
            <a:pPr>
              <a:tabLst>
                <a:tab pos="3594100" algn="l"/>
              </a:tabLst>
            </a:pPr>
            <a:r>
              <a:rPr lang="nl-NL"/>
              <a:t>df[["x"]]	Select Column By Names</a:t>
            </a:r>
          </a:p>
          <a:p>
            <a:pPr>
              <a:tabLst>
                <a:tab pos="3594100" algn="l"/>
              </a:tabLst>
            </a:pPr>
            <a:r>
              <a:rPr lang="nl-NL"/>
              <a:t>df[[1]]	Select Column By Index</a:t>
            </a:r>
          </a:p>
          <a:p>
            <a:pPr>
              <a:tabLst>
                <a:tab pos="3594100" algn="l"/>
              </a:tabLst>
            </a:pPr>
            <a:endParaRPr lang="nl-NL"/>
          </a:p>
          <a:p>
            <a:pPr>
              <a:tabLst>
                <a:tab pos="3594100" algn="l"/>
              </a:tabLst>
            </a:pPr>
            <a:r>
              <a:rPr lang="nl-NL"/>
              <a:t>df["x"]</a:t>
            </a:r>
          </a:p>
          <a:p>
            <a:pPr>
              <a:tabLst>
                <a:tab pos="3594100" algn="l"/>
              </a:tabLst>
            </a:pPr>
            <a:endParaRPr lang="nl-NL"/>
          </a:p>
          <a:p>
            <a:pPr>
              <a:tabLst>
                <a:tab pos="3594100" algn="l"/>
              </a:tabLst>
            </a:pPr>
            <a:r>
              <a:rPr lang="nl-NL"/>
              <a:t>df[, c(column_indexes)]	Select Columns By Index</a:t>
            </a:r>
          </a:p>
          <a:p>
            <a:pPr>
              <a:tabLst>
                <a:tab pos="3594100" algn="l"/>
              </a:tabLst>
            </a:pPr>
            <a:r>
              <a:rPr lang="nl-NL"/>
              <a:t>dataframe[, start:end]	Select Columns In The Index Range</a:t>
            </a:r>
          </a:p>
          <a:p>
            <a:pPr>
              <a:tabLst>
                <a:tab pos="3594100" algn="l"/>
              </a:tabLst>
            </a:pPr>
            <a:r>
              <a:rPr lang="nl-NL"/>
              <a:t>dataframe[, -c(column_indexes)]	Select Columns By Excluding Columns Indexes</a:t>
            </a:r>
          </a:p>
        </p:txBody>
      </p:sp>
    </p:spTree>
    <p:extLst>
      <p:ext uri="{BB962C8B-B14F-4D97-AF65-F5344CB8AC3E}">
        <p14:creationId xmlns:p14="http://schemas.microsoft.com/office/powerpoint/2010/main" val="3589754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84B73-4124-9947-9F97-363F301C6432}"/>
              </a:ext>
            </a:extLst>
          </p:cNvPr>
          <p:cNvSpPr>
            <a:spLocks noGrp="1"/>
          </p:cNvSpPr>
          <p:nvPr>
            <p:ph type="title"/>
          </p:nvPr>
        </p:nvSpPr>
        <p:spPr/>
        <p:txBody>
          <a:bodyPr/>
          <a:lstStyle/>
          <a:p>
            <a:r>
              <a:rPr lang="nl-NL"/>
              <a:t>Expanding a Data Frame</a:t>
            </a:r>
          </a:p>
        </p:txBody>
      </p:sp>
      <p:sp>
        <p:nvSpPr>
          <p:cNvPr id="3" name="Tijdelijke aanduiding voor inhoud 2">
            <a:extLst>
              <a:ext uri="{FF2B5EF4-FFF2-40B4-BE49-F238E27FC236}">
                <a16:creationId xmlns:a16="http://schemas.microsoft.com/office/drawing/2014/main" id="{FA175030-F1B6-AA4E-B574-F36F5DB69086}"/>
              </a:ext>
            </a:extLst>
          </p:cNvPr>
          <p:cNvSpPr>
            <a:spLocks noGrp="1"/>
          </p:cNvSpPr>
          <p:nvPr>
            <p:ph idx="1"/>
          </p:nvPr>
        </p:nvSpPr>
        <p:spPr/>
        <p:txBody>
          <a:bodyPr/>
          <a:lstStyle/>
          <a:p>
            <a:pPr>
              <a:tabLst>
                <a:tab pos="2300288" algn="l"/>
              </a:tabLst>
            </a:pPr>
            <a:r>
              <a:rPr lang="nl-NL"/>
              <a:t>Adding columns</a:t>
            </a:r>
          </a:p>
          <a:p>
            <a:pPr lvl="1">
              <a:tabLst>
                <a:tab pos="2482850" algn="l"/>
              </a:tabLst>
            </a:pPr>
            <a:r>
              <a:rPr lang="nl-NL"/>
              <a:t>by assignment	emp.data$dept &lt;- c(…)</a:t>
            </a:r>
          </a:p>
          <a:p>
            <a:pPr lvl="1">
              <a:tabLst>
                <a:tab pos="2482850" algn="l"/>
              </a:tabLst>
            </a:pPr>
            <a:r>
              <a:rPr lang="nl-NL"/>
              <a:t>with cbind</a:t>
            </a:r>
          </a:p>
          <a:p>
            <a:pPr>
              <a:tabLst>
                <a:tab pos="2300288" algn="l"/>
              </a:tabLst>
            </a:pPr>
            <a:endParaRPr lang="nl-NL"/>
          </a:p>
          <a:p>
            <a:pPr>
              <a:tabLst>
                <a:tab pos="2300288" algn="l"/>
              </a:tabLst>
            </a:pPr>
            <a:r>
              <a:rPr lang="nl-NL"/>
              <a:t>Adding rows</a:t>
            </a:r>
          </a:p>
          <a:p>
            <a:pPr lvl="1">
              <a:tabLst>
                <a:tab pos="2482850" algn="l"/>
              </a:tabLst>
            </a:pPr>
            <a:r>
              <a:rPr lang="nl-NL"/>
              <a:t>with rbind	emp.finaldata &lt;- rbind(emp.data, emp.newdata)</a:t>
            </a:r>
          </a:p>
          <a:p>
            <a:pPr>
              <a:tabLst>
                <a:tab pos="2300288" algn="l"/>
              </a:tabLst>
            </a:pPr>
            <a:endParaRPr lang="nl-NL"/>
          </a:p>
        </p:txBody>
      </p:sp>
    </p:spTree>
    <p:extLst>
      <p:ext uri="{BB962C8B-B14F-4D97-AF65-F5344CB8AC3E}">
        <p14:creationId xmlns:p14="http://schemas.microsoft.com/office/powerpoint/2010/main" val="3042478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B15066-77F9-924B-8AC6-965F45DD4DAD}"/>
              </a:ext>
            </a:extLst>
          </p:cNvPr>
          <p:cNvSpPr>
            <a:spLocks noGrp="1"/>
          </p:cNvSpPr>
          <p:nvPr>
            <p:ph type="title"/>
          </p:nvPr>
        </p:nvSpPr>
        <p:spPr/>
        <p:txBody>
          <a:bodyPr/>
          <a:lstStyle/>
          <a:p>
            <a:r>
              <a:rPr lang="nl-NL"/>
              <a:t>Merging Data Frames</a:t>
            </a:r>
          </a:p>
        </p:txBody>
      </p:sp>
      <p:sp>
        <p:nvSpPr>
          <p:cNvPr id="3" name="Tijdelijke aanduiding voor inhoud 2">
            <a:extLst>
              <a:ext uri="{FF2B5EF4-FFF2-40B4-BE49-F238E27FC236}">
                <a16:creationId xmlns:a16="http://schemas.microsoft.com/office/drawing/2014/main" id="{A379A9A2-F7E4-6443-98E5-1B6134571A3B}"/>
              </a:ext>
            </a:extLst>
          </p:cNvPr>
          <p:cNvSpPr>
            <a:spLocks noGrp="1"/>
          </p:cNvSpPr>
          <p:nvPr>
            <p:ph idx="1"/>
          </p:nvPr>
        </p:nvSpPr>
        <p:spPr/>
        <p:txBody>
          <a:bodyPr/>
          <a:lstStyle/>
          <a:p>
            <a:r>
              <a:rPr lang="nl-NL"/>
              <a:t>Merging</a:t>
            </a:r>
            <a:br>
              <a:rPr lang="nl-NL"/>
            </a:br>
            <a:r>
              <a:rPr lang="nl-NL"/>
              <a:t>We can merge two data frames by using the </a:t>
            </a:r>
            <a:r>
              <a:rPr lang="nl-NL" b="1"/>
              <a:t>merge()</a:t>
            </a:r>
            <a:r>
              <a:rPr lang="nl-NL"/>
              <a:t> function. The data frames must have same column names on which the merging happens.</a:t>
            </a:r>
          </a:p>
          <a:p>
            <a:endParaRPr lang="nl-NL"/>
          </a:p>
          <a:p>
            <a:r>
              <a:rPr lang="nl-NL"/>
              <a:t>Melting and Casting</a:t>
            </a:r>
            <a:br>
              <a:rPr lang="nl-NL"/>
            </a:br>
            <a:r>
              <a:rPr lang="nl-NL"/>
              <a:t>One of the most interesting aspects of R programming is about changing the shape of the data in multiple steps to get a desired shape. The functions used to do this are called </a:t>
            </a:r>
            <a:r>
              <a:rPr lang="nl-NL" b="1"/>
              <a:t>melt()</a:t>
            </a:r>
            <a:r>
              <a:rPr lang="nl-NL"/>
              <a:t> and </a:t>
            </a:r>
            <a:r>
              <a:rPr lang="nl-NL" b="1"/>
              <a:t>cast()</a:t>
            </a:r>
            <a:r>
              <a:rPr lang="nl-NL"/>
              <a:t>.</a:t>
            </a:r>
          </a:p>
          <a:p>
            <a:endParaRPr lang="nl-NL"/>
          </a:p>
        </p:txBody>
      </p:sp>
    </p:spTree>
    <p:extLst>
      <p:ext uri="{BB962C8B-B14F-4D97-AF65-F5344CB8AC3E}">
        <p14:creationId xmlns:p14="http://schemas.microsoft.com/office/powerpoint/2010/main" val="1013086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a CSV file</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p:txBody>
          <a:bodyPr/>
          <a:lstStyle/>
          <a:p>
            <a:pPr>
              <a:tabLst>
                <a:tab pos="4659313" algn="l"/>
              </a:tabLst>
            </a:pPr>
            <a:r>
              <a:rPr lang="nl-NL"/>
              <a:t>Reading from a CSV file 	read.csv("input.csv")</a:t>
            </a:r>
          </a:p>
          <a:p>
            <a:pPr>
              <a:tabLst>
                <a:tab pos="4659313" algn="l"/>
              </a:tabLst>
            </a:pPr>
            <a:endParaRPr lang="nl-NL"/>
          </a:p>
          <a:p>
            <a:pPr>
              <a:tabLst>
                <a:tab pos="4659313" algn="l"/>
              </a:tabLst>
            </a:pPr>
            <a:r>
              <a:rPr lang="nl-NL"/>
              <a:t>Getting and Setting the Working Directory	getwd() &amp; setwd()</a:t>
            </a:r>
          </a:p>
          <a:p>
            <a:pPr>
              <a:tabLst>
                <a:tab pos="4659313" algn="l"/>
              </a:tabLst>
            </a:pPr>
            <a:endParaRPr lang="nl-NL"/>
          </a:p>
          <a:p>
            <a:pPr>
              <a:tabLst>
                <a:tab pos="4659313" algn="l"/>
              </a:tabLst>
            </a:pPr>
            <a:r>
              <a:rPr lang="nl-NL"/>
              <a:t>Writing into a CSV File	write.csv()</a:t>
            </a:r>
          </a:p>
        </p:txBody>
      </p:sp>
    </p:spTree>
    <p:extLst>
      <p:ext uri="{BB962C8B-B14F-4D97-AF65-F5344CB8AC3E}">
        <p14:creationId xmlns:p14="http://schemas.microsoft.com/office/powerpoint/2010/main" val="359945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284569-B683-E844-8502-BC58E97D19D4}"/>
              </a:ext>
            </a:extLst>
          </p:cNvPr>
          <p:cNvSpPr>
            <a:spLocks noGrp="1"/>
          </p:cNvSpPr>
          <p:nvPr>
            <p:ph type="title"/>
          </p:nvPr>
        </p:nvSpPr>
        <p:spPr/>
        <p:txBody>
          <a:bodyPr/>
          <a:lstStyle/>
          <a:p>
            <a:r>
              <a:rPr lang="nl-NL"/>
              <a:t>Onderwerpen Dag 2</a:t>
            </a:r>
          </a:p>
        </p:txBody>
      </p:sp>
      <p:sp>
        <p:nvSpPr>
          <p:cNvPr id="3" name="Tijdelijke aanduiding voor inhoud 2">
            <a:extLst>
              <a:ext uri="{FF2B5EF4-FFF2-40B4-BE49-F238E27FC236}">
                <a16:creationId xmlns:a16="http://schemas.microsoft.com/office/drawing/2014/main" id="{A06A858F-D330-3E45-8C18-EE940D479AAC}"/>
              </a:ext>
            </a:extLst>
          </p:cNvPr>
          <p:cNvSpPr>
            <a:spLocks noGrp="1"/>
          </p:cNvSpPr>
          <p:nvPr>
            <p:ph idx="1"/>
          </p:nvPr>
        </p:nvSpPr>
        <p:spPr>
          <a:xfrm>
            <a:off x="628650" y="1825625"/>
            <a:ext cx="7886700" cy="5032375"/>
          </a:xfrm>
        </p:spPr>
        <p:txBody>
          <a:bodyPr>
            <a:normAutofit fontScale="92500" lnSpcReduction="10000"/>
          </a:bodyPr>
          <a:lstStyle/>
          <a:p>
            <a:r>
              <a:rPr lang="nl-NL"/>
              <a:t>R graphics</a:t>
            </a:r>
          </a:p>
          <a:p>
            <a:r>
              <a:rPr lang="nl-NL"/>
              <a:t>Histogram</a:t>
            </a:r>
          </a:p>
          <a:p>
            <a:r>
              <a:rPr lang="nl-NL"/>
              <a:t>Boxplot</a:t>
            </a:r>
          </a:p>
          <a:p>
            <a:r>
              <a:rPr lang="nl-NL"/>
              <a:t>Plot characters en bins aanpassen</a:t>
            </a:r>
          </a:p>
          <a:p>
            <a:r>
              <a:rPr lang="nl-NL"/>
              <a:t>Overlays in plots</a:t>
            </a:r>
          </a:p>
          <a:p>
            <a:r>
              <a:rPr lang="nl-NL"/>
              <a:t>Flow of control</a:t>
            </a:r>
          </a:p>
          <a:p>
            <a:r>
              <a:rPr lang="nl-NL"/>
              <a:t>Conditionele flows (if, else, switch)</a:t>
            </a:r>
          </a:p>
          <a:p>
            <a:r>
              <a:rPr lang="nl-NL"/>
              <a:t>Iteratieve flows (for, while, repeat)</a:t>
            </a:r>
          </a:p>
          <a:p>
            <a:r>
              <a:rPr lang="nl-NL"/>
              <a:t>Schrijven van eigen functies</a:t>
            </a:r>
          </a:p>
          <a:p>
            <a:r>
              <a:rPr lang="nl-NL"/>
              <a:t>Functies als parameters</a:t>
            </a:r>
          </a:p>
          <a:p>
            <a:r>
              <a:rPr lang="nl-NL"/>
              <a:t>De 'apply' familie (apply, sapply, tapply)</a:t>
            </a:r>
          </a:p>
          <a:p>
            <a:r>
              <a:rPr lang="nl-NL"/>
              <a:t>Calling conventions</a:t>
            </a:r>
          </a:p>
          <a:p>
            <a:r>
              <a:rPr lang="nl-NL"/>
              <a:t>Werken met standaard argumenten</a:t>
            </a:r>
          </a:p>
          <a:p>
            <a:r>
              <a:rPr lang="nl-NL"/>
              <a:t>Lazy evalutation en scoping</a:t>
            </a:r>
          </a:p>
          <a:p>
            <a:r>
              <a:rPr lang="nl-NL"/>
              <a:t>Foutopsporing en debugging</a:t>
            </a:r>
          </a:p>
          <a:p>
            <a:endParaRPr lang="nl-NL"/>
          </a:p>
        </p:txBody>
      </p:sp>
    </p:spTree>
    <p:extLst>
      <p:ext uri="{BB962C8B-B14F-4D97-AF65-F5344CB8AC3E}">
        <p14:creationId xmlns:p14="http://schemas.microsoft.com/office/powerpoint/2010/main" val="1655653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an Excel file</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p:txBody>
          <a:bodyPr/>
          <a:lstStyle/>
          <a:p>
            <a:pPr>
              <a:tabLst>
                <a:tab pos="4081463" algn="l"/>
              </a:tabLst>
            </a:pPr>
            <a:r>
              <a:rPr lang="nl-NL"/>
              <a:t>Load the "xlsx" Package	install.packages("xlsx")</a:t>
            </a:r>
            <a:br>
              <a:rPr lang="nl-NL"/>
            </a:br>
            <a:r>
              <a:rPr lang="nl-NL"/>
              <a:t>	library("xlsx")</a:t>
            </a:r>
          </a:p>
          <a:p>
            <a:pPr>
              <a:tabLst>
                <a:tab pos="4081463" algn="l"/>
              </a:tabLst>
            </a:pPr>
            <a:endParaRPr lang="nl-NL"/>
          </a:p>
          <a:p>
            <a:pPr>
              <a:tabLst>
                <a:tab pos="4081463" algn="l"/>
              </a:tabLst>
            </a:pPr>
            <a:r>
              <a:rPr lang="nl-NL"/>
              <a:t>Reading the Excel File	read.xlsx("input.xlsx", sheetIndex = 1)</a:t>
            </a:r>
          </a:p>
        </p:txBody>
      </p:sp>
    </p:spTree>
    <p:extLst>
      <p:ext uri="{BB962C8B-B14F-4D97-AF65-F5344CB8AC3E}">
        <p14:creationId xmlns:p14="http://schemas.microsoft.com/office/powerpoint/2010/main" val="1818189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XML</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p:txBody>
          <a:bodyPr/>
          <a:lstStyle/>
          <a:p>
            <a:pPr>
              <a:tabLst>
                <a:tab pos="3990975" algn="l"/>
              </a:tabLst>
            </a:pPr>
            <a:r>
              <a:rPr lang="nl-NL"/>
              <a:t>Load the required packages 	install.packages("XML")</a:t>
            </a:r>
            <a:br>
              <a:rPr lang="nl-NL"/>
            </a:br>
            <a:r>
              <a:rPr lang="nl-NL"/>
              <a:t>	library("XML")</a:t>
            </a:r>
            <a:br>
              <a:rPr lang="nl-NL"/>
            </a:br>
            <a:r>
              <a:rPr lang="nl-NL"/>
              <a:t>	library("methods")</a:t>
            </a:r>
          </a:p>
          <a:p>
            <a:pPr>
              <a:tabLst>
                <a:tab pos="3990975" algn="l"/>
              </a:tabLst>
            </a:pPr>
            <a:r>
              <a:rPr lang="nl-NL"/>
              <a:t>Read a XML file	xmlParse(file = "input.xml")</a:t>
            </a:r>
          </a:p>
          <a:p>
            <a:pPr>
              <a:tabLst>
                <a:tab pos="3990975" algn="l"/>
              </a:tabLst>
            </a:pPr>
            <a:r>
              <a:rPr lang="nl-NL"/>
              <a:t>Extract the root node	rootnode &lt;- xmlRoot(result)</a:t>
            </a:r>
          </a:p>
          <a:p>
            <a:pPr>
              <a:tabLst>
                <a:tab pos="3990975" algn="l"/>
              </a:tabLst>
            </a:pPr>
            <a:r>
              <a:rPr lang="nl-NL"/>
              <a:t>Find number of nodes in the root	rootsize &lt;- xmlSize(rootnode)</a:t>
            </a:r>
          </a:p>
          <a:p>
            <a:pPr>
              <a:tabLst>
                <a:tab pos="3990975" algn="l"/>
              </a:tabLst>
            </a:pPr>
            <a:r>
              <a:rPr lang="nl-NL"/>
              <a:t>Get the first node	 rootnode[1]</a:t>
            </a:r>
          </a:p>
          <a:p>
            <a:pPr>
              <a:tabLst>
                <a:tab pos="3990975" algn="l"/>
              </a:tabLst>
            </a:pPr>
            <a:r>
              <a:rPr lang="nl-NL"/>
              <a:t>XML to Data Frame	 xmlToDataFrame("input.xml")</a:t>
            </a:r>
          </a:p>
        </p:txBody>
      </p:sp>
    </p:spTree>
    <p:extLst>
      <p:ext uri="{BB962C8B-B14F-4D97-AF65-F5344CB8AC3E}">
        <p14:creationId xmlns:p14="http://schemas.microsoft.com/office/powerpoint/2010/main" val="1326603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JSON</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p:txBody>
          <a:bodyPr/>
          <a:lstStyle/>
          <a:p>
            <a:pPr>
              <a:tabLst>
                <a:tab pos="3503613" algn="l"/>
              </a:tabLst>
            </a:pPr>
            <a:r>
              <a:rPr lang="nl-NL"/>
              <a:t>Load the required  package	library("rjson")</a:t>
            </a:r>
          </a:p>
          <a:p>
            <a:pPr>
              <a:tabLst>
                <a:tab pos="3503613" algn="l"/>
              </a:tabLst>
            </a:pPr>
            <a:r>
              <a:rPr lang="nl-NL"/>
              <a:t>Read the JSON file	result &lt;- fromJSON(file = "input.json")</a:t>
            </a:r>
          </a:p>
          <a:p>
            <a:pPr>
              <a:tabLst>
                <a:tab pos="3503613" algn="l"/>
              </a:tabLst>
            </a:pPr>
            <a:r>
              <a:rPr lang="nl-NL"/>
              <a:t>Convert to a data frame	json_data_frame &lt;- as.data.frame(result)</a:t>
            </a:r>
          </a:p>
        </p:txBody>
      </p:sp>
    </p:spTree>
    <p:extLst>
      <p:ext uri="{BB962C8B-B14F-4D97-AF65-F5344CB8AC3E}">
        <p14:creationId xmlns:p14="http://schemas.microsoft.com/office/powerpoint/2010/main" val="1076627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a Web Page</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p:txBody>
          <a:bodyPr/>
          <a:lstStyle/>
          <a:p>
            <a:pPr>
              <a:tabLst>
                <a:tab pos="3990975" algn="l"/>
              </a:tabLst>
            </a:pPr>
            <a:r>
              <a:rPr lang="nl-NL"/>
              <a:t>Load the required packages 	install.packages("RCurl") 	install.packages("XML")</a:t>
            </a:r>
            <a:br>
              <a:rPr lang="nl-NL"/>
            </a:br>
            <a:r>
              <a:rPr lang="nl-NL"/>
              <a:t>	install.packages("stringr")</a:t>
            </a:r>
            <a:br>
              <a:rPr lang="nl-NL"/>
            </a:br>
            <a:r>
              <a:rPr lang="nl-NL"/>
              <a:t>	install.packages("plyr")</a:t>
            </a:r>
          </a:p>
        </p:txBody>
      </p:sp>
    </p:spTree>
    <p:extLst>
      <p:ext uri="{BB962C8B-B14F-4D97-AF65-F5344CB8AC3E}">
        <p14:creationId xmlns:p14="http://schemas.microsoft.com/office/powerpoint/2010/main" val="2916799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a Database</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a:xfrm>
            <a:off x="628650" y="1825625"/>
            <a:ext cx="8389620" cy="3897443"/>
          </a:xfrm>
        </p:spPr>
        <p:txBody>
          <a:bodyPr/>
          <a:lstStyle/>
          <a:p>
            <a:pPr>
              <a:tabLst>
                <a:tab pos="3151188" algn="l"/>
              </a:tabLst>
            </a:pPr>
            <a:r>
              <a:rPr lang="nl-NL"/>
              <a:t>Load the required packages 	install.packages("RMySQL")</a:t>
            </a:r>
          </a:p>
          <a:p>
            <a:pPr>
              <a:tabLst>
                <a:tab pos="3151188" algn="l"/>
              </a:tabLst>
            </a:pPr>
            <a:r>
              <a:rPr lang="nl-NL"/>
              <a:t>Connect to the database	 mysqlconnection &lt;- dbConnect(MySQL(), </a:t>
            </a:r>
            <a:br>
              <a:rPr lang="nl-NL"/>
            </a:br>
            <a:r>
              <a:rPr lang="nl-NL"/>
              <a:t>	                                                         user = 'root', </a:t>
            </a:r>
            <a:br>
              <a:rPr lang="nl-NL"/>
            </a:br>
            <a:r>
              <a:rPr lang="nl-NL"/>
              <a:t>	                                                         password = '', </a:t>
            </a:r>
            <a:br>
              <a:rPr lang="nl-NL"/>
            </a:br>
            <a:r>
              <a:rPr lang="nl-NL"/>
              <a:t>	                                                         dbname = 'sakila', </a:t>
            </a:r>
            <a:br>
              <a:rPr lang="nl-NL"/>
            </a:br>
            <a:r>
              <a:rPr lang="nl-NL"/>
              <a:t>	                                                         host = 'localhost')</a:t>
            </a:r>
          </a:p>
          <a:p>
            <a:pPr>
              <a:tabLst>
                <a:tab pos="3151188" algn="l"/>
              </a:tabLst>
            </a:pPr>
            <a:r>
              <a:rPr lang="nl-NL"/>
              <a:t>Querying the Tables	sql &lt;- "select * from actor"</a:t>
            </a:r>
            <a:br>
              <a:rPr lang="nl-NL"/>
            </a:br>
            <a:r>
              <a:rPr lang="nl-NL"/>
              <a:t>	result &lt;- dbSendQuery(mysqlconnection, sql)</a:t>
            </a:r>
          </a:p>
          <a:p>
            <a:pPr>
              <a:tabLst>
                <a:tab pos="3151188" algn="l"/>
              </a:tabLst>
            </a:pPr>
            <a:r>
              <a:rPr lang="nl-NL"/>
              <a:t>store it as a data frame	data.frame = fetch(result, n = -1)</a:t>
            </a:r>
          </a:p>
        </p:txBody>
      </p:sp>
    </p:spTree>
    <p:extLst>
      <p:ext uri="{BB962C8B-B14F-4D97-AF65-F5344CB8AC3E}">
        <p14:creationId xmlns:p14="http://schemas.microsoft.com/office/powerpoint/2010/main" val="2002322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FE5AC4-9D27-5B4C-9D01-FA9549B47C7B}"/>
              </a:ext>
            </a:extLst>
          </p:cNvPr>
          <p:cNvSpPr>
            <a:spLocks noGrp="1"/>
          </p:cNvSpPr>
          <p:nvPr>
            <p:ph type="title"/>
          </p:nvPr>
        </p:nvSpPr>
        <p:spPr/>
        <p:txBody>
          <a:bodyPr/>
          <a:lstStyle/>
          <a:p>
            <a:r>
              <a:rPr lang="nl-NL"/>
              <a:t>Column Names</a:t>
            </a:r>
          </a:p>
        </p:txBody>
      </p:sp>
      <p:sp>
        <p:nvSpPr>
          <p:cNvPr id="3" name="Tijdelijke aanduiding voor inhoud 2">
            <a:extLst>
              <a:ext uri="{FF2B5EF4-FFF2-40B4-BE49-F238E27FC236}">
                <a16:creationId xmlns:a16="http://schemas.microsoft.com/office/drawing/2014/main" id="{9C6ECB8A-E09B-F041-802B-F82FEF8F1C48}"/>
              </a:ext>
            </a:extLst>
          </p:cNvPr>
          <p:cNvSpPr>
            <a:spLocks noGrp="1"/>
          </p:cNvSpPr>
          <p:nvPr>
            <p:ph idx="1"/>
          </p:nvPr>
        </p:nvSpPr>
        <p:spPr/>
        <p:txBody>
          <a:bodyPr/>
          <a:lstStyle/>
          <a:p>
            <a:r>
              <a:rPr lang="nl-NL"/>
              <a:t>colnames()</a:t>
            </a:r>
          </a:p>
        </p:txBody>
      </p:sp>
    </p:spTree>
    <p:extLst>
      <p:ext uri="{BB962C8B-B14F-4D97-AF65-F5344CB8AC3E}">
        <p14:creationId xmlns:p14="http://schemas.microsoft.com/office/powerpoint/2010/main" val="1035248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581454-6C6E-4841-BDF7-D6258BC689BB}"/>
              </a:ext>
            </a:extLst>
          </p:cNvPr>
          <p:cNvSpPr>
            <a:spLocks noGrp="1"/>
          </p:cNvSpPr>
          <p:nvPr>
            <p:ph type="title"/>
          </p:nvPr>
        </p:nvSpPr>
        <p:spPr/>
        <p:txBody>
          <a:bodyPr/>
          <a:lstStyle/>
          <a:p>
            <a:r>
              <a:rPr lang="nl-NL"/>
              <a:t>Selecting Columns</a:t>
            </a:r>
          </a:p>
        </p:txBody>
      </p:sp>
      <p:sp>
        <p:nvSpPr>
          <p:cNvPr id="3" name="Tijdelijke aanduiding voor inhoud 2">
            <a:extLst>
              <a:ext uri="{FF2B5EF4-FFF2-40B4-BE49-F238E27FC236}">
                <a16:creationId xmlns:a16="http://schemas.microsoft.com/office/drawing/2014/main" id="{483D57E9-5699-EF46-8483-B81BBCCFFED0}"/>
              </a:ext>
            </a:extLst>
          </p:cNvPr>
          <p:cNvSpPr>
            <a:spLocks noGrp="1"/>
          </p:cNvSpPr>
          <p:nvPr>
            <p:ph idx="1"/>
          </p:nvPr>
        </p:nvSpPr>
        <p:spPr/>
        <p:txBody>
          <a:bodyPr/>
          <a:lstStyle/>
          <a:p>
            <a:r>
              <a:rPr lang="nl-NL"/>
              <a:t>df$name</a:t>
            </a:r>
          </a:p>
          <a:p>
            <a:r>
              <a:rPr lang="nl-NL"/>
              <a:t>df['name']</a:t>
            </a:r>
          </a:p>
          <a:p>
            <a:r>
              <a:rPr lang="nl-NL"/>
              <a:t>df[['name']]</a:t>
            </a:r>
          </a:p>
          <a:p>
            <a:endParaRPr lang="nl-NL"/>
          </a:p>
          <a:p>
            <a:r>
              <a:rPr lang="nl-NL"/>
              <a:t>The difference is that </a:t>
            </a:r>
            <a:r>
              <a:rPr lang="nl-NL" b="1"/>
              <a:t>single square brackets will maintain the original input structure</a:t>
            </a:r>
            <a:r>
              <a:rPr lang="nl-NL"/>
              <a:t> but the </a:t>
            </a:r>
            <a:r>
              <a:rPr lang="nl-NL" b="1"/>
              <a:t>double will simplify it</a:t>
            </a:r>
            <a:r>
              <a:rPr lang="nl-NL"/>
              <a:t> as much as possible</a:t>
            </a:r>
          </a:p>
        </p:txBody>
      </p:sp>
    </p:spTree>
    <p:extLst>
      <p:ext uri="{BB962C8B-B14F-4D97-AF65-F5344CB8AC3E}">
        <p14:creationId xmlns:p14="http://schemas.microsoft.com/office/powerpoint/2010/main" val="20567104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6EA72E-D065-0142-81BB-E970302DD512}"/>
              </a:ext>
            </a:extLst>
          </p:cNvPr>
          <p:cNvSpPr>
            <a:spLocks noGrp="1"/>
          </p:cNvSpPr>
          <p:nvPr>
            <p:ph type="title"/>
          </p:nvPr>
        </p:nvSpPr>
        <p:spPr/>
        <p:txBody>
          <a:bodyPr/>
          <a:lstStyle/>
          <a:p>
            <a:r>
              <a:rPr lang="nl-NL"/>
              <a:t>Sorting</a:t>
            </a:r>
          </a:p>
        </p:txBody>
      </p:sp>
      <p:sp>
        <p:nvSpPr>
          <p:cNvPr id="3" name="Tijdelijke aanduiding voor inhoud 2">
            <a:extLst>
              <a:ext uri="{FF2B5EF4-FFF2-40B4-BE49-F238E27FC236}">
                <a16:creationId xmlns:a16="http://schemas.microsoft.com/office/drawing/2014/main" id="{E6780CA6-FEC3-984A-97D3-A4FC8D222BB2}"/>
              </a:ext>
            </a:extLst>
          </p:cNvPr>
          <p:cNvSpPr>
            <a:spLocks noGrp="1"/>
          </p:cNvSpPr>
          <p:nvPr>
            <p:ph idx="1"/>
          </p:nvPr>
        </p:nvSpPr>
        <p:spPr/>
        <p:txBody>
          <a:bodyPr/>
          <a:lstStyle/>
          <a:p>
            <a:r>
              <a:rPr lang="nl-NL"/>
              <a:t>The </a:t>
            </a:r>
            <a:r>
              <a:rPr lang="nl-NL" b="1"/>
              <a:t>order</a:t>
            </a:r>
            <a:r>
              <a:rPr lang="nl-NL"/>
              <a:t> function returns a permutation of the order of the elements of a vector. The output is an index vector.</a:t>
            </a:r>
          </a:p>
          <a:p>
            <a:r>
              <a:rPr lang="nl-NL"/>
              <a:t>order(data$x2)</a:t>
            </a:r>
          </a:p>
          <a:p>
            <a:endParaRPr lang="nl-NL"/>
          </a:p>
          <a:p>
            <a:r>
              <a:rPr lang="nl-NL"/>
              <a:t>The </a:t>
            </a:r>
            <a:r>
              <a:rPr lang="nl-NL" b="1"/>
              <a:t>sort</a:t>
            </a:r>
            <a:r>
              <a:rPr lang="nl-NL"/>
              <a:t> function returns sorted, in ascending order by default, the vector you pass as input.</a:t>
            </a:r>
          </a:p>
          <a:p>
            <a:r>
              <a:rPr lang="nl-NL"/>
              <a:t>sort(x, …)</a:t>
            </a:r>
          </a:p>
          <a:p>
            <a:endParaRPr lang="nl-NL"/>
          </a:p>
          <a:p>
            <a:endParaRPr lang="nl-NL"/>
          </a:p>
        </p:txBody>
      </p:sp>
      <p:sp>
        <p:nvSpPr>
          <p:cNvPr id="4" name="Tekstvak 3">
            <a:extLst>
              <a:ext uri="{FF2B5EF4-FFF2-40B4-BE49-F238E27FC236}">
                <a16:creationId xmlns:a16="http://schemas.microsoft.com/office/drawing/2014/main" id="{30683519-CF0A-DA4A-97BC-679570E35045}"/>
              </a:ext>
            </a:extLst>
          </p:cNvPr>
          <p:cNvSpPr txBox="1"/>
          <p:nvPr/>
        </p:nvSpPr>
        <p:spPr>
          <a:xfrm>
            <a:off x="194310" y="6492875"/>
            <a:ext cx="4743450" cy="307777"/>
          </a:xfrm>
          <a:prstGeom prst="rect">
            <a:avLst/>
          </a:prstGeom>
          <a:noFill/>
        </p:spPr>
        <p:txBody>
          <a:bodyPr wrap="square" rtlCol="0">
            <a:spAutoFit/>
          </a:bodyPr>
          <a:lstStyle/>
          <a:p>
            <a:r>
              <a:rPr lang="nl-NL" sz="1400">
                <a:solidFill>
                  <a:schemeClr val="accent6">
                    <a:lumMod val="75000"/>
                  </a:schemeClr>
                </a:solidFill>
              </a:rPr>
              <a:t>★https://r-coder.com/sort-r/</a:t>
            </a:r>
          </a:p>
        </p:txBody>
      </p:sp>
    </p:spTree>
    <p:extLst>
      <p:ext uri="{BB962C8B-B14F-4D97-AF65-F5344CB8AC3E}">
        <p14:creationId xmlns:p14="http://schemas.microsoft.com/office/powerpoint/2010/main" val="15152326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5C9150-A8F3-1C41-96E1-39E4A0F4C604}"/>
              </a:ext>
            </a:extLst>
          </p:cNvPr>
          <p:cNvSpPr>
            <a:spLocks noGrp="1"/>
          </p:cNvSpPr>
          <p:nvPr>
            <p:ph type="title"/>
          </p:nvPr>
        </p:nvSpPr>
        <p:spPr/>
        <p:txBody>
          <a:bodyPr/>
          <a:lstStyle/>
          <a:p>
            <a:r>
              <a:rPr lang="nl-NL"/>
              <a:t>Filtering</a:t>
            </a:r>
          </a:p>
        </p:txBody>
      </p:sp>
      <p:sp>
        <p:nvSpPr>
          <p:cNvPr id="3" name="Tijdelijke aanduiding voor inhoud 2">
            <a:extLst>
              <a:ext uri="{FF2B5EF4-FFF2-40B4-BE49-F238E27FC236}">
                <a16:creationId xmlns:a16="http://schemas.microsoft.com/office/drawing/2014/main" id="{FB43E9C3-D6E4-B04B-B5A6-6240D9A94032}"/>
              </a:ext>
            </a:extLst>
          </p:cNvPr>
          <p:cNvSpPr>
            <a:spLocks noGrp="1"/>
          </p:cNvSpPr>
          <p:nvPr>
            <p:ph idx="1"/>
          </p:nvPr>
        </p:nvSpPr>
        <p:spPr/>
        <p:txBody>
          <a:bodyPr/>
          <a:lstStyle/>
          <a:p>
            <a:r>
              <a:rPr lang="nl-NL"/>
              <a:t>Subsetting with a boolean vector</a:t>
            </a:r>
          </a:p>
          <a:p>
            <a:r>
              <a:rPr lang="nl-NL"/>
              <a:t>my_df[my_df$z &gt; 5, ]</a:t>
            </a:r>
          </a:p>
          <a:p>
            <a:endParaRPr lang="nl-NL"/>
          </a:p>
          <a:p>
            <a:r>
              <a:rPr lang="nl-NL"/>
              <a:t># All values corresponding to Group 1</a:t>
            </a:r>
          </a:p>
          <a:p>
            <a:r>
              <a:rPr lang="nl-NL" b="1"/>
              <a:t>subset</a:t>
            </a:r>
            <a:r>
              <a:rPr lang="nl-NL"/>
              <a:t>(my_df, w == "Group 1")</a:t>
            </a:r>
          </a:p>
          <a:p>
            <a:r>
              <a:rPr lang="nl-NL" b="1"/>
              <a:t>subset</a:t>
            </a:r>
            <a:r>
              <a:rPr lang="nl-NL"/>
              <a:t>(my_df, x &gt; 3, select = </a:t>
            </a:r>
            <a:r>
              <a:rPr lang="nl-NL" b="1"/>
              <a:t>c</a:t>
            </a:r>
            <a:r>
              <a:rPr lang="nl-NL"/>
              <a:t>(x, w))</a:t>
            </a:r>
            <a:br>
              <a:rPr lang="nl-NL"/>
            </a:br>
            <a:endParaRPr lang="nl-NL"/>
          </a:p>
          <a:p>
            <a:endParaRPr lang="nl-NL"/>
          </a:p>
        </p:txBody>
      </p:sp>
      <p:sp>
        <p:nvSpPr>
          <p:cNvPr id="4" name="Tekstvak 3">
            <a:extLst>
              <a:ext uri="{FF2B5EF4-FFF2-40B4-BE49-F238E27FC236}">
                <a16:creationId xmlns:a16="http://schemas.microsoft.com/office/drawing/2014/main" id="{D20DE910-7A60-C741-8F3D-BAE24E598AEA}"/>
              </a:ext>
            </a:extLst>
          </p:cNvPr>
          <p:cNvSpPr txBox="1"/>
          <p:nvPr/>
        </p:nvSpPr>
        <p:spPr>
          <a:xfrm>
            <a:off x="194310" y="6492875"/>
            <a:ext cx="4743450" cy="307777"/>
          </a:xfrm>
          <a:prstGeom prst="rect">
            <a:avLst/>
          </a:prstGeom>
          <a:noFill/>
        </p:spPr>
        <p:txBody>
          <a:bodyPr wrap="square" rtlCol="0">
            <a:spAutoFit/>
          </a:bodyPr>
          <a:lstStyle/>
          <a:p>
            <a:r>
              <a:rPr lang="nl-NL" sz="1400">
                <a:solidFill>
                  <a:schemeClr val="accent6">
                    <a:lumMod val="75000"/>
                  </a:schemeClr>
                </a:solidFill>
              </a:rPr>
              <a:t>★ https://r-coder.com/subset-r/</a:t>
            </a:r>
          </a:p>
        </p:txBody>
      </p:sp>
    </p:spTree>
    <p:extLst>
      <p:ext uri="{BB962C8B-B14F-4D97-AF65-F5344CB8AC3E}">
        <p14:creationId xmlns:p14="http://schemas.microsoft.com/office/powerpoint/2010/main" val="1427351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BEF9F9-FE2E-604B-B8DF-9794A82226D8}"/>
              </a:ext>
            </a:extLst>
          </p:cNvPr>
          <p:cNvSpPr>
            <a:spLocks noGrp="1"/>
          </p:cNvSpPr>
          <p:nvPr>
            <p:ph type="title"/>
          </p:nvPr>
        </p:nvSpPr>
        <p:spPr/>
        <p:txBody>
          <a:bodyPr/>
          <a:lstStyle/>
          <a:p>
            <a:r>
              <a:rPr lang="nl-NL"/>
              <a:t>Missing Values</a:t>
            </a:r>
          </a:p>
        </p:txBody>
      </p:sp>
      <p:sp>
        <p:nvSpPr>
          <p:cNvPr id="4" name="Tijdelijke aanduiding voor inhoud 3">
            <a:extLst>
              <a:ext uri="{FF2B5EF4-FFF2-40B4-BE49-F238E27FC236}">
                <a16:creationId xmlns:a16="http://schemas.microsoft.com/office/drawing/2014/main" id="{9080E36F-6A49-0D48-B96F-2B1B60DE01C4}"/>
              </a:ext>
            </a:extLst>
          </p:cNvPr>
          <p:cNvSpPr>
            <a:spLocks noGrp="1"/>
          </p:cNvSpPr>
          <p:nvPr>
            <p:ph idx="1"/>
          </p:nvPr>
        </p:nvSpPr>
        <p:spPr/>
        <p:txBody>
          <a:bodyPr/>
          <a:lstStyle/>
          <a:p>
            <a:r>
              <a:rPr lang="nl-NL"/>
              <a:t>is.na()</a:t>
            </a:r>
          </a:p>
          <a:p>
            <a:r>
              <a:rPr lang="nl-NL"/>
              <a:t>which()</a:t>
            </a:r>
          </a:p>
        </p:txBody>
      </p:sp>
      <p:sp>
        <p:nvSpPr>
          <p:cNvPr id="5" name="Tekstvak 4">
            <a:extLst>
              <a:ext uri="{FF2B5EF4-FFF2-40B4-BE49-F238E27FC236}">
                <a16:creationId xmlns:a16="http://schemas.microsoft.com/office/drawing/2014/main" id="{C9BA70C5-EAF0-CA40-ACA2-B6534E394EB1}"/>
              </a:ext>
            </a:extLst>
          </p:cNvPr>
          <p:cNvSpPr txBox="1"/>
          <p:nvPr/>
        </p:nvSpPr>
        <p:spPr>
          <a:xfrm>
            <a:off x="628650" y="2822407"/>
            <a:ext cx="7886700" cy="2543155"/>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expl_data1 &lt;- data.frame(x1 = c(NA, 7, 8, 9, 3),</a:t>
            </a:r>
          </a:p>
          <a:p>
            <a:r>
              <a:rPr lang="nl-NL"/>
              <a:t>                         x2 = c(4, 1, NA, NA, 4), </a:t>
            </a:r>
          </a:p>
          <a:p>
            <a:r>
              <a:rPr lang="nl-NL"/>
              <a:t>                         x3 = c(1, 4, 2, 9, 6),</a:t>
            </a:r>
          </a:p>
          <a:p>
            <a:r>
              <a:rPr lang="nl-NL"/>
              <a:t>                         x4 = c("Hello", "Goodbye", NA, NA, NA)) </a:t>
            </a:r>
          </a:p>
          <a:p>
            <a:endParaRPr lang="nl-NL"/>
          </a:p>
          <a:p>
            <a:r>
              <a:rPr lang="nl-NL"/>
              <a:t>which(is.na(expl_data1$x1)) </a:t>
            </a:r>
          </a:p>
          <a:p>
            <a:r>
              <a:rPr lang="nl-NL"/>
              <a:t>which(is.na(expl_data1$x2)) </a:t>
            </a:r>
          </a:p>
          <a:p>
            <a:r>
              <a:rPr lang="nl-NL"/>
              <a:t>which(is.na(expl_data1$x3)) </a:t>
            </a:r>
          </a:p>
          <a:p>
            <a:r>
              <a:rPr lang="nl-NL"/>
              <a:t>which(is.na(expl_data1$x4))</a:t>
            </a:r>
          </a:p>
        </p:txBody>
      </p:sp>
    </p:spTree>
    <p:extLst>
      <p:ext uri="{BB962C8B-B14F-4D97-AF65-F5344CB8AC3E}">
        <p14:creationId xmlns:p14="http://schemas.microsoft.com/office/powerpoint/2010/main" val="246426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28494C-D1F6-424B-BE76-48DD6B938DA6}"/>
              </a:ext>
            </a:extLst>
          </p:cNvPr>
          <p:cNvSpPr>
            <a:spLocks noGrp="1"/>
          </p:cNvSpPr>
          <p:nvPr>
            <p:ph type="title"/>
          </p:nvPr>
        </p:nvSpPr>
        <p:spPr/>
        <p:txBody>
          <a:bodyPr/>
          <a:lstStyle/>
          <a:p>
            <a:r>
              <a:rPr lang="nl-NL"/>
              <a:t>Leerdoelen</a:t>
            </a:r>
          </a:p>
        </p:txBody>
      </p:sp>
      <p:sp>
        <p:nvSpPr>
          <p:cNvPr id="3" name="Tijdelijke aanduiding voor inhoud 2">
            <a:extLst>
              <a:ext uri="{FF2B5EF4-FFF2-40B4-BE49-F238E27FC236}">
                <a16:creationId xmlns:a16="http://schemas.microsoft.com/office/drawing/2014/main" id="{A40C0BB0-0FB6-DF4B-A468-B13EFF0194CD}"/>
              </a:ext>
            </a:extLst>
          </p:cNvPr>
          <p:cNvSpPr>
            <a:spLocks noGrp="1"/>
          </p:cNvSpPr>
          <p:nvPr>
            <p:ph idx="1"/>
          </p:nvPr>
        </p:nvSpPr>
        <p:spPr>
          <a:xfrm>
            <a:off x="628650" y="1825625"/>
            <a:ext cx="7886700" cy="5032375"/>
          </a:xfrm>
        </p:spPr>
        <p:txBody>
          <a:bodyPr>
            <a:normAutofit/>
          </a:bodyPr>
          <a:lstStyle/>
          <a:p>
            <a:r>
              <a:rPr lang="nl-NL"/>
              <a:t>Eenvoudige plots maken</a:t>
            </a:r>
          </a:p>
          <a:p>
            <a:r>
              <a:rPr lang="nl-NL"/>
              <a:t>Met branching (if) en looping (for) werken</a:t>
            </a:r>
          </a:p>
          <a:p>
            <a:r>
              <a:rPr lang="nl-NL"/>
              <a:t>Eigen functies maken</a:t>
            </a:r>
          </a:p>
          <a:p>
            <a:r>
              <a:rPr lang="nl-NL"/>
              <a:t>Functies als objecten gebruiken</a:t>
            </a:r>
          </a:p>
          <a:p>
            <a:r>
              <a:rPr lang="nl-NL"/>
              <a:t>De apply famile toepassen</a:t>
            </a:r>
          </a:p>
          <a:p>
            <a:r>
              <a:rPr lang="nl-NL"/>
              <a:t>Begrijp je late evaluation</a:t>
            </a:r>
          </a:p>
          <a:p>
            <a:r>
              <a:rPr lang="nl-NL"/>
              <a:t>Debuggen</a:t>
            </a:r>
          </a:p>
          <a:p>
            <a:r>
              <a:rPr lang="nl-NL"/>
              <a:t>If, else en iteratieve bewegingen toepassen</a:t>
            </a:r>
          </a:p>
          <a:p>
            <a:pPr marL="0" indent="0">
              <a:buNone/>
            </a:pPr>
            <a:endParaRPr lang="nl-NL"/>
          </a:p>
        </p:txBody>
      </p:sp>
    </p:spTree>
    <p:extLst>
      <p:ext uri="{BB962C8B-B14F-4D97-AF65-F5344CB8AC3E}">
        <p14:creationId xmlns:p14="http://schemas.microsoft.com/office/powerpoint/2010/main" val="21487744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D5AAEC-D5D7-9644-876E-B972A9DEACB4}"/>
              </a:ext>
            </a:extLst>
          </p:cNvPr>
          <p:cNvSpPr>
            <a:spLocks noGrp="1"/>
          </p:cNvSpPr>
          <p:nvPr>
            <p:ph type="title"/>
          </p:nvPr>
        </p:nvSpPr>
        <p:spPr/>
        <p:txBody>
          <a:bodyPr/>
          <a:lstStyle/>
          <a:p>
            <a:r>
              <a:rPr lang="nl-NL"/>
              <a:t>Duplicates</a:t>
            </a:r>
          </a:p>
        </p:txBody>
      </p:sp>
      <p:sp>
        <p:nvSpPr>
          <p:cNvPr id="3" name="Tijdelijke aanduiding voor inhoud 2">
            <a:extLst>
              <a:ext uri="{FF2B5EF4-FFF2-40B4-BE49-F238E27FC236}">
                <a16:creationId xmlns:a16="http://schemas.microsoft.com/office/drawing/2014/main" id="{1D4289F2-544E-6647-B7A2-EB19F154DCC1}"/>
              </a:ext>
            </a:extLst>
          </p:cNvPr>
          <p:cNvSpPr>
            <a:spLocks noGrp="1"/>
          </p:cNvSpPr>
          <p:nvPr>
            <p:ph idx="1"/>
          </p:nvPr>
        </p:nvSpPr>
        <p:spPr/>
        <p:txBody>
          <a:bodyPr/>
          <a:lstStyle/>
          <a:p>
            <a:r>
              <a:rPr lang="nl-NL"/>
              <a:t>duplicated()</a:t>
            </a:r>
          </a:p>
          <a:p>
            <a:r>
              <a:rPr lang="nl-NL"/>
              <a:t>any(duplicated())</a:t>
            </a:r>
          </a:p>
          <a:p>
            <a:endParaRPr lang="nl-NL"/>
          </a:p>
          <a:p>
            <a:r>
              <a:rPr lang="nl-NL"/>
              <a:t>rv[!duplicated(rv)]</a:t>
            </a:r>
          </a:p>
          <a:p>
            <a:endParaRPr lang="nl-NL"/>
          </a:p>
          <a:p>
            <a:r>
              <a:rPr lang="nl-NL"/>
              <a:t>unique()</a:t>
            </a:r>
          </a:p>
        </p:txBody>
      </p:sp>
    </p:spTree>
    <p:extLst>
      <p:ext uri="{BB962C8B-B14F-4D97-AF65-F5344CB8AC3E}">
        <p14:creationId xmlns:p14="http://schemas.microsoft.com/office/powerpoint/2010/main" val="35242523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E09AE-D30F-DA4F-BE6F-F9B14B6D2723}"/>
              </a:ext>
            </a:extLst>
          </p:cNvPr>
          <p:cNvSpPr>
            <a:spLocks noGrp="1"/>
          </p:cNvSpPr>
          <p:nvPr>
            <p:ph type="title"/>
          </p:nvPr>
        </p:nvSpPr>
        <p:spPr/>
        <p:txBody>
          <a:bodyPr/>
          <a:lstStyle/>
          <a:p>
            <a:r>
              <a:rPr lang="nl-NL"/>
              <a:t>Aggregation</a:t>
            </a:r>
          </a:p>
        </p:txBody>
      </p:sp>
      <p:sp>
        <p:nvSpPr>
          <p:cNvPr id="3" name="Tijdelijke aanduiding voor inhoud 2">
            <a:extLst>
              <a:ext uri="{FF2B5EF4-FFF2-40B4-BE49-F238E27FC236}">
                <a16:creationId xmlns:a16="http://schemas.microsoft.com/office/drawing/2014/main" id="{8B42AC17-C8C8-8440-B7CA-E526B85F477F}"/>
              </a:ext>
            </a:extLst>
          </p:cNvPr>
          <p:cNvSpPr>
            <a:spLocks noGrp="1"/>
          </p:cNvSpPr>
          <p:nvPr>
            <p:ph idx="1"/>
          </p:nvPr>
        </p:nvSpPr>
        <p:spPr>
          <a:xfrm>
            <a:off x="628650" y="1825625"/>
            <a:ext cx="7886700" cy="4826635"/>
          </a:xfrm>
        </p:spPr>
        <p:txBody>
          <a:bodyPr/>
          <a:lstStyle/>
          <a:p>
            <a:r>
              <a:rPr lang="nl-NL"/>
              <a:t>aggregate()</a:t>
            </a:r>
          </a:p>
          <a:p>
            <a:endParaRPr lang="nl-NL"/>
          </a:p>
          <a:p>
            <a:r>
              <a:rPr lang="nl-NL"/>
              <a:t>n order to use the </a:t>
            </a:r>
            <a:r>
              <a:rPr lang="nl-NL" b="1"/>
              <a:t>aggregate</a:t>
            </a:r>
            <a:r>
              <a:rPr lang="nl-NL"/>
              <a:t> function for mean in R, you will need to specify the numerical variable on the first argument, the categorical (as a list) on the second and the function to be applied (in this case mean) on the third. An alternative is to specify a formula of the form: numerical ~ categorical.</a:t>
            </a:r>
          </a:p>
          <a:p>
            <a:endParaRPr lang="nl-NL"/>
          </a:p>
          <a:p>
            <a:endParaRPr lang="nl-NL"/>
          </a:p>
          <a:p>
            <a:endParaRPr lang="nl-NL"/>
          </a:p>
          <a:p>
            <a:endParaRPr lang="nl-NL"/>
          </a:p>
          <a:p>
            <a:endParaRPr lang="nl-NL"/>
          </a:p>
          <a:p>
            <a:r>
              <a:rPr lang="nl-NL"/>
              <a:t>length, mean, sum, maximum, minimum, quantile, weighted.mean</a:t>
            </a:r>
          </a:p>
          <a:p>
            <a:endParaRPr lang="nl-NL"/>
          </a:p>
          <a:p>
            <a:endParaRPr lang="nl-NL"/>
          </a:p>
        </p:txBody>
      </p:sp>
      <p:sp>
        <p:nvSpPr>
          <p:cNvPr id="4" name="Tekstvak 3">
            <a:extLst>
              <a:ext uri="{FF2B5EF4-FFF2-40B4-BE49-F238E27FC236}">
                <a16:creationId xmlns:a16="http://schemas.microsoft.com/office/drawing/2014/main" id="{1BD00887-4CF0-EC46-A571-A442A68B77C6}"/>
              </a:ext>
            </a:extLst>
          </p:cNvPr>
          <p:cNvSpPr txBox="1"/>
          <p:nvPr/>
        </p:nvSpPr>
        <p:spPr>
          <a:xfrm>
            <a:off x="628650" y="3774346"/>
            <a:ext cx="7886700" cy="1558270"/>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df &lt;- chickwts </a:t>
            </a:r>
          </a:p>
          <a:p>
            <a:endParaRPr lang="nl-NL"/>
          </a:p>
          <a:p>
            <a:r>
              <a:rPr lang="nl-NL"/>
              <a:t>group_mean &lt;- aggregate(df$weight, list(df$feed), mean)</a:t>
            </a:r>
          </a:p>
          <a:p>
            <a:r>
              <a:rPr lang="nl-NL"/>
              <a:t>group_mean &lt;- aggregate(weight ~ feed, data = df, mean) # Equivalent</a:t>
            </a:r>
          </a:p>
          <a:p>
            <a:r>
              <a:rPr lang="nl-NL"/>
              <a:t>group_mean</a:t>
            </a:r>
          </a:p>
        </p:txBody>
      </p:sp>
      <p:sp>
        <p:nvSpPr>
          <p:cNvPr id="5" name="Tekstvak 4">
            <a:extLst>
              <a:ext uri="{FF2B5EF4-FFF2-40B4-BE49-F238E27FC236}">
                <a16:creationId xmlns:a16="http://schemas.microsoft.com/office/drawing/2014/main" id="{DCBEE38B-5DEE-F34C-A71C-CE25B4DF7E94}"/>
              </a:ext>
            </a:extLst>
          </p:cNvPr>
          <p:cNvSpPr txBox="1"/>
          <p:nvPr/>
        </p:nvSpPr>
        <p:spPr>
          <a:xfrm>
            <a:off x="194310" y="6492875"/>
            <a:ext cx="4743450" cy="307777"/>
          </a:xfrm>
          <a:prstGeom prst="rect">
            <a:avLst/>
          </a:prstGeom>
          <a:noFill/>
        </p:spPr>
        <p:txBody>
          <a:bodyPr wrap="square" rtlCol="0">
            <a:spAutoFit/>
          </a:bodyPr>
          <a:lstStyle/>
          <a:p>
            <a:r>
              <a:rPr lang="nl-NL" sz="1400">
                <a:solidFill>
                  <a:schemeClr val="accent6">
                    <a:lumMod val="75000"/>
                  </a:schemeClr>
                </a:solidFill>
              </a:rPr>
              <a:t>★ https://r-coder.com/aggregate-r/</a:t>
            </a:r>
          </a:p>
        </p:txBody>
      </p:sp>
    </p:spTree>
    <p:extLst>
      <p:ext uri="{BB962C8B-B14F-4D97-AF65-F5344CB8AC3E}">
        <p14:creationId xmlns:p14="http://schemas.microsoft.com/office/powerpoint/2010/main" val="11841252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1E1DA-EEE8-E148-8224-2F8B22D721EC}"/>
              </a:ext>
            </a:extLst>
          </p:cNvPr>
          <p:cNvSpPr>
            <a:spLocks noGrp="1"/>
          </p:cNvSpPr>
          <p:nvPr>
            <p:ph type="title"/>
          </p:nvPr>
        </p:nvSpPr>
        <p:spPr/>
        <p:txBody>
          <a:bodyPr/>
          <a:lstStyle/>
          <a:p>
            <a:r>
              <a:rPr lang="nl-NL"/>
              <a:t>Joining</a:t>
            </a:r>
          </a:p>
        </p:txBody>
      </p:sp>
      <p:sp>
        <p:nvSpPr>
          <p:cNvPr id="3" name="Tijdelijke aanduiding voor inhoud 2">
            <a:extLst>
              <a:ext uri="{FF2B5EF4-FFF2-40B4-BE49-F238E27FC236}">
                <a16:creationId xmlns:a16="http://schemas.microsoft.com/office/drawing/2014/main" id="{F6713873-F810-0440-98D9-BDBFD4FF42CC}"/>
              </a:ext>
            </a:extLst>
          </p:cNvPr>
          <p:cNvSpPr>
            <a:spLocks noGrp="1"/>
          </p:cNvSpPr>
          <p:nvPr>
            <p:ph idx="1"/>
          </p:nvPr>
        </p:nvSpPr>
        <p:spPr/>
        <p:txBody>
          <a:bodyPr/>
          <a:lstStyle/>
          <a:p>
            <a:r>
              <a:rPr lang="nl-NL"/>
              <a:t>merge()</a:t>
            </a:r>
          </a:p>
        </p:txBody>
      </p:sp>
      <p:sp>
        <p:nvSpPr>
          <p:cNvPr id="4" name="Tekstvak 3">
            <a:extLst>
              <a:ext uri="{FF2B5EF4-FFF2-40B4-BE49-F238E27FC236}">
                <a16:creationId xmlns:a16="http://schemas.microsoft.com/office/drawing/2014/main" id="{DBD05E88-A895-6D4F-8E5C-A3D1F2466A77}"/>
              </a:ext>
            </a:extLst>
          </p:cNvPr>
          <p:cNvSpPr txBox="1"/>
          <p:nvPr/>
        </p:nvSpPr>
        <p:spPr>
          <a:xfrm>
            <a:off x="194310" y="6492875"/>
            <a:ext cx="5977890" cy="307777"/>
          </a:xfrm>
          <a:prstGeom prst="rect">
            <a:avLst/>
          </a:prstGeom>
          <a:noFill/>
        </p:spPr>
        <p:txBody>
          <a:bodyPr wrap="square" rtlCol="0">
            <a:spAutoFit/>
          </a:bodyPr>
          <a:lstStyle/>
          <a:p>
            <a:r>
              <a:rPr lang="nl-NL" sz="1400">
                <a:solidFill>
                  <a:schemeClr val="accent6">
                    <a:lumMod val="75000"/>
                  </a:schemeClr>
                </a:solidFill>
              </a:rPr>
              <a:t>★ https://www.datasciencemadesimple.com/join-in-r-merge-in-r/</a:t>
            </a:r>
          </a:p>
        </p:txBody>
      </p:sp>
    </p:spTree>
    <p:extLst>
      <p:ext uri="{BB962C8B-B14F-4D97-AF65-F5344CB8AC3E}">
        <p14:creationId xmlns:p14="http://schemas.microsoft.com/office/powerpoint/2010/main" val="32680708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DC52F90-58DA-2541-9AD3-F6C6CCEF1CBF}"/>
              </a:ext>
            </a:extLst>
          </p:cNvPr>
          <p:cNvSpPr>
            <a:spLocks noGrp="1"/>
          </p:cNvSpPr>
          <p:nvPr>
            <p:ph type="title"/>
          </p:nvPr>
        </p:nvSpPr>
        <p:spPr/>
        <p:txBody>
          <a:bodyPr/>
          <a:lstStyle/>
          <a:p>
            <a:r>
              <a:rPr lang="nl-NL"/>
              <a:t>Visualisation</a:t>
            </a:r>
          </a:p>
        </p:txBody>
      </p:sp>
    </p:spTree>
    <p:extLst>
      <p:ext uri="{BB962C8B-B14F-4D97-AF65-F5344CB8AC3E}">
        <p14:creationId xmlns:p14="http://schemas.microsoft.com/office/powerpoint/2010/main" val="8414640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Pie Chart</a:t>
            </a:r>
          </a:p>
        </p:txBody>
      </p:sp>
      <p:pic>
        <p:nvPicPr>
          <p:cNvPr id="14338" name="Picture 2" descr="Pie Chatr using R">
            <a:extLst>
              <a:ext uri="{FF2B5EF4-FFF2-40B4-BE49-F238E27FC236}">
                <a16:creationId xmlns:a16="http://schemas.microsoft.com/office/drawing/2014/main" id="{8A4A1AA7-559D-BC4C-A3A7-24CCF8852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12" y="365125"/>
            <a:ext cx="3308338" cy="277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474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Bar Chart</a:t>
            </a:r>
          </a:p>
        </p:txBody>
      </p:sp>
      <p:pic>
        <p:nvPicPr>
          <p:cNvPr id="15362" name="Picture 2" descr="Bar Chart using R">
            <a:extLst>
              <a:ext uri="{FF2B5EF4-FFF2-40B4-BE49-F238E27FC236}">
                <a16:creationId xmlns:a16="http://schemas.microsoft.com/office/drawing/2014/main" id="{ADA8BB55-80E3-F247-919E-7CAC3C8B0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475" y="365125"/>
            <a:ext cx="3063875" cy="306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793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Boxplot</a:t>
            </a:r>
          </a:p>
        </p:txBody>
      </p:sp>
      <p:pic>
        <p:nvPicPr>
          <p:cNvPr id="16386" name="Picture 2" descr="Box Plot using R">
            <a:extLst>
              <a:ext uri="{FF2B5EF4-FFF2-40B4-BE49-F238E27FC236}">
                <a16:creationId xmlns:a16="http://schemas.microsoft.com/office/drawing/2014/main" id="{7EF2852F-5057-704F-8101-C07A374D1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682" y="365125"/>
            <a:ext cx="3690668" cy="3690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2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Histogram</a:t>
            </a:r>
          </a:p>
        </p:txBody>
      </p:sp>
      <p:pic>
        <p:nvPicPr>
          <p:cNvPr id="17410" name="Picture 2" descr="Histogram Of V">
            <a:extLst>
              <a:ext uri="{FF2B5EF4-FFF2-40B4-BE49-F238E27FC236}">
                <a16:creationId xmlns:a16="http://schemas.microsoft.com/office/drawing/2014/main" id="{E0070362-2A5A-BA42-BB9E-3FD44313D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824" y="365125"/>
            <a:ext cx="3454526" cy="362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974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Line Graph</a:t>
            </a:r>
          </a:p>
        </p:txBody>
      </p:sp>
      <p:pic>
        <p:nvPicPr>
          <p:cNvPr id="18434" name="Picture 2" descr="Line Chart using R">
            <a:extLst>
              <a:ext uri="{FF2B5EF4-FFF2-40B4-BE49-F238E27FC236}">
                <a16:creationId xmlns:a16="http://schemas.microsoft.com/office/drawing/2014/main" id="{3CBA41BE-E62A-1B43-BB99-0130B21CA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335" y="365125"/>
            <a:ext cx="3534015" cy="3534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8842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Scatterplots</a:t>
            </a:r>
          </a:p>
        </p:txBody>
      </p:sp>
      <p:pic>
        <p:nvPicPr>
          <p:cNvPr id="19458" name="Picture 2" descr="Scatter Plot using R">
            <a:extLst>
              <a:ext uri="{FF2B5EF4-FFF2-40B4-BE49-F238E27FC236}">
                <a16:creationId xmlns:a16="http://schemas.microsoft.com/office/drawing/2014/main" id="{DE5F5168-4B9A-2B46-9957-028F8971E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463" y="365125"/>
            <a:ext cx="3500887" cy="350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50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CDAD01-30DF-1343-9D5C-F3BE9DA2DA47}"/>
              </a:ext>
            </a:extLst>
          </p:cNvPr>
          <p:cNvSpPr>
            <a:spLocks noGrp="1"/>
          </p:cNvSpPr>
          <p:nvPr>
            <p:ph type="title"/>
          </p:nvPr>
        </p:nvSpPr>
        <p:spPr/>
        <p:txBody>
          <a:bodyPr/>
          <a:lstStyle/>
          <a:p>
            <a:r>
              <a:rPr lang="nl-NL"/>
              <a:t>Material &amp; Links</a:t>
            </a:r>
          </a:p>
        </p:txBody>
      </p:sp>
      <p:sp>
        <p:nvSpPr>
          <p:cNvPr id="3" name="Tijdelijke aanduiding voor inhoud 2">
            <a:extLst>
              <a:ext uri="{FF2B5EF4-FFF2-40B4-BE49-F238E27FC236}">
                <a16:creationId xmlns:a16="http://schemas.microsoft.com/office/drawing/2014/main" id="{E255A57B-5591-1943-82A3-0DE2D6EA53AE}"/>
              </a:ext>
            </a:extLst>
          </p:cNvPr>
          <p:cNvSpPr>
            <a:spLocks noGrp="1"/>
          </p:cNvSpPr>
          <p:nvPr>
            <p:ph idx="1"/>
          </p:nvPr>
        </p:nvSpPr>
        <p:spPr/>
        <p:txBody>
          <a:bodyPr/>
          <a:lstStyle/>
          <a:p>
            <a:pPr>
              <a:tabLst>
                <a:tab pos="4795838" algn="l"/>
              </a:tabLst>
            </a:pPr>
            <a:r>
              <a:rPr lang="nl-NL">
                <a:hlinkClick r:id="rId2"/>
              </a:rPr>
              <a:t>https://r4ds.had.co.nz/index.html</a:t>
            </a:r>
            <a:r>
              <a:rPr lang="nl-NL"/>
              <a:t>	R for Data Science</a:t>
            </a:r>
          </a:p>
          <a:p>
            <a:pPr>
              <a:tabLst>
                <a:tab pos="4795838" algn="l"/>
              </a:tabLst>
            </a:pPr>
            <a:endParaRPr lang="nl-NL"/>
          </a:p>
          <a:p>
            <a:pPr>
              <a:tabLst>
                <a:tab pos="4795838" algn="l"/>
              </a:tabLst>
            </a:pPr>
            <a:r>
              <a:rPr lang="nl-NL">
                <a:hlinkClick r:id="rId3"/>
              </a:rPr>
              <a:t>https://www.r-project.org/about.html</a:t>
            </a:r>
            <a:endParaRPr lang="nl-NL"/>
          </a:p>
          <a:p>
            <a:pPr>
              <a:tabLst>
                <a:tab pos="4795838" algn="l"/>
              </a:tabLst>
            </a:pPr>
            <a:r>
              <a:rPr lang="nl-NL">
                <a:hlinkClick r:id="rId4"/>
              </a:rPr>
              <a:t>https://www.w3schools.com/r/default.asp</a:t>
            </a:r>
            <a:endParaRPr lang="nl-NL"/>
          </a:p>
          <a:p>
            <a:pPr>
              <a:tabLst>
                <a:tab pos="4795838" algn="l"/>
              </a:tabLst>
            </a:pPr>
            <a:r>
              <a:rPr lang="nl-NL">
                <a:hlinkClick r:id="rId5"/>
              </a:rPr>
              <a:t>https://www.javatpoint.com/r-tutorial</a:t>
            </a:r>
            <a:endParaRPr lang="nl-NL"/>
          </a:p>
          <a:p>
            <a:pPr>
              <a:tabLst>
                <a:tab pos="4795838" algn="l"/>
              </a:tabLst>
            </a:pPr>
            <a:r>
              <a:rPr lang="nl-NL">
                <a:hlinkClick r:id="rId6"/>
              </a:rPr>
              <a:t>https://www.tutorialspoint.com/r/index.htm</a:t>
            </a:r>
            <a:endParaRPr lang="nl-NL"/>
          </a:p>
          <a:p>
            <a:pPr>
              <a:tabLst>
                <a:tab pos="4795838" algn="l"/>
              </a:tabLst>
            </a:pPr>
            <a:r>
              <a:rPr lang="nl-NL">
                <a:hlinkClick r:id="rId7"/>
              </a:rPr>
              <a:t>https://www.geeksforgeeks.org/r-tutorial/?ref=lbp</a:t>
            </a:r>
            <a:endParaRPr lang="nl-NL"/>
          </a:p>
          <a:p>
            <a:pPr>
              <a:tabLst>
                <a:tab pos="4795838" algn="l"/>
              </a:tabLst>
            </a:pPr>
            <a:r>
              <a:rPr lang="nl-NL">
                <a:hlinkClick r:id="rId8"/>
              </a:rPr>
              <a:t>https://www.atnyla.com/tutorial/about-r-tutorial/7/409</a:t>
            </a:r>
            <a:endParaRPr lang="nl-NL"/>
          </a:p>
          <a:p>
            <a:pPr>
              <a:tabLst>
                <a:tab pos="4795838" algn="l"/>
              </a:tabLst>
            </a:pPr>
            <a:r>
              <a:rPr lang="nl-NL">
                <a:hlinkClick r:id="rId9"/>
              </a:rPr>
              <a:t>http://applied-r.com/</a:t>
            </a:r>
            <a:endParaRPr lang="nl-NL"/>
          </a:p>
          <a:p>
            <a:pPr>
              <a:tabLst>
                <a:tab pos="4795838" algn="l"/>
              </a:tabLst>
            </a:pPr>
            <a:endParaRPr lang="nl-NL"/>
          </a:p>
          <a:p>
            <a:pPr>
              <a:tabLst>
                <a:tab pos="4795838" algn="l"/>
              </a:tabLst>
            </a:pPr>
            <a:endParaRPr lang="nl-NL"/>
          </a:p>
        </p:txBody>
      </p:sp>
    </p:spTree>
    <p:extLst>
      <p:ext uri="{BB962C8B-B14F-4D97-AF65-F5344CB8AC3E}">
        <p14:creationId xmlns:p14="http://schemas.microsoft.com/office/powerpoint/2010/main" val="774906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7F855A-3772-DA4C-A51D-081FB8AB0BC1}"/>
              </a:ext>
            </a:extLst>
          </p:cNvPr>
          <p:cNvSpPr>
            <a:spLocks noGrp="1"/>
          </p:cNvSpPr>
          <p:nvPr>
            <p:ph type="title"/>
          </p:nvPr>
        </p:nvSpPr>
        <p:spPr/>
        <p:txBody>
          <a:bodyPr/>
          <a:lstStyle/>
          <a:p>
            <a:r>
              <a:rPr lang="nl-NL"/>
              <a:t>Packages</a:t>
            </a:r>
          </a:p>
        </p:txBody>
      </p:sp>
    </p:spTree>
    <p:extLst>
      <p:ext uri="{BB962C8B-B14F-4D97-AF65-F5344CB8AC3E}">
        <p14:creationId xmlns:p14="http://schemas.microsoft.com/office/powerpoint/2010/main" val="19656950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BAB3A2-69D3-6D44-BDB3-1E34609EDB45}"/>
              </a:ext>
            </a:extLst>
          </p:cNvPr>
          <p:cNvSpPr>
            <a:spLocks noGrp="1"/>
          </p:cNvSpPr>
          <p:nvPr>
            <p:ph type="title"/>
          </p:nvPr>
        </p:nvSpPr>
        <p:spPr/>
        <p:txBody>
          <a:bodyPr/>
          <a:lstStyle/>
          <a:p>
            <a:r>
              <a:rPr lang="nl-NL"/>
              <a:t>Libraries</a:t>
            </a:r>
          </a:p>
        </p:txBody>
      </p:sp>
      <p:sp>
        <p:nvSpPr>
          <p:cNvPr id="3" name="Tijdelijke aanduiding voor inhoud 2">
            <a:extLst>
              <a:ext uri="{FF2B5EF4-FFF2-40B4-BE49-F238E27FC236}">
                <a16:creationId xmlns:a16="http://schemas.microsoft.com/office/drawing/2014/main" id="{386158C2-6DCE-E64C-9109-4FA52A3D3BA9}"/>
              </a:ext>
            </a:extLst>
          </p:cNvPr>
          <p:cNvSpPr>
            <a:spLocks noGrp="1"/>
          </p:cNvSpPr>
          <p:nvPr>
            <p:ph idx="1"/>
          </p:nvPr>
        </p:nvSpPr>
        <p:spPr/>
        <p:txBody>
          <a:bodyPr/>
          <a:lstStyle/>
          <a:p>
            <a:r>
              <a:rPr lang="nl-NL"/>
              <a:t>tidyverse</a:t>
            </a:r>
          </a:p>
          <a:p>
            <a:r>
              <a:rPr lang="nl-NL"/>
              <a:t>dplyr</a:t>
            </a:r>
          </a:p>
          <a:p>
            <a:r>
              <a:rPr lang="nl-NL"/>
              <a:t>ggplots</a:t>
            </a:r>
          </a:p>
        </p:txBody>
      </p:sp>
    </p:spTree>
    <p:extLst>
      <p:ext uri="{BB962C8B-B14F-4D97-AF65-F5344CB8AC3E}">
        <p14:creationId xmlns:p14="http://schemas.microsoft.com/office/powerpoint/2010/main" val="294540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764210-6267-2243-87D6-C640A9A00687}"/>
              </a:ext>
            </a:extLst>
          </p:cNvPr>
          <p:cNvSpPr>
            <a:spLocks noGrp="1"/>
          </p:cNvSpPr>
          <p:nvPr>
            <p:ph type="title"/>
          </p:nvPr>
        </p:nvSpPr>
        <p:spPr/>
        <p:txBody>
          <a:bodyPr/>
          <a:lstStyle/>
          <a:p>
            <a:r>
              <a:rPr lang="nl-NL"/>
              <a:t>R package vignettes</a:t>
            </a:r>
          </a:p>
        </p:txBody>
      </p:sp>
      <p:sp>
        <p:nvSpPr>
          <p:cNvPr id="3" name="Tijdelijke aanduiding voor inhoud 2">
            <a:extLst>
              <a:ext uri="{FF2B5EF4-FFF2-40B4-BE49-F238E27FC236}">
                <a16:creationId xmlns:a16="http://schemas.microsoft.com/office/drawing/2014/main" id="{AA1069C0-9467-7048-B0AF-2A2EB656D4D6}"/>
              </a:ext>
            </a:extLst>
          </p:cNvPr>
          <p:cNvSpPr>
            <a:spLocks noGrp="1"/>
          </p:cNvSpPr>
          <p:nvPr>
            <p:ph idx="1"/>
          </p:nvPr>
        </p:nvSpPr>
        <p:spPr/>
        <p:txBody>
          <a:bodyPr/>
          <a:lstStyle/>
          <a:p>
            <a:r>
              <a:rPr lang="nl-NL"/>
              <a:t>Documentation</a:t>
            </a:r>
          </a:p>
          <a:p>
            <a:endParaRPr lang="nl-NL"/>
          </a:p>
        </p:txBody>
      </p:sp>
    </p:spTree>
    <p:extLst>
      <p:ext uri="{BB962C8B-B14F-4D97-AF65-F5344CB8AC3E}">
        <p14:creationId xmlns:p14="http://schemas.microsoft.com/office/powerpoint/2010/main" val="4056615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71E179-0542-9642-A9F6-6BD7681FDEE6}"/>
              </a:ext>
            </a:extLst>
          </p:cNvPr>
          <p:cNvSpPr>
            <a:spLocks noGrp="1"/>
          </p:cNvSpPr>
          <p:nvPr>
            <p:ph type="title"/>
          </p:nvPr>
        </p:nvSpPr>
        <p:spPr/>
        <p:txBody>
          <a:bodyPr/>
          <a:lstStyle/>
          <a:p>
            <a:r>
              <a:rPr lang="nl-NL"/>
              <a:t>tidyverse</a:t>
            </a:r>
          </a:p>
        </p:txBody>
      </p:sp>
      <p:sp>
        <p:nvSpPr>
          <p:cNvPr id="3" name="Tijdelijke aanduiding voor inhoud 2">
            <a:extLst>
              <a:ext uri="{FF2B5EF4-FFF2-40B4-BE49-F238E27FC236}">
                <a16:creationId xmlns:a16="http://schemas.microsoft.com/office/drawing/2014/main" id="{0B836CDF-C1B1-A54B-BA54-2E91FA24A776}"/>
              </a:ext>
            </a:extLst>
          </p:cNvPr>
          <p:cNvSpPr>
            <a:spLocks noGrp="1"/>
          </p:cNvSpPr>
          <p:nvPr>
            <p:ph idx="1"/>
          </p:nvPr>
        </p:nvSpPr>
        <p:spPr>
          <a:xfrm>
            <a:off x="628650" y="1825625"/>
            <a:ext cx="7886700" cy="4667250"/>
          </a:xfrm>
        </p:spPr>
        <p:txBody>
          <a:bodyPr>
            <a:normAutofit/>
          </a:bodyPr>
          <a:lstStyle/>
          <a:p>
            <a:r>
              <a:rPr lang="nl-NL"/>
              <a:t>The tidyverse is an opinionated </a:t>
            </a:r>
            <a:r>
              <a:rPr lang="nl-NL">
                <a:hlinkClick r:id="rId3"/>
              </a:rPr>
              <a:t>collection of R packages</a:t>
            </a:r>
            <a:r>
              <a:rPr lang="nl-NL"/>
              <a:t> designed for data science. All packages share an underlying design philosophy, grammar, and data structures.</a:t>
            </a:r>
          </a:p>
        </p:txBody>
      </p:sp>
      <p:graphicFrame>
        <p:nvGraphicFramePr>
          <p:cNvPr id="5" name="Tabel 5">
            <a:extLst>
              <a:ext uri="{FF2B5EF4-FFF2-40B4-BE49-F238E27FC236}">
                <a16:creationId xmlns:a16="http://schemas.microsoft.com/office/drawing/2014/main" id="{1047F128-705D-8947-B5C4-2DE02931637D}"/>
              </a:ext>
            </a:extLst>
          </p:cNvPr>
          <p:cNvGraphicFramePr>
            <a:graphicFrameLocks noGrp="1"/>
          </p:cNvGraphicFramePr>
          <p:nvPr>
            <p:extLst>
              <p:ext uri="{D42A27DB-BD31-4B8C-83A1-F6EECF244321}">
                <p14:modId xmlns:p14="http://schemas.microsoft.com/office/powerpoint/2010/main" val="2062933400"/>
              </p:ext>
            </p:extLst>
          </p:nvPr>
        </p:nvGraphicFramePr>
        <p:xfrm>
          <a:off x="628650" y="2970212"/>
          <a:ext cx="5394960" cy="3337560"/>
        </p:xfrm>
        <a:graphic>
          <a:graphicData uri="http://schemas.openxmlformats.org/drawingml/2006/table">
            <a:tbl>
              <a:tblPr>
                <a:tableStyleId>{5C22544A-7EE6-4342-B048-85BDC9FD1C3A}</a:tableStyleId>
              </a:tblPr>
              <a:tblGrid>
                <a:gridCol w="1798320">
                  <a:extLst>
                    <a:ext uri="{9D8B030D-6E8A-4147-A177-3AD203B41FA5}">
                      <a16:colId xmlns:a16="http://schemas.microsoft.com/office/drawing/2014/main" val="2347875227"/>
                    </a:ext>
                  </a:extLst>
                </a:gridCol>
                <a:gridCol w="1798320">
                  <a:extLst>
                    <a:ext uri="{9D8B030D-6E8A-4147-A177-3AD203B41FA5}">
                      <a16:colId xmlns:a16="http://schemas.microsoft.com/office/drawing/2014/main" val="282429854"/>
                    </a:ext>
                  </a:extLst>
                </a:gridCol>
                <a:gridCol w="1798320">
                  <a:extLst>
                    <a:ext uri="{9D8B030D-6E8A-4147-A177-3AD203B41FA5}">
                      <a16:colId xmlns:a16="http://schemas.microsoft.com/office/drawing/2014/main" val="443339393"/>
                    </a:ext>
                  </a:extLst>
                </a:gridCol>
              </a:tblGrid>
              <a:tr h="370840">
                <a:tc>
                  <a:txBody>
                    <a:bodyPr/>
                    <a:lstStyle/>
                    <a:p>
                      <a:r>
                        <a:rPr lang="nl-NL" sz="1600"/>
                        <a:t>ggplot2</a:t>
                      </a:r>
                    </a:p>
                  </a:txBody>
                  <a:tcPr/>
                </a:tc>
                <a:tc>
                  <a:txBody>
                    <a:bodyPr/>
                    <a:lstStyle/>
                    <a:p>
                      <a:r>
                        <a:rPr lang="nl-NL" sz="1600"/>
                        <a:t>DBI</a:t>
                      </a:r>
                    </a:p>
                  </a:txBody>
                  <a:tcPr/>
                </a:tc>
                <a:tc>
                  <a:txBody>
                    <a:bodyPr/>
                    <a:lstStyle/>
                    <a:p>
                      <a:r>
                        <a:rPr lang="nl-NL" sz="1600"/>
                        <a:t>lubridate</a:t>
                      </a:r>
                    </a:p>
                  </a:txBody>
                  <a:tcPr/>
                </a:tc>
                <a:extLst>
                  <a:ext uri="{0D108BD9-81ED-4DB2-BD59-A6C34878D82A}">
                    <a16:rowId xmlns:a16="http://schemas.microsoft.com/office/drawing/2014/main" val="1338963277"/>
                  </a:ext>
                </a:extLst>
              </a:tr>
              <a:tr h="370840">
                <a:tc>
                  <a:txBody>
                    <a:bodyPr/>
                    <a:lstStyle/>
                    <a:p>
                      <a:r>
                        <a:rPr lang="nl-NL" sz="1600"/>
                        <a:t>dplyr</a:t>
                      </a:r>
                    </a:p>
                  </a:txBody>
                  <a:tcPr/>
                </a:tc>
                <a:tc>
                  <a:txBody>
                    <a:bodyPr/>
                    <a:lstStyle/>
                    <a:p>
                      <a:r>
                        <a:rPr lang="nl-NL" sz="1600"/>
                        <a:t>haven</a:t>
                      </a:r>
                    </a:p>
                  </a:txBody>
                  <a:tcPr/>
                </a:tc>
                <a:tc>
                  <a:txBody>
                    <a:bodyPr/>
                    <a:lstStyle/>
                    <a:p>
                      <a:r>
                        <a:rPr lang="nl-NL" sz="1600"/>
                        <a:t>hms</a:t>
                      </a:r>
                    </a:p>
                  </a:txBody>
                  <a:tcPr/>
                </a:tc>
                <a:extLst>
                  <a:ext uri="{0D108BD9-81ED-4DB2-BD59-A6C34878D82A}">
                    <a16:rowId xmlns:a16="http://schemas.microsoft.com/office/drawing/2014/main" val="3331249261"/>
                  </a:ext>
                </a:extLst>
              </a:tr>
              <a:tr h="370840">
                <a:tc>
                  <a:txBody>
                    <a:bodyPr/>
                    <a:lstStyle/>
                    <a:p>
                      <a:r>
                        <a:rPr lang="nl-NL" sz="1600"/>
                        <a:t>tidyr</a:t>
                      </a:r>
                    </a:p>
                  </a:txBody>
                  <a:tcPr/>
                </a:tc>
                <a:tc>
                  <a:txBody>
                    <a:bodyPr/>
                    <a:lstStyle/>
                    <a:p>
                      <a:r>
                        <a:rPr lang="nl-NL" sz="1600"/>
                        <a:t>httr</a:t>
                      </a:r>
                    </a:p>
                  </a:txBody>
                  <a:tcPr/>
                </a:tc>
                <a:tc>
                  <a:txBody>
                    <a:bodyPr/>
                    <a:lstStyle/>
                    <a:p>
                      <a:r>
                        <a:rPr lang="nl-NL" sz="1600"/>
                        <a:t>blob</a:t>
                      </a:r>
                    </a:p>
                  </a:txBody>
                  <a:tcPr/>
                </a:tc>
                <a:extLst>
                  <a:ext uri="{0D108BD9-81ED-4DB2-BD59-A6C34878D82A}">
                    <a16:rowId xmlns:a16="http://schemas.microsoft.com/office/drawing/2014/main" val="1462593424"/>
                  </a:ext>
                </a:extLst>
              </a:tr>
              <a:tr h="370840">
                <a:tc>
                  <a:txBody>
                    <a:bodyPr/>
                    <a:lstStyle/>
                    <a:p>
                      <a:r>
                        <a:rPr lang="nl-NL" sz="1600"/>
                        <a:t>readr</a:t>
                      </a:r>
                    </a:p>
                  </a:txBody>
                  <a:tcPr/>
                </a:tc>
                <a:tc>
                  <a:txBody>
                    <a:bodyPr/>
                    <a:lstStyle/>
                    <a:p>
                      <a:r>
                        <a:rPr lang="nl-NL" sz="1600"/>
                        <a:t>readxl</a:t>
                      </a:r>
                    </a:p>
                  </a:txBody>
                  <a:tcPr/>
                </a:tc>
                <a:tc>
                  <a:txBody>
                    <a:bodyPr/>
                    <a:lstStyle/>
                    <a:p>
                      <a:r>
                        <a:rPr lang="nl-NL" sz="1600"/>
                        <a:t>dbplyr</a:t>
                      </a:r>
                    </a:p>
                  </a:txBody>
                  <a:tcPr/>
                </a:tc>
                <a:extLst>
                  <a:ext uri="{0D108BD9-81ED-4DB2-BD59-A6C34878D82A}">
                    <a16:rowId xmlns:a16="http://schemas.microsoft.com/office/drawing/2014/main" val="188424914"/>
                  </a:ext>
                </a:extLst>
              </a:tr>
              <a:tr h="370840">
                <a:tc>
                  <a:txBody>
                    <a:bodyPr/>
                    <a:lstStyle/>
                    <a:p>
                      <a:r>
                        <a:rPr lang="nl-NL" sz="1600"/>
                        <a:t>purrr</a:t>
                      </a:r>
                    </a:p>
                  </a:txBody>
                  <a:tcPr/>
                </a:tc>
                <a:tc>
                  <a:txBody>
                    <a:bodyPr/>
                    <a:lstStyle/>
                    <a:p>
                      <a:r>
                        <a:rPr lang="nl-NL" sz="1600"/>
                        <a:t>googlesheets4</a:t>
                      </a:r>
                    </a:p>
                  </a:txBody>
                  <a:tcPr/>
                </a:tc>
                <a:tc>
                  <a:txBody>
                    <a:bodyPr/>
                    <a:lstStyle/>
                    <a:p>
                      <a:r>
                        <a:rPr lang="nl-NL" sz="1600"/>
                        <a:t>dtplyr</a:t>
                      </a:r>
                    </a:p>
                  </a:txBody>
                  <a:tcPr/>
                </a:tc>
                <a:extLst>
                  <a:ext uri="{0D108BD9-81ED-4DB2-BD59-A6C34878D82A}">
                    <a16:rowId xmlns:a16="http://schemas.microsoft.com/office/drawing/2014/main" val="3352068095"/>
                  </a:ext>
                </a:extLst>
              </a:tr>
              <a:tr h="370840">
                <a:tc>
                  <a:txBody>
                    <a:bodyPr/>
                    <a:lstStyle/>
                    <a:p>
                      <a:r>
                        <a:rPr lang="nl-NL" sz="1600"/>
                        <a:t>tibble</a:t>
                      </a:r>
                    </a:p>
                  </a:txBody>
                  <a:tcPr/>
                </a:tc>
                <a:tc>
                  <a:txBody>
                    <a:bodyPr/>
                    <a:lstStyle/>
                    <a:p>
                      <a:r>
                        <a:rPr lang="nl-NL" sz="1600"/>
                        <a:t>googledrive</a:t>
                      </a:r>
                    </a:p>
                  </a:txBody>
                  <a:tcPr/>
                </a:tc>
                <a:tc>
                  <a:txBody>
                    <a:bodyPr/>
                    <a:lstStyle/>
                    <a:p>
                      <a:r>
                        <a:rPr lang="nl-NL" sz="1600"/>
                        <a:t>magrittr</a:t>
                      </a:r>
                    </a:p>
                  </a:txBody>
                  <a:tcPr/>
                </a:tc>
                <a:extLst>
                  <a:ext uri="{0D108BD9-81ED-4DB2-BD59-A6C34878D82A}">
                    <a16:rowId xmlns:a16="http://schemas.microsoft.com/office/drawing/2014/main" val="2222051444"/>
                  </a:ext>
                </a:extLst>
              </a:tr>
              <a:tr h="370840">
                <a:tc>
                  <a:txBody>
                    <a:bodyPr/>
                    <a:lstStyle/>
                    <a:p>
                      <a:r>
                        <a:rPr lang="nl-NL" sz="1600"/>
                        <a:t>stringr</a:t>
                      </a:r>
                    </a:p>
                  </a:txBody>
                  <a:tcPr/>
                </a:tc>
                <a:tc>
                  <a:txBody>
                    <a:bodyPr/>
                    <a:lstStyle/>
                    <a:p>
                      <a:r>
                        <a:rPr lang="nl-NL" sz="1600"/>
                        <a:t>rvest</a:t>
                      </a:r>
                    </a:p>
                  </a:txBody>
                  <a:tcPr/>
                </a:tc>
                <a:tc>
                  <a:txBody>
                    <a:bodyPr/>
                    <a:lstStyle/>
                    <a:p>
                      <a:r>
                        <a:rPr lang="nl-NL" sz="1600"/>
                        <a:t>glue</a:t>
                      </a:r>
                    </a:p>
                  </a:txBody>
                  <a:tcPr/>
                </a:tc>
                <a:extLst>
                  <a:ext uri="{0D108BD9-81ED-4DB2-BD59-A6C34878D82A}">
                    <a16:rowId xmlns:a16="http://schemas.microsoft.com/office/drawing/2014/main" val="87916029"/>
                  </a:ext>
                </a:extLst>
              </a:tr>
              <a:tr h="370840">
                <a:tc>
                  <a:txBody>
                    <a:bodyPr/>
                    <a:lstStyle/>
                    <a:p>
                      <a:r>
                        <a:rPr lang="nl-NL" sz="1600"/>
                        <a:t>forcats</a:t>
                      </a:r>
                    </a:p>
                  </a:txBody>
                  <a:tcPr/>
                </a:tc>
                <a:tc>
                  <a:txBody>
                    <a:bodyPr/>
                    <a:lstStyle/>
                    <a:p>
                      <a:r>
                        <a:rPr lang="nl-NL" sz="1600"/>
                        <a:t>jsonlite</a:t>
                      </a:r>
                    </a:p>
                  </a:txBody>
                  <a:tcPr/>
                </a:tc>
                <a:tc>
                  <a:txBody>
                    <a:bodyPr/>
                    <a:lstStyle/>
                    <a:p>
                      <a:r>
                        <a:rPr lang="nl-NL" sz="1600"/>
                        <a:t>tidymodels</a:t>
                      </a:r>
                    </a:p>
                  </a:txBody>
                  <a:tcPr/>
                </a:tc>
                <a:extLst>
                  <a:ext uri="{0D108BD9-81ED-4DB2-BD59-A6C34878D82A}">
                    <a16:rowId xmlns:a16="http://schemas.microsoft.com/office/drawing/2014/main" val="609847125"/>
                  </a:ext>
                </a:extLst>
              </a:tr>
              <a:tr h="370840">
                <a:tc>
                  <a:txBody>
                    <a:bodyPr/>
                    <a:lstStyle/>
                    <a:p>
                      <a:endParaRPr lang="nl-NL" sz="1600"/>
                    </a:p>
                  </a:txBody>
                  <a:tcPr/>
                </a:tc>
                <a:tc>
                  <a:txBody>
                    <a:bodyPr/>
                    <a:lstStyle/>
                    <a:p>
                      <a:r>
                        <a:rPr lang="nl-NL" sz="1600"/>
                        <a:t>xml2</a:t>
                      </a:r>
                    </a:p>
                  </a:txBody>
                  <a:tcPr/>
                </a:tc>
                <a:tc>
                  <a:txBody>
                    <a:bodyPr/>
                    <a:lstStyle/>
                    <a:p>
                      <a:endParaRPr lang="nl-NL" sz="1600"/>
                    </a:p>
                  </a:txBody>
                  <a:tcPr/>
                </a:tc>
                <a:extLst>
                  <a:ext uri="{0D108BD9-81ED-4DB2-BD59-A6C34878D82A}">
                    <a16:rowId xmlns:a16="http://schemas.microsoft.com/office/drawing/2014/main" val="3877501491"/>
                  </a:ext>
                </a:extLst>
              </a:tr>
            </a:tbl>
          </a:graphicData>
        </a:graphic>
      </p:graphicFrame>
    </p:spTree>
    <p:extLst>
      <p:ext uri="{BB962C8B-B14F-4D97-AF65-F5344CB8AC3E}">
        <p14:creationId xmlns:p14="http://schemas.microsoft.com/office/powerpoint/2010/main" val="27588506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E3C126-31FE-3F49-A3BD-A3E8A11E2F50}"/>
              </a:ext>
            </a:extLst>
          </p:cNvPr>
          <p:cNvSpPr>
            <a:spLocks noGrp="1"/>
          </p:cNvSpPr>
          <p:nvPr>
            <p:ph type="title"/>
          </p:nvPr>
        </p:nvSpPr>
        <p:spPr/>
        <p:txBody>
          <a:bodyPr/>
          <a:lstStyle/>
          <a:p>
            <a:r>
              <a:rPr lang="nl-NL"/>
              <a:t>pipe %&gt;%</a:t>
            </a:r>
          </a:p>
        </p:txBody>
      </p:sp>
      <p:sp>
        <p:nvSpPr>
          <p:cNvPr id="3" name="Tijdelijke aanduiding voor inhoud 2">
            <a:extLst>
              <a:ext uri="{FF2B5EF4-FFF2-40B4-BE49-F238E27FC236}">
                <a16:creationId xmlns:a16="http://schemas.microsoft.com/office/drawing/2014/main" id="{03B5EBCC-F054-B645-A021-9F9698769685}"/>
              </a:ext>
            </a:extLst>
          </p:cNvPr>
          <p:cNvSpPr>
            <a:spLocks noGrp="1"/>
          </p:cNvSpPr>
          <p:nvPr>
            <p:ph idx="1"/>
          </p:nvPr>
        </p:nvSpPr>
        <p:spPr>
          <a:xfrm>
            <a:off x="628650" y="1825625"/>
            <a:ext cx="7886700" cy="4826635"/>
          </a:xfrm>
        </p:spPr>
        <p:txBody>
          <a:bodyPr>
            <a:normAutofit/>
          </a:bodyPr>
          <a:lstStyle/>
          <a:p>
            <a:pPr>
              <a:tabLst>
                <a:tab pos="3413125" algn="l"/>
              </a:tabLst>
            </a:pPr>
            <a:r>
              <a:rPr lang="nl-NL"/>
              <a:t>Package magrittr</a:t>
            </a:r>
          </a:p>
          <a:p>
            <a:pPr>
              <a:tabLst>
                <a:tab pos="3413125" algn="l"/>
              </a:tabLst>
            </a:pPr>
            <a:endParaRPr lang="nl-NL"/>
          </a:p>
          <a:p>
            <a:pPr>
              <a:tabLst>
                <a:tab pos="3413125" algn="l"/>
              </a:tabLst>
            </a:pPr>
            <a:r>
              <a:rPr lang="nl-NL"/>
              <a:t>Basic piping</a:t>
            </a:r>
          </a:p>
          <a:p>
            <a:pPr marL="685800" lvl="2">
              <a:tabLst>
                <a:tab pos="3413125" algn="l"/>
              </a:tabLst>
            </a:pPr>
            <a:r>
              <a:rPr lang="nl-NL"/>
              <a:t>x %&gt;% f 	is equivalent to f(x)</a:t>
            </a:r>
          </a:p>
          <a:p>
            <a:pPr marL="685800" lvl="2">
              <a:tabLst>
                <a:tab pos="3413125" algn="l"/>
              </a:tabLst>
            </a:pPr>
            <a:r>
              <a:rPr lang="nl-NL"/>
              <a:t>x %&gt;% f(y)	is equivalent to f(x, y)</a:t>
            </a:r>
          </a:p>
          <a:p>
            <a:pPr marL="685800" lvl="2">
              <a:tabLst>
                <a:tab pos="3413125" algn="l"/>
              </a:tabLst>
            </a:pPr>
            <a:r>
              <a:rPr lang="nl-NL"/>
              <a:t>x %&gt;% f %&gt;% g %&gt;% h	is equivalent to h(g(f(x)))</a:t>
            </a:r>
          </a:p>
          <a:p>
            <a:pPr>
              <a:tabLst>
                <a:tab pos="3413125" algn="l"/>
              </a:tabLst>
            </a:pPr>
            <a:endParaRPr lang="nl-NL"/>
          </a:p>
          <a:p>
            <a:pPr>
              <a:tabLst>
                <a:tab pos="3413125" algn="l"/>
              </a:tabLst>
            </a:pPr>
            <a:r>
              <a:rPr lang="nl-NL"/>
              <a:t>The argument placeholder</a:t>
            </a:r>
          </a:p>
          <a:p>
            <a:pPr lvl="1">
              <a:tabLst>
                <a:tab pos="3413125" algn="l"/>
              </a:tabLst>
            </a:pPr>
            <a:r>
              <a:rPr lang="nl-NL"/>
              <a:t>x %&gt;% f(y, .)	is equivalent to f(y, x)</a:t>
            </a:r>
          </a:p>
          <a:p>
            <a:pPr lvl="1">
              <a:tabLst>
                <a:tab pos="3413125" algn="l"/>
              </a:tabLst>
            </a:pPr>
            <a:r>
              <a:rPr lang="nl-NL"/>
              <a:t>x %&gt;% f(y, z = .)	is equivalent to f(y, z = x)</a:t>
            </a:r>
          </a:p>
        </p:txBody>
      </p:sp>
    </p:spTree>
    <p:extLst>
      <p:ext uri="{BB962C8B-B14F-4D97-AF65-F5344CB8AC3E}">
        <p14:creationId xmlns:p14="http://schemas.microsoft.com/office/powerpoint/2010/main" val="16204086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9EF968-2BB7-1448-80AC-E8430A2CFDDC}"/>
              </a:ext>
            </a:extLst>
          </p:cNvPr>
          <p:cNvSpPr>
            <a:spLocks noGrp="1"/>
          </p:cNvSpPr>
          <p:nvPr>
            <p:ph type="title"/>
          </p:nvPr>
        </p:nvSpPr>
        <p:spPr/>
        <p:txBody>
          <a:bodyPr/>
          <a:lstStyle/>
          <a:p>
            <a:r>
              <a:rPr lang="nl-NL"/>
              <a:t>tibble</a:t>
            </a:r>
          </a:p>
        </p:txBody>
      </p:sp>
      <p:sp>
        <p:nvSpPr>
          <p:cNvPr id="3" name="Tijdelijke aanduiding voor inhoud 2">
            <a:extLst>
              <a:ext uri="{FF2B5EF4-FFF2-40B4-BE49-F238E27FC236}">
                <a16:creationId xmlns:a16="http://schemas.microsoft.com/office/drawing/2014/main" id="{A5030E44-3BCE-FF4B-9AAB-0B2C87DE96C0}"/>
              </a:ext>
            </a:extLst>
          </p:cNvPr>
          <p:cNvSpPr>
            <a:spLocks noGrp="1"/>
          </p:cNvSpPr>
          <p:nvPr>
            <p:ph idx="1"/>
          </p:nvPr>
        </p:nvSpPr>
        <p:spPr/>
        <p:txBody>
          <a:bodyPr/>
          <a:lstStyle/>
          <a:p>
            <a:r>
              <a:rPr lang="nl-NL" i="1"/>
              <a:t>“Tibbles”</a:t>
            </a:r>
            <a:r>
              <a:rPr lang="nl-NL"/>
              <a:t> are a new modern data frame. It keeps many important features of the original data frame. It removes many of the outdated features.</a:t>
            </a:r>
          </a:p>
        </p:txBody>
      </p:sp>
      <p:sp>
        <p:nvSpPr>
          <p:cNvPr id="4" name="Tekstvak 3">
            <a:extLst>
              <a:ext uri="{FF2B5EF4-FFF2-40B4-BE49-F238E27FC236}">
                <a16:creationId xmlns:a16="http://schemas.microsoft.com/office/drawing/2014/main" id="{6D1CD937-2EC2-2243-8C4B-370D37725702}"/>
              </a:ext>
            </a:extLst>
          </p:cNvPr>
          <p:cNvSpPr txBox="1"/>
          <p:nvPr/>
        </p:nvSpPr>
        <p:spPr>
          <a:xfrm>
            <a:off x="194310" y="6492875"/>
            <a:ext cx="6332220" cy="307777"/>
          </a:xfrm>
          <a:prstGeom prst="rect">
            <a:avLst/>
          </a:prstGeom>
          <a:noFill/>
        </p:spPr>
        <p:txBody>
          <a:bodyPr wrap="square" rtlCol="0">
            <a:spAutoFit/>
          </a:bodyPr>
          <a:lstStyle/>
          <a:p>
            <a:r>
              <a:rPr lang="nl-NL" sz="1400">
                <a:solidFill>
                  <a:schemeClr val="accent6">
                    <a:lumMod val="75000"/>
                  </a:schemeClr>
                </a:solidFill>
              </a:rPr>
              <a:t>★ http://statseducation.com/Introduction-to-R/modules/getting%20data/tibbles/</a:t>
            </a:r>
          </a:p>
        </p:txBody>
      </p:sp>
    </p:spTree>
    <p:extLst>
      <p:ext uri="{BB962C8B-B14F-4D97-AF65-F5344CB8AC3E}">
        <p14:creationId xmlns:p14="http://schemas.microsoft.com/office/powerpoint/2010/main" val="3043376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7D9C76-07BF-EB4E-BEDB-530449C79AC8}"/>
              </a:ext>
            </a:extLst>
          </p:cNvPr>
          <p:cNvSpPr>
            <a:spLocks noGrp="1"/>
          </p:cNvSpPr>
          <p:nvPr>
            <p:ph type="title"/>
          </p:nvPr>
        </p:nvSpPr>
        <p:spPr/>
        <p:txBody>
          <a:bodyPr/>
          <a:lstStyle/>
          <a:p>
            <a:r>
              <a:rPr lang="nl-NL"/>
              <a:t>data.table</a:t>
            </a:r>
          </a:p>
        </p:txBody>
      </p:sp>
      <p:sp>
        <p:nvSpPr>
          <p:cNvPr id="3" name="Tijdelijke aanduiding voor inhoud 2">
            <a:extLst>
              <a:ext uri="{FF2B5EF4-FFF2-40B4-BE49-F238E27FC236}">
                <a16:creationId xmlns:a16="http://schemas.microsoft.com/office/drawing/2014/main" id="{3D59E034-6EEC-D046-A899-9CC1F977C7C2}"/>
              </a:ext>
            </a:extLst>
          </p:cNvPr>
          <p:cNvSpPr>
            <a:spLocks noGrp="1"/>
          </p:cNvSpPr>
          <p:nvPr>
            <p:ph idx="1"/>
          </p:nvPr>
        </p:nvSpPr>
        <p:spPr/>
        <p:txBody>
          <a:bodyPr/>
          <a:lstStyle/>
          <a:p>
            <a:r>
              <a:rPr lang="nl-NL"/>
              <a:t>data.table provides a high-performance version of base R’s data.frame with syntax and feature enhancements for ease of use, convenience and programming speed.</a:t>
            </a:r>
          </a:p>
        </p:txBody>
      </p:sp>
      <p:sp>
        <p:nvSpPr>
          <p:cNvPr id="4" name="Tekstvak 3">
            <a:extLst>
              <a:ext uri="{FF2B5EF4-FFF2-40B4-BE49-F238E27FC236}">
                <a16:creationId xmlns:a16="http://schemas.microsoft.com/office/drawing/2014/main" id="{E6CA9B5F-EB50-8540-9575-479459D44C02}"/>
              </a:ext>
            </a:extLst>
          </p:cNvPr>
          <p:cNvSpPr txBox="1"/>
          <p:nvPr/>
        </p:nvSpPr>
        <p:spPr>
          <a:xfrm>
            <a:off x="708660" y="2933691"/>
            <a:ext cx="7886700" cy="3035598"/>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dirty="0"/>
              <a:t>library(data.table)</a:t>
            </a:r>
          </a:p>
          <a:p>
            <a:endParaRPr lang="nl-NL" dirty="0"/>
          </a:p>
          <a:p>
            <a:r>
              <a:rPr lang="nl-NL" dirty="0"/>
              <a:t>DT = as.data.table(iris)</a:t>
            </a:r>
          </a:p>
          <a:p>
            <a:endParaRPr lang="nl-NL" dirty="0"/>
          </a:p>
          <a:p>
            <a:r>
              <a:rPr lang="nl-NL" dirty="0">
                <a:solidFill>
                  <a:schemeClr val="tx1">
                    <a:lumMod val="50000"/>
                    <a:lumOff val="50000"/>
                  </a:schemeClr>
                </a:solidFill>
              </a:rPr>
              <a:t># FROM[WHERE, SELECT, GROUP BY]</a:t>
            </a:r>
          </a:p>
          <a:p>
            <a:r>
              <a:rPr lang="nl-NL" dirty="0">
                <a:solidFill>
                  <a:schemeClr val="tx1">
                    <a:lumMod val="50000"/>
                    <a:lumOff val="50000"/>
                  </a:schemeClr>
                </a:solidFill>
              </a:rPr>
              <a:t># DT  [i,     j,      by]</a:t>
            </a:r>
          </a:p>
          <a:p>
            <a:endParaRPr lang="nl-NL" dirty="0"/>
          </a:p>
          <a:p>
            <a:r>
              <a:rPr lang="nl-NL" dirty="0"/>
              <a:t>DT[Petal.Width &gt; 1.0, mean(Petal.Length), by = Species]</a:t>
            </a:r>
          </a:p>
          <a:p>
            <a:r>
              <a:rPr lang="nl-NL" dirty="0">
                <a:solidFill>
                  <a:schemeClr val="tx1">
                    <a:lumMod val="50000"/>
                    <a:lumOff val="50000"/>
                  </a:schemeClr>
                </a:solidFill>
              </a:rPr>
              <a:t>#      Species       V1</a:t>
            </a:r>
          </a:p>
          <a:p>
            <a:r>
              <a:rPr lang="nl-NL" dirty="0">
                <a:solidFill>
                  <a:schemeClr val="tx1">
                    <a:lumMod val="50000"/>
                    <a:lumOff val="50000"/>
                  </a:schemeClr>
                </a:solidFill>
              </a:rPr>
              <a:t>#1: versicolor 4.362791</a:t>
            </a:r>
          </a:p>
          <a:p>
            <a:r>
              <a:rPr lang="nl-NL" dirty="0">
                <a:solidFill>
                  <a:schemeClr val="tx1">
                    <a:lumMod val="50000"/>
                    <a:lumOff val="50000"/>
                  </a:schemeClr>
                </a:solidFill>
              </a:rPr>
              <a:t>#2:  virginica 5.552000</a:t>
            </a:r>
          </a:p>
        </p:txBody>
      </p:sp>
    </p:spTree>
    <p:extLst>
      <p:ext uri="{BB962C8B-B14F-4D97-AF65-F5344CB8AC3E}">
        <p14:creationId xmlns:p14="http://schemas.microsoft.com/office/powerpoint/2010/main" val="1946251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29CC10-3868-3A41-8B14-1B04684405F1}"/>
              </a:ext>
            </a:extLst>
          </p:cNvPr>
          <p:cNvSpPr>
            <a:spLocks noGrp="1"/>
          </p:cNvSpPr>
          <p:nvPr>
            <p:ph type="title"/>
          </p:nvPr>
        </p:nvSpPr>
        <p:spPr/>
        <p:txBody>
          <a:bodyPr/>
          <a:lstStyle/>
          <a:p>
            <a:r>
              <a:rPr lang="nl-NL"/>
              <a:t>ggplot2</a:t>
            </a:r>
          </a:p>
        </p:txBody>
      </p:sp>
      <p:sp>
        <p:nvSpPr>
          <p:cNvPr id="3" name="Tijdelijke aanduiding voor inhoud 2">
            <a:extLst>
              <a:ext uri="{FF2B5EF4-FFF2-40B4-BE49-F238E27FC236}">
                <a16:creationId xmlns:a16="http://schemas.microsoft.com/office/drawing/2014/main" id="{09A23E47-C16B-6C40-93F5-7290369E3816}"/>
              </a:ext>
            </a:extLst>
          </p:cNvPr>
          <p:cNvSpPr>
            <a:spLocks noGrp="1"/>
          </p:cNvSpPr>
          <p:nvPr>
            <p:ph idx="1"/>
          </p:nvPr>
        </p:nvSpPr>
        <p:spPr>
          <a:xfrm>
            <a:off x="628650" y="1825625"/>
            <a:ext cx="7886700" cy="4786631"/>
          </a:xfrm>
        </p:spPr>
        <p:txBody>
          <a:bodyPr>
            <a:normAutofit/>
          </a:bodyPr>
          <a:lstStyle/>
          <a:p>
            <a:r>
              <a:rPr lang="nl-NL" b="1"/>
              <a:t>Grammar of Graphics</a:t>
            </a:r>
            <a:r>
              <a:rPr lang="nl-NL"/>
              <a:t> </a:t>
            </a:r>
            <a:br>
              <a:rPr lang="nl-NL"/>
            </a:br>
            <a:endParaRPr lang="nl-NL"/>
          </a:p>
          <a:p>
            <a:pPr marL="0" indent="0">
              <a:buNone/>
            </a:pPr>
            <a:endParaRPr lang="nl-NL"/>
          </a:p>
          <a:p>
            <a:pPr fontAlgn="base"/>
            <a:r>
              <a:rPr lang="nl-NL"/>
              <a:t>Building Blocks of layers with the grammar of graphics</a:t>
            </a:r>
          </a:p>
          <a:p>
            <a:pPr lvl="1" fontAlgn="base"/>
            <a:r>
              <a:rPr lang="nl-NL" b="1"/>
              <a:t>Data:</a:t>
            </a:r>
            <a:r>
              <a:rPr lang="nl-NL"/>
              <a:t> The element is the data set itself</a:t>
            </a:r>
          </a:p>
          <a:p>
            <a:pPr lvl="1" fontAlgn="base"/>
            <a:r>
              <a:rPr lang="nl-NL" b="1"/>
              <a:t>Aesthetics:</a:t>
            </a:r>
            <a:r>
              <a:rPr lang="nl-NL"/>
              <a:t> The data is to map onto the Aesthetics attributes such as x-axis, y-axis, color, fill, size, labels, alpha, shape, line width, line type</a:t>
            </a:r>
          </a:p>
          <a:p>
            <a:pPr lvl="1" fontAlgn="base"/>
            <a:r>
              <a:rPr lang="nl-NL" b="1"/>
              <a:t>Geometrics:</a:t>
            </a:r>
            <a:r>
              <a:rPr lang="nl-NL"/>
              <a:t> How our data being displayed using point, line, histogram, bar, boxplot</a:t>
            </a:r>
          </a:p>
          <a:p>
            <a:pPr lvl="1" fontAlgn="base"/>
            <a:r>
              <a:rPr lang="nl-NL" b="1"/>
              <a:t>Facets:</a:t>
            </a:r>
            <a:r>
              <a:rPr lang="nl-NL"/>
              <a:t> It displays the subset of the data using Columns and rows</a:t>
            </a:r>
          </a:p>
          <a:p>
            <a:pPr lvl="1" fontAlgn="base"/>
            <a:r>
              <a:rPr lang="nl-NL" b="1"/>
              <a:t>Statistics:</a:t>
            </a:r>
            <a:r>
              <a:rPr lang="nl-NL"/>
              <a:t> Binning, smoothing, descriptive, intermediate</a:t>
            </a:r>
          </a:p>
          <a:p>
            <a:pPr lvl="1" fontAlgn="base"/>
            <a:r>
              <a:rPr lang="nl-NL" b="1"/>
              <a:t>Coordinates:</a:t>
            </a:r>
            <a:r>
              <a:rPr lang="nl-NL"/>
              <a:t> the space between data and display using Cartesian, fixed, polar, limits</a:t>
            </a:r>
          </a:p>
          <a:p>
            <a:pPr lvl="1" fontAlgn="base"/>
            <a:r>
              <a:rPr lang="nl-NL" b="1"/>
              <a:t>Themes:</a:t>
            </a:r>
            <a:r>
              <a:rPr lang="nl-NL"/>
              <a:t> Non-data link</a:t>
            </a:r>
          </a:p>
          <a:p>
            <a:endParaRPr lang="nl-NL"/>
          </a:p>
        </p:txBody>
      </p:sp>
      <p:pic>
        <p:nvPicPr>
          <p:cNvPr id="1026" name="Picture 2">
            <a:extLst>
              <a:ext uri="{FF2B5EF4-FFF2-40B4-BE49-F238E27FC236}">
                <a16:creationId xmlns:a16="http://schemas.microsoft.com/office/drawing/2014/main" id="{62F93BB3-3361-E143-8E31-AAEB0E9C0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090" y="245744"/>
            <a:ext cx="4674870" cy="2337435"/>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a:extLst>
              <a:ext uri="{FF2B5EF4-FFF2-40B4-BE49-F238E27FC236}">
                <a16:creationId xmlns:a16="http://schemas.microsoft.com/office/drawing/2014/main" id="{1C8929E7-BA86-0341-849C-0DF60ACFC013}"/>
              </a:ext>
            </a:extLst>
          </p:cNvPr>
          <p:cNvSpPr txBox="1"/>
          <p:nvPr/>
        </p:nvSpPr>
        <p:spPr>
          <a:xfrm>
            <a:off x="194310" y="6492875"/>
            <a:ext cx="6652260" cy="307777"/>
          </a:xfrm>
          <a:prstGeom prst="rect">
            <a:avLst/>
          </a:prstGeom>
          <a:noFill/>
        </p:spPr>
        <p:txBody>
          <a:bodyPr wrap="square" rtlCol="0">
            <a:spAutoFit/>
          </a:bodyPr>
          <a:lstStyle/>
          <a:p>
            <a:r>
              <a:rPr lang="nl-NL" sz="1400">
                <a:solidFill>
                  <a:schemeClr val="accent6">
                    <a:lumMod val="75000"/>
                  </a:schemeClr>
                </a:solidFill>
              </a:rPr>
              <a:t>★ https://ggplot2.tidyverse.org/reference/index.html</a:t>
            </a:r>
          </a:p>
        </p:txBody>
      </p:sp>
    </p:spTree>
    <p:extLst>
      <p:ext uri="{BB962C8B-B14F-4D97-AF65-F5344CB8AC3E}">
        <p14:creationId xmlns:p14="http://schemas.microsoft.com/office/powerpoint/2010/main" val="24972809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EA6C69-BE02-2149-8A8A-CA213C9EF573}"/>
              </a:ext>
            </a:extLst>
          </p:cNvPr>
          <p:cNvSpPr>
            <a:spLocks noGrp="1"/>
          </p:cNvSpPr>
          <p:nvPr>
            <p:ph type="title"/>
          </p:nvPr>
        </p:nvSpPr>
        <p:spPr/>
        <p:txBody>
          <a:bodyPr/>
          <a:lstStyle/>
          <a:p>
            <a:r>
              <a:rPr lang="nl-NL"/>
              <a:t>dplyr</a:t>
            </a:r>
          </a:p>
        </p:txBody>
      </p:sp>
      <p:sp>
        <p:nvSpPr>
          <p:cNvPr id="3" name="Tijdelijke aanduiding voor inhoud 2">
            <a:extLst>
              <a:ext uri="{FF2B5EF4-FFF2-40B4-BE49-F238E27FC236}">
                <a16:creationId xmlns:a16="http://schemas.microsoft.com/office/drawing/2014/main" id="{76034622-17E6-7041-BFFB-83B4FE8B173D}"/>
              </a:ext>
            </a:extLst>
          </p:cNvPr>
          <p:cNvSpPr>
            <a:spLocks noGrp="1"/>
          </p:cNvSpPr>
          <p:nvPr>
            <p:ph idx="1"/>
          </p:nvPr>
        </p:nvSpPr>
        <p:spPr/>
        <p:txBody>
          <a:bodyPr/>
          <a:lstStyle/>
          <a:p>
            <a:r>
              <a:rPr lang="nl-NL"/>
              <a:t>Grammar of Data Manipulation</a:t>
            </a:r>
          </a:p>
          <a:p>
            <a:endParaRPr lang="nl-NL"/>
          </a:p>
          <a:p>
            <a:r>
              <a:rPr lang="nl-NL" b="1"/>
              <a:t>mutate()</a:t>
            </a:r>
            <a:r>
              <a:rPr lang="nl-NL"/>
              <a:t> adds new variables that are functions of existing variables</a:t>
            </a:r>
          </a:p>
          <a:p>
            <a:r>
              <a:rPr lang="nl-NL" b="1"/>
              <a:t>select()</a:t>
            </a:r>
            <a:r>
              <a:rPr lang="nl-NL"/>
              <a:t> picks variables based on their names.</a:t>
            </a:r>
          </a:p>
          <a:p>
            <a:r>
              <a:rPr lang="nl-NL" b="1"/>
              <a:t>filter()</a:t>
            </a:r>
            <a:r>
              <a:rPr lang="nl-NL"/>
              <a:t> picks cases based on their values.</a:t>
            </a:r>
          </a:p>
          <a:p>
            <a:r>
              <a:rPr lang="nl-NL" b="1"/>
              <a:t>summarise()</a:t>
            </a:r>
            <a:r>
              <a:rPr lang="nl-NL"/>
              <a:t> reduces multiple values down to a single summary.</a:t>
            </a:r>
          </a:p>
          <a:p>
            <a:r>
              <a:rPr lang="nl-NL" b="1"/>
              <a:t>arrange()</a:t>
            </a:r>
            <a:r>
              <a:rPr lang="nl-NL"/>
              <a:t> changes the ordering of the rows.</a:t>
            </a:r>
          </a:p>
          <a:p>
            <a:endParaRPr lang="nl-NL"/>
          </a:p>
        </p:txBody>
      </p:sp>
      <p:sp>
        <p:nvSpPr>
          <p:cNvPr id="4" name="Tekstvak 3">
            <a:extLst>
              <a:ext uri="{FF2B5EF4-FFF2-40B4-BE49-F238E27FC236}">
                <a16:creationId xmlns:a16="http://schemas.microsoft.com/office/drawing/2014/main" id="{C7111E0F-7274-B24A-9270-5625F376204C}"/>
              </a:ext>
            </a:extLst>
          </p:cNvPr>
          <p:cNvSpPr txBox="1"/>
          <p:nvPr/>
        </p:nvSpPr>
        <p:spPr>
          <a:xfrm>
            <a:off x="194310" y="6492875"/>
            <a:ext cx="6652260" cy="307777"/>
          </a:xfrm>
          <a:prstGeom prst="rect">
            <a:avLst/>
          </a:prstGeom>
          <a:noFill/>
        </p:spPr>
        <p:txBody>
          <a:bodyPr wrap="square" rtlCol="0">
            <a:spAutoFit/>
          </a:bodyPr>
          <a:lstStyle/>
          <a:p>
            <a:r>
              <a:rPr lang="nl-NL" sz="1400">
                <a:solidFill>
                  <a:schemeClr val="accent6">
                    <a:lumMod val="75000"/>
                  </a:schemeClr>
                </a:solidFill>
              </a:rPr>
              <a:t>★ https://dplyr.tidyverse.org/reference/index.html</a:t>
            </a:r>
          </a:p>
        </p:txBody>
      </p:sp>
    </p:spTree>
    <p:extLst>
      <p:ext uri="{BB962C8B-B14F-4D97-AF65-F5344CB8AC3E}">
        <p14:creationId xmlns:p14="http://schemas.microsoft.com/office/powerpoint/2010/main" val="30569105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7C9F39-DD24-0747-86B0-7FE18E10B33E}"/>
              </a:ext>
            </a:extLst>
          </p:cNvPr>
          <p:cNvSpPr>
            <a:spLocks noGrp="1"/>
          </p:cNvSpPr>
          <p:nvPr>
            <p:ph type="title"/>
          </p:nvPr>
        </p:nvSpPr>
        <p:spPr/>
        <p:txBody>
          <a:bodyPr/>
          <a:lstStyle/>
          <a:p>
            <a:r>
              <a:rPr lang="nl-NL"/>
              <a:t>tidyr</a:t>
            </a:r>
          </a:p>
        </p:txBody>
      </p:sp>
      <p:sp>
        <p:nvSpPr>
          <p:cNvPr id="3" name="Tijdelijke aanduiding voor inhoud 2">
            <a:extLst>
              <a:ext uri="{FF2B5EF4-FFF2-40B4-BE49-F238E27FC236}">
                <a16:creationId xmlns:a16="http://schemas.microsoft.com/office/drawing/2014/main" id="{915537EA-93E6-D248-8686-014B22015BD0}"/>
              </a:ext>
            </a:extLst>
          </p:cNvPr>
          <p:cNvSpPr>
            <a:spLocks noGrp="1"/>
          </p:cNvSpPr>
          <p:nvPr>
            <p:ph idx="1"/>
          </p:nvPr>
        </p:nvSpPr>
        <p:spPr>
          <a:xfrm>
            <a:off x="628650" y="1825625"/>
            <a:ext cx="7886700" cy="4826635"/>
          </a:xfrm>
        </p:spPr>
        <p:txBody>
          <a:bodyPr>
            <a:normAutofit fontScale="92500" lnSpcReduction="10000"/>
          </a:bodyPr>
          <a:lstStyle/>
          <a:p>
            <a:r>
              <a:rPr lang="nl-NL"/>
              <a:t>tidyr provides a set of functions that help you get to tidy data</a:t>
            </a:r>
          </a:p>
          <a:p>
            <a:endParaRPr lang="nl-NL"/>
          </a:p>
          <a:p>
            <a:r>
              <a:rPr lang="nl-NL"/>
              <a:t>tidyr functions fall into five main categories:</a:t>
            </a:r>
          </a:p>
          <a:p>
            <a:pPr lvl="1"/>
            <a:r>
              <a:rPr lang="nl-NL"/>
              <a:t>“</a:t>
            </a:r>
            <a:r>
              <a:rPr lang="nl-NL" b="1"/>
              <a:t>Pivotting</a:t>
            </a:r>
            <a:r>
              <a:rPr lang="nl-NL"/>
              <a:t>” which converts between long and wide forms. tidyr 1.0.0 introduces pivot_longer() and pivot_wider(), replacing the older spread() and gather() functions. See vignette("pivot") for more details.</a:t>
            </a:r>
          </a:p>
          <a:p>
            <a:pPr lvl="1"/>
            <a:r>
              <a:rPr lang="nl-NL"/>
              <a:t>“</a:t>
            </a:r>
            <a:r>
              <a:rPr lang="nl-NL" b="1"/>
              <a:t>Rectangling</a:t>
            </a:r>
            <a:r>
              <a:rPr lang="nl-NL"/>
              <a:t>”, which turns deeply nested lists (as from JSON) into tidy tibbles. See unnest_longer(), unnest_wider(), hoist(), and vignette("rectangle") for more details.</a:t>
            </a:r>
          </a:p>
          <a:p>
            <a:pPr lvl="1"/>
            <a:r>
              <a:rPr lang="nl-NL"/>
              <a:t>Nesting converts </a:t>
            </a:r>
            <a:r>
              <a:rPr lang="nl-NL" b="1"/>
              <a:t>grouped data </a:t>
            </a:r>
            <a:r>
              <a:rPr lang="nl-NL"/>
              <a:t>to a form where each group becomes a single row containing a nested data frame, and unnesting does the opposite. See nest(), unnest(), and vignette("nest") for more details.</a:t>
            </a:r>
          </a:p>
          <a:p>
            <a:pPr lvl="1"/>
            <a:r>
              <a:rPr lang="nl-NL" b="1"/>
              <a:t>Splitting and combining character columns</a:t>
            </a:r>
            <a:r>
              <a:rPr lang="nl-NL"/>
              <a:t>. Use separate() and extract() to pull a single character column into multiple columns; use unite() to combine multiple columns into a single character column.</a:t>
            </a:r>
          </a:p>
          <a:p>
            <a:pPr lvl="1"/>
            <a:r>
              <a:rPr lang="nl-NL"/>
              <a:t>Make </a:t>
            </a:r>
            <a:r>
              <a:rPr lang="nl-NL" b="1"/>
              <a:t>implicit missing values explicit </a:t>
            </a:r>
            <a:r>
              <a:rPr lang="nl-NL"/>
              <a:t>with complete(); make explicit missing values implicit with drop_na(); replace missing values with next/previous value with fill(), or a known value with replace_na().</a:t>
            </a:r>
          </a:p>
        </p:txBody>
      </p:sp>
      <p:sp>
        <p:nvSpPr>
          <p:cNvPr id="4" name="Tekstvak 3">
            <a:extLst>
              <a:ext uri="{FF2B5EF4-FFF2-40B4-BE49-F238E27FC236}">
                <a16:creationId xmlns:a16="http://schemas.microsoft.com/office/drawing/2014/main" id="{10F9111F-69AA-7A49-8803-6A7A025E507F}"/>
              </a:ext>
            </a:extLst>
          </p:cNvPr>
          <p:cNvSpPr txBox="1"/>
          <p:nvPr/>
        </p:nvSpPr>
        <p:spPr>
          <a:xfrm>
            <a:off x="194310" y="6492875"/>
            <a:ext cx="6652260" cy="307777"/>
          </a:xfrm>
          <a:prstGeom prst="rect">
            <a:avLst/>
          </a:prstGeom>
          <a:noFill/>
        </p:spPr>
        <p:txBody>
          <a:bodyPr wrap="square" rtlCol="0">
            <a:spAutoFit/>
          </a:bodyPr>
          <a:lstStyle/>
          <a:p>
            <a:r>
              <a:rPr lang="nl-NL" sz="1400">
                <a:solidFill>
                  <a:schemeClr val="accent6">
                    <a:lumMod val="75000"/>
                  </a:schemeClr>
                </a:solidFill>
              </a:rPr>
              <a:t>★ https://tidyr.tidyverse.org/reference/index.html</a:t>
            </a:r>
          </a:p>
        </p:txBody>
      </p:sp>
    </p:spTree>
    <p:extLst>
      <p:ext uri="{BB962C8B-B14F-4D97-AF65-F5344CB8AC3E}">
        <p14:creationId xmlns:p14="http://schemas.microsoft.com/office/powerpoint/2010/main" val="2765185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F9CDF-0D22-AE46-83D5-ADD2CFB29AF7}"/>
              </a:ext>
            </a:extLst>
          </p:cNvPr>
          <p:cNvSpPr>
            <a:spLocks noGrp="1"/>
          </p:cNvSpPr>
          <p:nvPr>
            <p:ph type="title"/>
          </p:nvPr>
        </p:nvSpPr>
        <p:spPr/>
        <p:txBody>
          <a:bodyPr/>
          <a:lstStyle/>
          <a:p>
            <a:r>
              <a:rPr lang="nl-NL"/>
              <a:t>R</a:t>
            </a:r>
          </a:p>
        </p:txBody>
      </p:sp>
      <p:sp>
        <p:nvSpPr>
          <p:cNvPr id="3" name="Tijdelijke aanduiding voor inhoud 2">
            <a:extLst>
              <a:ext uri="{FF2B5EF4-FFF2-40B4-BE49-F238E27FC236}">
                <a16:creationId xmlns:a16="http://schemas.microsoft.com/office/drawing/2014/main" id="{FDD2AD25-2314-574C-B31E-904C02271E31}"/>
              </a:ext>
            </a:extLst>
          </p:cNvPr>
          <p:cNvSpPr>
            <a:spLocks noGrp="1"/>
          </p:cNvSpPr>
          <p:nvPr>
            <p:ph idx="1"/>
          </p:nvPr>
        </p:nvSpPr>
        <p:spPr/>
        <p:txBody>
          <a:bodyPr/>
          <a:lstStyle/>
          <a:p>
            <a:r>
              <a:rPr lang="nl-NL"/>
              <a:t>R is ‘GNU S’, a freely available language and environment for statistical computing and graphics which provides a wide variety of statistical and graphical techniques: linear and nonlinear modelling, statistical tests, time series analysis, classification, clustering, etc. </a:t>
            </a:r>
          </a:p>
        </p:txBody>
      </p:sp>
    </p:spTree>
    <p:extLst>
      <p:ext uri="{BB962C8B-B14F-4D97-AF65-F5344CB8AC3E}">
        <p14:creationId xmlns:p14="http://schemas.microsoft.com/office/powerpoint/2010/main" val="12308145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7C9F39-DD24-0747-86B0-7FE18E10B33E}"/>
              </a:ext>
            </a:extLst>
          </p:cNvPr>
          <p:cNvSpPr>
            <a:spLocks noGrp="1"/>
          </p:cNvSpPr>
          <p:nvPr>
            <p:ph type="title"/>
          </p:nvPr>
        </p:nvSpPr>
        <p:spPr/>
        <p:txBody>
          <a:bodyPr/>
          <a:lstStyle/>
          <a:p>
            <a:r>
              <a:rPr lang="nl-NL"/>
              <a:t>readr</a:t>
            </a:r>
          </a:p>
        </p:txBody>
      </p:sp>
      <p:sp>
        <p:nvSpPr>
          <p:cNvPr id="3" name="Tijdelijke aanduiding voor inhoud 2">
            <a:extLst>
              <a:ext uri="{FF2B5EF4-FFF2-40B4-BE49-F238E27FC236}">
                <a16:creationId xmlns:a16="http://schemas.microsoft.com/office/drawing/2014/main" id="{915537EA-93E6-D248-8686-014B22015BD0}"/>
              </a:ext>
            </a:extLst>
          </p:cNvPr>
          <p:cNvSpPr>
            <a:spLocks noGrp="1"/>
          </p:cNvSpPr>
          <p:nvPr>
            <p:ph idx="1"/>
          </p:nvPr>
        </p:nvSpPr>
        <p:spPr/>
        <p:txBody>
          <a:bodyPr/>
          <a:lstStyle/>
          <a:p>
            <a:r>
              <a:rPr lang="nl-NL"/>
              <a:t>readr provides a fast and friendly way to read rectangular data</a:t>
            </a:r>
          </a:p>
        </p:txBody>
      </p:sp>
      <p:sp>
        <p:nvSpPr>
          <p:cNvPr id="5" name="Tekstvak 4">
            <a:extLst>
              <a:ext uri="{FF2B5EF4-FFF2-40B4-BE49-F238E27FC236}">
                <a16:creationId xmlns:a16="http://schemas.microsoft.com/office/drawing/2014/main" id="{B500F728-301C-C143-B6D1-34AB704983B5}"/>
              </a:ext>
            </a:extLst>
          </p:cNvPr>
          <p:cNvSpPr txBox="1"/>
          <p:nvPr/>
        </p:nvSpPr>
        <p:spPr>
          <a:xfrm>
            <a:off x="194310" y="6492875"/>
            <a:ext cx="6652260" cy="307777"/>
          </a:xfrm>
          <a:prstGeom prst="rect">
            <a:avLst/>
          </a:prstGeom>
          <a:noFill/>
        </p:spPr>
        <p:txBody>
          <a:bodyPr wrap="square" rtlCol="0">
            <a:spAutoFit/>
          </a:bodyPr>
          <a:lstStyle/>
          <a:p>
            <a:r>
              <a:rPr lang="nl-NL" sz="1400">
                <a:solidFill>
                  <a:schemeClr val="accent6">
                    <a:lumMod val="75000"/>
                  </a:schemeClr>
                </a:solidFill>
              </a:rPr>
              <a:t>★ https://readr.tidyverse.org/reference/index.html</a:t>
            </a:r>
          </a:p>
        </p:txBody>
      </p:sp>
    </p:spTree>
    <p:extLst>
      <p:ext uri="{BB962C8B-B14F-4D97-AF65-F5344CB8AC3E}">
        <p14:creationId xmlns:p14="http://schemas.microsoft.com/office/powerpoint/2010/main" val="24990237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7C9F39-DD24-0747-86B0-7FE18E10B33E}"/>
              </a:ext>
            </a:extLst>
          </p:cNvPr>
          <p:cNvSpPr>
            <a:spLocks noGrp="1"/>
          </p:cNvSpPr>
          <p:nvPr>
            <p:ph type="title"/>
          </p:nvPr>
        </p:nvSpPr>
        <p:spPr/>
        <p:txBody>
          <a:bodyPr/>
          <a:lstStyle/>
          <a:p>
            <a:r>
              <a:rPr lang="nl-NL"/>
              <a:t>stringr</a:t>
            </a:r>
          </a:p>
        </p:txBody>
      </p:sp>
      <p:sp>
        <p:nvSpPr>
          <p:cNvPr id="3" name="Tijdelijke aanduiding voor inhoud 2">
            <a:extLst>
              <a:ext uri="{FF2B5EF4-FFF2-40B4-BE49-F238E27FC236}">
                <a16:creationId xmlns:a16="http://schemas.microsoft.com/office/drawing/2014/main" id="{915537EA-93E6-D248-8686-014B22015BD0}"/>
              </a:ext>
            </a:extLst>
          </p:cNvPr>
          <p:cNvSpPr>
            <a:spLocks noGrp="1"/>
          </p:cNvSpPr>
          <p:nvPr>
            <p:ph idx="1"/>
          </p:nvPr>
        </p:nvSpPr>
        <p:spPr/>
        <p:txBody>
          <a:bodyPr/>
          <a:lstStyle/>
          <a:p>
            <a:r>
              <a:rPr lang="nl-NL"/>
              <a:t>stringr provides a cohesive set of functions designed to make working with strings as easy as possible</a:t>
            </a:r>
          </a:p>
        </p:txBody>
      </p:sp>
      <p:sp>
        <p:nvSpPr>
          <p:cNvPr id="4" name="Tekstvak 3">
            <a:extLst>
              <a:ext uri="{FF2B5EF4-FFF2-40B4-BE49-F238E27FC236}">
                <a16:creationId xmlns:a16="http://schemas.microsoft.com/office/drawing/2014/main" id="{9AB0681D-F46A-6E4E-8171-1BD930D9C09A}"/>
              </a:ext>
            </a:extLst>
          </p:cNvPr>
          <p:cNvSpPr txBox="1"/>
          <p:nvPr/>
        </p:nvSpPr>
        <p:spPr>
          <a:xfrm>
            <a:off x="194310" y="6492875"/>
            <a:ext cx="6652260" cy="307777"/>
          </a:xfrm>
          <a:prstGeom prst="rect">
            <a:avLst/>
          </a:prstGeom>
          <a:noFill/>
        </p:spPr>
        <p:txBody>
          <a:bodyPr wrap="square" rtlCol="0">
            <a:spAutoFit/>
          </a:bodyPr>
          <a:lstStyle/>
          <a:p>
            <a:r>
              <a:rPr lang="nl-NL" sz="1400">
                <a:solidFill>
                  <a:schemeClr val="accent6">
                    <a:lumMod val="75000"/>
                  </a:schemeClr>
                </a:solidFill>
              </a:rPr>
              <a:t>★ https://stringr.tidyverse.org/reference/index.html</a:t>
            </a:r>
          </a:p>
        </p:txBody>
      </p:sp>
    </p:spTree>
    <p:extLst>
      <p:ext uri="{BB962C8B-B14F-4D97-AF65-F5344CB8AC3E}">
        <p14:creationId xmlns:p14="http://schemas.microsoft.com/office/powerpoint/2010/main" val="41440467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06C3C-3DF1-3344-942B-0B250B31DF27}"/>
              </a:ext>
            </a:extLst>
          </p:cNvPr>
          <p:cNvSpPr>
            <a:spLocks noGrp="1"/>
          </p:cNvSpPr>
          <p:nvPr>
            <p:ph type="title"/>
          </p:nvPr>
        </p:nvSpPr>
        <p:spPr/>
        <p:txBody>
          <a:bodyPr/>
          <a:lstStyle/>
          <a:p>
            <a:r>
              <a:rPr lang="nl-NL"/>
              <a:t>Data Science</a:t>
            </a:r>
          </a:p>
        </p:txBody>
      </p:sp>
    </p:spTree>
    <p:extLst>
      <p:ext uri="{BB962C8B-B14F-4D97-AF65-F5344CB8AC3E}">
        <p14:creationId xmlns:p14="http://schemas.microsoft.com/office/powerpoint/2010/main" val="10921236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033C3D-743C-974C-89FD-04E99A093B05}"/>
              </a:ext>
            </a:extLst>
          </p:cNvPr>
          <p:cNvSpPr>
            <a:spLocks noGrp="1"/>
          </p:cNvSpPr>
          <p:nvPr>
            <p:ph type="title"/>
          </p:nvPr>
        </p:nvSpPr>
        <p:spPr/>
        <p:txBody>
          <a:bodyPr/>
          <a:lstStyle/>
          <a:p>
            <a:r>
              <a:rPr lang="nl-NL"/>
              <a:t>Linear Regression</a:t>
            </a:r>
          </a:p>
        </p:txBody>
      </p:sp>
      <p:sp>
        <p:nvSpPr>
          <p:cNvPr id="3" name="Tijdelijke aanduiding voor inhoud 2">
            <a:extLst>
              <a:ext uri="{FF2B5EF4-FFF2-40B4-BE49-F238E27FC236}">
                <a16:creationId xmlns:a16="http://schemas.microsoft.com/office/drawing/2014/main" id="{4F8CF291-D18A-CB49-93C2-A1F5C350AC32}"/>
              </a:ext>
            </a:extLst>
          </p:cNvPr>
          <p:cNvSpPr>
            <a:spLocks noGrp="1"/>
          </p:cNvSpPr>
          <p:nvPr>
            <p:ph idx="1"/>
          </p:nvPr>
        </p:nvSpPr>
        <p:spPr/>
        <p:txBody>
          <a:bodyPr/>
          <a:lstStyle/>
          <a:p>
            <a:endParaRPr lang="nl-NL"/>
          </a:p>
          <a:p>
            <a:endParaRPr lang="nl-NL"/>
          </a:p>
          <a:p>
            <a:endParaRPr lang="nl-NL"/>
          </a:p>
          <a:p>
            <a:r>
              <a:rPr lang="nl-NL"/>
              <a:t>lm(formula,data)</a:t>
            </a:r>
          </a:p>
          <a:p>
            <a:pPr lvl="1"/>
            <a:r>
              <a:rPr lang="nl-NL" b="1"/>
              <a:t>formula</a:t>
            </a:r>
            <a:r>
              <a:rPr lang="nl-NL"/>
              <a:t> is a symbol presenting the relation between x and y.</a:t>
            </a:r>
          </a:p>
          <a:p>
            <a:pPr lvl="1"/>
            <a:r>
              <a:rPr lang="nl-NL" b="1"/>
              <a:t>data</a:t>
            </a:r>
            <a:r>
              <a:rPr lang="nl-NL"/>
              <a:t> is the vector on which the formula will be applied.</a:t>
            </a:r>
          </a:p>
          <a:p>
            <a:pPr marL="0" indent="0">
              <a:buNone/>
            </a:pPr>
            <a:br>
              <a:rPr lang="nl-NL"/>
            </a:br>
            <a:endParaRPr lang="nl-NL"/>
          </a:p>
        </p:txBody>
      </p:sp>
      <p:pic>
        <p:nvPicPr>
          <p:cNvPr id="20482" name="Picture 2" descr="Linear regression in R">
            <a:extLst>
              <a:ext uri="{FF2B5EF4-FFF2-40B4-BE49-F238E27FC236}">
                <a16:creationId xmlns:a16="http://schemas.microsoft.com/office/drawing/2014/main" id="{E23388FF-0649-744D-8B53-4F42B4EEA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9785" y="177608"/>
            <a:ext cx="2750389" cy="2750389"/>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a:extLst>
              <a:ext uri="{FF2B5EF4-FFF2-40B4-BE49-F238E27FC236}">
                <a16:creationId xmlns:a16="http://schemas.microsoft.com/office/drawing/2014/main" id="{6DE31583-B50A-1B45-B13A-091EA5E72803}"/>
              </a:ext>
            </a:extLst>
          </p:cNvPr>
          <p:cNvSpPr txBox="1"/>
          <p:nvPr/>
        </p:nvSpPr>
        <p:spPr>
          <a:xfrm>
            <a:off x="628650" y="4388002"/>
            <a:ext cx="6617539" cy="1312049"/>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dirty="0"/>
              <a:t>x &lt;- c(151, 174, 138, 186, 128, 136, 179, 163, 152, 131)</a:t>
            </a:r>
          </a:p>
          <a:p>
            <a:r>
              <a:rPr lang="nl-NL" dirty="0"/>
              <a:t>y &lt;- c(63, 81, 56, 91, 47, 57, 76, 72, 62, 48)</a:t>
            </a:r>
          </a:p>
          <a:p>
            <a:endParaRPr lang="nl-NL" dirty="0"/>
          </a:p>
          <a:p>
            <a:r>
              <a:rPr lang="nl-NL" dirty="0"/>
              <a:t>relation &lt;- lm(y ~ x)</a:t>
            </a:r>
          </a:p>
        </p:txBody>
      </p:sp>
    </p:spTree>
    <p:extLst>
      <p:ext uri="{BB962C8B-B14F-4D97-AF65-F5344CB8AC3E}">
        <p14:creationId xmlns:p14="http://schemas.microsoft.com/office/powerpoint/2010/main" val="9501362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3CE1F-0079-964B-AD58-DA11A301F408}"/>
              </a:ext>
            </a:extLst>
          </p:cNvPr>
          <p:cNvSpPr>
            <a:spLocks noGrp="1"/>
          </p:cNvSpPr>
          <p:nvPr>
            <p:ph type="title"/>
          </p:nvPr>
        </p:nvSpPr>
        <p:spPr/>
        <p:txBody>
          <a:bodyPr/>
          <a:lstStyle/>
          <a:p>
            <a:r>
              <a:rPr lang="nl-NL"/>
              <a:t>Multiple Regresson</a:t>
            </a:r>
          </a:p>
        </p:txBody>
      </p:sp>
      <p:sp>
        <p:nvSpPr>
          <p:cNvPr id="3" name="Tijdelijke aanduiding voor inhoud 2">
            <a:extLst>
              <a:ext uri="{FF2B5EF4-FFF2-40B4-BE49-F238E27FC236}">
                <a16:creationId xmlns:a16="http://schemas.microsoft.com/office/drawing/2014/main" id="{6B065B79-5DE5-BF4D-90A2-CA903707D9C3}"/>
              </a:ext>
            </a:extLst>
          </p:cNvPr>
          <p:cNvSpPr>
            <a:spLocks noGrp="1"/>
          </p:cNvSpPr>
          <p:nvPr>
            <p:ph idx="1"/>
          </p:nvPr>
        </p:nvSpPr>
        <p:spPr/>
        <p:txBody>
          <a:bodyPr/>
          <a:lstStyle/>
          <a:p>
            <a:r>
              <a:rPr lang="nl-NL"/>
              <a:t>lm(y ~ x1 + x2 + x3...,data)</a:t>
            </a:r>
          </a:p>
        </p:txBody>
      </p:sp>
    </p:spTree>
    <p:extLst>
      <p:ext uri="{BB962C8B-B14F-4D97-AF65-F5344CB8AC3E}">
        <p14:creationId xmlns:p14="http://schemas.microsoft.com/office/powerpoint/2010/main" val="34249371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3CE1F-0079-964B-AD58-DA11A301F408}"/>
              </a:ext>
            </a:extLst>
          </p:cNvPr>
          <p:cNvSpPr>
            <a:spLocks noGrp="1"/>
          </p:cNvSpPr>
          <p:nvPr>
            <p:ph type="title"/>
          </p:nvPr>
        </p:nvSpPr>
        <p:spPr/>
        <p:txBody>
          <a:bodyPr/>
          <a:lstStyle/>
          <a:p>
            <a:r>
              <a:rPr lang="nl-NL"/>
              <a:t>Logistic Regresson</a:t>
            </a:r>
          </a:p>
        </p:txBody>
      </p:sp>
      <p:sp>
        <p:nvSpPr>
          <p:cNvPr id="3" name="Tijdelijke aanduiding voor inhoud 2">
            <a:extLst>
              <a:ext uri="{FF2B5EF4-FFF2-40B4-BE49-F238E27FC236}">
                <a16:creationId xmlns:a16="http://schemas.microsoft.com/office/drawing/2014/main" id="{6B065B79-5DE5-BF4D-90A2-CA903707D9C3}"/>
              </a:ext>
            </a:extLst>
          </p:cNvPr>
          <p:cNvSpPr>
            <a:spLocks noGrp="1"/>
          </p:cNvSpPr>
          <p:nvPr>
            <p:ph idx="1"/>
          </p:nvPr>
        </p:nvSpPr>
        <p:spPr/>
        <p:txBody>
          <a:bodyPr/>
          <a:lstStyle/>
          <a:p>
            <a:r>
              <a:rPr lang="nl-NL"/>
              <a:t>glm(formula, data, family)</a:t>
            </a:r>
          </a:p>
        </p:txBody>
      </p:sp>
    </p:spTree>
    <p:extLst>
      <p:ext uri="{BB962C8B-B14F-4D97-AF65-F5344CB8AC3E}">
        <p14:creationId xmlns:p14="http://schemas.microsoft.com/office/powerpoint/2010/main" val="6680253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3CE1F-0079-964B-AD58-DA11A301F408}"/>
              </a:ext>
            </a:extLst>
          </p:cNvPr>
          <p:cNvSpPr>
            <a:spLocks noGrp="1"/>
          </p:cNvSpPr>
          <p:nvPr>
            <p:ph type="title"/>
          </p:nvPr>
        </p:nvSpPr>
        <p:spPr/>
        <p:txBody>
          <a:bodyPr/>
          <a:lstStyle/>
          <a:p>
            <a:r>
              <a:rPr lang="nl-NL"/>
              <a:t>Decision Tree</a:t>
            </a:r>
          </a:p>
        </p:txBody>
      </p:sp>
      <p:sp>
        <p:nvSpPr>
          <p:cNvPr id="3" name="Tijdelijke aanduiding voor inhoud 2">
            <a:extLst>
              <a:ext uri="{FF2B5EF4-FFF2-40B4-BE49-F238E27FC236}">
                <a16:creationId xmlns:a16="http://schemas.microsoft.com/office/drawing/2014/main" id="{6B065B79-5DE5-BF4D-90A2-CA903707D9C3}"/>
              </a:ext>
            </a:extLst>
          </p:cNvPr>
          <p:cNvSpPr>
            <a:spLocks noGrp="1"/>
          </p:cNvSpPr>
          <p:nvPr>
            <p:ph idx="1"/>
          </p:nvPr>
        </p:nvSpPr>
        <p:spPr/>
        <p:txBody>
          <a:bodyPr/>
          <a:lstStyle/>
          <a:p>
            <a:r>
              <a:rPr lang="nl-NL"/>
              <a:t>The R package </a:t>
            </a:r>
            <a:r>
              <a:rPr lang="nl-NL" b="1"/>
              <a:t>"party"</a:t>
            </a:r>
            <a:r>
              <a:rPr lang="nl-NL"/>
              <a:t> is used to create decision trees.</a:t>
            </a:r>
          </a:p>
          <a:p>
            <a:r>
              <a:rPr lang="nl-NL"/>
              <a:t>install.packages("party")</a:t>
            </a:r>
          </a:p>
          <a:p>
            <a:r>
              <a:rPr lang="nl-NL"/>
              <a:t>ctree(formula, data)</a:t>
            </a:r>
          </a:p>
        </p:txBody>
      </p:sp>
      <p:sp>
        <p:nvSpPr>
          <p:cNvPr id="4" name="Tekstvak 3">
            <a:extLst>
              <a:ext uri="{FF2B5EF4-FFF2-40B4-BE49-F238E27FC236}">
                <a16:creationId xmlns:a16="http://schemas.microsoft.com/office/drawing/2014/main" id="{7D861699-5567-AB4A-85FC-D2DC12E0AB2F}"/>
              </a:ext>
            </a:extLst>
          </p:cNvPr>
          <p:cNvSpPr txBox="1"/>
          <p:nvPr/>
        </p:nvSpPr>
        <p:spPr>
          <a:xfrm>
            <a:off x="628650" y="3774346"/>
            <a:ext cx="7886700" cy="1312049"/>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library(party)</a:t>
            </a:r>
          </a:p>
          <a:p>
            <a:endParaRPr lang="nl-NL"/>
          </a:p>
          <a:p>
            <a:r>
              <a:rPr lang="nl-NL"/>
              <a:t>ctree( nativeSpeaker ~ age + shoeSize + score, </a:t>
            </a:r>
          </a:p>
          <a:p>
            <a:r>
              <a:rPr lang="nl-NL"/>
              <a:t>       data = input.dat)</a:t>
            </a:r>
            <a:endParaRPr lang="nl-NL" dirty="0"/>
          </a:p>
        </p:txBody>
      </p:sp>
    </p:spTree>
    <p:extLst>
      <p:ext uri="{BB962C8B-B14F-4D97-AF65-F5344CB8AC3E}">
        <p14:creationId xmlns:p14="http://schemas.microsoft.com/office/powerpoint/2010/main" val="11446222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3CE1F-0079-964B-AD58-DA11A301F408}"/>
              </a:ext>
            </a:extLst>
          </p:cNvPr>
          <p:cNvSpPr>
            <a:spLocks noGrp="1"/>
          </p:cNvSpPr>
          <p:nvPr>
            <p:ph type="title"/>
          </p:nvPr>
        </p:nvSpPr>
        <p:spPr/>
        <p:txBody>
          <a:bodyPr/>
          <a:lstStyle/>
          <a:p>
            <a:r>
              <a:rPr lang="nl-NL"/>
              <a:t>Random Forest</a:t>
            </a:r>
          </a:p>
        </p:txBody>
      </p:sp>
      <p:sp>
        <p:nvSpPr>
          <p:cNvPr id="3" name="Tijdelijke aanduiding voor inhoud 2">
            <a:extLst>
              <a:ext uri="{FF2B5EF4-FFF2-40B4-BE49-F238E27FC236}">
                <a16:creationId xmlns:a16="http://schemas.microsoft.com/office/drawing/2014/main" id="{6B065B79-5DE5-BF4D-90A2-CA903707D9C3}"/>
              </a:ext>
            </a:extLst>
          </p:cNvPr>
          <p:cNvSpPr>
            <a:spLocks noGrp="1"/>
          </p:cNvSpPr>
          <p:nvPr>
            <p:ph idx="1"/>
          </p:nvPr>
        </p:nvSpPr>
        <p:spPr/>
        <p:txBody>
          <a:bodyPr/>
          <a:lstStyle/>
          <a:p>
            <a:r>
              <a:rPr lang="nl-NL"/>
              <a:t>The R package </a:t>
            </a:r>
            <a:r>
              <a:rPr lang="nl-NL" b="1"/>
              <a:t>"randomForest"</a:t>
            </a:r>
            <a:r>
              <a:rPr lang="nl-NL"/>
              <a:t> is used to create random forests.</a:t>
            </a:r>
          </a:p>
          <a:p>
            <a:r>
              <a:rPr lang="nl-NL"/>
              <a:t>install.packages("randomForest)</a:t>
            </a:r>
          </a:p>
          <a:p>
            <a:r>
              <a:rPr lang="nl-NL"/>
              <a:t>randomForest(formula, data)</a:t>
            </a:r>
          </a:p>
        </p:txBody>
      </p:sp>
      <p:sp>
        <p:nvSpPr>
          <p:cNvPr id="4" name="Tekstvak 3">
            <a:extLst>
              <a:ext uri="{FF2B5EF4-FFF2-40B4-BE49-F238E27FC236}">
                <a16:creationId xmlns:a16="http://schemas.microsoft.com/office/drawing/2014/main" id="{98E2EAC8-9E9A-9B47-8321-A1603E597482}"/>
              </a:ext>
            </a:extLst>
          </p:cNvPr>
          <p:cNvSpPr txBox="1"/>
          <p:nvPr/>
        </p:nvSpPr>
        <p:spPr>
          <a:xfrm>
            <a:off x="628650" y="3594372"/>
            <a:ext cx="7886700" cy="1558270"/>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library(party)</a:t>
            </a:r>
          </a:p>
          <a:p>
            <a:r>
              <a:rPr lang="nl-NL"/>
              <a:t>library(randomForest)</a:t>
            </a:r>
          </a:p>
          <a:p>
            <a:endParaRPr lang="nl-NL"/>
          </a:p>
          <a:p>
            <a:r>
              <a:rPr lang="nl-NL"/>
              <a:t>randomForest(nativeSpeaker ~ age + shoeSize + score, </a:t>
            </a:r>
          </a:p>
          <a:p>
            <a:r>
              <a:rPr lang="nl-NL"/>
              <a:t>             data = readingSkills)</a:t>
            </a:r>
            <a:endParaRPr lang="nl-NL" dirty="0"/>
          </a:p>
        </p:txBody>
      </p:sp>
    </p:spTree>
    <p:extLst>
      <p:ext uri="{BB962C8B-B14F-4D97-AF65-F5344CB8AC3E}">
        <p14:creationId xmlns:p14="http://schemas.microsoft.com/office/powerpoint/2010/main" val="1812874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1C2EB0-A72C-7D41-95DA-62DD663E1DF0}"/>
              </a:ext>
            </a:extLst>
          </p:cNvPr>
          <p:cNvSpPr>
            <a:spLocks noGrp="1"/>
          </p:cNvSpPr>
          <p:nvPr>
            <p:ph type="title"/>
          </p:nvPr>
        </p:nvSpPr>
        <p:spPr/>
        <p:txBody>
          <a:bodyPr/>
          <a:lstStyle/>
          <a:p>
            <a:r>
              <a:rPr lang="nl-NL"/>
              <a:t>Rstudio</a:t>
            </a:r>
          </a:p>
        </p:txBody>
      </p:sp>
      <p:sp>
        <p:nvSpPr>
          <p:cNvPr id="5" name="Tijdelijke aanduiding voor inhoud 4">
            <a:extLst>
              <a:ext uri="{FF2B5EF4-FFF2-40B4-BE49-F238E27FC236}">
                <a16:creationId xmlns:a16="http://schemas.microsoft.com/office/drawing/2014/main" id="{2F4F6FE0-B978-1F4B-9D6C-9076FFC5ACD1}"/>
              </a:ext>
            </a:extLst>
          </p:cNvPr>
          <p:cNvSpPr>
            <a:spLocks noGrp="1"/>
          </p:cNvSpPr>
          <p:nvPr>
            <p:ph idx="1"/>
          </p:nvPr>
        </p:nvSpPr>
        <p:spPr/>
        <p:txBody>
          <a:bodyPr/>
          <a:lstStyle/>
          <a:p>
            <a:r>
              <a:rPr lang="nl-NL"/>
              <a:t>Editor</a:t>
            </a:r>
          </a:p>
          <a:p>
            <a:r>
              <a:rPr lang="nl-NL"/>
              <a:t>Console</a:t>
            </a:r>
          </a:p>
          <a:p>
            <a:r>
              <a:rPr lang="nl-NL"/>
              <a:t>Terminal</a:t>
            </a:r>
          </a:p>
          <a:p>
            <a:r>
              <a:rPr lang="nl-NL"/>
              <a:t>Environment</a:t>
            </a:r>
          </a:p>
          <a:p>
            <a:r>
              <a:rPr lang="nl-NL"/>
              <a:t>Files</a:t>
            </a:r>
          </a:p>
          <a:p>
            <a:r>
              <a:rPr lang="nl-NL"/>
              <a:t>Plots</a:t>
            </a:r>
          </a:p>
          <a:p>
            <a:r>
              <a:rPr lang="nl-NL"/>
              <a:t>Packages</a:t>
            </a:r>
          </a:p>
          <a:p>
            <a:r>
              <a:rPr lang="nl-NL"/>
              <a:t>Help</a:t>
            </a:r>
          </a:p>
          <a:p>
            <a:endParaRPr lang="nl-NL"/>
          </a:p>
        </p:txBody>
      </p:sp>
      <p:pic>
        <p:nvPicPr>
          <p:cNvPr id="6" name="Tijdelijke aanduiding voor inhoud 3">
            <a:extLst>
              <a:ext uri="{FF2B5EF4-FFF2-40B4-BE49-F238E27FC236}">
                <a16:creationId xmlns:a16="http://schemas.microsoft.com/office/drawing/2014/main" id="{A08DBCC4-E639-794C-9397-5CAD59779875}"/>
              </a:ext>
            </a:extLst>
          </p:cNvPr>
          <p:cNvPicPr>
            <a:picLocks noChangeAspect="1"/>
          </p:cNvPicPr>
          <p:nvPr/>
        </p:nvPicPr>
        <p:blipFill>
          <a:blip r:embed="rId3"/>
          <a:stretch>
            <a:fillRect/>
          </a:stretch>
        </p:blipFill>
        <p:spPr>
          <a:xfrm>
            <a:off x="2498875" y="1690688"/>
            <a:ext cx="6535711" cy="3672205"/>
          </a:xfrm>
          <a:prstGeom prst="rect">
            <a:avLst/>
          </a:prstGeom>
        </p:spPr>
      </p:pic>
    </p:spTree>
    <p:extLst>
      <p:ext uri="{BB962C8B-B14F-4D97-AF65-F5344CB8AC3E}">
        <p14:creationId xmlns:p14="http://schemas.microsoft.com/office/powerpoint/2010/main" val="143692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FAB6D8-1327-C046-B3A9-6A691E0DACAA}"/>
              </a:ext>
            </a:extLst>
          </p:cNvPr>
          <p:cNvSpPr>
            <a:spLocks noGrp="1"/>
          </p:cNvSpPr>
          <p:nvPr>
            <p:ph type="title"/>
          </p:nvPr>
        </p:nvSpPr>
        <p:spPr/>
        <p:txBody>
          <a:bodyPr/>
          <a:lstStyle/>
          <a:p>
            <a:r>
              <a:rPr lang="nl-NL"/>
              <a:t>Datastructures</a:t>
            </a:r>
          </a:p>
        </p:txBody>
      </p:sp>
      <p:sp>
        <p:nvSpPr>
          <p:cNvPr id="3" name="Tijdelijke aanduiding voor inhoud 2">
            <a:extLst>
              <a:ext uri="{FF2B5EF4-FFF2-40B4-BE49-F238E27FC236}">
                <a16:creationId xmlns:a16="http://schemas.microsoft.com/office/drawing/2014/main" id="{1E013B34-89F6-FD4C-9259-935892DB1EF4}"/>
              </a:ext>
            </a:extLst>
          </p:cNvPr>
          <p:cNvSpPr>
            <a:spLocks noGrp="1"/>
          </p:cNvSpPr>
          <p:nvPr>
            <p:ph idx="1"/>
          </p:nvPr>
        </p:nvSpPr>
        <p:spPr/>
        <p:txBody>
          <a:bodyPr/>
          <a:lstStyle/>
          <a:p>
            <a:r>
              <a:rPr lang="nl-NL"/>
              <a:t>Vector</a:t>
            </a:r>
          </a:p>
          <a:p>
            <a:r>
              <a:rPr lang="nl-NL"/>
              <a:t>List</a:t>
            </a:r>
          </a:p>
          <a:p>
            <a:r>
              <a:rPr lang="nl-NL"/>
              <a:t>Matrice</a:t>
            </a:r>
          </a:p>
          <a:p>
            <a:r>
              <a:rPr lang="nl-NL"/>
              <a:t>Array</a:t>
            </a:r>
          </a:p>
          <a:p>
            <a:r>
              <a:rPr lang="nl-NL"/>
              <a:t>Factor</a:t>
            </a:r>
          </a:p>
          <a:p>
            <a:r>
              <a:rPr lang="nl-NL"/>
              <a:t>Data Frame</a:t>
            </a:r>
          </a:p>
        </p:txBody>
      </p:sp>
    </p:spTree>
    <p:extLst>
      <p:ext uri="{BB962C8B-B14F-4D97-AF65-F5344CB8AC3E}">
        <p14:creationId xmlns:p14="http://schemas.microsoft.com/office/powerpoint/2010/main" val="530213883"/>
      </p:ext>
    </p:extLst>
  </p:cSld>
  <p:clrMapOvr>
    <a:masterClrMapping/>
  </p:clrMapOvr>
</p:sld>
</file>

<file path=ppt/theme/theme1.xml><?xml version="1.0" encoding="utf-8"?>
<a:theme xmlns:a="http://schemas.openxmlformats.org/drawingml/2006/main" name="2_Aangepast ontwerp">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Aangepast ontwerp">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Computrain PP 2015</Template>
  <TotalTime>60855</TotalTime>
  <Words>4350</Words>
  <Application>Microsoft Macintosh PowerPoint</Application>
  <PresentationFormat>Diavoorstelling (4:3)</PresentationFormat>
  <Paragraphs>610</Paragraphs>
  <Slides>77</Slides>
  <Notes>23</Notes>
  <HiddenSlides>0</HiddenSlides>
  <MMClips>0</MMClips>
  <ScaleCrop>false</ScaleCrop>
  <HeadingPairs>
    <vt:vector size="6" baseType="variant">
      <vt:variant>
        <vt:lpstr>Gebruikte lettertypen</vt:lpstr>
      </vt:variant>
      <vt:variant>
        <vt:i4>5</vt:i4>
      </vt:variant>
      <vt:variant>
        <vt:lpstr>Thema</vt:lpstr>
      </vt:variant>
      <vt:variant>
        <vt:i4>2</vt:i4>
      </vt:variant>
      <vt:variant>
        <vt:lpstr>Diatitels</vt:lpstr>
      </vt:variant>
      <vt:variant>
        <vt:i4>77</vt:i4>
      </vt:variant>
    </vt:vector>
  </HeadingPairs>
  <TitlesOfParts>
    <vt:vector size="84" baseType="lpstr">
      <vt:lpstr>Arial</vt:lpstr>
      <vt:lpstr>Calibri</vt:lpstr>
      <vt:lpstr>Cambria Math</vt:lpstr>
      <vt:lpstr>Consolas</vt:lpstr>
      <vt:lpstr>Wingdings</vt:lpstr>
      <vt:lpstr>2_Aangepast ontwerp</vt:lpstr>
      <vt:lpstr>3_Aangepast ontwerp</vt:lpstr>
      <vt:lpstr>Introduction to</vt:lpstr>
      <vt:lpstr>Onderwerpen Dag 1</vt:lpstr>
      <vt:lpstr>Leerdoelen</vt:lpstr>
      <vt:lpstr>Onderwerpen Dag 2</vt:lpstr>
      <vt:lpstr>Leerdoelen</vt:lpstr>
      <vt:lpstr>Material &amp; Links</vt:lpstr>
      <vt:lpstr>R</vt:lpstr>
      <vt:lpstr>Rstudio</vt:lpstr>
      <vt:lpstr>Datastructures</vt:lpstr>
      <vt:lpstr>Vector</vt:lpstr>
      <vt:lpstr>List</vt:lpstr>
      <vt:lpstr>Matrix</vt:lpstr>
      <vt:lpstr>Array</vt:lpstr>
      <vt:lpstr>Factor</vt:lpstr>
      <vt:lpstr>Data Frame</vt:lpstr>
      <vt:lpstr>Variable</vt:lpstr>
      <vt:lpstr>Workspace</vt:lpstr>
      <vt:lpstr>Operators</vt:lpstr>
      <vt:lpstr>Arithmetic Operators</vt:lpstr>
      <vt:lpstr>Relational Operators</vt:lpstr>
      <vt:lpstr>Logical Operators</vt:lpstr>
      <vt:lpstr>Assignment Operators</vt:lpstr>
      <vt:lpstr>Miscellaneous Operators</vt:lpstr>
      <vt:lpstr>Strings</vt:lpstr>
      <vt:lpstr>Conditional Statements</vt:lpstr>
      <vt:lpstr>Loops</vt:lpstr>
      <vt:lpstr>Functions</vt:lpstr>
      <vt:lpstr>Base R functions</vt:lpstr>
      <vt:lpstr>Calling a Function</vt:lpstr>
      <vt:lpstr>Documentation</vt:lpstr>
      <vt:lpstr>CRAN</vt:lpstr>
      <vt:lpstr>Libraries</vt:lpstr>
      <vt:lpstr>Data Frames</vt:lpstr>
      <vt:lpstr>Creating a Data Frame</vt:lpstr>
      <vt:lpstr>Exploring a Data Frame</vt:lpstr>
      <vt:lpstr>Indexing and subsetting</vt:lpstr>
      <vt:lpstr>Expanding a Data Frame</vt:lpstr>
      <vt:lpstr>Merging Data Frames</vt:lpstr>
      <vt:lpstr>Reading data from a CSV file</vt:lpstr>
      <vt:lpstr>Reading data from an Excel file</vt:lpstr>
      <vt:lpstr>Reading data from XML</vt:lpstr>
      <vt:lpstr>Reading data from JSON</vt:lpstr>
      <vt:lpstr>Reading data from a Web Page</vt:lpstr>
      <vt:lpstr>Reading data from a Database</vt:lpstr>
      <vt:lpstr>Column Names</vt:lpstr>
      <vt:lpstr>Selecting Columns</vt:lpstr>
      <vt:lpstr>Sorting</vt:lpstr>
      <vt:lpstr>Filtering</vt:lpstr>
      <vt:lpstr>Missing Values</vt:lpstr>
      <vt:lpstr>Duplicates</vt:lpstr>
      <vt:lpstr>Aggregation</vt:lpstr>
      <vt:lpstr>Joining</vt:lpstr>
      <vt:lpstr>Visualisation</vt:lpstr>
      <vt:lpstr>Pie Chart</vt:lpstr>
      <vt:lpstr>Bar Chart</vt:lpstr>
      <vt:lpstr>Boxplot</vt:lpstr>
      <vt:lpstr>Histogram</vt:lpstr>
      <vt:lpstr>Line Graph</vt:lpstr>
      <vt:lpstr>Scatterplots</vt:lpstr>
      <vt:lpstr>Packages</vt:lpstr>
      <vt:lpstr>Libraries</vt:lpstr>
      <vt:lpstr>R package vignettes</vt:lpstr>
      <vt:lpstr>tidyverse</vt:lpstr>
      <vt:lpstr>pipe %&gt;%</vt:lpstr>
      <vt:lpstr>tibble</vt:lpstr>
      <vt:lpstr>data.table</vt:lpstr>
      <vt:lpstr>ggplot2</vt:lpstr>
      <vt:lpstr>dplyr</vt:lpstr>
      <vt:lpstr>tidyr</vt:lpstr>
      <vt:lpstr>readr</vt:lpstr>
      <vt:lpstr>stringr</vt:lpstr>
      <vt:lpstr>Data Science</vt:lpstr>
      <vt:lpstr>Linear Regression</vt:lpstr>
      <vt:lpstr>Multiple Regresson</vt:lpstr>
      <vt:lpstr>Logistic Regresson</vt:lpstr>
      <vt:lpstr>Decision Tree</vt:lpstr>
      <vt:lpstr>Random Forest</vt:lpstr>
    </vt:vector>
  </TitlesOfParts>
  <Company>NCOI Opleidingsgroep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Lucien Degens</dc:creator>
  <cp:lastModifiedBy>Peter Anema</cp:lastModifiedBy>
  <cp:revision>876</cp:revision>
  <dcterms:created xsi:type="dcterms:W3CDTF">2015-08-17T12:05:30Z</dcterms:created>
  <dcterms:modified xsi:type="dcterms:W3CDTF">2022-02-22T08:28:33Z</dcterms:modified>
</cp:coreProperties>
</file>