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947" r:id="rId3"/>
    <p:sldId id="8946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7"/>
    <a:srgbClr val="EDEEEE"/>
    <a:srgbClr val="E6E6E7"/>
    <a:srgbClr val="009999"/>
    <a:srgbClr val="8497B0"/>
    <a:srgbClr val="D0CECE"/>
    <a:srgbClr val="0067B2"/>
    <a:srgbClr val="003366"/>
    <a:srgbClr val="00B0F0"/>
    <a:srgbClr val="485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B3BA-85CE-448D-B238-33B464B1E1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F15D-410F-4485-84DA-8ACE818529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CE5-E5F4-44AF-A09E-09EC7A41ED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4C7E-BF8C-434A-A02F-26CCE1AEAE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4C7E-BF8C-434A-A02F-26CCE1AEA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3071871"/>
            <a:ext cx="9144000" cy="83502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单击此处添加标题（微软雅黑</a:t>
            </a:r>
            <a:r>
              <a:rPr lang="en-US" altLang="zh-CN" dirty="0"/>
              <a:t>40</a:t>
            </a:r>
            <a:r>
              <a:rPr lang="zh-CN" altLang="en-US" dirty="0"/>
              <a:t>号加粗）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61389" y="4817838"/>
            <a:ext cx="9144000" cy="39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861389" y="5214871"/>
            <a:ext cx="7812000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汇报时间</a:t>
            </a:r>
            <a:r>
              <a:rPr lang="en-US" altLang="zh-CN" dirty="0"/>
              <a:t>(</a:t>
            </a:r>
            <a:r>
              <a:rPr lang="zh-CN" altLang="en-US" dirty="0"/>
              <a:t>微软雅黑</a:t>
            </a:r>
            <a:r>
              <a:rPr lang="en-US" altLang="zh-CN" dirty="0"/>
              <a:t>16</a:t>
            </a:r>
            <a:r>
              <a:rPr lang="zh-CN" altLang="en-US" dirty="0"/>
              <a:t>号加粗）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38200" y="1830806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智行科创</a:t>
            </a:r>
            <a:endParaRPr lang="en-US" altLang="zh-CN" sz="2400" b="1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3271992"/>
            <a:ext cx="10368000" cy="185748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" panose="020B0503020204020204" pitchFamily="34" charset="-122"/>
              <a:cs typeface="字魂36号-正文宋楷" panose="020000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076700" y="1379503"/>
            <a:ext cx="7128000" cy="25922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1998393"/>
            <a:ext cx="6096000" cy="396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单击此处增加目录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073992"/>
            <a:ext cx="5778500" cy="396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点击此处增加目录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4131575"/>
            <a:ext cx="5156200" cy="396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点击此处增加目录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5198167"/>
            <a:ext cx="5611812" cy="396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点击此处增加目录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430851" y="1998393"/>
            <a:ext cx="612000" cy="396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5430851" y="3073992"/>
            <a:ext cx="612000" cy="396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5430851" y="4131575"/>
            <a:ext cx="612000" cy="396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5430851" y="5198167"/>
            <a:ext cx="612000" cy="396000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9" hasCustomPrompt="1"/>
          </p:nvPr>
        </p:nvSpPr>
        <p:spPr>
          <a:xfrm>
            <a:off x="9323971" y="6462000"/>
            <a:ext cx="2868029" cy="396000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浙江省绿色智能汽车及零部件技术创新中心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636466" y="1655408"/>
            <a:ext cx="37750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ONTENTS</a:t>
            </a:r>
            <a:endParaRPr lang="en-US" altLang="zh-CN" sz="3600" b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3271992"/>
            <a:ext cx="10368000" cy="185748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ea typeface="微软雅黑" panose="020B0503020204020204" pitchFamily="34" charset="-122"/>
              <a:cs typeface="字魂36号-正文宋楷" panose="02000000000000000000" charset="-122"/>
            </a:endParaRPr>
          </a:p>
        </p:txBody>
      </p:sp>
      <p:sp>
        <p:nvSpPr>
          <p:cNvPr id="7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33197"/>
            <a:ext cx="695270" cy="392341"/>
          </a:xfrm>
        </p:spPr>
        <p:txBody>
          <a:bodyPr anchor="ctr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791271" y="4029538"/>
            <a:ext cx="3493372" cy="39600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单击此处增加目录</a:t>
            </a:r>
            <a:endParaRPr lang="zh-CN" altLang="en-US" dirty="0"/>
          </a:p>
        </p:txBody>
      </p:sp>
      <p:sp>
        <p:nvSpPr>
          <p:cNvPr id="9" name="MH_Others_1"/>
          <p:cNvSpPr/>
          <p:nvPr userDrawn="1">
            <p:custDataLst>
              <p:tags r:id="rId2"/>
            </p:custDataLst>
          </p:nvPr>
        </p:nvSpPr>
        <p:spPr>
          <a:xfrm>
            <a:off x="3729418" y="1282702"/>
            <a:ext cx="1113887" cy="1101911"/>
          </a:xfrm>
          <a:prstGeom prst="hex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170083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805" b="1" kern="0" dirty="0">
                <a:ln>
                  <a:solidFill>
                    <a:srgbClr val="FFFFFF"/>
                  </a:solidFill>
                </a:ln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6805" b="1" kern="0" dirty="0">
              <a:ln>
                <a:solidFill>
                  <a:srgbClr val="FFFFFF"/>
                </a:solidFill>
              </a:ln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s_2"/>
          <p:cNvSpPr/>
          <p:nvPr userDrawn="1">
            <p:custDataLst>
              <p:tags r:id="rId3"/>
            </p:custDataLst>
          </p:nvPr>
        </p:nvSpPr>
        <p:spPr>
          <a:xfrm>
            <a:off x="4473357" y="2023423"/>
            <a:ext cx="729792" cy="722380"/>
          </a:xfrm>
          <a:prstGeom prst="ellipse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100" b="1" kern="0" dirty="0">
                <a:ln>
                  <a:solidFill>
                    <a:srgbClr val="FFFFFF"/>
                  </a:solidFill>
                </a:ln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5100" b="1" kern="0" dirty="0">
              <a:ln>
                <a:solidFill>
                  <a:srgbClr val="FFFFFF"/>
                </a:solidFill>
              </a:ln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24</a:t>
            </a:r>
            <a:r>
              <a:rPr lang="zh-CN" altLang="en-US" dirty="0"/>
              <a:t>号字体 加粗）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4" hasCustomPrompt="1"/>
          </p:nvPr>
        </p:nvSpPr>
        <p:spPr>
          <a:xfrm>
            <a:off x="503660" y="812800"/>
            <a:ext cx="11180340" cy="5543550"/>
          </a:xfrm>
        </p:spPr>
        <p:txBody>
          <a:bodyPr/>
          <a:lstStyle>
            <a:lvl1pPr marL="25209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190" indent="-28829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184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13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7790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9263921" y="6479481"/>
            <a:ext cx="2998033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zh-CN" altLang="en-US" dirty="0"/>
              <a:t>浙江省绿色智能汽车及零部件技术创新中心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24</a:t>
            </a:r>
            <a:r>
              <a:rPr lang="zh-CN" altLang="en-US" dirty="0"/>
              <a:t>号字体 加粗）</a:t>
            </a:r>
            <a:endParaRPr lang="zh-CN" altLang="en-US" dirty="0"/>
          </a:p>
        </p:txBody>
      </p:sp>
      <p:sp>
        <p:nvSpPr>
          <p:cNvPr id="13" name="内容占位符 17"/>
          <p:cNvSpPr>
            <a:spLocks noGrp="1"/>
          </p:cNvSpPr>
          <p:nvPr>
            <p:ph sz="quarter" idx="14" hasCustomPrompt="1"/>
          </p:nvPr>
        </p:nvSpPr>
        <p:spPr>
          <a:xfrm>
            <a:off x="503659" y="812799"/>
            <a:ext cx="5508000" cy="5299765"/>
          </a:xfrm>
        </p:spPr>
        <p:txBody>
          <a:bodyPr/>
          <a:lstStyle>
            <a:lvl1pPr marL="25209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190" indent="-28829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184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13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7790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内容占位符 17"/>
          <p:cNvSpPr>
            <a:spLocks noGrp="1"/>
          </p:cNvSpPr>
          <p:nvPr>
            <p:ph sz="quarter" idx="15" hasCustomPrompt="1"/>
          </p:nvPr>
        </p:nvSpPr>
        <p:spPr>
          <a:xfrm>
            <a:off x="6178827" y="812799"/>
            <a:ext cx="5508000" cy="5299765"/>
          </a:xfrm>
        </p:spPr>
        <p:txBody>
          <a:bodyPr/>
          <a:lstStyle>
            <a:lvl1pPr marL="25209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4190" indent="-28829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9184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80135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67790" indent="-25209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l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点击此处编辑文本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263921" y="6479481"/>
            <a:ext cx="2998033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zh-CN" altLang="en-US" dirty="0"/>
              <a:t>浙江省绿色智能汽车及零部件技术创新中心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24</a:t>
            </a:r>
            <a:r>
              <a:rPr lang="zh-CN" altLang="en-US" dirty="0"/>
              <a:t>号字体 加粗）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263921" y="6479481"/>
            <a:ext cx="2998033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zh-CN" altLang="en-US" dirty="0"/>
              <a:t>浙江省绿色智能汽车及零部件技术创新中心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373888"/>
            <a:ext cx="50366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1249" y="302319"/>
            <a:ext cx="7200900" cy="387350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点击此处输入标题（微软雅黑</a:t>
            </a:r>
            <a:r>
              <a:rPr lang="en-US" altLang="zh-CN" dirty="0"/>
              <a:t>24</a:t>
            </a:r>
            <a:r>
              <a:rPr lang="zh-CN" altLang="en-US" dirty="0"/>
              <a:t>号字体 加粗）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9263921" y="6479481"/>
            <a:ext cx="2998033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zh-CN" altLang="en-US" dirty="0"/>
              <a:t>浙江省绿色智能汽车及零部件技术创新中心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3840956" y="2883577"/>
            <a:ext cx="4510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66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34" charset="-122"/>
              </a:rPr>
              <a:t>THANKS</a:t>
            </a:r>
            <a:endParaRPr lang="zh-CN" altLang="en-US" sz="6600" b="1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UI" panose="020B0503020204020204" pitchFamily="34" charset="-122"/>
            </a:endParaRPr>
          </a:p>
        </p:txBody>
      </p:sp>
      <p:sp>
        <p:nvSpPr>
          <p:cNvPr id="5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9323971" y="6462000"/>
            <a:ext cx="2868029" cy="396000"/>
          </a:xfrm>
        </p:spPr>
        <p:txBody>
          <a:bodyPr anchor="ctr">
            <a:noAutofit/>
          </a:bodyPr>
          <a:lstStyle>
            <a:lvl1pPr marL="0" indent="0">
              <a:buNone/>
              <a:defRPr sz="11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浙江省绿色智能汽车及零部件技术创新中心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r="-520"/>
          <a:stretch>
            <a:fillRect/>
          </a:stretch>
        </p:blipFill>
        <p:spPr>
          <a:xfrm>
            <a:off x="-1" y="0"/>
            <a:ext cx="12349114" cy="689884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整体计划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29329" y="2255366"/>
            <a:ext cx="10140466" cy="2347267"/>
            <a:chOff x="522997" y="2368529"/>
            <a:chExt cx="10140466" cy="2347267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633515" y="2719108"/>
              <a:ext cx="10029948" cy="243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菱形 7"/>
            <p:cNvSpPr/>
            <p:nvPr/>
          </p:nvSpPr>
          <p:spPr>
            <a:xfrm>
              <a:off x="2572692" y="2611049"/>
              <a:ext cx="280004" cy="24046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9" name="菱形 8"/>
            <p:cNvSpPr/>
            <p:nvPr/>
          </p:nvSpPr>
          <p:spPr>
            <a:xfrm>
              <a:off x="4102588" y="2611049"/>
              <a:ext cx="280004" cy="24046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菱形 9"/>
            <p:cNvSpPr/>
            <p:nvPr/>
          </p:nvSpPr>
          <p:spPr>
            <a:xfrm>
              <a:off x="7424394" y="2611049"/>
              <a:ext cx="280004" cy="24046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1" name="菱形 10"/>
            <p:cNvSpPr/>
            <p:nvPr/>
          </p:nvSpPr>
          <p:spPr>
            <a:xfrm>
              <a:off x="9358538" y="2611049"/>
              <a:ext cx="280004" cy="24046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2" name="菱形 11"/>
            <p:cNvSpPr/>
            <p:nvPr/>
          </p:nvSpPr>
          <p:spPr>
            <a:xfrm>
              <a:off x="944442" y="2611049"/>
              <a:ext cx="280004" cy="240460"/>
            </a:xfrm>
            <a:prstGeom prst="diamond">
              <a:avLst/>
            </a:prstGeom>
            <a:solidFill>
              <a:srgbClr val="92D05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菱形 12"/>
            <p:cNvSpPr/>
            <p:nvPr/>
          </p:nvSpPr>
          <p:spPr>
            <a:xfrm>
              <a:off x="5914986" y="2611049"/>
              <a:ext cx="280004" cy="24046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2279722" y="2828986"/>
              <a:ext cx="86594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solidFill>
                    <a:schemeClr val="accent1"/>
                  </a:solidFill>
                  <a:latin typeface="+mn-ea"/>
                  <a:ea typeface="+mn-ea"/>
                </a:rPr>
                <a:t>2022.7.21</a:t>
              </a:r>
              <a:endParaRPr lang="zh-CN" altLang="en-US" sz="12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3836227" y="2828986"/>
              <a:ext cx="86594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solidFill>
                    <a:schemeClr val="accent1"/>
                  </a:solidFill>
                  <a:latin typeface="+mn-ea"/>
                  <a:ea typeface="+mn-ea"/>
                </a:rPr>
                <a:t>2022.9.20</a:t>
              </a:r>
              <a:endParaRPr lang="zh-CN" altLang="en-US" sz="12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7161599" y="2828986"/>
              <a:ext cx="86594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solidFill>
                    <a:schemeClr val="accent1"/>
                  </a:solidFill>
                  <a:latin typeface="+mn-ea"/>
                  <a:ea typeface="+mn-ea"/>
                </a:rPr>
                <a:t>2023.1.20</a:t>
              </a:r>
              <a:endParaRPr lang="zh-CN" altLang="en-US" sz="12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9087279" y="2828986"/>
              <a:ext cx="86594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solidFill>
                    <a:schemeClr val="accent1"/>
                  </a:solidFill>
                  <a:latin typeface="+mn-ea"/>
                  <a:ea typeface="+mn-ea"/>
                </a:rPr>
                <a:t>2023.3.20</a:t>
              </a:r>
              <a:endParaRPr lang="zh-CN" altLang="en-US" sz="12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77320" y="2368529"/>
              <a:ext cx="10020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+mj-ea"/>
                  <a:ea typeface="+mj-ea"/>
                </a:rPr>
                <a:t>产品设计完成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924326" y="2368529"/>
              <a:ext cx="1256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+mj-ea"/>
                  <a:ea typeface="+mj-ea"/>
                </a:rPr>
                <a:t>快速原型验证完成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39648" y="2368529"/>
              <a:ext cx="13227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+mj-ea"/>
                  <a:ea typeface="+mj-ea"/>
                </a:rPr>
                <a:t>产品开发</a:t>
              </a:r>
              <a:r>
                <a:rPr lang="en-US" altLang="zh-CN" sz="1000" dirty="0">
                  <a:latin typeface="+mj-ea"/>
                  <a:ea typeface="+mj-ea"/>
                </a:rPr>
                <a:t>&amp;</a:t>
              </a:r>
              <a:r>
                <a:rPr lang="zh-CN" altLang="en-US" sz="1000" dirty="0">
                  <a:latin typeface="+mj-ea"/>
                  <a:ea typeface="+mj-ea"/>
                </a:rPr>
                <a:t>调试完成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16309" y="3084581"/>
              <a:ext cx="1483613" cy="1631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配置管理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硬件资源服务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工作流调度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数据流调度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线程</a:t>
              </a:r>
              <a:r>
                <a:rPr lang="en-US" altLang="zh-CN" sz="1000" dirty="0">
                  <a:latin typeface="+mn-ea"/>
                </a:rPr>
                <a:t>/</a:t>
              </a:r>
              <a:r>
                <a:rPr lang="zh-CN" altLang="en-US" sz="1000" dirty="0">
                  <a:latin typeface="+mn-ea"/>
                </a:rPr>
                <a:t>进程管理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latin typeface="+mn-ea"/>
                </a:rPr>
                <a:t>CPU</a:t>
              </a:r>
              <a:r>
                <a:rPr lang="zh-CN" altLang="en-US" sz="1000" dirty="0">
                  <a:latin typeface="+mn-ea"/>
                </a:rPr>
                <a:t>调度（中间件）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算子调度器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工具链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核心方案原型 </a:t>
              </a:r>
              <a:r>
                <a:rPr lang="en-US" altLang="zh-CN" sz="1000" dirty="0">
                  <a:latin typeface="+mn-ea"/>
                </a:rPr>
                <a:t>demo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通信方案设计</a:t>
              </a:r>
              <a:endParaRPr lang="en-US" altLang="zh-CN" sz="1000" dirty="0"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152030" y="3096454"/>
              <a:ext cx="1483613" cy="1477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配置管理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硬件资源服务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工作流调度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数据流调度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线程</a:t>
              </a:r>
              <a:r>
                <a:rPr lang="en-US" altLang="zh-CN" sz="1000" dirty="0">
                  <a:latin typeface="+mn-ea"/>
                </a:rPr>
                <a:t>/</a:t>
              </a:r>
              <a:r>
                <a:rPr lang="zh-CN" altLang="en-US" sz="1000" dirty="0">
                  <a:latin typeface="+mn-ea"/>
                </a:rPr>
                <a:t>进程管理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latin typeface="+mn-ea"/>
                </a:rPr>
                <a:t>CPU</a:t>
              </a:r>
              <a:r>
                <a:rPr lang="zh-CN" altLang="en-US" sz="1000" dirty="0">
                  <a:latin typeface="+mn-ea"/>
                </a:rPr>
                <a:t>调度（中间件）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算子调度器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工具链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功能整合、系统优化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45837" y="3084581"/>
              <a:ext cx="148361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确定性验证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测试验证报告</a:t>
              </a:r>
              <a:endParaRPr lang="en-US" altLang="zh-CN" sz="1000" dirty="0">
                <a:latin typeface="+mn-ea"/>
              </a:endParaRPr>
            </a:p>
            <a:p>
              <a:pPr marL="107950" indent="-1079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+mn-ea"/>
                </a:rPr>
                <a:t>产品验收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27002" y="2828986"/>
              <a:ext cx="909223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solidFill>
                    <a:schemeClr val="accent1"/>
                  </a:solidFill>
                  <a:latin typeface="+mn-ea"/>
                  <a:ea typeface="+mn-ea"/>
                </a:rPr>
                <a:t>2022.4.21 </a:t>
              </a:r>
              <a:endParaRPr lang="zh-CN" altLang="en-US" sz="12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2997" y="2368529"/>
              <a:ext cx="101322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产品定义完成</a:t>
              </a:r>
              <a:endParaRPr lang="en-US" altLang="zh-CN" sz="1000" dirty="0">
                <a:latin typeface="+mn-ea"/>
              </a:endParaRPr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>
              <a:off x="5617853" y="2828986"/>
              <a:ext cx="950901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>
                  <a:solidFill>
                    <a:schemeClr val="accent1"/>
                  </a:solidFill>
                  <a:latin typeface="+mn-ea"/>
                  <a:ea typeface="+mn-ea"/>
                </a:rPr>
                <a:t>2022.12.30</a:t>
              </a:r>
              <a:endParaRPr lang="zh-CN" altLang="en-US" sz="12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26333" y="3013989"/>
              <a:ext cx="11012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latin typeface="+mn-ea"/>
                </a:rPr>
                <a:t>算子优化设计、开发完成</a:t>
              </a:r>
              <a:endParaRPr lang="en-US" altLang="zh-CN" sz="1000" dirty="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089488" y="2368529"/>
              <a:ext cx="1230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+mj-ea"/>
                  <a:ea typeface="+mj-ea"/>
                </a:rPr>
                <a:t>产品方案设计完成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48069B3-E57B-462E-BC94-A3A0A20CFD52}" type="slidenum">
              <a:rPr lang="en-US" altLang="zh-CN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方案设计计划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0544" y="1807047"/>
          <a:ext cx="11180445" cy="405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38"/>
                <a:gridCol w="720160"/>
                <a:gridCol w="837398"/>
                <a:gridCol w="1413658"/>
                <a:gridCol w="809625"/>
                <a:gridCol w="513715"/>
                <a:gridCol w="795474"/>
                <a:gridCol w="625475"/>
                <a:gridCol w="644057"/>
                <a:gridCol w="591820"/>
                <a:gridCol w="564214"/>
                <a:gridCol w="837398"/>
                <a:gridCol w="573063"/>
                <a:gridCol w="661649"/>
                <a:gridCol w="661649"/>
                <a:gridCol w="661649"/>
              </a:tblGrid>
              <a:tr h="3708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4.28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5.12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6.02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7.07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7.14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7.21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软硬件环境分析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英伟达</a:t>
                      </a:r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GPU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摸底：</a:t>
                      </a:r>
                      <a:r>
                        <a:rPr lang="en-US" altLang="zh-CN" sz="1000" u="none" strike="noStrike" dirty="0" err="1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TensorRT</a:t>
                      </a:r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/CUDA 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库</a:t>
                      </a:r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API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列表进行性能测量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GPU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调度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接口分析、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370840"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中间件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性能摸底：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ROS2&amp;</a:t>
                      </a:r>
                      <a:endParaRPr lang="en-US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CYBER-RT</a:t>
                      </a:r>
                      <a:endParaRPr lang="en-US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进行测量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中科大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平台实现</a:t>
                      </a:r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+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平台选型报告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（选型依据、测量参数、上层任务、软硬件环境）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裁剪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任务部署、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测量方案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测量、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测量结果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报告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4572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路特斯平台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环境搭建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适配、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报告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48069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Drive OS kernel 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补丁内容、性能测量初步方案、结果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u="none" strike="noStrike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数据流调度器核心方案设计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硬件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资源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GPU</a:t>
                      </a:r>
                      <a:endParaRPr lang="en-US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调度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通信方案设计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（跨</a:t>
                      </a:r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SOC、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兼容</a:t>
                      </a:r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AUTOSAR）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4572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线程</a:t>
                      </a:r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进程管理核心方案设计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CPU</a:t>
                      </a:r>
                      <a:endParaRPr lang="en-US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调度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线程</a:t>
                      </a:r>
                      <a:r>
                        <a:rPr lang="en-US" altLang="zh-CN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进程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管理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4572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AUTOSAR</a:t>
                      </a:r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兼容性设计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适配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  <a:tr h="457200">
                <a:tc v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整体方案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整体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</a:t>
                      </a:r>
                      <a:endParaRPr lang="en-US" altLang="zh-CN" sz="1000" u="none" strike="noStrike" dirty="0"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报告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51" name="组合 50"/>
          <p:cNvGrpSpPr/>
          <p:nvPr/>
        </p:nvGrpSpPr>
        <p:grpSpPr>
          <a:xfrm>
            <a:off x="2289535" y="2184192"/>
            <a:ext cx="9632206" cy="3652451"/>
            <a:chOff x="2289535" y="2184192"/>
            <a:chExt cx="9632206" cy="3652451"/>
          </a:xfrm>
        </p:grpSpPr>
        <p:sp>
          <p:nvSpPr>
            <p:cNvPr id="26" name="箭头: V 形 25"/>
            <p:cNvSpPr/>
            <p:nvPr/>
          </p:nvSpPr>
          <p:spPr>
            <a:xfrm>
              <a:off x="3423700" y="2184192"/>
              <a:ext cx="1287544" cy="452487"/>
            </a:xfrm>
            <a:prstGeom prst="chevron">
              <a:avLst>
                <a:gd name="adj" fmla="val 267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英伟达</a:t>
              </a:r>
              <a:r>
                <a: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GPU</a:t>
              </a:r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调度</a:t>
              </a:r>
              <a:endPara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ctr"/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接口分析、测试</a:t>
              </a:r>
              <a:endParaRPr lang="zh-CN" altLang="en-US" sz="9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289535" y="2643458"/>
              <a:ext cx="3618197" cy="460549"/>
              <a:chOff x="3425908" y="2856321"/>
              <a:chExt cx="3618197" cy="460549"/>
            </a:xfrm>
          </p:grpSpPr>
          <p:sp>
            <p:nvSpPr>
              <p:cNvPr id="25" name="箭头: V 形 24"/>
              <p:cNvSpPr/>
              <p:nvPr/>
            </p:nvSpPr>
            <p:spPr>
              <a:xfrm>
                <a:off x="3425908" y="2864383"/>
                <a:ext cx="1608104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平台选型报告（选型依据、测量参数、上层任务、软硬件环境）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5546131" y="2856321"/>
                <a:ext cx="1497974" cy="453671"/>
                <a:chOff x="5546131" y="2856321"/>
                <a:chExt cx="1497974" cy="453671"/>
              </a:xfrm>
            </p:grpSpPr>
            <p:sp>
              <p:nvSpPr>
                <p:cNvPr id="27" name="箭头: V 形 26"/>
                <p:cNvSpPr/>
                <p:nvPr/>
              </p:nvSpPr>
              <p:spPr>
                <a:xfrm>
                  <a:off x="5546131" y="2857505"/>
                  <a:ext cx="678730" cy="452487"/>
                </a:xfrm>
                <a:prstGeom prst="chevron">
                  <a:avLst>
                    <a:gd name="adj" fmla="val 2679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ctr"/>
                  <a:r>
                    <a:rPr lang="zh-CN" altLang="en-US" sz="9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裁剪</a:t>
                  </a:r>
                  <a:endPara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  <a:p>
                  <a:pPr algn="ctr" fontAlgn="ctr"/>
                  <a:r>
                    <a:rPr lang="zh-CN" altLang="en-US" sz="9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方案</a:t>
                  </a:r>
                  <a:endParaRPr lang="zh-CN" altLang="en-US" sz="900" dirty="0">
                    <a:solidFill>
                      <a:srgbClr val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28" name="箭头: V 形 27"/>
                <p:cNvSpPr/>
                <p:nvPr/>
              </p:nvSpPr>
              <p:spPr>
                <a:xfrm>
                  <a:off x="6115771" y="2856321"/>
                  <a:ext cx="928334" cy="452487"/>
                </a:xfrm>
                <a:prstGeom prst="chevron">
                  <a:avLst>
                    <a:gd name="adj" fmla="val 2679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ctr"/>
                  <a:r>
                    <a:rPr lang="zh-CN" altLang="en-US" sz="9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任务部署、</a:t>
                  </a:r>
                  <a:endPara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  <a:p>
                  <a:pPr algn="ctr" fontAlgn="ctr"/>
                  <a:r>
                    <a:rPr lang="zh-CN" altLang="en-US" sz="900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测量方案</a:t>
                  </a:r>
                  <a:endParaRPr lang="zh-CN" altLang="en-US" sz="900" dirty="0">
                    <a:solidFill>
                      <a:srgbClr val="0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30" name="箭头: V 形 29"/>
            <p:cNvSpPr/>
            <p:nvPr/>
          </p:nvSpPr>
          <p:spPr>
            <a:xfrm>
              <a:off x="6374733" y="3091307"/>
              <a:ext cx="928334" cy="452487"/>
            </a:xfrm>
            <a:prstGeom prst="chevron">
              <a:avLst>
                <a:gd name="adj" fmla="val 267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适配、</a:t>
              </a:r>
              <a:endPara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ctr"/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测试</a:t>
              </a:r>
              <a:endParaRPr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 fontAlgn="ctr"/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报告</a:t>
              </a:r>
              <a:endParaRPr lang="zh-CN" altLang="en-US" sz="9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09028" y="3062683"/>
              <a:ext cx="928776" cy="440770"/>
              <a:chOff x="7581394" y="1204327"/>
              <a:chExt cx="1980459" cy="11817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82337" y="1204327"/>
                <a:ext cx="1979516" cy="8167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软硬件环境分析完成</a:t>
                </a:r>
                <a:endParaRPr lang="zh-CN" altLang="en-US" sz="1000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7581394" y="1626393"/>
                <a:ext cx="380655" cy="759634"/>
                <a:chOff x="10017954" y="1269701"/>
                <a:chExt cx="380655" cy="759634"/>
              </a:xfrm>
            </p:grpSpPr>
            <p:sp>
              <p:nvSpPr>
                <p:cNvPr id="10" name="波形 9"/>
                <p:cNvSpPr/>
                <p:nvPr/>
              </p:nvSpPr>
              <p:spPr>
                <a:xfrm>
                  <a:off x="10019006" y="1269701"/>
                  <a:ext cx="379603" cy="395405"/>
                </a:xfrm>
                <a:prstGeom prst="wav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连接符 10"/>
                <p:cNvCxnSpPr>
                  <a:stCxn id="10" idx="1"/>
                </p:cNvCxnSpPr>
                <p:nvPr/>
              </p:nvCxnSpPr>
              <p:spPr>
                <a:xfrm>
                  <a:off x="10017954" y="1467506"/>
                  <a:ext cx="0" cy="56182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箭头: V 形 30"/>
            <p:cNvSpPr/>
            <p:nvPr/>
          </p:nvSpPr>
          <p:spPr>
            <a:xfrm>
              <a:off x="2289535" y="3556494"/>
              <a:ext cx="1608104" cy="442924"/>
            </a:xfrm>
            <a:prstGeom prst="chevron">
              <a:avLst>
                <a:gd name="adj" fmla="val 267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ctr"/>
              <a:r>
                <a:rPr lang="zh-CN" altLang="en-US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补丁内容、性能测量初步方案、结果</a:t>
              </a:r>
              <a:endParaRPr lang="zh-CN" altLang="en-US" sz="9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104097" y="4021389"/>
              <a:ext cx="2291070" cy="459064"/>
              <a:chOff x="7748476" y="4142454"/>
              <a:chExt cx="2291070" cy="459064"/>
            </a:xfrm>
          </p:grpSpPr>
          <p:sp>
            <p:nvSpPr>
              <p:cNvPr id="33" name="箭头: V 形 32"/>
              <p:cNvSpPr/>
              <p:nvPr/>
            </p:nvSpPr>
            <p:spPr>
              <a:xfrm>
                <a:off x="7748476" y="4142455"/>
                <a:ext cx="666356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硬件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资源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服务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>
                <a:off x="8306641" y="4142454"/>
                <a:ext cx="672465" cy="452755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GPU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调度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箭头: V 形 34"/>
              <p:cNvSpPr/>
              <p:nvPr/>
            </p:nvSpPr>
            <p:spPr>
              <a:xfrm>
                <a:off x="8882312" y="4149031"/>
                <a:ext cx="1157234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通信方案设计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（跨</a:t>
                </a:r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SOC、</a:t>
                </a:r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兼容</a:t>
                </a:r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AUTOSAR）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9186846" y="4480453"/>
              <a:ext cx="1226089" cy="452488"/>
              <a:chOff x="9716236" y="4602503"/>
              <a:chExt cx="1226089" cy="452488"/>
            </a:xfrm>
          </p:grpSpPr>
          <p:sp>
            <p:nvSpPr>
              <p:cNvPr id="36" name="箭头: V 形 35"/>
              <p:cNvSpPr/>
              <p:nvPr/>
            </p:nvSpPr>
            <p:spPr>
              <a:xfrm>
                <a:off x="9716236" y="4602504"/>
                <a:ext cx="666356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en-US" altLang="zh-CN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CPU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调度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箭头: V 形 36"/>
              <p:cNvSpPr/>
              <p:nvPr/>
            </p:nvSpPr>
            <p:spPr>
              <a:xfrm>
                <a:off x="10275969" y="4602503"/>
                <a:ext cx="666356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线程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进程</a:t>
                </a:r>
                <a:endParaRPr lang="en-US" altLang="zh-CN" sz="9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管理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0412935" y="4932825"/>
              <a:ext cx="1332712" cy="903818"/>
              <a:chOff x="9716236" y="4602504"/>
              <a:chExt cx="1332712" cy="903818"/>
            </a:xfrm>
          </p:grpSpPr>
          <p:sp>
            <p:nvSpPr>
              <p:cNvPr id="49" name="箭头: V 形 48"/>
              <p:cNvSpPr/>
              <p:nvPr/>
            </p:nvSpPr>
            <p:spPr>
              <a:xfrm>
                <a:off x="9716236" y="4602504"/>
                <a:ext cx="666356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适配方案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箭头: V 形 49"/>
              <p:cNvSpPr/>
              <p:nvPr/>
            </p:nvSpPr>
            <p:spPr>
              <a:xfrm>
                <a:off x="10382592" y="5053835"/>
                <a:ext cx="666356" cy="452487"/>
              </a:xfrm>
              <a:prstGeom prst="chevron">
                <a:avLst>
                  <a:gd name="adj" fmla="val 2679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ctr"/>
                <a:r>
                  <a:rPr lang="zh-CN" altLang="en-US" sz="9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整体方案报告</a:t>
                </a:r>
                <a:endParaRPr lang="zh-CN" altLang="en-US" sz="900" dirty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1107228" y="4823943"/>
              <a:ext cx="814513" cy="668503"/>
              <a:chOff x="6663940" y="587190"/>
              <a:chExt cx="1736811" cy="179225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663940" y="587190"/>
                <a:ext cx="1736811" cy="9148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方案设计完成</a:t>
                </a:r>
                <a:endParaRPr lang="zh-CN" altLang="en-US" sz="1000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7532347" y="1600857"/>
                <a:ext cx="379603" cy="778584"/>
                <a:chOff x="9968907" y="1244165"/>
                <a:chExt cx="379603" cy="778584"/>
              </a:xfrm>
            </p:grpSpPr>
            <p:sp>
              <p:nvSpPr>
                <p:cNvPr id="22" name="波形 21"/>
                <p:cNvSpPr/>
                <p:nvPr/>
              </p:nvSpPr>
              <p:spPr>
                <a:xfrm>
                  <a:off x="9968907" y="1244165"/>
                  <a:ext cx="379603" cy="395405"/>
                </a:xfrm>
                <a:prstGeom prst="wav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>
                  <a:stCxn id="22" idx="1"/>
                </p:cNvCxnSpPr>
                <p:nvPr/>
              </p:nvCxnSpPr>
              <p:spPr>
                <a:xfrm>
                  <a:off x="9968907" y="1441868"/>
                  <a:ext cx="0" cy="58088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箭头: V 形 28"/>
          <p:cNvSpPr/>
          <p:nvPr/>
        </p:nvSpPr>
        <p:spPr>
          <a:xfrm>
            <a:off x="5537835" y="3573780"/>
            <a:ext cx="968375" cy="452755"/>
          </a:xfrm>
          <a:prstGeom prst="chevron">
            <a:avLst>
              <a:gd name="adj" fmla="val 267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调度策略、优先级配置调研</a:t>
            </a:r>
            <a:endParaRPr lang="zh-CN" altLang="en-US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箭头: V 形 28"/>
          <p:cNvSpPr/>
          <p:nvPr/>
        </p:nvSpPr>
        <p:spPr>
          <a:xfrm>
            <a:off x="5800790" y="2636280"/>
            <a:ext cx="928334" cy="452487"/>
          </a:xfrm>
          <a:prstGeom prst="chevron">
            <a:avLst>
              <a:gd name="adj" fmla="val 267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测量、</a:t>
            </a:r>
            <a:endParaRPr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fontAlgn="ctr"/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测量结果</a:t>
            </a:r>
            <a:endParaRPr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fontAlgn="ctr"/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报告</a:t>
            </a:r>
            <a:endParaRPr lang="zh-CN" altLang="en-US" sz="9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箭头: V 形 28"/>
          <p:cNvSpPr/>
          <p:nvPr/>
        </p:nvSpPr>
        <p:spPr>
          <a:xfrm>
            <a:off x="6435725" y="3556000"/>
            <a:ext cx="996950" cy="452755"/>
          </a:xfrm>
          <a:prstGeom prst="chevron">
            <a:avLst>
              <a:gd name="adj" fmla="val 267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9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干扰环境测试，配置方案</a:t>
            </a:r>
            <a:endParaRPr lang="zh-CN" altLang="en-US" sz="9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407190824"/>
  <p:tag name="MH_LIBRARY" val="CONTENTS"/>
  <p:tag name="MH_TYPE" val="OTHERS"/>
  <p:tag name="ID" val="545262"/>
</p:tagLst>
</file>

<file path=ppt/tags/tag2.xml><?xml version="1.0" encoding="utf-8"?>
<p:tagLst xmlns:p="http://schemas.openxmlformats.org/presentationml/2006/main">
  <p:tag name="MH" val="20160407190824"/>
  <p:tag name="MH_LIBRARY" val="CONTENTS"/>
  <p:tag name="MH_TYPE" val="OTHERS"/>
  <p:tag name="ID" val="545262"/>
</p:tagLst>
</file>

<file path=ppt/tags/tag3.xml><?xml version="1.0" encoding="utf-8"?>
<p:tagLst xmlns:p="http://schemas.openxmlformats.org/presentationml/2006/main">
  <p:tag name="KSO_WM_UNIT_TABLE_BEAUTIFY" val="smartTable{59020de2-96cb-4d60-9602-3f6e62147b4d}"/>
</p:tagLst>
</file>

<file path=ppt/tags/tag4.xml><?xml version="1.0" encoding="utf-8"?>
<p:tagLst xmlns:p="http://schemas.openxmlformats.org/presentationml/2006/main">
  <p:tag name="COMMONDATA" val="eyJoZGlkIjoiNDZmZTEzNTk4MDEzMWU0ZjZlZGUzYjRlZTZkMTY2NzUifQ==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427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字魂36号-正文宋楷</vt:lpstr>
      <vt:lpstr>Microsoft YaHei UI</vt:lpstr>
      <vt:lpstr>Calibri</vt:lpstr>
      <vt:lpstr>微软雅黑 Light</vt:lpstr>
      <vt:lpstr>Arial Unicode MS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王成辉</dc:creator>
  <cp:lastModifiedBy>陶子扬</cp:lastModifiedBy>
  <cp:revision>204</cp:revision>
  <dcterms:created xsi:type="dcterms:W3CDTF">2021-04-19T00:55:00Z</dcterms:created>
  <dcterms:modified xsi:type="dcterms:W3CDTF">2022-05-26T03:44:56Z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A716E5BAFC2C40D2BD2877C052C603A2</vt:lpwstr>
  </property>
  <property fmtid="{D5CDD505-2E9C-101B-9397-08002B2CF9AE}" pid="3" name="KSOProductBuildVer">
    <vt:lpwstr>2052-11.1.0.11691</vt:lpwstr>
  </property>
</Properties>
</file>