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90" r:id="rId5"/>
    <p:sldId id="286" r:id="rId6"/>
    <p:sldId id="288" r:id="rId7"/>
    <p:sldId id="289" r:id="rId8"/>
    <p:sldId id="283" r:id="rId9"/>
    <p:sldId id="2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BA7"/>
    <a:srgbClr val="A1CC8D"/>
    <a:srgbClr val="ED7D31"/>
    <a:srgbClr val="FFC000"/>
    <a:srgbClr val="FFE699"/>
    <a:srgbClr val="EB6FDF"/>
    <a:srgbClr val="9818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78089" autoAdjust="0"/>
  </p:normalViewPr>
  <p:slideViewPr>
    <p:cSldViewPr snapToGrid="0">
      <p:cViewPr varScale="1">
        <p:scale>
          <a:sx n="82" d="100"/>
          <a:sy n="82" d="100"/>
        </p:scale>
        <p:origin x="435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F78C-68C7-425D-9EF5-C1D7595322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算子并行时调度至哪个硬件和该算子在不同硬件上的执行效率有关，并尽可能保证各分支执行延迟相近。调度在不同硬件上的算子可进行不同的优化（如不同的 </a:t>
            </a:r>
            <a:r>
              <a:rPr lang="en-US" altLang="zh-CN" dirty="0" smtClean="0"/>
              <a:t>quantization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在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Linux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中线程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/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进程调度会有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user space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到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kernel space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的切换开销；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在多核多线程系统中，线程切换代价比较高（</a:t>
            </a:r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cache miss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）</a:t>
            </a: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寄存器上下文切换，设置</a:t>
            </a:r>
            <a:r>
              <a:rPr lang="en-US" altLang="zh-CN" dirty="0" smtClean="0"/>
              <a:t>affinity</a:t>
            </a:r>
            <a:r>
              <a:rPr lang="zh-CN" altLang="en-US" dirty="0" smtClean="0"/>
              <a:t>用来绑定，的话可能会被调度到其它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上，导致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使用效率低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Kernel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是通用目的的，虽然可以通过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加以一定的控制，但如果要结合业务逻辑进行更复杂的调度就没办法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调度和任务逻辑紧耦合，用了协程可以进行细粒度调度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使用户建立协同，将任务落在协程之上，忽略下层调度，管理取决于</a:t>
            </a:r>
            <a:r>
              <a:rPr lang="en-US" altLang="zh-CN" dirty="0" smtClean="0"/>
              <a:t>co</a:t>
            </a:r>
            <a:r>
              <a:rPr lang="zh-CN" altLang="en-US" dirty="0" smtClean="0"/>
              <a:t>之间的通信和数据依赖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在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Linux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中线程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/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进程调度会有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user space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到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kernel space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的切换开销；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在多核多线程系统中，线程切换代价比较高（</a:t>
            </a:r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cache miss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）</a:t>
            </a: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寄存器上下文切换，设置</a:t>
            </a:r>
            <a:r>
              <a:rPr lang="en-US" altLang="zh-CN" dirty="0" smtClean="0"/>
              <a:t>affinity</a:t>
            </a:r>
            <a:r>
              <a:rPr lang="zh-CN" altLang="en-US" dirty="0" smtClean="0"/>
              <a:t>用来绑定，的话可能会被调度到其它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上，导致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使用效率低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Kernel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是通用目的的，虽然可以通过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加以一定的控制，但如果要结合业务逻辑进行更复杂的调度就没办法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调度和任务逻辑紧耦合，用了协程可以进行细粒度调度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使用户建立协同，将任务落在协程之上，忽略下层调度，管理取决于</a:t>
            </a:r>
            <a:r>
              <a:rPr lang="en-US" altLang="zh-CN" dirty="0" smtClean="0"/>
              <a:t>co</a:t>
            </a:r>
            <a:r>
              <a:rPr lang="zh-CN" altLang="en-US" dirty="0" smtClean="0"/>
              <a:t>之间的通信和数据依赖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zh-CN" altLang="en-US" b="1" dirty="0" smtClean="0"/>
              <a:t>（调度的开销，</a:t>
            </a:r>
            <a:endParaRPr lang="en-US" altLang="zh-CN" b="1" dirty="0" smtClean="0"/>
          </a:p>
          <a:p>
            <a:r>
              <a:rPr lang="zh-CN" altLang="en-US" b="1" dirty="0" smtClean="0"/>
              <a:t>这些接口的频率和开销）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D76A5-0B5C-44E3-8001-9393AD4B4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C5A9-5F1E-493A-A384-8EE4DCB7F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359-429E-47D8-AC28-2CF3A2CF01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201131" y="5992465"/>
            <a:ext cx="3484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CPU Scheduler</a:t>
            </a:r>
            <a:r>
              <a:rPr lang="en-US" altLang="zh-CN" sz="1600" b="1" dirty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:  </a:t>
            </a:r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 CPU</a:t>
            </a:r>
            <a:r>
              <a:rPr lang="zh-CN" altLang="en-US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调度器</a:t>
            </a:r>
            <a:endParaRPr lang="en-US" altLang="zh-CN" sz="1600" b="1" dirty="0" smtClean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01131" y="890064"/>
            <a:ext cx="45790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Hardware </a:t>
            </a:r>
            <a:r>
              <a:rPr lang="en-US" altLang="zh-CN" sz="1600" b="1" dirty="0" smtClean="0"/>
              <a:t>Resource Service</a:t>
            </a:r>
            <a:r>
              <a:rPr lang="en-US" altLang="zh-CN" sz="1600" b="1" dirty="0"/>
              <a:t>: </a:t>
            </a:r>
            <a:r>
              <a:rPr lang="zh-CN" altLang="en-US" sz="1600" b="1" dirty="0"/>
              <a:t>硬件资源服务</a:t>
            </a:r>
            <a:endParaRPr lang="zh-CN" altLang="en-US" sz="1600" b="1" dirty="0"/>
          </a:p>
        </p:txBody>
      </p:sp>
      <p:sp>
        <p:nvSpPr>
          <p:cNvPr id="65" name="矩形 64"/>
          <p:cNvSpPr/>
          <p:nvPr/>
        </p:nvSpPr>
        <p:spPr>
          <a:xfrm>
            <a:off x="8201131" y="1235165"/>
            <a:ext cx="4670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Data Service </a:t>
            </a:r>
            <a:r>
              <a:rPr lang="en-US" altLang="zh-CN" sz="1600" b="1" dirty="0"/>
              <a:t>Scheduler: </a:t>
            </a:r>
            <a:r>
              <a:rPr lang="zh-CN" altLang="en-US" sz="1600" b="1" dirty="0" smtClean="0"/>
              <a:t>数据服务调度器 </a:t>
            </a:r>
            <a:endParaRPr lang="en-US" altLang="zh-CN" sz="1600" b="1" dirty="0" smtClean="0"/>
          </a:p>
        </p:txBody>
      </p:sp>
      <p:sp>
        <p:nvSpPr>
          <p:cNvPr id="66" name="矩形 65"/>
          <p:cNvSpPr/>
          <p:nvPr/>
        </p:nvSpPr>
        <p:spPr>
          <a:xfrm>
            <a:off x="8201131" y="318814"/>
            <a:ext cx="4569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Workflow </a:t>
            </a:r>
            <a:r>
              <a:rPr lang="en-US" altLang="zh-CN" sz="1600" b="1" dirty="0" smtClean="0"/>
              <a:t>Scheduler</a:t>
            </a:r>
            <a:r>
              <a:rPr lang="en-US" altLang="zh-CN" sz="1600" b="1" dirty="0"/>
              <a:t>: </a:t>
            </a:r>
            <a:r>
              <a:rPr lang="zh-CN" altLang="en-US" sz="1600" b="1" dirty="0" smtClean="0"/>
              <a:t>多</a:t>
            </a:r>
            <a:r>
              <a:rPr lang="zh-CN" altLang="en-US" sz="1600" b="1" dirty="0"/>
              <a:t>任务</a:t>
            </a:r>
            <a:r>
              <a:rPr lang="zh-CN" altLang="en-US" sz="1600" b="1" dirty="0" smtClean="0"/>
              <a:t>工作流调度器</a:t>
            </a:r>
            <a:endParaRPr lang="en-US" altLang="zh-CN" sz="1600" b="1" dirty="0" smtClean="0"/>
          </a:p>
        </p:txBody>
      </p:sp>
      <p:sp>
        <p:nvSpPr>
          <p:cNvPr id="44" name="矩形 43"/>
          <p:cNvSpPr/>
          <p:nvPr/>
        </p:nvSpPr>
        <p:spPr>
          <a:xfrm>
            <a:off x="8201131" y="2765567"/>
            <a:ext cx="3857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Operator </a:t>
            </a:r>
            <a:r>
              <a:rPr lang="en-US" altLang="zh-CN" sz="1600" b="1" dirty="0" smtClean="0"/>
              <a:t>Scheduler</a:t>
            </a:r>
            <a:r>
              <a:rPr lang="zh-CN" altLang="en-US" sz="1600" b="1" dirty="0" smtClean="0"/>
              <a:t>：算子调度器</a:t>
            </a:r>
            <a:endParaRPr lang="en-US" altLang="zh-CN" sz="16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01131" y="3210641"/>
            <a:ext cx="3870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Micro Kernel Scheduler</a:t>
            </a:r>
            <a:r>
              <a:rPr lang="en-US" altLang="zh-CN" sz="1600" b="1" dirty="0" smtClean="0"/>
              <a:t>: </a:t>
            </a:r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  </a:t>
            </a:r>
            <a:r>
              <a:rPr lang="zh-CN" altLang="en-US" sz="1600" b="1" dirty="0" smtClean="0"/>
              <a:t>核函数调度器</a:t>
            </a:r>
            <a:endParaRPr lang="en-US" altLang="zh-CN" sz="1600" b="1" dirty="0"/>
          </a:p>
        </p:txBody>
      </p:sp>
      <p:sp>
        <p:nvSpPr>
          <p:cNvPr id="46" name="矩形 45"/>
          <p:cNvSpPr/>
          <p:nvPr/>
        </p:nvSpPr>
        <p:spPr>
          <a:xfrm>
            <a:off x="8201131" y="3695350"/>
            <a:ext cx="3968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Micro Kernel </a:t>
            </a:r>
            <a:r>
              <a:rPr lang="en-US" altLang="zh-CN" sz="1600" b="1" dirty="0" smtClean="0"/>
              <a:t>Function: </a:t>
            </a:r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  </a:t>
            </a:r>
            <a:r>
              <a:rPr lang="zh-CN" altLang="en-US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参数化</a:t>
            </a:r>
            <a:r>
              <a:rPr lang="zh-CN" altLang="en-US" sz="1600" b="1" dirty="0" smtClean="0"/>
              <a:t>核函数</a:t>
            </a:r>
            <a:endParaRPr lang="en-US" altLang="zh-CN" sz="1600" b="1" dirty="0" smtClean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189" y="100358"/>
            <a:ext cx="8049986" cy="6695268"/>
            <a:chOff x="151145" y="0"/>
            <a:chExt cx="8049986" cy="6695268"/>
          </a:xfrm>
        </p:grpSpPr>
        <p:sp>
          <p:nvSpPr>
            <p:cNvPr id="4" name="矩形 3"/>
            <p:cNvSpPr/>
            <p:nvPr/>
          </p:nvSpPr>
          <p:spPr>
            <a:xfrm>
              <a:off x="238359" y="6363462"/>
              <a:ext cx="7912900" cy="331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Hypervisor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36431" y="4519784"/>
              <a:ext cx="7914828" cy="305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Camera, LiDAR, Radar, E</a:t>
              </a:r>
              <a:r>
                <a:rPr lang="en-US" altLang="zh-CN" sz="1600" dirty="0" smtClean="0"/>
                <a:t>thernet</a:t>
              </a:r>
              <a:r>
                <a:rPr lang="en-US" altLang="zh-CN" sz="1600" dirty="0"/>
                <a:t>, </a:t>
              </a:r>
              <a:r>
                <a:rPr lang="en-US" altLang="zh-CN" sz="1600" dirty="0" smtClean="0"/>
                <a:t>Graphic Driver                 Security</a:t>
              </a:r>
              <a:r>
                <a:rPr lang="en-US" altLang="zh-CN" sz="1600" dirty="0"/>
                <a:t>, </a:t>
              </a:r>
              <a:r>
                <a:rPr lang="en-US" altLang="zh-CN" sz="1600" dirty="0" smtClean="0"/>
                <a:t>Power </a:t>
              </a:r>
              <a:r>
                <a:rPr lang="en-US" altLang="zh-CN" sz="1600" dirty="0"/>
                <a:t>M</a:t>
              </a:r>
              <a:r>
                <a:rPr lang="en-US" altLang="zh-CN" sz="1600" dirty="0" smtClean="0"/>
                <a:t>anager</a:t>
              </a:r>
              <a:r>
                <a:rPr lang="en-US" altLang="zh-CN" sz="1600" dirty="0"/>
                <a:t>, BSP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107305" y="3633910"/>
              <a:ext cx="3032937" cy="8156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TSN</a:t>
              </a: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118324" y="2992523"/>
              <a:ext cx="3032937" cy="5938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TCP/UDP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889828" y="2165178"/>
              <a:ext cx="1261431" cy="7570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UDS/DOIP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98335" y="2165178"/>
              <a:ext cx="1040809" cy="7570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SOME/IP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15491" y="2165178"/>
              <a:ext cx="636051" cy="7570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DDS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36428" y="3065746"/>
              <a:ext cx="1275744" cy="1387953"/>
            </a:xfrm>
            <a:prstGeom prst="rect">
              <a:avLst/>
            </a:prstGeom>
            <a:solidFill>
              <a:srgbClr val="A1CC8D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Depth &amp; Motion</a:t>
              </a:r>
              <a:endParaRPr lang="en-US" altLang="zh-CN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Accelerator 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65683" y="3059780"/>
              <a:ext cx="2170035" cy="1393918"/>
            </a:xfrm>
            <a:prstGeom prst="rect">
              <a:avLst/>
            </a:prstGeom>
            <a:ln>
              <a:solidFill>
                <a:srgbClr val="EB6FD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6429" y="2165572"/>
              <a:ext cx="2387253" cy="51214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Deep Learning Infrastructure </a:t>
              </a:r>
              <a:endParaRPr lang="zh-CN" altLang="en-US" sz="1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86472" y="3060308"/>
              <a:ext cx="1218463" cy="1387953"/>
            </a:xfrm>
            <a:prstGeom prst="rect">
              <a:avLst/>
            </a:prstGeom>
            <a:solidFill>
              <a:srgbClr val="A1CC8D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Image </a:t>
              </a:r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Process</a:t>
              </a:r>
              <a:endParaRPr lang="en-US" altLang="zh-CN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Accelerator 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06286" y="2165572"/>
              <a:ext cx="2329433" cy="513864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Open CV/GL </a:t>
              </a:r>
              <a:endParaRPr lang="zh-CN" altLang="en-US" sz="1600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815414" y="3789434"/>
              <a:ext cx="1180312" cy="565857"/>
              <a:chOff x="4159770" y="4643490"/>
              <a:chExt cx="1346979" cy="64576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432088" y="4643490"/>
                <a:ext cx="1074661" cy="494907"/>
              </a:xfrm>
              <a:prstGeom prst="rect">
                <a:avLst/>
              </a:prstGeom>
              <a:solidFill>
                <a:srgbClr val="D91BA7"/>
              </a:solidFill>
              <a:ln>
                <a:solidFill>
                  <a:srgbClr val="9818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307929" y="4711065"/>
                <a:ext cx="1104553" cy="494907"/>
              </a:xfrm>
              <a:prstGeom prst="rect">
                <a:avLst/>
              </a:prstGeom>
              <a:solidFill>
                <a:srgbClr val="D91BA7"/>
              </a:solidFill>
              <a:ln>
                <a:solidFill>
                  <a:srgbClr val="9818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59770" y="4794343"/>
                <a:ext cx="1158442" cy="494907"/>
              </a:xfrm>
              <a:prstGeom prst="rect">
                <a:avLst/>
              </a:prstGeom>
              <a:solidFill>
                <a:srgbClr val="D91BA7"/>
              </a:solidFill>
              <a:ln>
                <a:solidFill>
                  <a:srgbClr val="98188C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Micro Kernel Function</a:t>
                </a:r>
                <a:endParaRPr lang="zh-CN" altLang="en-US" sz="1200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3884470" y="3178256"/>
              <a:ext cx="1111256" cy="505493"/>
            </a:xfrm>
            <a:prstGeom prst="rect">
              <a:avLst/>
            </a:prstGeom>
            <a:solidFill>
              <a:srgbClr val="D91BA7"/>
            </a:solidFill>
            <a:ln>
              <a:solidFill>
                <a:srgbClr val="98188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Micro kernel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Scheduler</a:t>
              </a:r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82916" y="3350273"/>
              <a:ext cx="1181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Operator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Accelerator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36429" y="2727273"/>
              <a:ext cx="4799289" cy="289118"/>
            </a:xfrm>
            <a:prstGeom prst="rect">
              <a:avLst/>
            </a:prstGeom>
            <a:solidFill>
              <a:srgbClr val="D91BA7"/>
            </a:solidFill>
            <a:ln>
              <a:solidFill>
                <a:srgbClr val="98188C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Operator </a:t>
              </a:r>
              <a:r>
                <a:rPr lang="en-US" altLang="zh-CN" sz="1600" dirty="0"/>
                <a:t>Scheduler</a:t>
              </a:r>
              <a:endParaRPr lang="zh-CN" altLang="en-US" sz="16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13624" y="1465247"/>
              <a:ext cx="7937636" cy="61571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                                        Adaptive </a:t>
              </a:r>
              <a:r>
                <a:rPr lang="en-US" altLang="zh-CN" sz="1600" dirty="0" err="1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AutoSAR</a:t>
              </a:r>
              <a:endParaRPr lang="en-US" altLang="zh-CN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  <a:p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         (</a:t>
              </a:r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EM/SM/PHM/S2S/E2E/COM/Crypto/NM/DIAG</a:t>
              </a:r>
              <a:r>
                <a:rPr lang="en-US" altLang="zh-CN" sz="1600" dirty="0" smtClean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)                                                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3624" y="671461"/>
              <a:ext cx="916586" cy="7570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AI Data</a:t>
              </a:r>
              <a:endParaRPr lang="en-US" altLang="zh-CN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Services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80081" y="665851"/>
              <a:ext cx="1278899" cy="7570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Sensor Data</a:t>
              </a:r>
              <a:endParaRPr lang="en-US" altLang="zh-CN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Services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00384" y="671440"/>
              <a:ext cx="1347080" cy="7570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Cambria Math" panose="02040503050406030204" pitchFamily="18" charset="0"/>
                </a:rPr>
                <a:t>Vehicle Data Services</a:t>
              </a:r>
              <a:endParaRPr lang="zh-CN" altLang="en-US" sz="1600" dirty="0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3884470" y="671046"/>
                  <a:ext cx="1111256" cy="75709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16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𝑟𝑑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zh-CN" sz="1600" dirty="0" smtClean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</a:rPr>
                    <a:t>Party </a:t>
                  </a:r>
                  <a:r>
                    <a:rPr lang="en-US" altLang="zh-CN" sz="1600" dirty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</a:rPr>
                    <a:t>L</a:t>
                  </a:r>
                  <a:r>
                    <a:rPr lang="en-US" altLang="zh-CN" sz="1600" dirty="0" smtClean="0">
                      <a:solidFill>
                        <a:sysClr val="windowText" lastClr="000000"/>
                      </a:solidFill>
                      <a:latin typeface="Cambria Math" panose="02040503050406030204" pitchFamily="18" charset="0"/>
                    </a:rPr>
                    <a:t>ibrary</a:t>
                  </a:r>
                  <a:endParaRPr lang="zh-CN" altLang="en-US" sz="16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470" y="671046"/>
                  <a:ext cx="1111256" cy="75709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矩形 39"/>
            <p:cNvSpPr/>
            <p:nvPr/>
          </p:nvSpPr>
          <p:spPr>
            <a:xfrm>
              <a:off x="5034247" y="665851"/>
              <a:ext cx="1779015" cy="757092"/>
            </a:xfrm>
            <a:prstGeom prst="rect">
              <a:avLst/>
            </a:prstGeom>
            <a:solidFill>
              <a:srgbClr val="D91BA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Hardware </a:t>
              </a:r>
              <a:r>
                <a:rPr lang="en-US" altLang="zh-CN" sz="1600" dirty="0" smtClean="0"/>
                <a:t>Resource Services</a:t>
              </a:r>
              <a:endParaRPr lang="zh-CN" altLang="en-US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839145" y="665851"/>
              <a:ext cx="1312116" cy="757092"/>
            </a:xfrm>
            <a:prstGeom prst="rect">
              <a:avLst/>
            </a:prstGeom>
            <a:solidFill>
              <a:srgbClr val="D91BA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 Service </a:t>
              </a:r>
              <a:endParaRPr lang="en-US" altLang="zh-CN" sz="1600" dirty="0"/>
            </a:p>
            <a:p>
              <a:pPr algn="ctr"/>
              <a:r>
                <a:rPr lang="en-US" altLang="zh-CN" sz="1600" dirty="0" smtClean="0"/>
                <a:t>Scheduler</a:t>
              </a:r>
              <a:endParaRPr lang="zh-CN" altLang="en-US" sz="160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51145" y="0"/>
              <a:ext cx="8049986" cy="212781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060129" y="2156315"/>
              <a:ext cx="3141002" cy="236346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21266" y="59770"/>
              <a:ext cx="7918976" cy="560925"/>
            </a:xfrm>
            <a:prstGeom prst="rect">
              <a:avLst/>
            </a:prstGeom>
            <a:solidFill>
              <a:srgbClr val="D91BA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Workflow Scheduler </a:t>
              </a:r>
              <a:endParaRPr lang="zh-CN" altLang="en-US" sz="16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36432" y="4891504"/>
              <a:ext cx="2568504" cy="1435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Safety Linux</a:t>
              </a:r>
              <a:r>
                <a:rPr lang="zh-CN" altLang="en-US" sz="1600" dirty="0">
                  <a:solidFill>
                    <a:srgbClr val="D91BA7"/>
                  </a:solidFill>
                </a:rPr>
                <a:t>*</a:t>
              </a:r>
              <a:endParaRPr lang="zh-CN" altLang="en-US" sz="1600" dirty="0">
                <a:solidFill>
                  <a:srgbClr val="D91BA7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577260" y="4873607"/>
              <a:ext cx="2573999" cy="1435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RTOS</a:t>
              </a:r>
              <a:r>
                <a:rPr lang="zh-CN" altLang="en-US" sz="1600" dirty="0">
                  <a:solidFill>
                    <a:srgbClr val="D91BA7"/>
                  </a:solidFill>
                </a:rPr>
                <a:t>*</a:t>
              </a:r>
              <a:endParaRPr lang="zh-CN" altLang="en-US" sz="1600" dirty="0">
                <a:solidFill>
                  <a:srgbClr val="D91BA7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816914" y="5590182"/>
              <a:ext cx="2748367" cy="725644"/>
            </a:xfrm>
            <a:prstGeom prst="rect">
              <a:avLst/>
            </a:prstGeom>
            <a:solidFill>
              <a:srgbClr val="D91BA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CPU Scheduler</a:t>
              </a:r>
              <a:endParaRPr lang="zh-CN" altLang="en-US" sz="16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828893" y="4891502"/>
              <a:ext cx="2724410" cy="670325"/>
            </a:xfrm>
            <a:prstGeom prst="rect">
              <a:avLst/>
            </a:prstGeom>
            <a:solidFill>
              <a:srgbClr val="D91BA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Thread/process </a:t>
              </a:r>
              <a:r>
                <a:rPr lang="en-US" altLang="zh-CN" sz="1600" dirty="0">
                  <a:solidFill>
                    <a:schemeClr val="bg1"/>
                  </a:solidFill>
                </a:rPr>
                <a:t>Management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862355" y="1472022"/>
              <a:ext cx="2277887" cy="398163"/>
            </a:xfrm>
            <a:prstGeom prst="rect">
              <a:avLst/>
            </a:prstGeom>
            <a:solidFill>
              <a:srgbClr val="D91BA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Dataflow Scheduler</a:t>
              </a:r>
              <a:endParaRPr lang="zh-CN" altLang="en-US" sz="1600" dirty="0"/>
            </a:p>
          </p:txBody>
        </p:sp>
      </p:grpSp>
      <p:sp>
        <p:nvSpPr>
          <p:cNvPr id="133" name="矩形 132"/>
          <p:cNvSpPr/>
          <p:nvPr/>
        </p:nvSpPr>
        <p:spPr>
          <a:xfrm>
            <a:off x="8201131" y="5185978"/>
            <a:ext cx="41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Thread/process </a:t>
            </a:r>
            <a:r>
              <a:rPr lang="en-US" altLang="zh-CN" sz="1600" b="1" dirty="0" smtClean="0"/>
              <a:t>Management</a:t>
            </a:r>
            <a:r>
              <a:rPr lang="en-US" altLang="zh-CN" sz="1600" b="1" dirty="0"/>
              <a:t>: </a:t>
            </a:r>
            <a:r>
              <a:rPr lang="en-US" altLang="zh-CN" sz="1600" b="1" dirty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  </a:t>
            </a:r>
            <a:endParaRPr lang="en-US" altLang="zh-CN" sz="1600" b="1" dirty="0" smtClean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  <a:p>
            <a:r>
              <a:rPr lang="zh-CN" altLang="en-US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线程</a:t>
            </a:r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(</a:t>
            </a:r>
            <a:r>
              <a:rPr lang="zh-CN" altLang="en-US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进程</a:t>
            </a:r>
            <a:r>
              <a:rPr lang="en-US" altLang="zh-CN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)</a:t>
            </a:r>
            <a:r>
              <a:rPr lang="zh-CN" altLang="en-US" sz="1600" b="1" dirty="0" smtClean="0">
                <a:solidFill>
                  <a:sysClr val="windowText" lastClr="000000"/>
                </a:solidFill>
                <a:latin typeface="Cambria Math" panose="02040503050406030204" pitchFamily="18" charset="0"/>
              </a:rPr>
              <a:t>管理</a:t>
            </a:r>
            <a:endParaRPr lang="en-US" altLang="zh-CN" sz="1600" b="1" dirty="0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01131" y="1733741"/>
            <a:ext cx="5304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Dataflow Scheduler: </a:t>
            </a:r>
            <a:r>
              <a:rPr lang="zh-CN" altLang="en-US" sz="1600" b="1" dirty="0" smtClean="0"/>
              <a:t>数据流调度器</a:t>
            </a:r>
            <a:endParaRPr lang="en-US" altLang="zh-CN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4334" y="805677"/>
            <a:ext cx="822204" cy="2795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03" y="844924"/>
            <a:ext cx="1140679" cy="2272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4359" y="157125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NNVM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17078" y="1571256"/>
            <a:ext cx="8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Relay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16877" y="1421761"/>
            <a:ext cx="610453" cy="811843"/>
            <a:chOff x="2767626" y="4096909"/>
            <a:chExt cx="720459" cy="97209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9327" y="4096909"/>
              <a:ext cx="668758" cy="50377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767626" y="4663718"/>
              <a:ext cx="673730" cy="405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XLA</a:t>
              </a:r>
              <a:endParaRPr kumimoji="1" lang="zh-CN" alt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52" y="4026682"/>
            <a:ext cx="836728" cy="22355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473" y="806648"/>
            <a:ext cx="739190" cy="210783"/>
          </a:xfrm>
          <a:prstGeom prst="rect">
            <a:avLst/>
          </a:prstGeom>
        </p:spPr>
      </p:pic>
      <p:sp>
        <p:nvSpPr>
          <p:cNvPr id="18" name="矩形: 圆角 35"/>
          <p:cNvSpPr/>
          <p:nvPr/>
        </p:nvSpPr>
        <p:spPr>
          <a:xfrm>
            <a:off x="374603" y="1518596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中间表示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35"/>
          <p:cNvSpPr/>
          <p:nvPr/>
        </p:nvSpPr>
        <p:spPr>
          <a:xfrm>
            <a:off x="377400" y="4749595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6"/>
          <a:srcRect l="18218" r="13900" b="17283"/>
          <a:stretch>
            <a:fillRect/>
          </a:stretch>
        </p:blipFill>
        <p:spPr>
          <a:xfrm>
            <a:off x="3559343" y="698658"/>
            <a:ext cx="723325" cy="493586"/>
          </a:xfrm>
          <a:prstGeom prst="rect">
            <a:avLst/>
          </a:prstGeom>
        </p:spPr>
      </p:pic>
      <p:sp>
        <p:nvSpPr>
          <p:cNvPr id="27" name="矩形: 圆角 35"/>
          <p:cNvSpPr/>
          <p:nvPr/>
        </p:nvSpPr>
        <p:spPr>
          <a:xfrm>
            <a:off x="375001" y="2657602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35"/>
          <p:cNvSpPr/>
          <p:nvPr/>
        </p:nvSpPr>
        <p:spPr>
          <a:xfrm>
            <a:off x="374088" y="3868459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5"/>
          <p:cNvSpPr/>
          <p:nvPr/>
        </p:nvSpPr>
        <p:spPr>
          <a:xfrm>
            <a:off x="3127682" y="3892745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自定义算子优化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5"/>
          <p:cNvSpPr/>
          <p:nvPr/>
        </p:nvSpPr>
        <p:spPr>
          <a:xfrm>
            <a:off x="374603" y="672364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深度学习框架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9560" y="3917029"/>
            <a:ext cx="1015103" cy="491430"/>
          </a:xfrm>
          <a:prstGeom prst="rect">
            <a:avLst/>
          </a:prstGeom>
          <a:solidFill>
            <a:srgbClr val="D91BA7"/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Micro kernel</a:t>
            </a:r>
            <a:endParaRPr lang="en-US" altLang="zh-CN" sz="1200" dirty="0"/>
          </a:p>
          <a:p>
            <a:pPr algn="ctr"/>
            <a:r>
              <a:rPr lang="en-US" altLang="zh-CN" sz="1200" dirty="0"/>
              <a:t>Scheduler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4209560" y="4845192"/>
            <a:ext cx="1015103" cy="433670"/>
          </a:xfrm>
          <a:prstGeom prst="rect">
            <a:avLst/>
          </a:prstGeom>
          <a:solidFill>
            <a:srgbClr val="D91BA7"/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Micro Kernel Function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1445534" y="2637372"/>
            <a:ext cx="2113810" cy="605130"/>
          </a:xfrm>
          <a:prstGeom prst="rect">
            <a:avLst/>
          </a:prstGeom>
          <a:solidFill>
            <a:srgbClr val="D91BA7"/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Operator Scheduler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37" name="矩形: 圆角 35"/>
          <p:cNvSpPr/>
          <p:nvPr/>
        </p:nvSpPr>
        <p:spPr>
          <a:xfrm>
            <a:off x="3127682" y="4773249"/>
            <a:ext cx="900000" cy="540000"/>
          </a:xfrm>
          <a:prstGeom prst="roundRect">
            <a:avLst>
              <a:gd name="adj" fmla="val 42447"/>
            </a:avLst>
          </a:prstGeom>
          <a:solidFill>
            <a:srgbClr val="02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自定义算子实现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71880" y="2026371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430430" y="6123894"/>
            <a:ext cx="1015103" cy="4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LLVM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91756" y="6123894"/>
            <a:ext cx="1015103" cy="4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OpenCL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04659" y="5533733"/>
            <a:ext cx="1015103" cy="4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Metal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3817" y="3208130"/>
            <a:ext cx="5937725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核函数调度器</a:t>
            </a:r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搜索和选择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适配目标硬件的最佳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核函数的实现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：目标硬件参数、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算子定义及计算规模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：适配目标硬件的高效核函数的实现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73817" y="4839820"/>
            <a:ext cx="5937725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参数化核函数</a:t>
            </a:r>
            <a:endParaRPr lang="en-US" altLang="zh-CN" b="1" dirty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：适配异构硬件的参数化核函数的定义和应用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执行一定长度的SIMD计算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 CPU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NVIDIA GPU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0430" y="5510153"/>
            <a:ext cx="1015103" cy="4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818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CUDA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973817" y="639594"/>
            <a:ext cx="5937725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算子调度</a:t>
            </a:r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算子间并行，算子间融合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减少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存、传输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代价和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计算时间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图的中间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表示、目标硬件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算子融合后的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图结构（与硬件有关），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并行后不同分支算子的执行位置（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与硬件有关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36" idx="3"/>
            <a:endCxn id="41" idx="1"/>
          </p:cNvCxnSpPr>
          <p:nvPr/>
        </p:nvCxnSpPr>
        <p:spPr>
          <a:xfrm flipV="1">
            <a:off x="3559344" y="1516757"/>
            <a:ext cx="2414473" cy="142318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3"/>
            <a:endCxn id="2" idx="1"/>
          </p:cNvCxnSpPr>
          <p:nvPr/>
        </p:nvCxnSpPr>
        <p:spPr>
          <a:xfrm flipV="1">
            <a:off x="5224663" y="3808295"/>
            <a:ext cx="749154" cy="354449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3"/>
            <a:endCxn id="4" idx="1"/>
          </p:cNvCxnSpPr>
          <p:nvPr/>
        </p:nvCxnSpPr>
        <p:spPr>
          <a:xfrm>
            <a:off x="5224663" y="5062027"/>
            <a:ext cx="749154" cy="377958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9875" y="535517"/>
            <a:ext cx="5257800" cy="6058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38656" y="1954255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58021" y="1400257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0840" y="1192508"/>
            <a:ext cx="365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91561" y="1655959"/>
            <a:ext cx="8228095" cy="714492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CPU Scheduler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091560" y="2370451"/>
            <a:ext cx="8228095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Linux/RTOS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现有的内核调度器进行大的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用户态来控制调度器比如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SCHED_DEADLINE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的预约参数，以及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SCHED_FIFO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priority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，确保上层子任务的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priority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及实时参数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确保对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的抢占按照进程的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priority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74512" y="2143307"/>
            <a:ext cx="9604820" cy="780443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Thread/Process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Management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38656" y="5784620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374512" y="2923750"/>
            <a:ext cx="960482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线程（进程）管理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线程管理中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机制进行改进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时候线程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yield CPU,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stealing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 sharing,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</a:t>
            </a:r>
            <a:endParaRPr lang="en-US" altLang="zh-CN" dirty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78491" y="3379936"/>
            <a:ext cx="11417269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调度器</a:t>
            </a:r>
            <a:endParaRPr lang="en-US" altLang="zh-CN" b="1" dirty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：整个实时系统的核心模块。自动驾驶系统由数个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flow chain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）构成。每个数据流链代表一个自动驾驶相关的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，由多个具有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数据依赖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关系的数据处理模块组成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 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-&gt; B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代表模块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的输出为模块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的输入）。调度器以最小化多链端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时延为优化目标，通过和协程管理模块以及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调度模块互动来完成该优化目标。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：数据流链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、现有硬件资源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：协程模型及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调度参数等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510928" y="53074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01625" algn="just">
              <a:spcBef>
                <a:spcPts val="600"/>
              </a:spcBef>
              <a:buClr>
                <a:srgbClr val="FFCF01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68457" y="2515065"/>
            <a:ext cx="2277887" cy="398163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Dataflow scheduler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8275137" y="1091782"/>
            <a:ext cx="1845798" cy="65296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Hardware </a:t>
            </a:r>
            <a:r>
              <a:rPr lang="en-US" altLang="zh-CN" sz="1600" dirty="0" smtClean="0"/>
              <a:t>Resource Services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6149751" y="1091782"/>
            <a:ext cx="1845798" cy="65296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DAG </a:t>
            </a:r>
            <a:r>
              <a:rPr lang="zh-CN" altLang="en-US" sz="1600" dirty="0" smtClean="0"/>
              <a:t>描述</a:t>
            </a:r>
            <a:endParaRPr lang="zh-CN" altLang="en-US" sz="1600" dirty="0"/>
          </a:p>
        </p:txBody>
      </p:sp>
      <p:sp>
        <p:nvSpPr>
          <p:cNvPr id="20" name="下箭头 19"/>
          <p:cNvSpPr/>
          <p:nvPr/>
        </p:nvSpPr>
        <p:spPr>
          <a:xfrm>
            <a:off x="7448789" y="1874866"/>
            <a:ext cx="261315" cy="54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8769081" y="1874866"/>
            <a:ext cx="261315" cy="54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45022" y="1234531"/>
            <a:ext cx="4387136" cy="1479615"/>
            <a:chOff x="1167414" y="920634"/>
            <a:chExt cx="5026321" cy="2163516"/>
          </a:xfrm>
        </p:grpSpPr>
        <p:sp>
          <p:nvSpPr>
            <p:cNvPr id="23" name="椭圆 22"/>
            <p:cNvSpPr/>
            <p:nvPr/>
          </p:nvSpPr>
          <p:spPr>
            <a:xfrm>
              <a:off x="1167414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457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971500" y="1436740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67414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069457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73543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849727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878282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4849727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>
              <a:stCxn id="23" idx="6"/>
              <a:endCxn id="24" idx="2"/>
            </p:cNvCxnSpPr>
            <p:nvPr/>
          </p:nvCxnSpPr>
          <p:spPr>
            <a:xfrm>
              <a:off x="1683520" y="1178687"/>
              <a:ext cx="385937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4" idx="6"/>
              <a:endCxn id="25" idx="2"/>
            </p:cNvCxnSpPr>
            <p:nvPr/>
          </p:nvCxnSpPr>
          <p:spPr>
            <a:xfrm>
              <a:off x="2585563" y="1178687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6"/>
              <a:endCxn id="25" idx="2"/>
            </p:cNvCxnSpPr>
            <p:nvPr/>
          </p:nvCxnSpPr>
          <p:spPr>
            <a:xfrm flipV="1">
              <a:off x="2585563" y="1694793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6" idx="6"/>
              <a:endCxn id="27" idx="2"/>
            </p:cNvCxnSpPr>
            <p:nvPr/>
          </p:nvCxnSpPr>
          <p:spPr>
            <a:xfrm>
              <a:off x="1683520" y="2210899"/>
              <a:ext cx="385937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6"/>
              <a:endCxn id="42" idx="2"/>
            </p:cNvCxnSpPr>
            <p:nvPr/>
          </p:nvCxnSpPr>
          <p:spPr>
            <a:xfrm>
              <a:off x="4394388" y="2210899"/>
              <a:ext cx="455339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9" idx="6"/>
              <a:endCxn id="40" idx="2"/>
            </p:cNvCxnSpPr>
            <p:nvPr/>
          </p:nvCxnSpPr>
          <p:spPr>
            <a:xfrm>
              <a:off x="4389649" y="1178687"/>
              <a:ext cx="46007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25" idx="6"/>
              <a:endCxn id="29" idx="2"/>
            </p:cNvCxnSpPr>
            <p:nvPr/>
          </p:nvCxnSpPr>
          <p:spPr>
            <a:xfrm flipV="1">
              <a:off x="3487606" y="1178687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5" idx="6"/>
              <a:endCxn id="41" idx="2"/>
            </p:cNvCxnSpPr>
            <p:nvPr/>
          </p:nvCxnSpPr>
          <p:spPr>
            <a:xfrm>
              <a:off x="3487606" y="1694793"/>
              <a:ext cx="390676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2280111" y="2544107"/>
              <a:ext cx="2109538" cy="540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任务的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DAG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677629" y="1436740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5347831" y="1247119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347831" y="1763225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476" y="659053"/>
            <a:ext cx="8114358" cy="225652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826476" y="3476534"/>
            <a:ext cx="1845798" cy="65296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Hardware </a:t>
            </a:r>
            <a:r>
              <a:rPr lang="en-US" altLang="zh-CN" sz="1600" dirty="0" smtClean="0"/>
              <a:t>Resource Services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4094168" y="3476533"/>
            <a:ext cx="584666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：周期性手机系统内的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硬件资源，提供给数据流调度器。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，吞吐率，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available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硬件资源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93362" y="24486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223940" y="4277160"/>
            <a:ext cx="8945782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</a:t>
            </a:r>
            <a:r>
              <a:rPr lang="zh-CN" altLang="en-US" b="1" dirty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工作流调度</a:t>
            </a:r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动态确定每个自动驾驶相关任务的激活时间，比如说离线标定、在线标定、建图等任务；（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）动态确定任务中模型的选择、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缩放、量化、剪枝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、近似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算法等。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：感知结果，现有硬件资源，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的粗粒度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D91B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B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：每个任务的激活时间及细粒度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18080" y="991754"/>
            <a:ext cx="5026321" cy="2190163"/>
            <a:chOff x="1167414" y="920634"/>
            <a:chExt cx="5026321" cy="2190163"/>
          </a:xfrm>
        </p:grpSpPr>
        <p:sp>
          <p:nvSpPr>
            <p:cNvPr id="14" name="椭圆 13"/>
            <p:cNvSpPr/>
            <p:nvPr/>
          </p:nvSpPr>
          <p:spPr>
            <a:xfrm>
              <a:off x="1167414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069457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971500" y="1436740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67414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69457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873543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849727" y="920634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78282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49727" y="1952846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14" idx="6"/>
              <a:endCxn id="16" idx="2"/>
            </p:cNvCxnSpPr>
            <p:nvPr/>
          </p:nvCxnSpPr>
          <p:spPr>
            <a:xfrm>
              <a:off x="1683520" y="1178687"/>
              <a:ext cx="385937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6" idx="6"/>
              <a:endCxn id="17" idx="2"/>
            </p:cNvCxnSpPr>
            <p:nvPr/>
          </p:nvCxnSpPr>
          <p:spPr>
            <a:xfrm>
              <a:off x="2585563" y="1178687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6"/>
              <a:endCxn id="17" idx="2"/>
            </p:cNvCxnSpPr>
            <p:nvPr/>
          </p:nvCxnSpPr>
          <p:spPr>
            <a:xfrm flipV="1">
              <a:off x="2585563" y="1694793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8" idx="6"/>
              <a:endCxn id="19" idx="2"/>
            </p:cNvCxnSpPr>
            <p:nvPr/>
          </p:nvCxnSpPr>
          <p:spPr>
            <a:xfrm>
              <a:off x="1683520" y="2210899"/>
              <a:ext cx="385937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2" idx="6"/>
              <a:endCxn id="23" idx="2"/>
            </p:cNvCxnSpPr>
            <p:nvPr/>
          </p:nvCxnSpPr>
          <p:spPr>
            <a:xfrm>
              <a:off x="4394388" y="2210899"/>
              <a:ext cx="455339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0" idx="6"/>
              <a:endCxn id="21" idx="2"/>
            </p:cNvCxnSpPr>
            <p:nvPr/>
          </p:nvCxnSpPr>
          <p:spPr>
            <a:xfrm>
              <a:off x="4389649" y="1178687"/>
              <a:ext cx="46007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6"/>
              <a:endCxn id="20" idx="2"/>
            </p:cNvCxnSpPr>
            <p:nvPr/>
          </p:nvCxnSpPr>
          <p:spPr>
            <a:xfrm flipV="1">
              <a:off x="3487606" y="1178687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7" idx="6"/>
              <a:endCxn id="22" idx="2"/>
            </p:cNvCxnSpPr>
            <p:nvPr/>
          </p:nvCxnSpPr>
          <p:spPr>
            <a:xfrm>
              <a:off x="3487606" y="1694793"/>
              <a:ext cx="390676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368657" y="2741465"/>
              <a:ext cx="1841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任务的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DAG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677629" y="1436740"/>
              <a:ext cx="516106" cy="516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5347831" y="1247119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5347831" y="1763225"/>
              <a:ext cx="385937" cy="51610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621333" y="1959891"/>
            <a:ext cx="2708201" cy="560925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Workflow Scheduler 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586003" y="618881"/>
            <a:ext cx="765175" cy="745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已有感知结果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74374" y="671559"/>
            <a:ext cx="1845798" cy="65296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Hardware </a:t>
            </a:r>
            <a:r>
              <a:rPr lang="en-US" altLang="zh-CN" sz="1600" dirty="0" smtClean="0"/>
              <a:t>Resource Services</a:t>
            </a:r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1618845" y="287383"/>
            <a:ext cx="949920" cy="1002095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粗粒度</a:t>
            </a:r>
            <a:r>
              <a:rPr lang="en-US" altLang="zh-CN" sz="1600" dirty="0" smtClean="0"/>
              <a:t>DAG 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描述</a:t>
            </a:r>
            <a:endParaRPr lang="zh-CN" altLang="en-US" sz="1600" dirty="0"/>
          </a:p>
        </p:txBody>
      </p:sp>
      <p:sp>
        <p:nvSpPr>
          <p:cNvPr id="40" name="下箭头 39"/>
          <p:cNvSpPr/>
          <p:nvPr/>
        </p:nvSpPr>
        <p:spPr>
          <a:xfrm rot="19192620">
            <a:off x="931040" y="1461305"/>
            <a:ext cx="350937" cy="458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 rot="3259344">
            <a:off x="2852311" y="1467210"/>
            <a:ext cx="300276" cy="50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886551" y="1437745"/>
            <a:ext cx="274821" cy="43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903591" y="2623048"/>
            <a:ext cx="274821" cy="43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513236" y="3132697"/>
            <a:ext cx="1055529" cy="588379"/>
          </a:xfrm>
          <a:prstGeom prst="rect">
            <a:avLst/>
          </a:prstGeom>
          <a:solidFill>
            <a:srgbClr val="D91B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细粒度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DAG </a:t>
            </a:r>
            <a:r>
              <a:rPr lang="zh-CN" altLang="en-US" sz="1600" dirty="0" smtClean="0"/>
              <a:t>描述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2215</Words>
  <Application>WPS 演示</Application>
  <PresentationFormat>宽屏</PresentationFormat>
  <Paragraphs>258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Cambria Math</vt:lpstr>
      <vt:lpstr>微软雅黑</vt:lpstr>
      <vt:lpstr>-apple-system</vt:lpstr>
      <vt:lpstr>Segoe Print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2428028720@qq.com</dc:creator>
  <cp:lastModifiedBy>语宇牵谦</cp:lastModifiedBy>
  <cp:revision>755</cp:revision>
  <dcterms:created xsi:type="dcterms:W3CDTF">2021-09-06T08:58:00Z</dcterms:created>
  <dcterms:modified xsi:type="dcterms:W3CDTF">2022-03-24T07:59:42Z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E11E632AAA2047559347EBBC51F66E43</vt:lpwstr>
  </property>
  <property fmtid="{D5CDD505-2E9C-101B-9397-08002B2CF9AE}" pid="3" name="KSOProductBuildVer">
    <vt:lpwstr>2052-11.1.0.11365</vt:lpwstr>
  </property>
</Properties>
</file>