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90" r:id="rId5"/>
    <p:sldId id="286" r:id="rId6"/>
    <p:sldId id="288" r:id="rId7"/>
    <p:sldId id="289" r:id="rId8"/>
    <p:sldId id="283" r:id="rId9"/>
    <p:sldId id="2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FDF"/>
    <a:srgbClr val="D91BA7"/>
    <a:srgbClr val="A1CC8D"/>
    <a:srgbClr val="ED7D31"/>
    <a:srgbClr val="FFC000"/>
    <a:srgbClr val="FFE699"/>
    <a:srgbClr val="9818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88189" autoAdjust="0"/>
  </p:normalViewPr>
  <p:slideViewPr>
    <p:cSldViewPr snapToGrid="0">
      <p:cViewPr varScale="1">
        <p:scale>
          <a:sx n="60" d="100"/>
          <a:sy n="60" d="100"/>
        </p:scale>
        <p:origin x="104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F78C-68C7-425D-9EF5-C1D7595322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譬如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CPU-GPU</a:t>
            </a:r>
            <a:r>
              <a:rPr lang="zh-CN" altLang="en-US" dirty="0" smtClean="0"/>
              <a:t>是共享</a:t>
            </a:r>
            <a:r>
              <a:rPr lang="en-US" altLang="zh-CN" dirty="0" smtClean="0"/>
              <a:t>memory Bus</a:t>
            </a:r>
            <a:r>
              <a:rPr lang="zh-CN" altLang="en-US" dirty="0" smtClean="0"/>
              <a:t>的，访存比较多的会导致</a:t>
            </a:r>
            <a:r>
              <a:rPr lang="en-US" altLang="zh-CN" dirty="0" smtClean="0"/>
              <a:t>3x</a:t>
            </a:r>
            <a:r>
              <a:rPr lang="zh-CN" altLang="en-US" dirty="0" smtClean="0"/>
              <a:t>的速度变慢</a:t>
            </a:r>
            <a:r>
              <a:rPr lang="zh-CN" altLang="en-US" dirty="0" smtClean="0"/>
              <a:t>。需要</a:t>
            </a:r>
            <a:r>
              <a:rPr lang="zh-CN" altLang="en-US" dirty="0" smtClean="0"/>
              <a:t>通过调度使他们不会碰撞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全局调度、划分调度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状态管理包括锁的使用，共享资源的访问等等。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201131" y="5992465"/>
            <a:ext cx="3484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CPU Scheduler</a:t>
            </a:r>
            <a:r>
              <a:rPr lang="en-US" altLang="zh-CN" sz="1600" b="1" dirty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:  </a:t>
            </a:r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 CPU</a:t>
            </a:r>
            <a:r>
              <a:rPr lang="zh-CN" altLang="en-US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调度器</a:t>
            </a:r>
            <a:endParaRPr lang="en-US" altLang="zh-CN" sz="1600" b="1" dirty="0" smtClean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01131" y="890064"/>
            <a:ext cx="45790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Hardware </a:t>
            </a:r>
            <a:r>
              <a:rPr lang="en-US" altLang="zh-CN" sz="1600" b="1" dirty="0" smtClean="0"/>
              <a:t>Resource Service</a:t>
            </a:r>
            <a:r>
              <a:rPr lang="en-US" altLang="zh-CN" sz="1600" b="1" dirty="0"/>
              <a:t>: </a:t>
            </a:r>
            <a:r>
              <a:rPr lang="zh-CN" altLang="en-US" sz="1600" b="1" dirty="0"/>
              <a:t>硬件资源服务</a:t>
            </a:r>
            <a:endParaRPr lang="zh-CN" altLang="en-US" sz="1600" b="1" dirty="0"/>
          </a:p>
        </p:txBody>
      </p:sp>
      <p:sp>
        <p:nvSpPr>
          <p:cNvPr id="65" name="矩形 64"/>
          <p:cNvSpPr/>
          <p:nvPr/>
        </p:nvSpPr>
        <p:spPr>
          <a:xfrm>
            <a:off x="8201131" y="1235165"/>
            <a:ext cx="4670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Data Service </a:t>
            </a:r>
            <a:r>
              <a:rPr lang="en-US" altLang="zh-CN" sz="1600" b="1" dirty="0"/>
              <a:t>Scheduler: </a:t>
            </a:r>
            <a:r>
              <a:rPr lang="zh-CN" altLang="en-US" sz="1600" b="1" dirty="0" smtClean="0"/>
              <a:t>数据服务调度器 </a:t>
            </a:r>
            <a:endParaRPr lang="en-US" altLang="zh-CN" sz="1600" b="1" dirty="0" smtClean="0"/>
          </a:p>
        </p:txBody>
      </p:sp>
      <p:sp>
        <p:nvSpPr>
          <p:cNvPr id="66" name="矩形 65"/>
          <p:cNvSpPr/>
          <p:nvPr/>
        </p:nvSpPr>
        <p:spPr>
          <a:xfrm>
            <a:off x="8201131" y="318814"/>
            <a:ext cx="4569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Workflow </a:t>
            </a:r>
            <a:r>
              <a:rPr lang="en-US" altLang="zh-CN" sz="1600" b="1" dirty="0" smtClean="0"/>
              <a:t>Scheduler</a:t>
            </a:r>
            <a:r>
              <a:rPr lang="en-US" altLang="zh-CN" sz="1600" b="1" dirty="0"/>
              <a:t>: </a:t>
            </a:r>
            <a:r>
              <a:rPr lang="zh-CN" altLang="en-US" sz="1600" b="1" dirty="0" smtClean="0"/>
              <a:t>多</a:t>
            </a:r>
            <a:r>
              <a:rPr lang="zh-CN" altLang="en-US" sz="1600" b="1" dirty="0"/>
              <a:t>任务</a:t>
            </a:r>
            <a:r>
              <a:rPr lang="zh-CN" altLang="en-US" sz="1600" b="1" dirty="0" smtClean="0"/>
              <a:t>工作流调度器</a:t>
            </a:r>
            <a:endParaRPr lang="en-US" altLang="zh-CN" sz="1600" b="1" dirty="0" smtClean="0"/>
          </a:p>
        </p:txBody>
      </p:sp>
      <p:sp>
        <p:nvSpPr>
          <p:cNvPr id="44" name="矩形 43"/>
          <p:cNvSpPr/>
          <p:nvPr/>
        </p:nvSpPr>
        <p:spPr>
          <a:xfrm>
            <a:off x="8223202" y="3297139"/>
            <a:ext cx="3857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Operator </a:t>
            </a:r>
            <a:r>
              <a:rPr lang="en-US" altLang="zh-CN" sz="1600" b="1" dirty="0" smtClean="0"/>
              <a:t>Scheduler</a:t>
            </a:r>
            <a:r>
              <a:rPr lang="zh-CN" altLang="en-US" sz="1600" b="1" dirty="0" smtClean="0"/>
              <a:t>：算子调度器</a:t>
            </a:r>
            <a:endParaRPr lang="en-US" altLang="zh-CN" sz="16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23202" y="3742213"/>
            <a:ext cx="3870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Micro Kernel Scheduler</a:t>
            </a:r>
            <a:r>
              <a:rPr lang="en-US" altLang="zh-CN" sz="1600" b="1" dirty="0" smtClean="0"/>
              <a:t>: </a:t>
            </a:r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  </a:t>
            </a:r>
            <a:r>
              <a:rPr lang="zh-CN" altLang="en-US" sz="1600" b="1" dirty="0" smtClean="0"/>
              <a:t>核函数调度器</a:t>
            </a:r>
            <a:endParaRPr lang="en-US" altLang="zh-CN" sz="1600" b="1" dirty="0"/>
          </a:p>
        </p:txBody>
      </p:sp>
      <p:sp>
        <p:nvSpPr>
          <p:cNvPr id="46" name="矩形 45"/>
          <p:cNvSpPr/>
          <p:nvPr/>
        </p:nvSpPr>
        <p:spPr>
          <a:xfrm>
            <a:off x="8223202" y="4226922"/>
            <a:ext cx="3968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Micro Kernel </a:t>
            </a:r>
            <a:r>
              <a:rPr lang="en-US" altLang="zh-CN" sz="1600" b="1" dirty="0" smtClean="0"/>
              <a:t>Function: </a:t>
            </a:r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  </a:t>
            </a:r>
            <a:r>
              <a:rPr lang="zh-CN" altLang="en-US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参数化</a:t>
            </a:r>
            <a:r>
              <a:rPr lang="zh-CN" altLang="en-US" sz="1600" b="1" dirty="0" smtClean="0"/>
              <a:t>核函数</a:t>
            </a:r>
            <a:endParaRPr lang="en-US" altLang="zh-CN" sz="1600" b="1" dirty="0" smtClean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065" y="90732"/>
            <a:ext cx="8049986" cy="6695269"/>
            <a:chOff x="151145" y="-1"/>
            <a:chExt cx="8049986" cy="6695269"/>
          </a:xfrm>
        </p:grpSpPr>
        <p:sp>
          <p:nvSpPr>
            <p:cNvPr id="4" name="矩形 3"/>
            <p:cNvSpPr/>
            <p:nvPr/>
          </p:nvSpPr>
          <p:spPr>
            <a:xfrm>
              <a:off x="238359" y="6363462"/>
              <a:ext cx="7912900" cy="3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Hypervisor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36431" y="4519784"/>
              <a:ext cx="7914828" cy="305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Camera, LiDAR, Radar, E</a:t>
              </a:r>
              <a:r>
                <a:rPr lang="en-US" altLang="zh-CN" sz="1600" dirty="0" smtClean="0"/>
                <a:t>thernet</a:t>
              </a:r>
              <a:r>
                <a:rPr lang="en-US" altLang="zh-CN" sz="1600" dirty="0"/>
                <a:t>, </a:t>
              </a:r>
              <a:r>
                <a:rPr lang="en-US" altLang="zh-CN" sz="1600" dirty="0" smtClean="0"/>
                <a:t>Graphic Driver                 Security</a:t>
              </a:r>
              <a:r>
                <a:rPr lang="en-US" altLang="zh-CN" sz="1600" dirty="0"/>
                <a:t>, </a:t>
              </a:r>
              <a:r>
                <a:rPr lang="en-US" altLang="zh-CN" sz="1600" dirty="0" smtClean="0"/>
                <a:t>Power </a:t>
              </a:r>
              <a:r>
                <a:rPr lang="en-US" altLang="zh-CN" sz="1600" dirty="0"/>
                <a:t>M</a:t>
              </a:r>
              <a:r>
                <a:rPr lang="en-US" altLang="zh-CN" sz="1600" dirty="0" smtClean="0"/>
                <a:t>anager</a:t>
              </a:r>
              <a:r>
                <a:rPr lang="en-US" altLang="zh-CN" sz="1600" dirty="0"/>
                <a:t>, BSP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04522" y="4036037"/>
              <a:ext cx="3024751" cy="4176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DDS</a:t>
              </a: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19295" y="3253856"/>
              <a:ext cx="3516423" cy="1199842"/>
            </a:xfrm>
            <a:prstGeom prst="rect">
              <a:avLst/>
            </a:prstGeom>
            <a:solidFill>
              <a:srgbClr val="A1CC8D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36429" y="3253856"/>
              <a:ext cx="1218463" cy="1214014"/>
            </a:xfrm>
            <a:prstGeom prst="rect">
              <a:avLst/>
            </a:prstGeom>
            <a:solidFill>
              <a:srgbClr val="A1CC8D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Other accelerator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77506" y="3918141"/>
              <a:ext cx="1111256" cy="448582"/>
            </a:xfrm>
            <a:prstGeom prst="rect">
              <a:avLst/>
            </a:prstGeom>
            <a:solidFill>
              <a:srgbClr val="D91BA7"/>
            </a:solidFill>
            <a:ln>
              <a:solidFill>
                <a:srgbClr val="98188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TensorRT</a:t>
              </a:r>
              <a:endParaRPr lang="zh-CN" altLang="en-US" sz="1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277506" y="3356327"/>
              <a:ext cx="1111256" cy="450755"/>
            </a:xfrm>
            <a:prstGeom prst="rect">
              <a:avLst/>
            </a:prstGeom>
            <a:solidFill>
              <a:srgbClr val="D91BA7"/>
            </a:solidFill>
            <a:ln>
              <a:solidFill>
                <a:srgbClr val="98188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TVM</a:t>
              </a:r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48928" y="3697483"/>
              <a:ext cx="1298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Ampere GPU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3624" y="1465246"/>
              <a:ext cx="7937636" cy="16546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                                               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3624" y="671461"/>
              <a:ext cx="916586" cy="7570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AI Data</a:t>
              </a:r>
              <a:endParaRPr lang="en-US" altLang="zh-CN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Services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80081" y="665851"/>
              <a:ext cx="1278899" cy="7570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Sensor Data</a:t>
              </a:r>
              <a:endParaRPr lang="en-US" altLang="zh-CN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Services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00384" y="671440"/>
              <a:ext cx="1347080" cy="7570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Vehicle Data Services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3884470" y="671046"/>
                  <a:ext cx="1111256" cy="75709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6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𝑟𝑑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zh-CN" sz="1600" dirty="0" smtClean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</a:rPr>
                    <a:t>Party </a:t>
                  </a:r>
                  <a:r>
                    <a:rPr lang="en-US" altLang="zh-CN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</a:rPr>
                    <a:t>L</a:t>
                  </a:r>
                  <a:r>
                    <a:rPr lang="en-US" altLang="zh-CN" sz="1600" dirty="0" smtClean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</a:rPr>
                    <a:t>ibrary</a:t>
                  </a:r>
                  <a:endParaRPr lang="zh-CN" alt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470" y="671046"/>
                  <a:ext cx="1111256" cy="75709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矩形 39"/>
            <p:cNvSpPr/>
            <p:nvPr/>
          </p:nvSpPr>
          <p:spPr>
            <a:xfrm>
              <a:off x="5034247" y="665851"/>
              <a:ext cx="1779015" cy="757092"/>
            </a:xfrm>
            <a:prstGeom prst="rect">
              <a:avLst/>
            </a:prstGeom>
            <a:solidFill>
              <a:srgbClr val="D91BA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Hardware </a:t>
              </a:r>
              <a:r>
                <a:rPr lang="en-US" altLang="zh-CN" sz="1600" dirty="0" smtClean="0"/>
                <a:t>Resource Services</a:t>
              </a:r>
              <a:endParaRPr lang="zh-CN" altLang="en-US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839145" y="665851"/>
              <a:ext cx="1312116" cy="757092"/>
            </a:xfrm>
            <a:prstGeom prst="rect">
              <a:avLst/>
            </a:prstGeom>
            <a:solidFill>
              <a:srgbClr val="EB6FD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 Service </a:t>
              </a:r>
              <a:endParaRPr lang="en-US" altLang="zh-CN" sz="1600" dirty="0"/>
            </a:p>
            <a:p>
              <a:pPr algn="ctr"/>
              <a:r>
                <a:rPr lang="en-US" altLang="zh-CN" sz="1600" dirty="0" smtClean="0"/>
                <a:t>Scheduler</a:t>
              </a:r>
              <a:endParaRPr lang="zh-CN" altLang="en-US" sz="160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51145" y="-1"/>
              <a:ext cx="8049986" cy="3160493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060129" y="3211267"/>
              <a:ext cx="3091130" cy="1308517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21266" y="59770"/>
              <a:ext cx="7918976" cy="560925"/>
            </a:xfrm>
            <a:prstGeom prst="rect">
              <a:avLst/>
            </a:prstGeom>
            <a:solidFill>
              <a:srgbClr val="EB6FD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Workflow Scheduler </a:t>
              </a:r>
              <a:endParaRPr lang="zh-CN" altLang="en-US" sz="16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36432" y="4891504"/>
              <a:ext cx="5221876" cy="1435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D91BA7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536443" y="4898238"/>
              <a:ext cx="2605404" cy="1435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RTOS</a:t>
              </a:r>
              <a:r>
                <a:rPr lang="zh-CN" altLang="en-US" sz="1600" dirty="0">
                  <a:solidFill>
                    <a:srgbClr val="D91BA7"/>
                  </a:solidFill>
                </a:rPr>
                <a:t>*</a:t>
              </a:r>
              <a:endParaRPr lang="zh-CN" altLang="en-US" sz="1600" dirty="0">
                <a:solidFill>
                  <a:srgbClr val="D91BA7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846652" y="5661167"/>
              <a:ext cx="2001623" cy="628711"/>
            </a:xfrm>
            <a:prstGeom prst="rect">
              <a:avLst/>
            </a:prstGeom>
            <a:solidFill>
              <a:srgbClr val="D91BA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CPU Scheduler</a:t>
              </a:r>
              <a:endParaRPr lang="zh-CN" altLang="en-US" sz="16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847370" y="4958653"/>
              <a:ext cx="2001624" cy="670325"/>
            </a:xfrm>
            <a:prstGeom prst="rect">
              <a:avLst/>
            </a:prstGeom>
            <a:solidFill>
              <a:srgbClr val="D91BA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Thread/process </a:t>
              </a:r>
              <a:r>
                <a:rPr lang="en-US" altLang="zh-CN" sz="1600" dirty="0">
                  <a:solidFill>
                    <a:schemeClr val="bg1"/>
                  </a:solidFill>
                </a:rPr>
                <a:t>Management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881629" y="2405624"/>
              <a:ext cx="2180172" cy="542464"/>
            </a:xfrm>
            <a:prstGeom prst="rect">
              <a:avLst/>
            </a:prstGeom>
            <a:solidFill>
              <a:srgbClr val="D91BA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Dataflow Scheduler</a:t>
              </a:r>
              <a:endParaRPr lang="zh-CN" altLang="en-US" sz="16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07883" y="3264805"/>
              <a:ext cx="583151" cy="7160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IPC</a:t>
              </a:r>
              <a:endParaRPr lang="zh-CN" altLang="en-US" sz="16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5743114" y="3271552"/>
              <a:ext cx="702763" cy="7160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共享内存</a:t>
              </a:r>
              <a:endParaRPr lang="zh-CN" altLang="en-US" sz="16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6497958" y="3264805"/>
              <a:ext cx="818435" cy="7160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零拷贝</a:t>
              </a:r>
              <a:endParaRPr lang="zh-CN" altLang="en-US" sz="16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7368473" y="3267039"/>
              <a:ext cx="754843" cy="7160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…</a:t>
              </a:r>
              <a:endParaRPr lang="zh-CN" altLang="en-US" sz="16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5881629" y="1594756"/>
              <a:ext cx="1106602" cy="56398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COMM</a:t>
              </a:r>
              <a:r>
                <a:rPr lang="zh-CN" altLang="en-US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通信管理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808059" y="1598089"/>
              <a:ext cx="971736" cy="56960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EM</a:t>
              </a:r>
              <a:r>
                <a:rPr lang="zh-CN" altLang="en-US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执行管理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090065" y="1585862"/>
              <a:ext cx="971736" cy="5818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SM</a:t>
              </a:r>
              <a:r>
                <a:rPr lang="zh-CN" altLang="en-US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状态管理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259541" y="1588870"/>
              <a:ext cx="788332" cy="6037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DIAG</a:t>
              </a:r>
              <a:endParaRPr lang="en-US" altLang="zh-CN" sz="1600" dirty="0" smtClean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诊断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259541" y="2344352"/>
              <a:ext cx="788332" cy="6037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日志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150237" y="1579884"/>
              <a:ext cx="726547" cy="5844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时间同步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150237" y="2326905"/>
              <a:ext cx="734233" cy="6396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内存管理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8201131" y="5185978"/>
            <a:ext cx="41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Thread/process Management</a:t>
            </a:r>
            <a:r>
              <a:rPr lang="en-US" altLang="zh-CN" sz="1600" b="1" dirty="0"/>
              <a:t>: </a:t>
            </a:r>
            <a:r>
              <a:rPr lang="en-US" altLang="zh-CN" sz="1600" b="1" dirty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  </a:t>
            </a:r>
            <a:endParaRPr lang="en-US" altLang="zh-CN" sz="1600" b="1" dirty="0" smtClean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  <a:p>
            <a:r>
              <a:rPr lang="zh-CN" altLang="en-US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线程</a:t>
            </a:r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(</a:t>
            </a:r>
            <a:r>
              <a:rPr lang="zh-CN" altLang="en-US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进程</a:t>
            </a:r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)</a:t>
            </a:r>
            <a:r>
              <a:rPr lang="zh-CN" altLang="en-US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管理</a:t>
            </a:r>
            <a:endParaRPr lang="en-US" altLang="zh-CN" sz="1600" b="1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01131" y="1733741"/>
            <a:ext cx="5304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Dataflow Scheduler: </a:t>
            </a:r>
            <a:r>
              <a:rPr lang="zh-CN" altLang="en-US" sz="1600" b="1" dirty="0" smtClean="0"/>
              <a:t>数据流调度器</a:t>
            </a:r>
            <a:endParaRPr lang="en-US" altLang="zh-CN" sz="16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520478" y="5485064"/>
            <a:ext cx="1869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lt1"/>
                </a:solidFill>
              </a:rPr>
              <a:t>RT-Preempt Linux</a:t>
            </a:r>
            <a:r>
              <a:rPr lang="zh-CN" altLang="en-US" dirty="0">
                <a:solidFill>
                  <a:srgbClr val="D91BA7"/>
                </a:solidFill>
              </a:rPr>
              <a:t>*</a:t>
            </a:r>
            <a:endParaRPr lang="zh-CN" altLang="en-US" dirty="0">
              <a:solidFill>
                <a:srgbClr val="D91BA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279" y="2206235"/>
            <a:ext cx="197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Adaptive </a:t>
            </a:r>
            <a:r>
              <a:rPr lang="en-US" altLang="zh-CN" dirty="0" err="1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AutoSAR</a:t>
            </a:r>
            <a:endParaRPr lang="en-US" altLang="zh-CN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4334" y="805677"/>
            <a:ext cx="822204" cy="2795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03" y="844924"/>
            <a:ext cx="1140679" cy="2272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4359" y="157125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NNVM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17078" y="1571256"/>
            <a:ext cx="8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Relay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16877" y="1421761"/>
            <a:ext cx="610453" cy="811843"/>
            <a:chOff x="2767626" y="4096909"/>
            <a:chExt cx="720459" cy="97209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9327" y="4096909"/>
              <a:ext cx="668758" cy="50377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767626" y="4663718"/>
              <a:ext cx="673730" cy="405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XLA</a:t>
              </a:r>
              <a:endParaRPr kumimoji="1" lang="zh-CN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52" y="4026682"/>
            <a:ext cx="836728" cy="22355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473" y="806648"/>
            <a:ext cx="739190" cy="210783"/>
          </a:xfrm>
          <a:prstGeom prst="rect">
            <a:avLst/>
          </a:prstGeom>
        </p:spPr>
      </p:pic>
      <p:sp>
        <p:nvSpPr>
          <p:cNvPr id="18" name="矩形: 圆角 35"/>
          <p:cNvSpPr/>
          <p:nvPr/>
        </p:nvSpPr>
        <p:spPr>
          <a:xfrm>
            <a:off x="374603" y="1518596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中间表示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35"/>
          <p:cNvSpPr/>
          <p:nvPr/>
        </p:nvSpPr>
        <p:spPr>
          <a:xfrm>
            <a:off x="377400" y="4749595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6"/>
          <a:srcRect l="18218" r="13900" b="17283"/>
          <a:stretch>
            <a:fillRect/>
          </a:stretch>
        </p:blipFill>
        <p:spPr>
          <a:xfrm>
            <a:off x="3559343" y="698658"/>
            <a:ext cx="723325" cy="493586"/>
          </a:xfrm>
          <a:prstGeom prst="rect">
            <a:avLst/>
          </a:prstGeom>
        </p:spPr>
      </p:pic>
      <p:sp>
        <p:nvSpPr>
          <p:cNvPr id="27" name="矩形: 圆角 35"/>
          <p:cNvSpPr/>
          <p:nvPr/>
        </p:nvSpPr>
        <p:spPr>
          <a:xfrm>
            <a:off x="375001" y="2657602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35"/>
          <p:cNvSpPr/>
          <p:nvPr/>
        </p:nvSpPr>
        <p:spPr>
          <a:xfrm>
            <a:off x="374088" y="3868459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5"/>
          <p:cNvSpPr/>
          <p:nvPr/>
        </p:nvSpPr>
        <p:spPr>
          <a:xfrm>
            <a:off x="3127682" y="3892745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自定义算子优化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5"/>
          <p:cNvSpPr/>
          <p:nvPr/>
        </p:nvSpPr>
        <p:spPr>
          <a:xfrm>
            <a:off x="374603" y="672364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深度学习框架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9560" y="3917029"/>
            <a:ext cx="1015103" cy="491430"/>
          </a:xfrm>
          <a:prstGeom prst="rect">
            <a:avLst/>
          </a:prstGeom>
          <a:solidFill>
            <a:srgbClr val="D91BA7"/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Micro kernel</a:t>
            </a:r>
            <a:endParaRPr lang="en-US" altLang="zh-CN" sz="1200" dirty="0"/>
          </a:p>
          <a:p>
            <a:pPr algn="ctr"/>
            <a:r>
              <a:rPr lang="en-US" altLang="zh-CN" sz="1200" dirty="0"/>
              <a:t>Scheduler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4209560" y="4845192"/>
            <a:ext cx="1015103" cy="433670"/>
          </a:xfrm>
          <a:prstGeom prst="rect">
            <a:avLst/>
          </a:prstGeom>
          <a:solidFill>
            <a:srgbClr val="D91BA7"/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Micro Kernel Function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1445534" y="2637372"/>
            <a:ext cx="2113810" cy="605130"/>
          </a:xfrm>
          <a:prstGeom prst="rect">
            <a:avLst/>
          </a:prstGeom>
          <a:solidFill>
            <a:srgbClr val="D91BA7"/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Operator Scheduler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37" name="矩形: 圆角 35"/>
          <p:cNvSpPr/>
          <p:nvPr/>
        </p:nvSpPr>
        <p:spPr>
          <a:xfrm>
            <a:off x="3127682" y="4773249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自定义算子实现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71880" y="2026371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430430" y="6123894"/>
            <a:ext cx="1015103" cy="4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LLVM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91756" y="6123894"/>
            <a:ext cx="1015103" cy="4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OpenCL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04659" y="5533733"/>
            <a:ext cx="1015103" cy="4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Metal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1819" y="3110555"/>
            <a:ext cx="5899723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核函数调度器</a:t>
            </a:r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搜索和选择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适配目标硬件的最佳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核函数的实现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：目标硬件参数、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算子定义及计算规模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：适配目标硬件的高效核函数的实现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1819" y="4839820"/>
            <a:ext cx="5899723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参数化核函数</a:t>
            </a:r>
            <a:endParaRPr lang="en-US" altLang="zh-CN" b="1" dirty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：适配异构硬件的参数化核函数的定义和应用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执行一定长度的SIMD计算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 CPU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NVIDIA GPU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0430" y="5510153"/>
            <a:ext cx="1015103" cy="4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CUDA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11819" y="911051"/>
            <a:ext cx="5899723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算子调度</a:t>
            </a:r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算子间并行，算子间融合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减少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存、传输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计算时间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图的中间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表示、目标硬件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算子融合后的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图结构（与硬件有关），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并行后不同分支算子的执行位置（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与硬件有关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36" idx="3"/>
            <a:endCxn id="41" idx="1"/>
          </p:cNvCxnSpPr>
          <p:nvPr/>
        </p:nvCxnSpPr>
        <p:spPr>
          <a:xfrm flipV="1">
            <a:off x="3559344" y="1788214"/>
            <a:ext cx="2452475" cy="1151723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3"/>
            <a:endCxn id="2" idx="1"/>
          </p:cNvCxnSpPr>
          <p:nvPr/>
        </p:nvCxnSpPr>
        <p:spPr>
          <a:xfrm flipV="1">
            <a:off x="5224663" y="3710720"/>
            <a:ext cx="787156" cy="45202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3"/>
            <a:endCxn id="4" idx="1"/>
          </p:cNvCxnSpPr>
          <p:nvPr/>
        </p:nvCxnSpPr>
        <p:spPr>
          <a:xfrm>
            <a:off x="5224663" y="5062027"/>
            <a:ext cx="787156" cy="377958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9875" y="535517"/>
            <a:ext cx="5257800" cy="6058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72816" y="936609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792181" y="382611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25722" y="638313"/>
            <a:ext cx="7447076" cy="714492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CPU Scheduler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3625721" y="1352805"/>
            <a:ext cx="7447076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①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Linux/RTOS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现有的内核调度器进行大的调整（基于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PREEMPT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从用户态来控制调度器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SCHED_DEADLINE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的预算参数，以及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SCHED_FIFO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priority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参数等，确保上层子任务的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priority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及实时参数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输出接口，从用户态修改）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器进行适当调整，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的抢占按照进程的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priority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804550" y="2783100"/>
            <a:ext cx="616017" cy="596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6273" y="2679565"/>
            <a:ext cx="1964581" cy="700302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Thread/Process Management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71719" y="1265738"/>
            <a:ext cx="7447077" cy="785110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Thread/Process Management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5956" y="5022620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371718" y="2013205"/>
            <a:ext cx="7447078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线程（进程）管理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①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kernel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接口，从用户态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线程管理中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的相关机制进行改进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什么时候线程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yield CPU,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stealing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sharing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进程状态管理、和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 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616" y="2970679"/>
            <a:ext cx="1964581" cy="738572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Dataflow Scheduler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8816" y="1597009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38181" y="1043011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638760" y="3041582"/>
            <a:ext cx="616017" cy="596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144286" y="2527769"/>
            <a:ext cx="7554433" cy="3416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调度器</a:t>
            </a:r>
            <a:endParaRPr lang="en-US" altLang="zh-CN" b="1" dirty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：整个实时系统的核心模块。自动驾驶系统由数个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flow chain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）构成。每个数据流链代表一个自动驾驶相关的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，由多个具有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数据依赖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关系的数据处理模块组成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 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-&gt; B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代表模块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的输出为模块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的输入）。调度器以最小化多链端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时延为优化目标，通过和线程管理模块以及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调度模块互动来完成该优化目标。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：数据流链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配置文件、现有的共享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：线程模型及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编排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可视化信息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75956" y="814388"/>
            <a:ext cx="1845798" cy="65296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Hardware </a:t>
            </a:r>
            <a:r>
              <a:rPr lang="en-US" altLang="zh-CN" sz="1600" dirty="0" smtClean="0"/>
              <a:t>Resource Services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1074070" y="1835349"/>
            <a:ext cx="1845798" cy="65296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DAG </a:t>
            </a:r>
            <a:r>
              <a:rPr lang="zh-CN" altLang="en-US" sz="1600" dirty="0" smtClean="0"/>
              <a:t>配置文件</a:t>
            </a:r>
            <a:endParaRPr lang="zh-CN" altLang="en-US" sz="1600" dirty="0"/>
          </a:p>
        </p:txBody>
      </p:sp>
      <p:sp>
        <p:nvSpPr>
          <p:cNvPr id="21" name="下箭头 20"/>
          <p:cNvSpPr/>
          <p:nvPr/>
        </p:nvSpPr>
        <p:spPr>
          <a:xfrm>
            <a:off x="6268197" y="1669129"/>
            <a:ext cx="261315" cy="54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07624" y="262355"/>
            <a:ext cx="4387136" cy="1500605"/>
            <a:chOff x="1167414" y="920634"/>
            <a:chExt cx="5026321" cy="2194208"/>
          </a:xfrm>
        </p:grpSpPr>
        <p:sp>
          <p:nvSpPr>
            <p:cNvPr id="23" name="椭圆 22"/>
            <p:cNvSpPr/>
            <p:nvPr/>
          </p:nvSpPr>
          <p:spPr>
            <a:xfrm>
              <a:off x="1167414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457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971500" y="1436740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67414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069457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73543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849727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878282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4849727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>
              <a:stCxn id="23" idx="6"/>
              <a:endCxn id="24" idx="2"/>
            </p:cNvCxnSpPr>
            <p:nvPr/>
          </p:nvCxnSpPr>
          <p:spPr>
            <a:xfrm>
              <a:off x="1683520" y="1178687"/>
              <a:ext cx="385937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4" idx="6"/>
              <a:endCxn id="25" idx="2"/>
            </p:cNvCxnSpPr>
            <p:nvPr/>
          </p:nvCxnSpPr>
          <p:spPr>
            <a:xfrm>
              <a:off x="2585563" y="1178687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6"/>
              <a:endCxn id="25" idx="2"/>
            </p:cNvCxnSpPr>
            <p:nvPr/>
          </p:nvCxnSpPr>
          <p:spPr>
            <a:xfrm flipV="1">
              <a:off x="2585563" y="1694793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6" idx="6"/>
              <a:endCxn id="27" idx="2"/>
            </p:cNvCxnSpPr>
            <p:nvPr/>
          </p:nvCxnSpPr>
          <p:spPr>
            <a:xfrm>
              <a:off x="1683520" y="2210899"/>
              <a:ext cx="385937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6"/>
              <a:endCxn id="42" idx="2"/>
            </p:cNvCxnSpPr>
            <p:nvPr/>
          </p:nvCxnSpPr>
          <p:spPr>
            <a:xfrm>
              <a:off x="4394388" y="2210899"/>
              <a:ext cx="455339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9" idx="6"/>
              <a:endCxn id="40" idx="2"/>
            </p:cNvCxnSpPr>
            <p:nvPr/>
          </p:nvCxnSpPr>
          <p:spPr>
            <a:xfrm>
              <a:off x="4389649" y="1178687"/>
              <a:ext cx="46007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25" idx="6"/>
              <a:endCxn id="29" idx="2"/>
            </p:cNvCxnSpPr>
            <p:nvPr/>
          </p:nvCxnSpPr>
          <p:spPr>
            <a:xfrm flipV="1">
              <a:off x="3487606" y="1178687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5" idx="6"/>
              <a:endCxn id="41" idx="2"/>
            </p:cNvCxnSpPr>
            <p:nvPr/>
          </p:nvCxnSpPr>
          <p:spPr>
            <a:xfrm>
              <a:off x="3487606" y="1694793"/>
              <a:ext cx="390676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069457" y="2574799"/>
              <a:ext cx="2109538" cy="540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任务的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DAG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677629" y="1436740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5347831" y="1247119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347831" y="1763225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367" y="2488318"/>
            <a:ext cx="2814456" cy="4110709"/>
          </a:xfrm>
          <a:prstGeom prst="rect">
            <a:avLst/>
          </a:prstGeom>
        </p:spPr>
      </p:pic>
      <p:sp>
        <p:nvSpPr>
          <p:cNvPr id="33" name="右箭头 32"/>
          <p:cNvSpPr/>
          <p:nvPr/>
        </p:nvSpPr>
        <p:spPr>
          <a:xfrm>
            <a:off x="3421666" y="4151205"/>
            <a:ext cx="616017" cy="32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356190" y="819836"/>
            <a:ext cx="1237805" cy="652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EM</a:t>
            </a:r>
            <a:endParaRPr lang="en-US" altLang="zh-CN" sz="1600" dirty="0" smtClean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执行</a:t>
            </a:r>
            <a:r>
              <a:rPr lang="zh-CN" altLang="en-US" sz="1600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管理</a:t>
            </a:r>
            <a:endParaRPr lang="zh-CN" altLang="en-US" sz="160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23015" y="828045"/>
            <a:ext cx="1307138" cy="652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COMM</a:t>
            </a:r>
            <a:endParaRPr lang="en-US" altLang="zh-CN" sz="1600" dirty="0" smtClean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通信管理</a:t>
            </a:r>
            <a:endParaRPr lang="zh-CN" altLang="en-US" sz="160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6" name="下箭头 35"/>
          <p:cNvSpPr/>
          <p:nvPr/>
        </p:nvSpPr>
        <p:spPr>
          <a:xfrm flipV="1">
            <a:off x="8759035" y="1671806"/>
            <a:ext cx="261315" cy="54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20350" y="1779090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协作</a:t>
            </a:r>
            <a:r>
              <a:rPr lang="en-US" altLang="zh-CN" dirty="0" smtClean="0"/>
              <a:t>: </a:t>
            </a:r>
            <a:r>
              <a:rPr lang="zh-CN" altLang="en-US" dirty="0" smtClean="0"/>
              <a:t>需要进一步确定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8397493" y="1701650"/>
            <a:ext cx="261315" cy="54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671235" y="3836011"/>
            <a:ext cx="2584619" cy="65296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Hardware Resource Services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55854" y="3836011"/>
            <a:ext cx="5846666" cy="2585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：周期性手机系统内的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硬件资源，提供给数据流调度器。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，吞吐率，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available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硬件资源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235" y="292100"/>
            <a:ext cx="8379730" cy="3367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93362" y="24486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756548" y="3757835"/>
            <a:ext cx="8252865" cy="2585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</a:t>
            </a:r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工作流调度</a:t>
            </a:r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动态确定每个自动驾驶相关任务的激活时间，比如说离线标定、在线标定、建图等任务；（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）动态确定任务中模型的选择、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缩放、量化、剪枝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近似等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：感知结果，现有硬件资源，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的粗粒度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：每个任务的激活时间及细粒度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WCET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764589" y="646811"/>
            <a:ext cx="5026321" cy="2194372"/>
            <a:chOff x="1167414" y="920634"/>
            <a:chExt cx="5026321" cy="2194372"/>
          </a:xfrm>
        </p:grpSpPr>
        <p:sp>
          <p:nvSpPr>
            <p:cNvPr id="14" name="椭圆 13"/>
            <p:cNvSpPr/>
            <p:nvPr/>
          </p:nvSpPr>
          <p:spPr>
            <a:xfrm>
              <a:off x="1167414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069457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971500" y="1436740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67414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69457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873543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849727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78282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49727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14" idx="6"/>
              <a:endCxn id="16" idx="2"/>
            </p:cNvCxnSpPr>
            <p:nvPr/>
          </p:nvCxnSpPr>
          <p:spPr>
            <a:xfrm>
              <a:off x="1683520" y="1178687"/>
              <a:ext cx="385937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6" idx="6"/>
              <a:endCxn id="17" idx="2"/>
            </p:cNvCxnSpPr>
            <p:nvPr/>
          </p:nvCxnSpPr>
          <p:spPr>
            <a:xfrm>
              <a:off x="2585563" y="1178687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7" idx="2"/>
            </p:cNvCxnSpPr>
            <p:nvPr/>
          </p:nvCxnSpPr>
          <p:spPr>
            <a:xfrm flipV="1">
              <a:off x="2585563" y="1694793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8" idx="6"/>
              <a:endCxn id="19" idx="2"/>
            </p:cNvCxnSpPr>
            <p:nvPr/>
          </p:nvCxnSpPr>
          <p:spPr>
            <a:xfrm>
              <a:off x="1683520" y="2210899"/>
              <a:ext cx="385937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2" idx="6"/>
              <a:endCxn id="23" idx="2"/>
            </p:cNvCxnSpPr>
            <p:nvPr/>
          </p:nvCxnSpPr>
          <p:spPr>
            <a:xfrm>
              <a:off x="4394388" y="2210899"/>
              <a:ext cx="455339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0" idx="6"/>
              <a:endCxn id="21" idx="2"/>
            </p:cNvCxnSpPr>
            <p:nvPr/>
          </p:nvCxnSpPr>
          <p:spPr>
            <a:xfrm>
              <a:off x="4389649" y="1178687"/>
              <a:ext cx="46007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6"/>
              <a:endCxn id="20" idx="2"/>
            </p:cNvCxnSpPr>
            <p:nvPr/>
          </p:nvCxnSpPr>
          <p:spPr>
            <a:xfrm flipV="1">
              <a:off x="3487606" y="1178687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7" idx="6"/>
              <a:endCxn id="22" idx="2"/>
            </p:cNvCxnSpPr>
            <p:nvPr/>
          </p:nvCxnSpPr>
          <p:spPr>
            <a:xfrm>
              <a:off x="3487606" y="1694793"/>
              <a:ext cx="390676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358324" y="274567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的ＤＡＧ描述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677629" y="1436740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5347831" y="1247119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5347831" y="1763225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712979" y="4233167"/>
            <a:ext cx="2708201" cy="560925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 </a:t>
            </a:r>
            <a:r>
              <a:rPr lang="en-US" altLang="zh-CN" sz="1600" dirty="0" smtClean="0"/>
              <a:t>Dataflow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Scheduler 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308390" y="560185"/>
            <a:ext cx="821314" cy="745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已有感知结果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20521" y="537000"/>
            <a:ext cx="1845798" cy="768931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Hardware </a:t>
            </a:r>
            <a:r>
              <a:rPr lang="en-US" altLang="zh-CN" sz="1600" dirty="0" smtClean="0"/>
              <a:t>Resource Services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1566040" y="572493"/>
            <a:ext cx="949920" cy="733861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DAG 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描述</a:t>
            </a:r>
            <a:endParaRPr lang="zh-CN" altLang="en-US" sz="1600" dirty="0"/>
          </a:p>
        </p:txBody>
      </p:sp>
      <p:sp>
        <p:nvSpPr>
          <p:cNvPr id="40" name="下箭头 39"/>
          <p:cNvSpPr/>
          <p:nvPr/>
        </p:nvSpPr>
        <p:spPr>
          <a:xfrm rot="19192620">
            <a:off x="863824" y="1405347"/>
            <a:ext cx="258032" cy="458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 rot="3259344">
            <a:off x="2978472" y="1440109"/>
            <a:ext cx="300276" cy="50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886551" y="1437745"/>
            <a:ext cx="274821" cy="43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903591" y="2623048"/>
            <a:ext cx="274821" cy="43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513236" y="3132697"/>
            <a:ext cx="1055529" cy="58837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完整的</a:t>
            </a:r>
            <a:r>
              <a:rPr lang="en-US" altLang="zh-CN" sz="1600" dirty="0" smtClean="0"/>
              <a:t>DAG </a:t>
            </a:r>
            <a:r>
              <a:rPr lang="zh-CN" altLang="en-US" sz="1600" dirty="0" smtClean="0"/>
              <a:t>描述</a:t>
            </a:r>
            <a:endParaRPr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669860" y="2041226"/>
            <a:ext cx="2708201" cy="560925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Workflow Scheduler </a:t>
            </a:r>
            <a:endParaRPr lang="zh-CN" altLang="en-US" sz="1600" dirty="0"/>
          </a:p>
        </p:txBody>
      </p:sp>
      <p:sp>
        <p:nvSpPr>
          <p:cNvPr id="46" name="下箭头 45"/>
          <p:cNvSpPr/>
          <p:nvPr/>
        </p:nvSpPr>
        <p:spPr>
          <a:xfrm>
            <a:off x="1915871" y="3758986"/>
            <a:ext cx="274821" cy="43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23338" y="346752"/>
            <a:ext cx="5528441" cy="2691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070914" y="311159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需要</a:t>
            </a:r>
            <a:r>
              <a:rPr lang="zh-CN" altLang="en-US" dirty="0"/>
              <a:t>进一步确定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WPS 演示</Application>
  <PresentationFormat>宽屏</PresentationFormat>
  <Paragraphs>285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Cambria Math</vt:lpstr>
      <vt:lpstr>微软雅黑</vt:lpstr>
      <vt:lpstr>-apple-system</vt:lpstr>
      <vt:lpstr>Segoe Print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2428028720@qq.com</dc:creator>
  <cp:lastModifiedBy>语宇牵谦</cp:lastModifiedBy>
  <cp:revision>1055</cp:revision>
  <dcterms:created xsi:type="dcterms:W3CDTF">2021-09-06T08:58:00Z</dcterms:created>
  <dcterms:modified xsi:type="dcterms:W3CDTF">2022-03-25T08:52:17Z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34305928DC514E3FB67313C5E93D5B8B</vt:lpwstr>
  </property>
  <property fmtid="{D5CDD505-2E9C-101B-9397-08002B2CF9AE}" pid="3" name="KSOProductBuildVer">
    <vt:lpwstr>2052-11.1.0.11365</vt:lpwstr>
  </property>
</Properties>
</file>