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4"/>
  </p:notesMasterIdLst>
  <p:sldIdLst>
    <p:sldId id="1130" r:id="rId3"/>
    <p:sldId id="1210" r:id="rId4"/>
    <p:sldId id="1231" r:id="rId5"/>
    <p:sldId id="1232" r:id="rId6"/>
    <p:sldId id="1212" r:id="rId7"/>
    <p:sldId id="1214" r:id="rId8"/>
    <p:sldId id="1229" r:id="rId9"/>
    <p:sldId id="1213" r:id="rId10"/>
    <p:sldId id="1217" r:id="rId11"/>
    <p:sldId id="1237" r:id="rId12"/>
    <p:sldId id="1238" r:id="rId13"/>
    <p:sldId id="1239" r:id="rId14"/>
    <p:sldId id="1240" r:id="rId15"/>
    <p:sldId id="1241" r:id="rId16"/>
    <p:sldId id="1242" r:id="rId17"/>
    <p:sldId id="1243" r:id="rId18"/>
    <p:sldId id="1244" r:id="rId19"/>
    <p:sldId id="1245" r:id="rId20"/>
    <p:sldId id="1226" r:id="rId21"/>
    <p:sldId id="1246" r:id="rId22"/>
    <p:sldId id="124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52829724409443E-2"/>
          <c:y val="1.8566110222775829E-2"/>
          <c:w val="0.9253721702755906"/>
          <c:h val="0.68538160953652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base</c:v>
                </c:pt>
                <c:pt idx="1">
                  <c:v>CPU计算</c:v>
                </c:pt>
                <c:pt idx="2">
                  <c:v>进程间通信</c:v>
                </c:pt>
                <c:pt idx="3">
                  <c:v>共享内存</c:v>
                </c:pt>
                <c:pt idx="4">
                  <c:v>零拷贝</c:v>
                </c:pt>
                <c:pt idx="5">
                  <c:v>硬中断</c:v>
                </c:pt>
                <c:pt idx="6">
                  <c:v>设备IO</c:v>
                </c:pt>
                <c:pt idx="7">
                  <c:v>访存</c:v>
                </c:pt>
                <c:pt idx="8">
                  <c:v>混合(CPU计算为重心)</c:v>
                </c:pt>
                <c:pt idx="9">
                  <c:v>混合(通信为重心)</c:v>
                </c:pt>
                <c:pt idx="10">
                  <c:v>混合(硬件读写为重心)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12</c:v>
                </c:pt>
                <c:pt idx="1">
                  <c:v>20</c:v>
                </c:pt>
                <c:pt idx="2">
                  <c:v>68</c:v>
                </c:pt>
                <c:pt idx="3">
                  <c:v>68</c:v>
                </c:pt>
                <c:pt idx="4">
                  <c:v>15.5</c:v>
                </c:pt>
                <c:pt idx="5">
                  <c:v>20</c:v>
                </c:pt>
                <c:pt idx="6">
                  <c:v>16</c:v>
                </c:pt>
                <c:pt idx="7">
                  <c:v>22</c:v>
                </c:pt>
                <c:pt idx="8">
                  <c:v>24</c:v>
                </c:pt>
                <c:pt idx="9">
                  <c:v>18</c:v>
                </c:pt>
                <c:pt idx="1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8A-4AFF-B42F-C0B31DA3E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4789407"/>
        <c:axId val="1719878159"/>
      </c:barChart>
      <c:catAx>
        <c:axId val="1734789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9878159"/>
        <c:crosses val="autoZero"/>
        <c:auto val="1"/>
        <c:lblAlgn val="ctr"/>
        <c:lblOffset val="100"/>
        <c:noMultiLvlLbl val="0"/>
      </c:catAx>
      <c:valAx>
        <c:axId val="171987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4789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52829724409443E-2"/>
          <c:y val="1.8566110222775829E-2"/>
          <c:w val="0.9253721702755906"/>
          <c:h val="0.68538160953652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base</c:v>
                </c:pt>
                <c:pt idx="1">
                  <c:v>CPU计算</c:v>
                </c:pt>
                <c:pt idx="2">
                  <c:v>进程间通信</c:v>
                </c:pt>
                <c:pt idx="3">
                  <c:v>共享内存</c:v>
                </c:pt>
                <c:pt idx="4">
                  <c:v>零拷贝</c:v>
                </c:pt>
                <c:pt idx="5">
                  <c:v>硬中断</c:v>
                </c:pt>
                <c:pt idx="6">
                  <c:v>设备IO</c:v>
                </c:pt>
                <c:pt idx="7">
                  <c:v>访存</c:v>
                </c:pt>
                <c:pt idx="8">
                  <c:v>混合(CPU计算为重心)</c:v>
                </c:pt>
                <c:pt idx="9">
                  <c:v>混合(通信为重心)</c:v>
                </c:pt>
                <c:pt idx="10">
                  <c:v>混合(硬件读写为重心)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12</c:v>
                </c:pt>
                <c:pt idx="1">
                  <c:v>13</c:v>
                </c:pt>
                <c:pt idx="2">
                  <c:v>30.5</c:v>
                </c:pt>
                <c:pt idx="3">
                  <c:v>30</c:v>
                </c:pt>
                <c:pt idx="4">
                  <c:v>16.600000000000001</c:v>
                </c:pt>
                <c:pt idx="5">
                  <c:v>18.5</c:v>
                </c:pt>
                <c:pt idx="6">
                  <c:v>16</c:v>
                </c:pt>
                <c:pt idx="7">
                  <c:v>22</c:v>
                </c:pt>
                <c:pt idx="8">
                  <c:v>19</c:v>
                </c:pt>
                <c:pt idx="9">
                  <c:v>18</c:v>
                </c:pt>
                <c:pt idx="1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8A-4AFF-B42F-C0B31DA3E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4789407"/>
        <c:axId val="1719878159"/>
      </c:barChart>
      <c:catAx>
        <c:axId val="1734789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9878159"/>
        <c:crosses val="autoZero"/>
        <c:auto val="1"/>
        <c:lblAlgn val="ctr"/>
        <c:lblOffset val="100"/>
        <c:noMultiLvlLbl val="0"/>
      </c:catAx>
      <c:valAx>
        <c:axId val="171987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4789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52829724409443E-2"/>
          <c:y val="1.8566110222775829E-2"/>
          <c:w val="0.9253721702755906"/>
          <c:h val="0.68538160953652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base</c:v>
                </c:pt>
                <c:pt idx="1">
                  <c:v>CPU计算</c:v>
                </c:pt>
                <c:pt idx="2">
                  <c:v>进程间通信</c:v>
                </c:pt>
                <c:pt idx="3">
                  <c:v>共享内存</c:v>
                </c:pt>
                <c:pt idx="4">
                  <c:v>零拷贝</c:v>
                </c:pt>
                <c:pt idx="5">
                  <c:v>硬中断</c:v>
                </c:pt>
                <c:pt idx="6">
                  <c:v>设备IO</c:v>
                </c:pt>
                <c:pt idx="7">
                  <c:v>访存</c:v>
                </c:pt>
                <c:pt idx="8">
                  <c:v>混合(CPU计算为重心)</c:v>
                </c:pt>
                <c:pt idx="9">
                  <c:v>混合(通信为重心)</c:v>
                </c:pt>
                <c:pt idx="10">
                  <c:v>混合(硬件读写为重心)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12</c:v>
                </c:pt>
                <c:pt idx="1">
                  <c:v>17</c:v>
                </c:pt>
                <c:pt idx="2">
                  <c:v>22.5</c:v>
                </c:pt>
                <c:pt idx="3">
                  <c:v>22</c:v>
                </c:pt>
                <c:pt idx="4">
                  <c:v>18</c:v>
                </c:pt>
                <c:pt idx="5">
                  <c:v>20</c:v>
                </c:pt>
                <c:pt idx="6">
                  <c:v>18</c:v>
                </c:pt>
                <c:pt idx="7">
                  <c:v>20</c:v>
                </c:pt>
                <c:pt idx="8">
                  <c:v>17</c:v>
                </c:pt>
                <c:pt idx="9">
                  <c:v>17</c:v>
                </c:pt>
                <c:pt idx="1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8A-4AFF-B42F-C0B31DA3E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4789407"/>
        <c:axId val="1719878159"/>
      </c:barChart>
      <c:catAx>
        <c:axId val="1734789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9878159"/>
        <c:crosses val="autoZero"/>
        <c:auto val="1"/>
        <c:lblAlgn val="ctr"/>
        <c:lblOffset val="100"/>
        <c:noMultiLvlLbl val="0"/>
      </c:catAx>
      <c:valAx>
        <c:axId val="171987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4789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C2B85-3BCD-4F74-911B-8E19D781E4C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6B3EF-D2A3-4832-ACB1-C8FCAEEE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8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69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543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645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02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842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623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58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712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453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958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24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23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468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41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0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0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006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827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44C7E-BF8C-434A-A02F-26CCE1AEAE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23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DD828-584F-4563-B4CB-CA588EABC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F864E-4579-46C6-9571-A68F279B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FACA0-06B4-492E-BB09-35F50308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92827-355F-4644-AD9A-D3A348A9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2528B-1E00-493D-ACF2-7DBC8A78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6C565-3C3D-46BE-961D-A203E6E7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577518-6CAE-4363-ABBD-7462509D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D3758-82EB-4D94-AD66-0AB641FE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35C01-1C5D-456A-AA19-5F2CD973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87E93-B1FB-4A80-BFA8-5E0BF7E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F86931-8672-4C4F-9C63-D36DAC7F2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29C67-428B-4662-B89F-7E2B89FE7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B1D7B-8AE3-405A-B213-08EDF93F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2E835-B2BF-4C74-AD56-EF2B472E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571AD-90B7-4D08-A447-756DA8A5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4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8325C54-4C65-4646-95D7-A56B5ECB9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57" y="-13469"/>
            <a:ext cx="12277058" cy="6875151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FCC462FB-908C-4A1A-BD22-38D6898C86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389" y="4817838"/>
            <a:ext cx="9144000" cy="39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汇报人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3FB92-A60E-4FF2-8EF2-0EE2CB2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 2" descr="控股集团LOGO-01.png">
            <a:extLst>
              <a:ext uri="{FF2B5EF4-FFF2-40B4-BE49-F238E27FC236}">
                <a16:creationId xmlns:a16="http://schemas.microsoft.com/office/drawing/2014/main" id="{8749FC60-FD3D-460E-B57F-CDE023BACD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0"/>
          <a:stretch>
            <a:fillRect/>
          </a:stretch>
        </p:blipFill>
        <p:spPr bwMode="auto">
          <a:xfrm>
            <a:off x="-690562" y="120927"/>
            <a:ext cx="54530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774D830-AB47-433C-B685-5495D3875C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389" y="5214871"/>
            <a:ext cx="7812000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汇报时间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B4A304-9858-44CD-B008-248072E4E0EA}"/>
              </a:ext>
            </a:extLst>
          </p:cNvPr>
          <p:cNvSpPr txBox="1"/>
          <p:nvPr userDrawn="1"/>
        </p:nvSpPr>
        <p:spPr>
          <a:xfrm>
            <a:off x="861389" y="4447474"/>
            <a:ext cx="5184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协同创新中心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/Collaborative Innovation Center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6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8325C54-4C65-4646-95D7-A56B5ECB9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57" y="-13469"/>
            <a:ext cx="12277058" cy="6875151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FCC462FB-908C-4A1A-BD22-38D6898C86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389" y="4817838"/>
            <a:ext cx="9144000" cy="39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汇报人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3FB92-A60E-4FF2-8EF2-0EE2CB2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 2" descr="控股集团LOGO-01.png">
            <a:extLst>
              <a:ext uri="{FF2B5EF4-FFF2-40B4-BE49-F238E27FC236}">
                <a16:creationId xmlns:a16="http://schemas.microsoft.com/office/drawing/2014/main" id="{8749FC60-FD3D-460E-B57F-CDE023BACD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0"/>
          <a:stretch>
            <a:fillRect/>
          </a:stretch>
        </p:blipFill>
        <p:spPr bwMode="auto">
          <a:xfrm>
            <a:off x="-690562" y="120927"/>
            <a:ext cx="54530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774D830-AB47-433C-B685-5495D3875C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389" y="5214871"/>
            <a:ext cx="7812000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汇报时间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B4A304-9858-44CD-B008-248072E4E0EA}"/>
              </a:ext>
            </a:extLst>
          </p:cNvPr>
          <p:cNvSpPr txBox="1"/>
          <p:nvPr userDrawn="1"/>
        </p:nvSpPr>
        <p:spPr>
          <a:xfrm>
            <a:off x="861389" y="4447474"/>
            <a:ext cx="5184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协同创新中心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/Collaborative Innovation Center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08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22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EC7887-BA0D-4AEF-808C-EEAE4226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F5B58-26D5-4D7B-8E62-0274F80B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18F950-7097-4F70-BF7B-97FA8A54E32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42DB17E-AE5B-423A-9601-0183E36A46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3E2B2309-D8B1-4D8F-ADF8-2952136FF1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3660" y="812800"/>
            <a:ext cx="11180340" cy="5543550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8345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>
            <a:extLst>
              <a:ext uri="{FF2B5EF4-FFF2-40B4-BE49-F238E27FC236}">
                <a16:creationId xmlns:a16="http://schemas.microsoft.com/office/drawing/2014/main" id="{9CF1C0D9-FDA0-439E-93D1-620B1E9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A7C5306-E68D-43D0-9634-5F82DC34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50E5CD-6E17-45AC-9BE3-BE8A6FEC0CA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9A99F54-8841-4B38-B8C7-F0A6888B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  <p:sp>
        <p:nvSpPr>
          <p:cNvPr id="13" name="内容占位符 17">
            <a:extLst>
              <a:ext uri="{FF2B5EF4-FFF2-40B4-BE49-F238E27FC236}">
                <a16:creationId xmlns:a16="http://schemas.microsoft.com/office/drawing/2014/main" id="{E1CC6792-336F-4296-8D3A-A864CEA639F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3659" y="812799"/>
            <a:ext cx="5508000" cy="5299765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17">
            <a:extLst>
              <a:ext uri="{FF2B5EF4-FFF2-40B4-BE49-F238E27FC236}">
                <a16:creationId xmlns:a16="http://schemas.microsoft.com/office/drawing/2014/main" id="{A9A1C747-345E-4655-833F-BC20DFB6F8B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8827" y="812799"/>
            <a:ext cx="5508000" cy="5299765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849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BC207-A712-4C45-A99D-EF33558A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3B5F3-F37B-4E12-AF60-38D636CE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8E2C4-181E-4BB4-A311-30269BB0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2A58A0-DCF2-4A82-8E12-873C406D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F35767-1A57-40D9-9C07-FEAD8F59F431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2784E889-6A2C-4F4C-ACE3-1273A9F49C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</p:spTree>
    <p:extLst>
      <p:ext uri="{BB962C8B-B14F-4D97-AF65-F5344CB8AC3E}">
        <p14:creationId xmlns:p14="http://schemas.microsoft.com/office/powerpoint/2010/main" val="59554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A350C2-B9CC-44AC-9654-FBC5557A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E8594-5D4B-4150-B914-B7A0EC8A6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FB2988-BDFE-449E-85B8-F58122B8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3EB0CB-2CF6-43AD-B879-A376228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453DC-48D9-40FF-B125-DFA2FC6A849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5B4CDF48-65BD-4BFA-8317-6DE0C1546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</p:spTree>
    <p:extLst>
      <p:ext uri="{BB962C8B-B14F-4D97-AF65-F5344CB8AC3E}">
        <p14:creationId xmlns:p14="http://schemas.microsoft.com/office/powerpoint/2010/main" val="3855178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8325C54-4C65-4646-95D7-A56B5ECB9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57" y="-13469"/>
            <a:ext cx="12277058" cy="6875151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3FB92-A60E-4FF2-8EF2-0EE2CB2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2" descr="控股集团LOGO-01.png">
            <a:extLst>
              <a:ext uri="{FF2B5EF4-FFF2-40B4-BE49-F238E27FC236}">
                <a16:creationId xmlns:a16="http://schemas.microsoft.com/office/drawing/2014/main" id="{43284C6D-D29D-4C80-9F83-5293541029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0"/>
          <a:stretch>
            <a:fillRect/>
          </a:stretch>
        </p:blipFill>
        <p:spPr bwMode="auto">
          <a:xfrm>
            <a:off x="3013078" y="1401766"/>
            <a:ext cx="5451475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603A98AB-1F89-4D3E-B429-5922302538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05200" y="3478214"/>
            <a:ext cx="4510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6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34" charset="-122"/>
              </a:rPr>
              <a:t>THANKS</a:t>
            </a:r>
            <a:endParaRPr lang="zh-CN" altLang="en-US" sz="6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72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77DF9-92D8-464C-8563-E410F5E8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F5414-C1FC-48F3-877D-D3B0DD3D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94F68-8C40-41F1-A51B-E6AABE8E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699C-C19D-4476-8CAD-2D4DCABA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734C4-5ECE-480D-8A95-10DB322D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52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目录169SSS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-30480"/>
            <a:ext cx="12245975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0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3E03A-CA6A-4624-8AFB-CF4978A7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E899C-4755-457F-BAD1-D7B6996CE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9B64B-F71F-4B62-AB54-4F834616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6BD41-FE74-4D4A-A4BA-17DFEA02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71388-4C81-40D8-BFBA-FE1DED07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2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5B452-D9A1-4034-8E9D-B1BDCC56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6AC54-CE36-4B37-9182-6E836A9A7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CA285-4AC5-45E8-A739-1AC9ADB4A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40C55-537A-406F-B38E-BE974581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F13C23-8EFF-4753-8D27-B7095669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4314E-98D3-4576-A2F6-EA9A358D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5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D31C5-F048-4F17-963B-97252C91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20E14-52A4-4635-82B6-D15B0A344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878FC6-1DB5-4358-B404-F61033F00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1B8465-AFEB-4248-935A-06CEA0A3D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816A28-6E39-4B3C-B1A1-E2FD31CB3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493CD0-13B4-47EE-8316-B29991E5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5359C2-9725-4F4D-9E5E-6C293142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2D8AF9-26C9-42B9-947D-D59177D2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2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784C-2946-4541-8B59-E6664F5D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68AF7D-DD85-43E3-A627-11525A6B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D89A59-E31D-4601-8E0F-D893D0A4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5B0C8-2B4B-4D18-A76A-83EB32F4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1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65204D-9BDE-48FB-B6BA-EBFA808F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4B8E3D-B4D3-40E2-A343-7A209A36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08F81-82D7-4D44-B4C0-8DBA27FF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0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E6957-876E-4EF9-9BCA-CF08C9C9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51DD5-DBCF-49DB-8DE0-1646C112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47B7E-01A9-48F9-87AD-657E5D372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EDF63-44D6-4724-9303-55DC397A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8BCC6-6531-468E-A5D7-44102C15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125F7B-375C-4997-998F-8564F033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4EFD5-BFBB-4CEA-AACE-564D573B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F2280C-67ED-44C0-A270-A4B208EE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7B5F7-80A4-4379-AB05-5554EFF45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23EF6-97F1-4060-A4AF-2ED91604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892F4-3AD9-4309-80AB-8AB5566E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EEF58-22CE-4331-881B-A56F9CE3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4EAE64-48FF-40B8-983B-A0B898CA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C8A47-6C90-4F6C-AA18-8A376A44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A12AF-4A9B-4054-BED9-3734C6192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F423-5EB7-4C68-A326-0E18228A0C1E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D26E7-6221-4041-924E-5B352DC8E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A8B7A-0292-4B1E-9C1D-47C50DCBF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8DB4-416F-4A37-8D40-D1D081B0A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7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DA7EF9-03B6-4E62-97CA-1F0999B1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D983F-615C-4FE1-9EB5-6EF9534E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14AD5-B6A5-4F48-B326-972F1BBA4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0372D-DEBC-49DC-8A21-C7C091377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FEAE00-970A-4BE6-AE93-5442D3B2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0" t="35554" r="20152" b="53334"/>
          <a:stretch/>
        </p:blipFill>
        <p:spPr>
          <a:xfrm>
            <a:off x="482452" y="6400212"/>
            <a:ext cx="1191960" cy="277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13A32E-AA6B-4CD6-BA72-D3A89DD50E0B}"/>
              </a:ext>
            </a:extLst>
          </p:cNvPr>
          <p:cNvSpPr txBox="1"/>
          <p:nvPr userDrawn="1"/>
        </p:nvSpPr>
        <p:spPr>
          <a:xfrm>
            <a:off x="8445501" y="6400413"/>
            <a:ext cx="3508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协同创新中心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/Collaborative Innovation Center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-45923200" y="-19913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877200" y="-19913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47447200" y="241300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58877200" y="24739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1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陶子扬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2022.8.12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4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Arial"/>
                <a:ea typeface="微软雅黑"/>
              </a:rPr>
              <a:t>cyclictest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进程间通信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0DDD-3701-4864-86AF-F4A735A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" y="1859597"/>
            <a:ext cx="5596229" cy="4197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0DCAD-ED88-455F-89C4-B75D62A8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2" y="1859597"/>
            <a:ext cx="5596226" cy="4197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97E2DD-7174-4DFD-9257-C7A6479746B4}"/>
              </a:ext>
            </a:extLst>
          </p:cNvPr>
          <p:cNvSpPr txBox="1"/>
          <p:nvPr/>
        </p:nvSpPr>
        <p:spPr>
          <a:xfrm>
            <a:off x="6513095" y="884984"/>
            <a:ext cx="522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平均时延（左）方差： </a:t>
            </a:r>
            <a:r>
              <a:rPr lang="en-US" altLang="zh-CN" dirty="0"/>
              <a:t>16.66 </a:t>
            </a:r>
            <a:r>
              <a:rPr lang="zh-CN" altLang="en-US" dirty="0"/>
              <a:t>；标准差： </a:t>
            </a:r>
            <a:r>
              <a:rPr lang="en-US" altLang="zh-CN" dirty="0"/>
              <a:t>4.12</a:t>
            </a:r>
          </a:p>
          <a:p>
            <a:r>
              <a:rPr lang="zh-CN" altLang="en-US" dirty="0"/>
              <a:t>最大时延（右）方差： </a:t>
            </a:r>
            <a:r>
              <a:rPr lang="en-US" altLang="zh-CN" dirty="0"/>
              <a:t>366.05 </a:t>
            </a:r>
            <a:r>
              <a:rPr lang="zh-CN" altLang="en-US" dirty="0"/>
              <a:t>；标准差： </a:t>
            </a:r>
            <a:r>
              <a:rPr lang="en-US" altLang="zh-CN" dirty="0"/>
              <a:t>19.33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53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Arial"/>
                <a:ea typeface="微软雅黑"/>
              </a:rPr>
              <a:t>cyclictest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共享内存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0DDD-3701-4864-86AF-F4A735A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" y="1859597"/>
            <a:ext cx="5596229" cy="4197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0DCAD-ED88-455F-89C4-B75D62A8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2" y="1859597"/>
            <a:ext cx="5596226" cy="4197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359FE1-1393-43EB-BA15-FDDB05915A26}"/>
              </a:ext>
            </a:extLst>
          </p:cNvPr>
          <p:cNvSpPr txBox="1"/>
          <p:nvPr/>
        </p:nvSpPr>
        <p:spPr>
          <a:xfrm>
            <a:off x="5777801" y="884984"/>
            <a:ext cx="596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平均时延（左）方差： </a:t>
            </a:r>
            <a:r>
              <a:rPr lang="en-US" altLang="zh-CN" dirty="0"/>
              <a:t>1.28 </a:t>
            </a:r>
            <a:r>
              <a:rPr lang="zh-CN" altLang="en-US" dirty="0"/>
              <a:t>；标准差： </a:t>
            </a:r>
            <a:r>
              <a:rPr lang="en-US" altLang="zh-CN" dirty="0"/>
              <a:t>1.14</a:t>
            </a:r>
          </a:p>
          <a:p>
            <a:r>
              <a:rPr lang="zh-CN" altLang="en-US" dirty="0"/>
              <a:t>最大时延（右）方差： </a:t>
            </a:r>
            <a:r>
              <a:rPr lang="en-US" altLang="zh-CN" dirty="0"/>
              <a:t>40944878.15 </a:t>
            </a:r>
            <a:r>
              <a:rPr lang="zh-CN" altLang="en-US" dirty="0"/>
              <a:t>；标准差： </a:t>
            </a:r>
            <a:r>
              <a:rPr lang="en-US" altLang="zh-CN" dirty="0"/>
              <a:t>6465.13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13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Arial"/>
                <a:ea typeface="微软雅黑"/>
              </a:rPr>
              <a:t>cyclictest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零拷贝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0DDD-3701-4864-86AF-F4A735A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" y="1859597"/>
            <a:ext cx="5596229" cy="4197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0DCAD-ED88-455F-89C4-B75D62A8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2" y="1859597"/>
            <a:ext cx="5596226" cy="4197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53D2B1-8FE8-41F8-9DE5-92AE159F6F53}"/>
              </a:ext>
            </a:extLst>
          </p:cNvPr>
          <p:cNvSpPr txBox="1"/>
          <p:nvPr/>
        </p:nvSpPr>
        <p:spPr>
          <a:xfrm>
            <a:off x="5390147" y="884984"/>
            <a:ext cx="635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平均时延（左）方差： </a:t>
            </a:r>
            <a:r>
              <a:rPr lang="en-US" altLang="zh-CN" dirty="0"/>
              <a:t>60.33 </a:t>
            </a:r>
            <a:r>
              <a:rPr lang="zh-CN" altLang="en-US" dirty="0"/>
              <a:t>；标准差： </a:t>
            </a:r>
            <a:r>
              <a:rPr lang="en-US" altLang="zh-CN" dirty="0"/>
              <a:t>7.84</a:t>
            </a:r>
          </a:p>
          <a:p>
            <a:r>
              <a:rPr lang="zh-CN" altLang="en-US" dirty="0"/>
              <a:t>最大时延（右）方差： </a:t>
            </a:r>
            <a:r>
              <a:rPr lang="en-US" altLang="zh-CN" dirty="0"/>
              <a:t>384345947.70 </a:t>
            </a:r>
            <a:r>
              <a:rPr lang="zh-CN" altLang="en-US" dirty="0"/>
              <a:t>；标准差： </a:t>
            </a:r>
            <a:r>
              <a:rPr lang="en-US" altLang="zh-CN" dirty="0"/>
              <a:t>19807.90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30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Arial"/>
                <a:ea typeface="微软雅黑"/>
              </a:rPr>
              <a:t>cyclictest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硬中断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0DDD-3701-4864-86AF-F4A735A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" y="1859597"/>
            <a:ext cx="5596229" cy="4197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0DCAD-ED88-455F-89C4-B75D62A8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2" y="1859597"/>
            <a:ext cx="5596226" cy="4197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12D0A5-A05F-47B3-B872-1BD1193628FD}"/>
              </a:ext>
            </a:extLst>
          </p:cNvPr>
          <p:cNvSpPr txBox="1"/>
          <p:nvPr/>
        </p:nvSpPr>
        <p:spPr>
          <a:xfrm>
            <a:off x="6609347" y="884984"/>
            <a:ext cx="513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平均时延（左）方差： </a:t>
            </a:r>
            <a:r>
              <a:rPr lang="en-US" altLang="zh-CN" dirty="0"/>
              <a:t>1.94 </a:t>
            </a:r>
            <a:r>
              <a:rPr lang="zh-CN" altLang="en-US" dirty="0"/>
              <a:t>；标准差： </a:t>
            </a:r>
            <a:r>
              <a:rPr lang="en-US" altLang="zh-CN" dirty="0"/>
              <a:t>1.40</a:t>
            </a:r>
          </a:p>
          <a:p>
            <a:r>
              <a:rPr lang="zh-CN" altLang="en-US" dirty="0"/>
              <a:t>最大时延（右）方差： </a:t>
            </a:r>
            <a:r>
              <a:rPr lang="en-US" altLang="zh-CN" dirty="0"/>
              <a:t>19.36 </a:t>
            </a:r>
            <a:r>
              <a:rPr lang="zh-CN" altLang="en-US" dirty="0"/>
              <a:t>；标准差： </a:t>
            </a:r>
            <a:r>
              <a:rPr lang="en-US" altLang="zh-CN" dirty="0"/>
              <a:t>4.44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78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Arial"/>
                <a:ea typeface="微软雅黑"/>
              </a:rPr>
              <a:t>cyclictest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设备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IO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0DDD-3701-4864-86AF-F4A735A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" y="1859597"/>
            <a:ext cx="5596229" cy="4197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0DCAD-ED88-455F-89C4-B75D62A8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2" y="1859597"/>
            <a:ext cx="5596226" cy="4197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6D4049-146B-428D-A78B-D8AEAE5FE884}"/>
              </a:ext>
            </a:extLst>
          </p:cNvPr>
          <p:cNvSpPr txBox="1"/>
          <p:nvPr/>
        </p:nvSpPr>
        <p:spPr>
          <a:xfrm>
            <a:off x="6096001" y="884984"/>
            <a:ext cx="564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平均时延（左）方差： </a:t>
            </a:r>
            <a:r>
              <a:rPr lang="en-US" altLang="zh-CN" dirty="0"/>
              <a:t>0.63 </a:t>
            </a:r>
            <a:r>
              <a:rPr lang="zh-CN" altLang="en-US" dirty="0"/>
              <a:t>；标准差： </a:t>
            </a:r>
            <a:r>
              <a:rPr lang="en-US" altLang="zh-CN" dirty="0"/>
              <a:t>0.80</a:t>
            </a:r>
          </a:p>
          <a:p>
            <a:r>
              <a:rPr lang="zh-CN" altLang="en-US" dirty="0"/>
              <a:t>最大时延（右）方差： </a:t>
            </a:r>
            <a:r>
              <a:rPr lang="en-US" altLang="zh-CN" dirty="0"/>
              <a:t>84846.69 </a:t>
            </a:r>
            <a:r>
              <a:rPr lang="zh-CN" altLang="en-US" dirty="0"/>
              <a:t>；标准差： </a:t>
            </a:r>
            <a:r>
              <a:rPr lang="en-US" altLang="zh-CN" dirty="0"/>
              <a:t>294.30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58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Arial"/>
                <a:ea typeface="微软雅黑"/>
              </a:rPr>
              <a:t>cyclictest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访存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0DDD-3701-4864-86AF-F4A735A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" y="1859597"/>
            <a:ext cx="5596229" cy="4197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0DCAD-ED88-455F-89C4-B75D62A8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2" y="1859597"/>
            <a:ext cx="5596226" cy="4197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A897C8-7240-49BC-8EE7-3F9233AB4985}"/>
              </a:ext>
            </a:extLst>
          </p:cNvPr>
          <p:cNvSpPr txBox="1"/>
          <p:nvPr/>
        </p:nvSpPr>
        <p:spPr>
          <a:xfrm>
            <a:off x="6801853" y="884984"/>
            <a:ext cx="49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平均时延（左）方差： </a:t>
            </a:r>
            <a:r>
              <a:rPr lang="en-US" altLang="zh-CN" dirty="0"/>
              <a:t>0.35 </a:t>
            </a:r>
            <a:r>
              <a:rPr lang="zh-CN" altLang="en-US" dirty="0"/>
              <a:t>；标准差： </a:t>
            </a:r>
            <a:r>
              <a:rPr lang="en-US" altLang="zh-CN" dirty="0"/>
              <a:t>0.60</a:t>
            </a:r>
          </a:p>
          <a:p>
            <a:r>
              <a:rPr lang="zh-CN" altLang="en-US" dirty="0"/>
              <a:t>最大时延（右）方差： </a:t>
            </a:r>
            <a:r>
              <a:rPr lang="en-US" altLang="zh-CN" dirty="0"/>
              <a:t>16.52 </a:t>
            </a:r>
            <a:r>
              <a:rPr lang="zh-CN" altLang="en-US" dirty="0"/>
              <a:t>；标准差： </a:t>
            </a:r>
            <a:r>
              <a:rPr lang="en-US" altLang="zh-CN" dirty="0"/>
              <a:t>4.10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11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Arial"/>
                <a:ea typeface="微软雅黑"/>
              </a:rPr>
              <a:t>cyclictest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混合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(CPU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计算为重心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0DDD-3701-4864-86AF-F4A735A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" y="1859597"/>
            <a:ext cx="5596229" cy="4197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0DCAD-ED88-455F-89C4-B75D62A8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2" y="1859597"/>
            <a:ext cx="5596226" cy="4197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F21A6F-BF35-4669-9D13-979828D81528}"/>
              </a:ext>
            </a:extLst>
          </p:cNvPr>
          <p:cNvSpPr txBox="1"/>
          <p:nvPr/>
        </p:nvSpPr>
        <p:spPr>
          <a:xfrm>
            <a:off x="5777801" y="884984"/>
            <a:ext cx="596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平均时延（左）方差： </a:t>
            </a:r>
            <a:r>
              <a:rPr lang="en-US" altLang="zh-CN" dirty="0"/>
              <a:t>2.93 </a:t>
            </a:r>
            <a:r>
              <a:rPr lang="zh-CN" altLang="en-US" dirty="0"/>
              <a:t>；标准差： </a:t>
            </a:r>
            <a:r>
              <a:rPr lang="en-US" altLang="zh-CN" dirty="0"/>
              <a:t>1.72</a:t>
            </a:r>
          </a:p>
          <a:p>
            <a:r>
              <a:rPr lang="zh-CN" altLang="en-US" dirty="0"/>
              <a:t>最大时延（右）方差： </a:t>
            </a:r>
            <a:r>
              <a:rPr lang="en-US" altLang="zh-CN" dirty="0"/>
              <a:t>81386548.39 </a:t>
            </a:r>
            <a:r>
              <a:rPr lang="zh-CN" altLang="en-US" dirty="0"/>
              <a:t>；标准差： </a:t>
            </a:r>
            <a:r>
              <a:rPr lang="en-US" altLang="zh-CN" dirty="0"/>
              <a:t>9098.88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45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Arial"/>
                <a:ea typeface="微软雅黑"/>
              </a:rPr>
              <a:t>cyclictest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混合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通信为重心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0DDD-3701-4864-86AF-F4A735A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" y="1859597"/>
            <a:ext cx="5596229" cy="4197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0DCAD-ED88-455F-89C4-B75D62A8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2" y="1859597"/>
            <a:ext cx="5596226" cy="4197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F21A6F-BF35-4669-9D13-979828D81528}"/>
              </a:ext>
            </a:extLst>
          </p:cNvPr>
          <p:cNvSpPr txBox="1"/>
          <p:nvPr/>
        </p:nvSpPr>
        <p:spPr>
          <a:xfrm>
            <a:off x="5293895" y="884984"/>
            <a:ext cx="644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平均时延（左）方差： </a:t>
            </a:r>
            <a:r>
              <a:rPr lang="en-US" altLang="zh-CN" dirty="0"/>
              <a:t>620.29 </a:t>
            </a:r>
            <a:r>
              <a:rPr lang="zh-CN" altLang="en-US" dirty="0"/>
              <a:t>；标准差： </a:t>
            </a:r>
            <a:r>
              <a:rPr lang="en-US" altLang="zh-CN" dirty="0"/>
              <a:t>25.11</a:t>
            </a:r>
          </a:p>
          <a:p>
            <a:r>
              <a:rPr lang="zh-CN" altLang="en-US" dirty="0"/>
              <a:t>最大时延（右）方差： </a:t>
            </a:r>
            <a:r>
              <a:rPr lang="en-US" altLang="zh-CN" dirty="0"/>
              <a:t>368476467.19 </a:t>
            </a:r>
            <a:r>
              <a:rPr lang="zh-CN" altLang="en-US" dirty="0"/>
              <a:t>；标准差： </a:t>
            </a:r>
            <a:r>
              <a:rPr lang="en-US" altLang="zh-CN" dirty="0"/>
              <a:t>19360.51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56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Arial"/>
                <a:ea typeface="微软雅黑"/>
              </a:rPr>
              <a:t>cyclictest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混合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硬件读写为重心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0DDD-3701-4864-86AF-F4A735A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" y="1859597"/>
            <a:ext cx="5596229" cy="4197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0DCAD-ED88-455F-89C4-B75D62A8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2" y="1859597"/>
            <a:ext cx="5596226" cy="4197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F21A6F-BF35-4669-9D13-979828D81528}"/>
              </a:ext>
            </a:extLst>
          </p:cNvPr>
          <p:cNvSpPr txBox="1"/>
          <p:nvPr/>
        </p:nvSpPr>
        <p:spPr>
          <a:xfrm>
            <a:off x="6368715" y="884984"/>
            <a:ext cx="537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平均时延（左）方差：</a:t>
            </a:r>
            <a:r>
              <a:rPr lang="en-US" altLang="zh-CN" dirty="0"/>
              <a:t>2.07</a:t>
            </a:r>
            <a:r>
              <a:rPr lang="zh-CN" altLang="en-US" dirty="0"/>
              <a:t>；标准差：</a:t>
            </a:r>
            <a:r>
              <a:rPr lang="en-US" altLang="zh-CN" dirty="0"/>
              <a:t>1.45</a:t>
            </a:r>
          </a:p>
          <a:p>
            <a:r>
              <a:rPr lang="zh-CN" altLang="en-US" dirty="0"/>
              <a:t>最大时延（右）方差：</a:t>
            </a:r>
            <a:r>
              <a:rPr lang="en-US" altLang="zh-CN" dirty="0"/>
              <a:t>662.47 </a:t>
            </a:r>
            <a:r>
              <a:rPr lang="zh-CN" altLang="en-US" dirty="0"/>
              <a:t>；标准差： </a:t>
            </a:r>
            <a:r>
              <a:rPr lang="en-US" altLang="zh-CN" dirty="0"/>
              <a:t>25.96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41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56CF751-9B99-49C3-AF13-903921116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502398"/>
              </p:ext>
            </p:extLst>
          </p:nvPr>
        </p:nvGraphicFramePr>
        <p:xfrm>
          <a:off x="633599" y="1815760"/>
          <a:ext cx="11045371" cy="454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Unix domain socket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时延（</a:t>
            </a:r>
            <a:r>
              <a:rPr lang="en-US" altLang="zh-CN" dirty="0">
                <a:solidFill>
                  <a:prstClr val="black"/>
                </a:solidFill>
              </a:rPr>
              <a:t> Unix domain socket </a:t>
            </a:r>
            <a:r>
              <a:rPr lang="zh-CN" altLang="en-US" dirty="0">
                <a:solidFill>
                  <a:prstClr val="black"/>
                </a:solidFill>
              </a:rPr>
              <a:t>任务实时优先级设为</a:t>
            </a:r>
            <a:r>
              <a:rPr lang="en-US" altLang="zh-CN" dirty="0">
                <a:solidFill>
                  <a:prstClr val="black"/>
                </a:solidFill>
              </a:rPr>
              <a:t>30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）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63226E-DD66-4A76-B785-62DC2677FA6B}"/>
              </a:ext>
            </a:extLst>
          </p:cNvPr>
          <p:cNvSpPr txBox="1"/>
          <p:nvPr/>
        </p:nvSpPr>
        <p:spPr>
          <a:xfrm>
            <a:off x="633599" y="1511972"/>
            <a:ext cx="1112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单位：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加压种类及影响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计算密集型任务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需要进行大量的计算，消耗</a:t>
            </a:r>
            <a:r>
              <a:rPr lang="en-US" altLang="zh-CN" dirty="0"/>
              <a:t>CPU</a:t>
            </a:r>
            <a:r>
              <a:rPr lang="zh-CN" altLang="en-US" dirty="0"/>
              <a:t>的执行时间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I/O</a:t>
            </a:r>
            <a:r>
              <a:rPr lang="zh-CN" altLang="en-US" dirty="0"/>
              <a:t>密集型任务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硬中断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由与系统相连的外设</a:t>
            </a:r>
            <a:r>
              <a:rPr lang="en-US" altLang="zh-CN" dirty="0"/>
              <a:t>(</a:t>
            </a:r>
            <a:r>
              <a:rPr lang="zh-CN" altLang="en-US" dirty="0"/>
              <a:t>比如网卡、硬盘</a:t>
            </a:r>
            <a:r>
              <a:rPr lang="en-US" altLang="zh-CN" dirty="0"/>
              <a:t>)</a:t>
            </a:r>
            <a:r>
              <a:rPr lang="zh-CN" altLang="en-US" dirty="0"/>
              <a:t>自动产生，主要是用来通知操作系统系统外设状态的变化。处理硬中断的驱动是需要运行在</a:t>
            </a:r>
            <a:r>
              <a:rPr lang="en-US" altLang="zh-CN" dirty="0"/>
              <a:t>CPU</a:t>
            </a:r>
            <a:r>
              <a:rPr lang="zh-CN" altLang="en-US" dirty="0"/>
              <a:t>上的，因此，当硬中断产生的时候，</a:t>
            </a:r>
            <a:r>
              <a:rPr lang="en-US" altLang="zh-CN" dirty="0"/>
              <a:t>CPU</a:t>
            </a:r>
            <a:r>
              <a:rPr lang="zh-CN" altLang="en-US" dirty="0"/>
              <a:t>会中断当前正在运行的任务，来处理中断。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访存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由运行程序产生，这些请求会调用内核中可以调度</a:t>
            </a:r>
            <a:r>
              <a:rPr lang="en-US" altLang="zh-CN" dirty="0"/>
              <a:t>I/O</a:t>
            </a:r>
            <a:r>
              <a:rPr lang="zh-CN" altLang="en-US" dirty="0"/>
              <a:t>发生的程序。根据</a:t>
            </a:r>
            <a:r>
              <a:rPr lang="en-US" altLang="zh-CN" dirty="0"/>
              <a:t>I/O</a:t>
            </a:r>
            <a:r>
              <a:rPr lang="zh-CN" altLang="en-US" dirty="0"/>
              <a:t>模型的不同，进程或许会被挂起直到</a:t>
            </a:r>
            <a:r>
              <a:rPr lang="en-US" altLang="zh-CN" dirty="0"/>
              <a:t>I/O</a:t>
            </a:r>
            <a:r>
              <a:rPr lang="zh-CN" altLang="en-US" dirty="0"/>
              <a:t>完成，此时内核调度器就会选择另一个进程去运行。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密集上下文切换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进程切换时需要切换上下文。上下文切换的过程包括 将前一个 </a:t>
            </a:r>
            <a:r>
              <a:rPr lang="en-US" altLang="zh-CN" dirty="0"/>
              <a:t>CPU </a:t>
            </a:r>
            <a:r>
              <a:rPr lang="zh-CN" altLang="en-US" dirty="0"/>
              <a:t>的上下文保存起来；然后加载新任务的上下文到寄存器和程序计数器；最后跳转到程序计数器所指的新位置，运行新任务。频繁的上下文切换会对原任务产生时延。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通信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主要体现为进程间的通信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96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56CF751-9B99-49C3-AF13-903921116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001850"/>
              </p:ext>
            </p:extLst>
          </p:nvPr>
        </p:nvGraphicFramePr>
        <p:xfrm>
          <a:off x="633599" y="1815760"/>
          <a:ext cx="11045371" cy="454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Unix domain socket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时延（</a:t>
            </a:r>
            <a:r>
              <a:rPr lang="en-US" altLang="zh-CN" dirty="0">
                <a:solidFill>
                  <a:prstClr val="black"/>
                </a:solidFill>
              </a:rPr>
              <a:t> Unix domain socket </a:t>
            </a:r>
            <a:r>
              <a:rPr lang="zh-CN" altLang="en-US" dirty="0">
                <a:solidFill>
                  <a:prstClr val="black"/>
                </a:solidFill>
              </a:rPr>
              <a:t>任务实时优先级设为</a:t>
            </a:r>
            <a:r>
              <a:rPr lang="en-US" altLang="zh-CN" dirty="0">
                <a:solidFill>
                  <a:prstClr val="black"/>
                </a:solidFill>
              </a:rPr>
              <a:t>50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）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63226E-DD66-4A76-B785-62DC2677FA6B}"/>
              </a:ext>
            </a:extLst>
          </p:cNvPr>
          <p:cNvSpPr txBox="1"/>
          <p:nvPr/>
        </p:nvSpPr>
        <p:spPr>
          <a:xfrm>
            <a:off x="633599" y="1511972"/>
            <a:ext cx="1112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单位：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5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56CF751-9B99-49C3-AF13-903921116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5746"/>
              </p:ext>
            </p:extLst>
          </p:nvPr>
        </p:nvGraphicFramePr>
        <p:xfrm>
          <a:off x="633599" y="1815760"/>
          <a:ext cx="11045371" cy="454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Unix domain socket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时延（</a:t>
            </a:r>
            <a:r>
              <a:rPr lang="en-US" altLang="zh-CN" dirty="0">
                <a:solidFill>
                  <a:prstClr val="black"/>
                </a:solidFill>
              </a:rPr>
              <a:t> Unix domain socket </a:t>
            </a:r>
            <a:r>
              <a:rPr lang="zh-CN" altLang="en-US" dirty="0">
                <a:solidFill>
                  <a:prstClr val="black"/>
                </a:solidFill>
              </a:rPr>
              <a:t>任务实时优先级设为</a:t>
            </a:r>
            <a:r>
              <a:rPr lang="en-US" altLang="zh-CN" dirty="0">
                <a:solidFill>
                  <a:prstClr val="black"/>
                </a:solidFill>
              </a:rPr>
              <a:t>70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）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63226E-DD66-4A76-B785-62DC2677FA6B}"/>
              </a:ext>
            </a:extLst>
          </p:cNvPr>
          <p:cNvSpPr txBox="1"/>
          <p:nvPr/>
        </p:nvSpPr>
        <p:spPr>
          <a:xfrm>
            <a:off x="633599" y="1511972"/>
            <a:ext cx="1112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单位：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3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自动驾驶背景环境</a:t>
            </a:r>
          </a:p>
        </p:txBody>
      </p:sp>
      <p:sp>
        <p:nvSpPr>
          <p:cNvPr id="5" name="Google Shape;72;p12">
            <a:extLst>
              <a:ext uri="{FF2B5EF4-FFF2-40B4-BE49-F238E27FC236}">
                <a16:creationId xmlns:a16="http://schemas.microsoft.com/office/drawing/2014/main" id="{05EB7501-1CCE-4F2E-BBBB-5E96D5492D3F}"/>
              </a:ext>
            </a:extLst>
          </p:cNvPr>
          <p:cNvSpPr/>
          <p:nvPr/>
        </p:nvSpPr>
        <p:spPr>
          <a:xfrm>
            <a:off x="841659" y="1099754"/>
            <a:ext cx="295435" cy="295435"/>
          </a:xfrm>
          <a:prstGeom prst="rect">
            <a:avLst/>
          </a:prstGeom>
          <a:solidFill>
            <a:srgbClr val="FCD9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900"/>
          </a:p>
        </p:txBody>
      </p:sp>
      <p:sp>
        <p:nvSpPr>
          <p:cNvPr id="6" name="Google Shape;73;p12">
            <a:extLst>
              <a:ext uri="{FF2B5EF4-FFF2-40B4-BE49-F238E27FC236}">
                <a16:creationId xmlns:a16="http://schemas.microsoft.com/office/drawing/2014/main" id="{D0ADEC47-9942-46CF-A0D1-383D540BCA6D}"/>
              </a:ext>
            </a:extLst>
          </p:cNvPr>
          <p:cNvSpPr/>
          <p:nvPr/>
        </p:nvSpPr>
        <p:spPr>
          <a:xfrm>
            <a:off x="4734550" y="1082964"/>
            <a:ext cx="295435" cy="295435"/>
          </a:xfrm>
          <a:prstGeom prst="rect">
            <a:avLst/>
          </a:prstGeom>
          <a:solidFill>
            <a:srgbClr val="46998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900"/>
          </a:p>
        </p:txBody>
      </p:sp>
      <p:sp>
        <p:nvSpPr>
          <p:cNvPr id="7" name="Google Shape;75;p12">
            <a:extLst>
              <a:ext uri="{FF2B5EF4-FFF2-40B4-BE49-F238E27FC236}">
                <a16:creationId xmlns:a16="http://schemas.microsoft.com/office/drawing/2014/main" id="{3378DE53-581C-49A1-96D9-1C8983B8938D}"/>
              </a:ext>
            </a:extLst>
          </p:cNvPr>
          <p:cNvSpPr/>
          <p:nvPr/>
        </p:nvSpPr>
        <p:spPr>
          <a:xfrm>
            <a:off x="2599956" y="1099754"/>
            <a:ext cx="295435" cy="295435"/>
          </a:xfrm>
          <a:prstGeom prst="rect">
            <a:avLst/>
          </a:prstGeom>
          <a:solidFill>
            <a:srgbClr val="257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9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5B8590-4D47-490D-B8F2-169E9AE80CF5}"/>
              </a:ext>
            </a:extLst>
          </p:cNvPr>
          <p:cNvSpPr/>
          <p:nvPr/>
        </p:nvSpPr>
        <p:spPr>
          <a:xfrm>
            <a:off x="2862704" y="1862149"/>
            <a:ext cx="1197561" cy="307559"/>
          </a:xfrm>
          <a:prstGeom prst="rect">
            <a:avLst/>
          </a:prstGeom>
          <a:solidFill>
            <a:srgbClr val="FCD9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激光雷达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BD0BD5-1CAC-4353-B413-ED51C58AFDFA}"/>
              </a:ext>
            </a:extLst>
          </p:cNvPr>
          <p:cNvSpPr/>
          <p:nvPr/>
        </p:nvSpPr>
        <p:spPr>
          <a:xfrm>
            <a:off x="2862705" y="2620151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点云处理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E1F54AF-C74E-4D23-9C88-624D604CCA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461485" y="2169708"/>
            <a:ext cx="1" cy="45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F568AB-E6E2-4D35-9D80-01D801E45441}"/>
              </a:ext>
            </a:extLst>
          </p:cNvPr>
          <p:cNvCxnSpPr>
            <a:stCxn id="12" idx="2"/>
            <a:endCxn id="37" idx="0"/>
          </p:cNvCxnSpPr>
          <p:nvPr/>
        </p:nvCxnSpPr>
        <p:spPr>
          <a:xfrm>
            <a:off x="2737462" y="4233051"/>
            <a:ext cx="1" cy="39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1536FFB-C94A-4545-A22E-DD6B3BB72D78}"/>
              </a:ext>
            </a:extLst>
          </p:cNvPr>
          <p:cNvSpPr/>
          <p:nvPr/>
        </p:nvSpPr>
        <p:spPr>
          <a:xfrm>
            <a:off x="2138681" y="3925492"/>
            <a:ext cx="1197561" cy="307559"/>
          </a:xfrm>
          <a:prstGeom prst="rect">
            <a:avLst/>
          </a:prstGeom>
          <a:solidFill>
            <a:srgbClr val="FF69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Pointpillars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C46955-5B6D-4274-B6F6-6C72309E8148}"/>
              </a:ext>
            </a:extLst>
          </p:cNvPr>
          <p:cNvSpPr/>
          <p:nvPr/>
        </p:nvSpPr>
        <p:spPr>
          <a:xfrm>
            <a:off x="5031288" y="1861932"/>
            <a:ext cx="1197561" cy="307559"/>
          </a:xfrm>
          <a:prstGeom prst="rect">
            <a:avLst/>
          </a:prstGeom>
          <a:solidFill>
            <a:srgbClr val="FCD9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点云地图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96A734-3FA1-4A8B-A2B0-150659F5E597}"/>
              </a:ext>
            </a:extLst>
          </p:cNvPr>
          <p:cNvSpPr/>
          <p:nvPr/>
        </p:nvSpPr>
        <p:spPr>
          <a:xfrm>
            <a:off x="5031289" y="2619698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地图加载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1D586F-211E-4335-BDB4-73AA9AA124C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5630069" y="2169491"/>
            <a:ext cx="1" cy="45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B850180-957B-424D-87AC-163B265F6721}"/>
              </a:ext>
            </a:extLst>
          </p:cNvPr>
          <p:cNvSpPr/>
          <p:nvPr/>
        </p:nvSpPr>
        <p:spPr>
          <a:xfrm>
            <a:off x="3557955" y="3319898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体素化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7CED58-7ECF-42A1-B960-5DE063FCB907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4755516" y="3473678"/>
            <a:ext cx="275771" cy="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4FE1A05-C34F-47C9-BAC2-9EDE4AAA8942}"/>
              </a:ext>
            </a:extLst>
          </p:cNvPr>
          <p:cNvSpPr/>
          <p:nvPr/>
        </p:nvSpPr>
        <p:spPr>
          <a:xfrm>
            <a:off x="5031287" y="3322345"/>
            <a:ext cx="1197561" cy="307559"/>
          </a:xfrm>
          <a:prstGeom prst="rect">
            <a:avLst/>
          </a:prstGeom>
          <a:solidFill>
            <a:srgbClr val="5C9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NDT</a:t>
            </a:r>
            <a:r>
              <a:rPr lang="zh-CN" altLang="en-US" sz="1400" b="1" dirty="0">
                <a:solidFill>
                  <a:schemeClr val="tx1"/>
                </a:solidFill>
              </a:rPr>
              <a:t>定位</a:t>
            </a:r>
            <a:r>
              <a:rPr lang="en-US" altLang="zh-CN" sz="1400" b="1" dirty="0">
                <a:solidFill>
                  <a:schemeClr val="tx1"/>
                </a:solidFill>
              </a:rPr>
              <a:t>*3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D064A0-07F3-48E5-B443-CED7EABEBED3}"/>
              </a:ext>
            </a:extLst>
          </p:cNvPr>
          <p:cNvSpPr/>
          <p:nvPr/>
        </p:nvSpPr>
        <p:spPr>
          <a:xfrm>
            <a:off x="8571371" y="3355462"/>
            <a:ext cx="1197561" cy="307559"/>
          </a:xfrm>
          <a:prstGeom prst="rect">
            <a:avLst/>
          </a:prstGeom>
          <a:solidFill>
            <a:srgbClr val="5C9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Behavior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D2162C-1D83-4FF8-862A-FCCF60589ADF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 flipV="1">
            <a:off x="6244794" y="5429452"/>
            <a:ext cx="925889" cy="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C217E4F-7EDC-46E2-8705-AB036C4C3374}"/>
              </a:ext>
            </a:extLst>
          </p:cNvPr>
          <p:cNvSpPr/>
          <p:nvPr/>
        </p:nvSpPr>
        <p:spPr>
          <a:xfrm>
            <a:off x="8571371" y="5279943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油门控制器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E2D1B8-6237-426F-A43E-F197D5F29E21}"/>
              </a:ext>
            </a:extLst>
          </p:cNvPr>
          <p:cNvCxnSpPr>
            <a:stCxn id="19" idx="2"/>
            <a:endCxn id="45" idx="0"/>
          </p:cNvCxnSpPr>
          <p:nvPr/>
        </p:nvCxnSpPr>
        <p:spPr>
          <a:xfrm>
            <a:off x="9170152" y="3663021"/>
            <a:ext cx="1405466" cy="161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F0412C4-50CE-462B-B664-37F0AB14E0BC}"/>
              </a:ext>
            </a:extLst>
          </p:cNvPr>
          <p:cNvCxnSpPr>
            <a:stCxn id="34" idx="3"/>
            <a:endCxn id="16" idx="1"/>
          </p:cNvCxnSpPr>
          <p:nvPr/>
        </p:nvCxnSpPr>
        <p:spPr>
          <a:xfrm>
            <a:off x="3336242" y="3469382"/>
            <a:ext cx="221713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D5CBF64-89D6-48B4-97F1-B651EC839CD5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 flipV="1">
            <a:off x="3336242" y="5437022"/>
            <a:ext cx="1693743" cy="3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76;p12">
            <a:extLst>
              <a:ext uri="{FF2B5EF4-FFF2-40B4-BE49-F238E27FC236}">
                <a16:creationId xmlns:a16="http://schemas.microsoft.com/office/drawing/2014/main" id="{7B61CD83-AC03-4A2A-AF71-B9221E2BCF59}"/>
              </a:ext>
            </a:extLst>
          </p:cNvPr>
          <p:cNvSpPr/>
          <p:nvPr/>
        </p:nvSpPr>
        <p:spPr>
          <a:xfrm>
            <a:off x="6485478" y="1058071"/>
            <a:ext cx="295435" cy="295434"/>
          </a:xfrm>
          <a:prstGeom prst="rect">
            <a:avLst/>
          </a:prstGeom>
          <a:solidFill>
            <a:srgbClr val="FF696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1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5D1617-A842-47B9-9B3D-A651A7CFD502}"/>
              </a:ext>
            </a:extLst>
          </p:cNvPr>
          <p:cNvSpPr/>
          <p:nvPr/>
        </p:nvSpPr>
        <p:spPr>
          <a:xfrm>
            <a:off x="1203431" y="108722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00" b="1" dirty="0">
                <a:solidFill>
                  <a:srgbClr val="0563C1"/>
                </a:solidFill>
                <a:uFill>
                  <a:noFill/>
                </a:uFill>
              </a:rPr>
              <a:t>数据源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6F6669-63CA-415C-88C5-A9B93C9E4F85}"/>
              </a:ext>
            </a:extLst>
          </p:cNvPr>
          <p:cNvSpPr/>
          <p:nvPr/>
        </p:nvSpPr>
        <p:spPr>
          <a:xfrm>
            <a:off x="5087959" y="1099442"/>
            <a:ext cx="8691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>
                <a:solidFill>
                  <a:srgbClr val="0563C1"/>
                </a:solidFill>
                <a:uFill>
                  <a:noFill/>
                </a:uFill>
              </a:rPr>
              <a:t>CPU</a:t>
            </a:r>
            <a:r>
              <a:rPr lang="zh-CN" altLang="en-US" sz="1300" b="1" dirty="0">
                <a:solidFill>
                  <a:srgbClr val="0563C1"/>
                </a:solidFill>
                <a:uFill>
                  <a:noFill/>
                </a:uFill>
              </a:rPr>
              <a:t>节点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DAB5D4-32D1-4AD9-8147-6B63002C9EB5}"/>
              </a:ext>
            </a:extLst>
          </p:cNvPr>
          <p:cNvSpPr/>
          <p:nvPr/>
        </p:nvSpPr>
        <p:spPr>
          <a:xfrm>
            <a:off x="3085961" y="1095597"/>
            <a:ext cx="85151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00" b="1" dirty="0">
                <a:solidFill>
                  <a:srgbClr val="0563C1"/>
                </a:solidFill>
                <a:uFill>
                  <a:noFill/>
                </a:uFill>
              </a:rPr>
              <a:t>定时运行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6F80D46-C15B-4AF4-AEC7-AFB6961E945C}"/>
              </a:ext>
            </a:extLst>
          </p:cNvPr>
          <p:cNvSpPr/>
          <p:nvPr/>
        </p:nvSpPr>
        <p:spPr>
          <a:xfrm>
            <a:off x="6971483" y="1047507"/>
            <a:ext cx="171232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00" b="1" dirty="0">
                <a:solidFill>
                  <a:srgbClr val="0563C1"/>
                </a:solidFill>
                <a:uFill>
                  <a:noFill/>
                </a:uFill>
              </a:rPr>
              <a:t>事件触发节点</a:t>
            </a:r>
            <a:endParaRPr lang="en-US" altLang="zh-CN" sz="1300" b="1" dirty="0">
              <a:solidFill>
                <a:srgbClr val="0563C1"/>
              </a:solidFill>
              <a:uFill>
                <a:noFill/>
              </a:uFill>
            </a:endParaRPr>
          </a:p>
          <a:p>
            <a:r>
              <a:rPr lang="zh-CN" altLang="en-US" sz="1300" b="1" dirty="0">
                <a:solidFill>
                  <a:srgbClr val="0563C1"/>
                </a:solidFill>
                <a:uFill>
                  <a:noFill/>
                </a:uFill>
              </a:rPr>
              <a:t>（</a:t>
            </a:r>
            <a:r>
              <a:rPr lang="en-US" altLang="zh-CN" sz="1300" b="1" dirty="0">
                <a:solidFill>
                  <a:srgbClr val="0563C1"/>
                </a:solidFill>
                <a:uFill>
                  <a:noFill/>
                </a:uFill>
              </a:rPr>
              <a:t>GPU</a:t>
            </a:r>
            <a:r>
              <a:rPr lang="zh-CN" altLang="en-US" sz="1300" b="1" dirty="0">
                <a:solidFill>
                  <a:srgbClr val="0563C1"/>
                </a:solidFill>
                <a:uFill>
                  <a:noFill/>
                </a:uFill>
              </a:rPr>
              <a:t>或其他硬件）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0F32FB-1B08-4407-B62D-A9A9EAD82836}"/>
              </a:ext>
            </a:extLst>
          </p:cNvPr>
          <p:cNvSpPr/>
          <p:nvPr/>
        </p:nvSpPr>
        <p:spPr>
          <a:xfrm>
            <a:off x="1505002" y="1875846"/>
            <a:ext cx="1197561" cy="307559"/>
          </a:xfrm>
          <a:prstGeom prst="rect">
            <a:avLst/>
          </a:prstGeom>
          <a:solidFill>
            <a:srgbClr val="FCD9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激光雷达</a:t>
            </a: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2E2B078-0D91-43A1-A261-6F6DC22F87E0}"/>
              </a:ext>
            </a:extLst>
          </p:cNvPr>
          <p:cNvSpPr/>
          <p:nvPr/>
        </p:nvSpPr>
        <p:spPr>
          <a:xfrm>
            <a:off x="1505002" y="2620151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点云处理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D328B47-D139-49BB-9230-93C40FF10760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103783" y="2183405"/>
            <a:ext cx="0" cy="43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F33347F-B531-4B47-B578-8862A214932B}"/>
              </a:ext>
            </a:extLst>
          </p:cNvPr>
          <p:cNvSpPr/>
          <p:nvPr/>
        </p:nvSpPr>
        <p:spPr>
          <a:xfrm>
            <a:off x="2138681" y="3315602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点云融合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E4975A-B1E8-414F-9BD8-F934FAD30972}"/>
              </a:ext>
            </a:extLst>
          </p:cNvPr>
          <p:cNvCxnSpPr>
            <a:stCxn id="9" idx="2"/>
            <a:endCxn id="34" idx="0"/>
          </p:cNvCxnSpPr>
          <p:nvPr/>
        </p:nvCxnSpPr>
        <p:spPr>
          <a:xfrm flipH="1">
            <a:off x="2737462" y="2927710"/>
            <a:ext cx="724024" cy="3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094976E-441F-45B2-B8E8-F33B496A997F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2103783" y="2927710"/>
            <a:ext cx="633679" cy="3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568F3A7-8E39-4FBB-9F34-BC2C49FCB8A1}"/>
              </a:ext>
            </a:extLst>
          </p:cNvPr>
          <p:cNvSpPr/>
          <p:nvPr/>
        </p:nvSpPr>
        <p:spPr>
          <a:xfrm>
            <a:off x="2138682" y="4625190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地面滤除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193E7B-8D2D-4212-9FB3-D274595083B5}"/>
              </a:ext>
            </a:extLst>
          </p:cNvPr>
          <p:cNvSpPr/>
          <p:nvPr/>
        </p:nvSpPr>
        <p:spPr>
          <a:xfrm>
            <a:off x="2138681" y="5316390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目标聚类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3500A0-4BA0-4DA2-8F0E-F77F1DD8E5FA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2737462" y="4932749"/>
            <a:ext cx="1" cy="3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EA4FE10-5BEB-43A3-9D85-2BC0D4A86BF4}"/>
              </a:ext>
            </a:extLst>
          </p:cNvPr>
          <p:cNvSpPr/>
          <p:nvPr/>
        </p:nvSpPr>
        <p:spPr>
          <a:xfrm>
            <a:off x="8571371" y="1836756"/>
            <a:ext cx="1197561" cy="307559"/>
          </a:xfrm>
          <a:prstGeom prst="rect">
            <a:avLst/>
          </a:prstGeom>
          <a:solidFill>
            <a:srgbClr val="FCD9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车道线地图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AAAA4AB-28FB-4C49-8D3F-955F70473C5B}"/>
              </a:ext>
            </a:extLst>
          </p:cNvPr>
          <p:cNvSpPr/>
          <p:nvPr/>
        </p:nvSpPr>
        <p:spPr>
          <a:xfrm>
            <a:off x="8571372" y="2594522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Cost Map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C5748F-0D8D-4C9A-88C6-68ADF7D1DDF5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9170152" y="2144315"/>
            <a:ext cx="1" cy="45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852D828-11EE-43AA-9920-F8FBE61747E7}"/>
              </a:ext>
            </a:extLst>
          </p:cNvPr>
          <p:cNvSpPr/>
          <p:nvPr/>
        </p:nvSpPr>
        <p:spPr>
          <a:xfrm>
            <a:off x="10913891" y="3338152"/>
            <a:ext cx="1197561" cy="307559"/>
          </a:xfrm>
          <a:prstGeom prst="rect">
            <a:avLst/>
          </a:prstGeom>
          <a:solidFill>
            <a:srgbClr val="5C9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Lane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E440C7C-6ECD-48B9-BDBC-C89F674C2237}"/>
              </a:ext>
            </a:extLst>
          </p:cNvPr>
          <p:cNvSpPr/>
          <p:nvPr/>
        </p:nvSpPr>
        <p:spPr>
          <a:xfrm>
            <a:off x="10913892" y="2626353"/>
            <a:ext cx="1197561" cy="307559"/>
          </a:xfrm>
          <a:prstGeom prst="rect">
            <a:avLst/>
          </a:prstGeom>
          <a:solidFill>
            <a:srgbClr val="5C9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Freespace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E09A580-CECF-4A9C-9D6A-1E30A90CD8C2}"/>
              </a:ext>
            </a:extLst>
          </p:cNvPr>
          <p:cNvSpPr/>
          <p:nvPr/>
        </p:nvSpPr>
        <p:spPr>
          <a:xfrm>
            <a:off x="9976837" y="5279942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方向控制器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E281CCE-D580-406F-B034-1669636797DE}"/>
              </a:ext>
            </a:extLst>
          </p:cNvPr>
          <p:cNvSpPr/>
          <p:nvPr/>
        </p:nvSpPr>
        <p:spPr>
          <a:xfrm>
            <a:off x="9274104" y="5883525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控制器混合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AC5D67-BC9D-485A-975F-A10FF939B56F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9170152" y="5587502"/>
            <a:ext cx="702733" cy="29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D3E63A4-669A-43C1-AFBC-9FEB827B4582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flipH="1">
            <a:off x="9872885" y="5587501"/>
            <a:ext cx="702733" cy="29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6835D40-6D5C-4CC3-BC8F-AE961C63E32A}"/>
              </a:ext>
            </a:extLst>
          </p:cNvPr>
          <p:cNvCxnSpPr>
            <a:stCxn id="34" idx="2"/>
            <a:endCxn id="12" idx="0"/>
          </p:cNvCxnSpPr>
          <p:nvPr/>
        </p:nvCxnSpPr>
        <p:spPr>
          <a:xfrm>
            <a:off x="2737462" y="3623161"/>
            <a:ext cx="0" cy="30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3AC0062-1F0E-4D6D-A642-CC7D277935D5}"/>
              </a:ext>
            </a:extLst>
          </p:cNvPr>
          <p:cNvSpPr/>
          <p:nvPr/>
        </p:nvSpPr>
        <p:spPr>
          <a:xfrm>
            <a:off x="5029985" y="5270713"/>
            <a:ext cx="1214809" cy="332618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</a:rPr>
              <a:t>目标跟踪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B9FD74E-D133-494C-ADD6-B8E1377F2934}"/>
              </a:ext>
            </a:extLst>
          </p:cNvPr>
          <p:cNvCxnSpPr>
            <a:stCxn id="52" idx="0"/>
            <a:endCxn id="53" idx="2"/>
          </p:cNvCxnSpPr>
          <p:nvPr/>
        </p:nvCxnSpPr>
        <p:spPr>
          <a:xfrm flipH="1" flipV="1">
            <a:off x="7778087" y="4649704"/>
            <a:ext cx="1" cy="61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520F5DD-CF6B-403E-99F9-29515165318E}"/>
              </a:ext>
            </a:extLst>
          </p:cNvPr>
          <p:cNvSpPr/>
          <p:nvPr/>
        </p:nvSpPr>
        <p:spPr>
          <a:xfrm>
            <a:off x="7170683" y="5263143"/>
            <a:ext cx="1214809" cy="332618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</a:rPr>
              <a:t>目标预测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8897FB9-541A-4A99-8E25-DD4493161932}"/>
              </a:ext>
            </a:extLst>
          </p:cNvPr>
          <p:cNvSpPr/>
          <p:nvPr/>
        </p:nvSpPr>
        <p:spPr>
          <a:xfrm>
            <a:off x="7179306" y="4342145"/>
            <a:ext cx="1197561" cy="307559"/>
          </a:xfrm>
          <a:prstGeom prst="rect">
            <a:avLst/>
          </a:prstGeom>
          <a:solidFill>
            <a:srgbClr val="5C9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碰撞估计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52E2B89-168B-458A-AF82-DC77AF15293D}"/>
              </a:ext>
            </a:extLst>
          </p:cNvPr>
          <p:cNvSpPr/>
          <p:nvPr/>
        </p:nvSpPr>
        <p:spPr>
          <a:xfrm>
            <a:off x="2379072" y="224788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10 HZ</a:t>
            </a:r>
            <a:endParaRPr lang="zh-CN" altLang="en-US" sz="1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E6D5F27-49A6-4981-9F55-B543B9C03F4B}"/>
              </a:ext>
            </a:extLst>
          </p:cNvPr>
          <p:cNvSpPr/>
          <p:nvPr/>
        </p:nvSpPr>
        <p:spPr>
          <a:xfrm>
            <a:off x="2386256" y="2919273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10 HZ</a:t>
            </a:r>
            <a:endParaRPr lang="zh-CN" altLang="en-US" sz="14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6FA3B46-C29B-42E9-BF8A-C9526E999348}"/>
              </a:ext>
            </a:extLst>
          </p:cNvPr>
          <p:cNvSpPr/>
          <p:nvPr/>
        </p:nvSpPr>
        <p:spPr>
          <a:xfrm>
            <a:off x="2065484" y="362826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10 HZ</a:t>
            </a:r>
            <a:endParaRPr lang="zh-CN" altLang="en-US" sz="1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A549D0-9C37-48E4-B9CA-E0661523E6E5}"/>
              </a:ext>
            </a:extLst>
          </p:cNvPr>
          <p:cNvSpPr/>
          <p:nvPr/>
        </p:nvSpPr>
        <p:spPr>
          <a:xfrm>
            <a:off x="2028884" y="4253613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10 HZ</a:t>
            </a:r>
            <a:endParaRPr lang="zh-CN" altLang="en-US" sz="14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36C590C-C79D-4B2E-85E6-EBE91C70FCDA}"/>
              </a:ext>
            </a:extLst>
          </p:cNvPr>
          <p:cNvSpPr/>
          <p:nvPr/>
        </p:nvSpPr>
        <p:spPr>
          <a:xfrm>
            <a:off x="1954730" y="5000263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10 HZ</a:t>
            </a:r>
            <a:endParaRPr lang="zh-CN" altLang="en-US" sz="14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3558AA-A797-4DB3-BDED-429B2271A775}"/>
              </a:ext>
            </a:extLst>
          </p:cNvPr>
          <p:cNvSpPr/>
          <p:nvPr/>
        </p:nvSpPr>
        <p:spPr>
          <a:xfrm>
            <a:off x="3797343" y="5167182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10 HZ</a:t>
            </a:r>
            <a:endParaRPr lang="zh-CN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18230C9-2D79-4FEA-AAAE-99F50C4EFC7F}"/>
              </a:ext>
            </a:extLst>
          </p:cNvPr>
          <p:cNvSpPr/>
          <p:nvPr/>
        </p:nvSpPr>
        <p:spPr>
          <a:xfrm>
            <a:off x="6371749" y="512381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30 HZ</a:t>
            </a:r>
            <a:endParaRPr lang="zh-CN" altLang="en-US" sz="14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00033F2-E920-4179-ACD1-09338FE4ECD6}"/>
              </a:ext>
            </a:extLst>
          </p:cNvPr>
          <p:cNvSpPr/>
          <p:nvPr/>
        </p:nvSpPr>
        <p:spPr>
          <a:xfrm>
            <a:off x="4459723" y="362357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10 HZ</a:t>
            </a:r>
            <a:endParaRPr lang="zh-CN" altLang="en-US" sz="14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B8F5787-7D8D-4DB8-B985-1E11F7EAB7B5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flipH="1">
            <a:off x="5630068" y="2927257"/>
            <a:ext cx="2" cy="39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F507591-6CAB-4DD3-BD80-A967F9C6033A}"/>
              </a:ext>
            </a:extLst>
          </p:cNvPr>
          <p:cNvSpPr/>
          <p:nvPr/>
        </p:nvSpPr>
        <p:spPr>
          <a:xfrm>
            <a:off x="7713513" y="4771912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30 HZ</a:t>
            </a:r>
            <a:endParaRPr lang="zh-CN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96FCB58-EA71-4F9D-A0E0-309486DE15DE}"/>
              </a:ext>
            </a:extLst>
          </p:cNvPr>
          <p:cNvSpPr/>
          <p:nvPr/>
        </p:nvSpPr>
        <p:spPr>
          <a:xfrm>
            <a:off x="5015169" y="6013104"/>
            <a:ext cx="1214809" cy="332618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地图过滤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0145E9B-08D2-49DD-A5BA-FDA7BBE2B614}"/>
              </a:ext>
            </a:extLst>
          </p:cNvPr>
          <p:cNvCxnSpPr>
            <a:stCxn id="18" idx="2"/>
            <a:endCxn id="50" idx="0"/>
          </p:cNvCxnSpPr>
          <p:nvPr/>
        </p:nvCxnSpPr>
        <p:spPr>
          <a:xfrm>
            <a:off x="5630068" y="3629904"/>
            <a:ext cx="7322" cy="164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0D5E8B6-7988-44C0-98CD-DC2A84D050E1}"/>
              </a:ext>
            </a:extLst>
          </p:cNvPr>
          <p:cNvSpPr/>
          <p:nvPr/>
        </p:nvSpPr>
        <p:spPr>
          <a:xfrm>
            <a:off x="6786160" y="2601677"/>
            <a:ext cx="1197561" cy="307559"/>
          </a:xfrm>
          <a:prstGeom prst="rect">
            <a:avLst/>
          </a:prstGeom>
          <a:solidFill>
            <a:srgbClr val="5C9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LaneLet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17D507F-CB39-45CC-A4B8-C3035276E81B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9170152" y="3663021"/>
            <a:ext cx="0" cy="161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FA791D80-C7C3-4C75-A866-D5BCB3892332}"/>
              </a:ext>
            </a:extLst>
          </p:cNvPr>
          <p:cNvSpPr/>
          <p:nvPr/>
        </p:nvSpPr>
        <p:spPr>
          <a:xfrm>
            <a:off x="10913893" y="1836755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底盘状态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A256016-0C93-4A68-A6C4-E651E39AAD0E}"/>
              </a:ext>
            </a:extLst>
          </p:cNvPr>
          <p:cNvCxnSpPr>
            <a:stCxn id="68" idx="2"/>
            <a:endCxn id="44" idx="0"/>
          </p:cNvCxnSpPr>
          <p:nvPr/>
        </p:nvCxnSpPr>
        <p:spPr>
          <a:xfrm flipH="1">
            <a:off x="11512673" y="2144314"/>
            <a:ext cx="1" cy="48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0755BEA-6D7E-4C91-AC93-57FA834C1E14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228848" y="3476125"/>
            <a:ext cx="2342523" cy="3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A0782782-781A-4120-8861-E5FC5C6B6F83}"/>
              </a:ext>
            </a:extLst>
          </p:cNvPr>
          <p:cNvSpPr/>
          <p:nvPr/>
        </p:nvSpPr>
        <p:spPr>
          <a:xfrm>
            <a:off x="6786159" y="1860030"/>
            <a:ext cx="1197561" cy="307559"/>
          </a:xfrm>
          <a:prstGeom prst="rect">
            <a:avLst/>
          </a:prstGeom>
          <a:solidFill>
            <a:srgbClr val="FCD9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Rviz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AB0FDAA-7998-4337-911D-F4D019E77D9F}"/>
              </a:ext>
            </a:extLst>
          </p:cNvPr>
          <p:cNvCxnSpPr>
            <a:stCxn id="71" idx="2"/>
            <a:endCxn id="66" idx="0"/>
          </p:cNvCxnSpPr>
          <p:nvPr/>
        </p:nvCxnSpPr>
        <p:spPr>
          <a:xfrm>
            <a:off x="7384940" y="2167589"/>
            <a:ext cx="1" cy="43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4B352AA-0BF9-461B-B7D3-1F5371B5F26A}"/>
              </a:ext>
            </a:extLst>
          </p:cNvPr>
          <p:cNvCxnSpPr>
            <a:stCxn id="53" idx="0"/>
            <a:endCxn id="19" idx="2"/>
          </p:cNvCxnSpPr>
          <p:nvPr/>
        </p:nvCxnSpPr>
        <p:spPr>
          <a:xfrm flipV="1">
            <a:off x="7778087" y="3663021"/>
            <a:ext cx="1392065" cy="679124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F858389-0ECE-4431-BAD8-58B88F5EA649}"/>
              </a:ext>
            </a:extLst>
          </p:cNvPr>
          <p:cNvCxnSpPr>
            <a:cxnSpLocks/>
          </p:cNvCxnSpPr>
          <p:nvPr/>
        </p:nvCxnSpPr>
        <p:spPr>
          <a:xfrm flipH="1">
            <a:off x="9768931" y="3551511"/>
            <a:ext cx="1144959" cy="1731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C92013B-34EF-43D4-8183-FD81B7ED55AB}"/>
              </a:ext>
            </a:extLst>
          </p:cNvPr>
          <p:cNvCxnSpPr>
            <a:stCxn id="44" idx="1"/>
            <a:endCxn id="19" idx="3"/>
          </p:cNvCxnSpPr>
          <p:nvPr/>
        </p:nvCxnSpPr>
        <p:spPr>
          <a:xfrm flipH="1">
            <a:off x="9768932" y="2780133"/>
            <a:ext cx="1144960" cy="729109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915445D-F346-4168-8EA1-9C38110E35AC}"/>
              </a:ext>
            </a:extLst>
          </p:cNvPr>
          <p:cNvCxnSpPr>
            <a:cxnSpLocks/>
          </p:cNvCxnSpPr>
          <p:nvPr/>
        </p:nvCxnSpPr>
        <p:spPr>
          <a:xfrm>
            <a:off x="9784104" y="2672477"/>
            <a:ext cx="1144959" cy="31831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936B06CF-92A7-4F18-A028-98E49828A0C4}"/>
              </a:ext>
            </a:extLst>
          </p:cNvPr>
          <p:cNvCxnSpPr>
            <a:stCxn id="41" idx="2"/>
            <a:endCxn id="19" idx="0"/>
          </p:cNvCxnSpPr>
          <p:nvPr/>
        </p:nvCxnSpPr>
        <p:spPr>
          <a:xfrm flipH="1">
            <a:off x="9170152" y="2902081"/>
            <a:ext cx="1" cy="453381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F66B388-FC5E-4FDC-AEA8-426574F68A8C}"/>
              </a:ext>
            </a:extLst>
          </p:cNvPr>
          <p:cNvCxnSpPr>
            <a:stCxn id="66" idx="2"/>
            <a:endCxn id="19" idx="1"/>
          </p:cNvCxnSpPr>
          <p:nvPr/>
        </p:nvCxnSpPr>
        <p:spPr>
          <a:xfrm>
            <a:off x="7384941" y="2909236"/>
            <a:ext cx="1186430" cy="60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167FFA9-A3EE-409A-BA10-010E2B83F232}"/>
              </a:ext>
            </a:extLst>
          </p:cNvPr>
          <p:cNvCxnSpPr>
            <a:stCxn id="41" idx="1"/>
            <a:endCxn id="66" idx="3"/>
          </p:cNvCxnSpPr>
          <p:nvPr/>
        </p:nvCxnSpPr>
        <p:spPr>
          <a:xfrm flipH="1">
            <a:off x="7983721" y="2748302"/>
            <a:ext cx="587651" cy="7155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1E5073F-6BF3-42BE-AB88-3BF26D6F8407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>
            <a:off x="9768933" y="2748302"/>
            <a:ext cx="1144958" cy="74363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B291DFE-F055-4409-B7E0-D6639B1914EB}"/>
              </a:ext>
            </a:extLst>
          </p:cNvPr>
          <p:cNvCxnSpPr>
            <a:stCxn id="18" idx="3"/>
            <a:endCxn id="66" idx="1"/>
          </p:cNvCxnSpPr>
          <p:nvPr/>
        </p:nvCxnSpPr>
        <p:spPr>
          <a:xfrm flipV="1">
            <a:off x="6228848" y="2755457"/>
            <a:ext cx="557312" cy="7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B5D5054-5B52-4814-9BF8-00E43E59052F}"/>
              </a:ext>
            </a:extLst>
          </p:cNvPr>
          <p:cNvCxnSpPr/>
          <p:nvPr/>
        </p:nvCxnSpPr>
        <p:spPr>
          <a:xfrm flipH="1">
            <a:off x="9019668" y="1205788"/>
            <a:ext cx="587651" cy="7155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518E4D0-CAFB-49DB-9455-17F84AD5B07C}"/>
              </a:ext>
            </a:extLst>
          </p:cNvPr>
          <p:cNvCxnSpPr/>
          <p:nvPr/>
        </p:nvCxnSpPr>
        <p:spPr>
          <a:xfrm flipH="1">
            <a:off x="10430933" y="1205788"/>
            <a:ext cx="546883" cy="1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419F8A2E-5783-42F7-BB87-137058DE9659}"/>
              </a:ext>
            </a:extLst>
          </p:cNvPr>
          <p:cNvSpPr/>
          <p:nvPr/>
        </p:nvSpPr>
        <p:spPr>
          <a:xfrm>
            <a:off x="10235716" y="68966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563C1"/>
                </a:solidFill>
                <a:uFill>
                  <a:noFill/>
                </a:uFill>
              </a:rPr>
              <a:t>Callback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20E4AFA-BC00-4747-ABC6-083D5B144D46}"/>
              </a:ext>
            </a:extLst>
          </p:cNvPr>
          <p:cNvSpPr/>
          <p:nvPr/>
        </p:nvSpPr>
        <p:spPr>
          <a:xfrm>
            <a:off x="8912177" y="689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563C1"/>
                </a:solidFill>
                <a:uFill>
                  <a:noFill/>
                </a:uFill>
              </a:rPr>
              <a:t>Service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13F7B31-C1D4-44B6-A1CE-0DC83E0F1D68}"/>
              </a:ext>
            </a:extLst>
          </p:cNvPr>
          <p:cNvSpPr/>
          <p:nvPr/>
        </p:nvSpPr>
        <p:spPr>
          <a:xfrm>
            <a:off x="120307" y="1875846"/>
            <a:ext cx="1197561" cy="307559"/>
          </a:xfrm>
          <a:prstGeom prst="rect">
            <a:avLst/>
          </a:prstGeom>
          <a:solidFill>
            <a:srgbClr val="FCD9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摄像头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8ACFF44-3D6D-4B6F-B0BB-ACAF61705BBF}"/>
              </a:ext>
            </a:extLst>
          </p:cNvPr>
          <p:cNvCxnSpPr>
            <a:stCxn id="86" idx="2"/>
          </p:cNvCxnSpPr>
          <p:nvPr/>
        </p:nvCxnSpPr>
        <p:spPr>
          <a:xfrm flipH="1">
            <a:off x="719087" y="2183405"/>
            <a:ext cx="1" cy="41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28B39CAD-680B-4225-99EF-7D96C871AFA2}"/>
              </a:ext>
            </a:extLst>
          </p:cNvPr>
          <p:cNvSpPr/>
          <p:nvPr/>
        </p:nvSpPr>
        <p:spPr>
          <a:xfrm>
            <a:off x="126928" y="2626353"/>
            <a:ext cx="1197561" cy="307559"/>
          </a:xfrm>
          <a:prstGeom prst="rect">
            <a:avLst/>
          </a:prstGeom>
          <a:solidFill>
            <a:srgbClr val="4699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65FDF74-0CC4-4FE2-AA82-B24410B90FA1}"/>
              </a:ext>
            </a:extLst>
          </p:cNvPr>
          <p:cNvSpPr/>
          <p:nvPr/>
        </p:nvSpPr>
        <p:spPr>
          <a:xfrm>
            <a:off x="122326" y="3322345"/>
            <a:ext cx="1197561" cy="307559"/>
          </a:xfrm>
          <a:prstGeom prst="rect">
            <a:avLst/>
          </a:prstGeom>
          <a:solidFill>
            <a:srgbClr val="FF69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Yolo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527DAD0-C0F2-476F-90FB-21701DD2B2B7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 flipH="1">
            <a:off x="721107" y="2933912"/>
            <a:ext cx="4602" cy="38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FBAF116-DE47-428C-A067-410ED8D87706}"/>
              </a:ext>
            </a:extLst>
          </p:cNvPr>
          <p:cNvSpPr/>
          <p:nvPr/>
        </p:nvSpPr>
        <p:spPr>
          <a:xfrm>
            <a:off x="81520" y="66776"/>
            <a:ext cx="858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自动驾驶背景环境分析与加压模拟分析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D970E3-BAB0-454E-B0F8-BF0B9123AAB0}"/>
              </a:ext>
            </a:extLst>
          </p:cNvPr>
          <p:cNvSpPr txBox="1"/>
          <p:nvPr/>
        </p:nvSpPr>
        <p:spPr>
          <a:xfrm>
            <a:off x="449942" y="1146629"/>
            <a:ext cx="11045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环境分析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6</a:t>
            </a:r>
            <a:r>
              <a:rPr lang="zh-CN" altLang="en-US" dirty="0"/>
              <a:t>个数据源周期性（以</a:t>
            </a:r>
            <a:r>
              <a:rPr lang="en-US" altLang="zh-CN" dirty="0"/>
              <a:t>50Hz</a:t>
            </a:r>
            <a:r>
              <a:rPr lang="zh-CN" altLang="en-US" dirty="0"/>
              <a:t>记）发送数据，可以看作周期性硬中断以及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24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节点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GPU</a:t>
            </a:r>
            <a:r>
              <a:rPr lang="zh-CN" altLang="en-US" dirty="0"/>
              <a:t>节点，用中断和</a:t>
            </a:r>
            <a:r>
              <a:rPr lang="en-US" altLang="zh-CN" dirty="0"/>
              <a:t>IO</a:t>
            </a:r>
            <a:r>
              <a:rPr lang="zh-CN" altLang="en-US" dirty="0"/>
              <a:t>操作模拟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8</a:t>
            </a:r>
            <a:r>
              <a:rPr lang="zh-CN" altLang="en-US" dirty="0"/>
              <a:t>个定时运行的</a:t>
            </a:r>
            <a:r>
              <a:rPr lang="en-US" altLang="zh-CN" dirty="0"/>
              <a:t>CPU</a:t>
            </a:r>
            <a:r>
              <a:rPr lang="zh-CN" altLang="en-US" dirty="0"/>
              <a:t>节点，需要用时钟中断模拟，假设定时运行的节点是从上游的运行结果的存储单元中拿数据，用访存模拟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普通</a:t>
            </a:r>
            <a:r>
              <a:rPr lang="en-US" altLang="zh-CN" dirty="0"/>
              <a:t>CPU</a:t>
            </a:r>
            <a:r>
              <a:rPr lang="zh-CN" altLang="en-US" dirty="0"/>
              <a:t>节点，用</a:t>
            </a:r>
            <a:r>
              <a:rPr lang="en-US" altLang="zh-CN" dirty="0"/>
              <a:t>CPU</a:t>
            </a:r>
            <a:r>
              <a:rPr lang="zh-CN" altLang="en-US" dirty="0"/>
              <a:t>负载模拟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30</a:t>
            </a:r>
            <a:r>
              <a:rPr lang="zh-CN" altLang="en-US" dirty="0"/>
              <a:t>余个数据依赖关系，用通信模拟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加压模拟分析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模拟实际环境的加压优先级为：</a:t>
            </a:r>
            <a:r>
              <a:rPr lang="en-US" altLang="zh-CN" dirty="0"/>
              <a:t>CPU</a:t>
            </a:r>
            <a:r>
              <a:rPr lang="zh-CN" altLang="en-US" dirty="0"/>
              <a:t>负载 </a:t>
            </a:r>
            <a:r>
              <a:rPr lang="en-US" altLang="zh-CN" dirty="0"/>
              <a:t>&gt; </a:t>
            </a:r>
            <a:r>
              <a:rPr lang="zh-CN" altLang="en-US" dirty="0"/>
              <a:t>通信 </a:t>
            </a:r>
            <a:r>
              <a:rPr lang="en-US" altLang="zh-CN" dirty="0"/>
              <a:t>= </a:t>
            </a:r>
            <a:r>
              <a:rPr lang="zh-CN" altLang="en-US" dirty="0"/>
              <a:t>共享内存 </a:t>
            </a:r>
            <a:r>
              <a:rPr lang="en-US" altLang="zh-CN" dirty="0"/>
              <a:t>= </a:t>
            </a:r>
            <a:r>
              <a:rPr lang="zh-CN" altLang="en-US" dirty="0"/>
              <a:t>零拷贝 </a:t>
            </a:r>
            <a:r>
              <a:rPr lang="en-US" altLang="zh-CN" dirty="0"/>
              <a:t>&gt;</a:t>
            </a:r>
            <a:r>
              <a:rPr lang="zh-CN" altLang="en-US" dirty="0"/>
              <a:t> 硬中断 </a:t>
            </a:r>
            <a:r>
              <a:rPr lang="en-US" altLang="zh-CN" dirty="0"/>
              <a:t>= </a:t>
            </a:r>
            <a:r>
              <a:rPr lang="zh-CN" altLang="en-US" dirty="0"/>
              <a:t>对</a:t>
            </a:r>
            <a:r>
              <a:rPr lang="en-US" altLang="zh-CN" dirty="0"/>
              <a:t>device</a:t>
            </a:r>
            <a:r>
              <a:rPr lang="zh-CN" altLang="en-US" dirty="0"/>
              <a:t>的</a:t>
            </a:r>
            <a:r>
              <a:rPr lang="en-US" altLang="zh-CN" dirty="0"/>
              <a:t>IO &gt; </a:t>
            </a:r>
            <a:r>
              <a:rPr lang="zh-CN" altLang="en-US" dirty="0"/>
              <a:t>访存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90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影响调度加压工具和命令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加压工具</a:t>
            </a:r>
            <a:r>
              <a:rPr lang="en-US" altLang="zh-CN" b="1" dirty="0"/>
              <a:t>stress-ng</a:t>
            </a:r>
            <a:r>
              <a:rPr lang="zh-CN" altLang="en-US" dirty="0"/>
              <a:t>：</a:t>
            </a:r>
            <a:r>
              <a:rPr lang="en-US" altLang="zh-CN" b="1" dirty="0"/>
              <a:t>stress-ng</a:t>
            </a:r>
            <a:r>
              <a:rPr lang="en-US" altLang="zh-CN" dirty="0"/>
              <a:t> </a:t>
            </a:r>
            <a:r>
              <a:rPr lang="zh-CN" altLang="en-US" dirty="0"/>
              <a:t>以各种可选择的方式对计算机系统进行压力测试。它旨在测试计算机的各种物理子系统以及各种操作系统内核接口。</a:t>
            </a:r>
            <a:r>
              <a:rPr lang="en-US" altLang="zh-CN" dirty="0"/>
              <a:t>stress-ng </a:t>
            </a:r>
            <a:r>
              <a:rPr lang="zh-CN" altLang="en-US" dirty="0"/>
              <a:t>还具有广泛的 </a:t>
            </a:r>
            <a:r>
              <a:rPr lang="en-US" altLang="zh-CN" dirty="0"/>
              <a:t>CPU </a:t>
            </a:r>
            <a:r>
              <a:rPr lang="zh-CN" altLang="en-US" dirty="0"/>
              <a:t>特定压力测试，用于执行浮点、整数、位操作和控制流。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加压方式及命令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prstClr val="black"/>
                </a:solidFill>
              </a:rPr>
              <a:t>CPU</a:t>
            </a:r>
            <a:r>
              <a:rPr lang="zh-CN" altLang="en-US" dirty="0">
                <a:solidFill>
                  <a:prstClr val="black"/>
                </a:solidFill>
              </a:rPr>
              <a:t>负载率</a:t>
            </a:r>
            <a:endParaRPr lang="en-US" altLang="zh-CN" dirty="0">
              <a:solidFill>
                <a:prstClr val="black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</a:rPr>
              <a:t>命令：</a:t>
            </a:r>
            <a:r>
              <a:rPr lang="en-US" altLang="zh-CN" dirty="0">
                <a:solidFill>
                  <a:prstClr val="black"/>
                </a:solidFill>
              </a:rPr>
              <a:t>stress-ng --</a:t>
            </a:r>
            <a:r>
              <a:rPr lang="en-US" altLang="zh-CN" dirty="0" err="1">
                <a:solidFill>
                  <a:prstClr val="black"/>
                </a:solidFill>
              </a:rPr>
              <a:t>cpu</a:t>
            </a:r>
            <a:r>
              <a:rPr lang="en-US" altLang="zh-CN" dirty="0">
                <a:solidFill>
                  <a:prstClr val="black"/>
                </a:solidFill>
              </a:rPr>
              <a:t> N --</a:t>
            </a:r>
            <a:r>
              <a:rPr lang="en-US" altLang="zh-CN" dirty="0" err="1">
                <a:solidFill>
                  <a:prstClr val="black"/>
                </a:solidFill>
              </a:rPr>
              <a:t>cpu</a:t>
            </a:r>
            <a:r>
              <a:rPr lang="en-US" altLang="zh-CN" dirty="0">
                <a:solidFill>
                  <a:prstClr val="black"/>
                </a:solidFill>
              </a:rPr>
              <a:t>-load P</a:t>
            </a: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</a:rPr>
              <a:t>作用：</a:t>
            </a:r>
            <a:r>
              <a:rPr lang="en-US" altLang="zh-CN" dirty="0">
                <a:solidFill>
                  <a:prstClr val="black"/>
                </a:solidFill>
              </a:rPr>
              <a:t>--</a:t>
            </a:r>
            <a:r>
              <a:rPr lang="en-US" altLang="zh-CN" dirty="0" err="1">
                <a:solidFill>
                  <a:prstClr val="black"/>
                </a:solidFill>
              </a:rPr>
              <a:t>cpu</a:t>
            </a:r>
            <a:r>
              <a:rPr lang="en-US" altLang="zh-CN" dirty="0">
                <a:solidFill>
                  <a:prstClr val="black"/>
                </a:solidFill>
              </a:rPr>
              <a:t> N </a:t>
            </a:r>
            <a:r>
              <a:rPr lang="zh-CN" altLang="en-US" dirty="0">
                <a:solidFill>
                  <a:prstClr val="black"/>
                </a:solidFill>
              </a:rPr>
              <a:t>启动</a:t>
            </a:r>
            <a:r>
              <a:rPr lang="en-US" altLang="zh-CN" dirty="0">
                <a:solidFill>
                  <a:prstClr val="black"/>
                </a:solidFill>
              </a:rPr>
              <a:t>N</a:t>
            </a:r>
            <a:r>
              <a:rPr lang="zh-CN" altLang="en-US" dirty="0">
                <a:solidFill>
                  <a:prstClr val="black"/>
                </a:solidFill>
              </a:rPr>
              <a:t>个</a:t>
            </a:r>
            <a:r>
              <a:rPr lang="en-US" altLang="zh-CN" dirty="0">
                <a:solidFill>
                  <a:prstClr val="black"/>
                </a:solidFill>
              </a:rPr>
              <a:t>CPU</a:t>
            </a:r>
            <a:r>
              <a:rPr lang="zh-CN" altLang="en-US" dirty="0">
                <a:solidFill>
                  <a:prstClr val="black"/>
                </a:solidFill>
              </a:rPr>
              <a:t>计算的进程。</a:t>
            </a:r>
            <a:r>
              <a:rPr lang="en-US" altLang="zh-CN" dirty="0">
                <a:solidFill>
                  <a:prstClr val="black"/>
                </a:solidFill>
              </a:rPr>
              <a:t>--</a:t>
            </a:r>
            <a:r>
              <a:rPr lang="en-US" altLang="zh-CN" dirty="0" err="1">
                <a:solidFill>
                  <a:prstClr val="black"/>
                </a:solidFill>
              </a:rPr>
              <a:t>cpu</a:t>
            </a:r>
            <a:r>
              <a:rPr lang="en-US" altLang="zh-CN" dirty="0">
                <a:solidFill>
                  <a:prstClr val="black"/>
                </a:solidFill>
              </a:rPr>
              <a:t>-load P </a:t>
            </a:r>
            <a:r>
              <a:rPr lang="zh-CN" altLang="en-US" dirty="0">
                <a:solidFill>
                  <a:prstClr val="black"/>
                </a:solidFill>
              </a:rPr>
              <a:t>需要搭配</a:t>
            </a:r>
            <a:r>
              <a:rPr lang="en-US" altLang="zh-CN" dirty="0">
                <a:solidFill>
                  <a:prstClr val="black"/>
                </a:solidFill>
              </a:rPr>
              <a:t>—</a:t>
            </a:r>
            <a:r>
              <a:rPr lang="en-US" altLang="zh-CN" dirty="0" err="1">
                <a:solidFill>
                  <a:prstClr val="black"/>
                </a:solidFill>
              </a:rPr>
              <a:t>cpu</a:t>
            </a:r>
            <a:r>
              <a:rPr lang="en-US" altLang="zh-CN" dirty="0">
                <a:solidFill>
                  <a:prstClr val="black"/>
                </a:solidFill>
              </a:rPr>
              <a:t> N</a:t>
            </a:r>
            <a:r>
              <a:rPr lang="zh-CN" altLang="en-US" dirty="0">
                <a:solidFill>
                  <a:prstClr val="black"/>
                </a:solidFill>
              </a:rPr>
              <a:t>使用，会产生百分之</a:t>
            </a:r>
            <a:r>
              <a:rPr lang="en-US" altLang="zh-CN" dirty="0">
                <a:solidFill>
                  <a:prstClr val="black"/>
                </a:solidFill>
              </a:rPr>
              <a:t>P</a:t>
            </a:r>
            <a:r>
              <a:rPr lang="zh-CN" altLang="en-US" dirty="0">
                <a:solidFill>
                  <a:prstClr val="black"/>
                </a:solidFill>
              </a:rPr>
              <a:t>（</a:t>
            </a:r>
            <a:r>
              <a:rPr lang="en-US" altLang="zh-CN" dirty="0">
                <a:solidFill>
                  <a:prstClr val="black"/>
                </a:solidFill>
              </a:rPr>
              <a:t>0~100</a:t>
            </a:r>
            <a:r>
              <a:rPr lang="zh-CN" altLang="en-US" dirty="0">
                <a:solidFill>
                  <a:prstClr val="black"/>
                </a:solidFill>
              </a:rPr>
              <a:t>）的</a:t>
            </a:r>
            <a:r>
              <a:rPr lang="en-US" altLang="zh-CN" dirty="0">
                <a:solidFill>
                  <a:prstClr val="black"/>
                </a:solidFill>
              </a:rPr>
              <a:t>CPU</a:t>
            </a:r>
            <a:r>
              <a:rPr lang="zh-CN" altLang="en-US" dirty="0">
                <a:solidFill>
                  <a:prstClr val="black"/>
                </a:solidFill>
              </a:rPr>
              <a:t>负载。</a:t>
            </a:r>
            <a:endParaRPr lang="en-US" altLang="zh-CN" dirty="0">
              <a:solidFill>
                <a:prstClr val="black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共享内存</a:t>
            </a:r>
            <a:endParaRPr lang="en-US" altLang="zh-CN" dirty="0"/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命令：</a:t>
            </a:r>
            <a:r>
              <a:rPr lang="en-US" altLang="zh-CN" dirty="0"/>
              <a:t>stress-ng --</a:t>
            </a:r>
            <a:r>
              <a:rPr lang="en-US" altLang="zh-CN" dirty="0" err="1"/>
              <a:t>shm</a:t>
            </a:r>
            <a:r>
              <a:rPr lang="en-US" altLang="zh-CN" dirty="0"/>
              <a:t> N --</a:t>
            </a:r>
            <a:r>
              <a:rPr lang="en-US" altLang="zh-CN" dirty="0" err="1"/>
              <a:t>shm</a:t>
            </a:r>
            <a:r>
              <a:rPr lang="en-US" altLang="zh-CN" dirty="0"/>
              <a:t>-bytes M --</a:t>
            </a:r>
            <a:r>
              <a:rPr lang="en-US" altLang="zh-CN" dirty="0" err="1"/>
              <a:t>shm-objs</a:t>
            </a:r>
            <a:r>
              <a:rPr lang="en-US" altLang="zh-CN" dirty="0"/>
              <a:t> L</a:t>
            </a: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作用：启动</a:t>
            </a:r>
            <a:r>
              <a:rPr lang="en-US" altLang="zh-CN" dirty="0"/>
              <a:t>N</a:t>
            </a:r>
            <a:r>
              <a:rPr lang="zh-CN" altLang="en-US" dirty="0"/>
              <a:t>个进程调用</a:t>
            </a:r>
            <a:r>
              <a:rPr lang="en-US" altLang="zh-CN" dirty="0"/>
              <a:t>POSIX</a:t>
            </a:r>
            <a:r>
              <a:rPr lang="zh-CN" altLang="en-US" dirty="0"/>
              <a:t>接口分配</a:t>
            </a:r>
            <a:r>
              <a:rPr lang="en-US" altLang="zh-CN" dirty="0"/>
              <a:t>L</a:t>
            </a:r>
            <a:r>
              <a:rPr lang="zh-CN" altLang="en-US" dirty="0"/>
              <a:t>个共享内存，每块共享内存大小为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是以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为后缀的内存大小字符串。默认情况下将分配</a:t>
            </a:r>
            <a:r>
              <a:rPr lang="en-US" altLang="zh-CN" dirty="0"/>
              <a:t>32</a:t>
            </a:r>
            <a:r>
              <a:rPr lang="zh-CN" altLang="en-US" dirty="0"/>
              <a:t>个共享内存，每块共享内存大小为</a:t>
            </a:r>
            <a:r>
              <a:rPr lang="en-US" altLang="zh-CN" dirty="0"/>
              <a:t>8MB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零拷贝</a:t>
            </a:r>
            <a:endParaRPr lang="en-US" altLang="zh-CN" dirty="0"/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命令：</a:t>
            </a:r>
            <a:r>
              <a:rPr lang="en-US" altLang="zh-CN" dirty="0"/>
              <a:t>stress-ng --</a:t>
            </a:r>
            <a:r>
              <a:rPr lang="en-US" altLang="zh-CN" dirty="0" err="1"/>
              <a:t>sendfile</a:t>
            </a:r>
            <a:r>
              <a:rPr lang="en-US" altLang="zh-CN" dirty="0"/>
              <a:t> N –</a:t>
            </a:r>
            <a:r>
              <a:rPr lang="en-US" altLang="zh-CN" dirty="0" err="1"/>
              <a:t>sendfile</a:t>
            </a:r>
            <a:r>
              <a:rPr lang="en-US" altLang="zh-CN" dirty="0"/>
              <a:t>-size M</a:t>
            </a: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作用：启动</a:t>
            </a:r>
            <a:r>
              <a:rPr lang="en-US" altLang="zh-CN" dirty="0"/>
              <a:t>N</a:t>
            </a:r>
            <a:r>
              <a:rPr lang="zh-CN" altLang="en-US" dirty="0"/>
              <a:t>个进程向</a:t>
            </a:r>
            <a:r>
              <a:rPr lang="en-US" altLang="zh-CN" dirty="0"/>
              <a:t> /dev/null </a:t>
            </a:r>
            <a:r>
              <a:rPr lang="zh-CN" altLang="en-US" dirty="0"/>
              <a:t>发送文件，文件大小为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 M</a:t>
            </a:r>
            <a:r>
              <a:rPr lang="zh-CN" altLang="en-US" dirty="0"/>
              <a:t>是以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为后缀的内存大小字符串。默认情况下文件大小为</a:t>
            </a:r>
            <a:r>
              <a:rPr lang="en-US" altLang="zh-CN" dirty="0"/>
              <a:t>4M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075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影响调度加压工具和命令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加压方式及命令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硬中断</a:t>
            </a:r>
            <a:endParaRPr lang="en-US" altLang="zh-CN" dirty="0"/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命令：</a:t>
            </a:r>
            <a:r>
              <a:rPr lang="en-US" altLang="zh-CN" dirty="0"/>
              <a:t>stress-ng --timer N –timer-</a:t>
            </a:r>
            <a:r>
              <a:rPr lang="en-US" altLang="zh-CN" dirty="0" err="1"/>
              <a:t>freq</a:t>
            </a:r>
            <a:r>
              <a:rPr lang="en-US" altLang="zh-CN" dirty="0"/>
              <a:t> F –timer-rand</a:t>
            </a: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作用：启动</a:t>
            </a:r>
            <a:r>
              <a:rPr lang="en-US" altLang="zh-CN" dirty="0"/>
              <a:t>N</a:t>
            </a:r>
            <a:r>
              <a:rPr lang="zh-CN" altLang="en-US" dirty="0"/>
              <a:t>个进程以速率</a:t>
            </a:r>
            <a:r>
              <a:rPr lang="en-US" altLang="zh-CN" dirty="0"/>
              <a:t>F Hz</a:t>
            </a:r>
            <a:r>
              <a:rPr lang="zh-CN" altLang="en-US" dirty="0"/>
              <a:t>（默认</a:t>
            </a:r>
            <a:r>
              <a:rPr lang="en-US" altLang="zh-CN" dirty="0"/>
              <a:t>1MHz</a:t>
            </a:r>
            <a:r>
              <a:rPr lang="zh-CN" altLang="en-US" dirty="0"/>
              <a:t>）创建计时器事件。这会创建数千个计时器时钟中断。每个计时器事件被信号处理程序捕获。</a:t>
            </a:r>
            <a:r>
              <a:rPr lang="en-US" altLang="zh-CN" dirty="0"/>
              <a:t>--timer-rand</a:t>
            </a:r>
            <a:r>
              <a:rPr lang="zh-CN" altLang="en-US" dirty="0"/>
              <a:t>选项将使频率在 </a:t>
            </a:r>
            <a:r>
              <a:rPr lang="en-US" altLang="zh-CN" dirty="0"/>
              <a:t>F </a:t>
            </a:r>
            <a:r>
              <a:rPr lang="zh-CN" altLang="en-US" dirty="0"/>
              <a:t>*（</a:t>
            </a:r>
            <a:r>
              <a:rPr lang="en-US" altLang="zh-CN" dirty="0"/>
              <a:t>1 +/- 12.5%</a:t>
            </a:r>
            <a:r>
              <a:rPr lang="zh-CN" altLang="en-US" dirty="0"/>
              <a:t>）</a:t>
            </a:r>
            <a:r>
              <a:rPr lang="en-US" altLang="zh-CN" dirty="0"/>
              <a:t>Hz</a:t>
            </a:r>
            <a:r>
              <a:rPr lang="zh-CN" altLang="en-US" dirty="0"/>
              <a:t>范围内波动。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对</a:t>
            </a:r>
            <a:r>
              <a:rPr lang="en-US" altLang="zh-CN" dirty="0"/>
              <a:t>device</a:t>
            </a:r>
            <a:r>
              <a:rPr lang="zh-CN" altLang="en-US" dirty="0"/>
              <a:t>的</a:t>
            </a:r>
            <a:r>
              <a:rPr lang="en-US" altLang="zh-CN" dirty="0"/>
              <a:t>IO</a:t>
            </a: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命令：</a:t>
            </a:r>
            <a:r>
              <a:rPr lang="en-US" altLang="zh-CN" dirty="0"/>
              <a:t>stress-ng --</a:t>
            </a:r>
            <a:r>
              <a:rPr lang="en-US" altLang="zh-CN" dirty="0" err="1"/>
              <a:t>io</a:t>
            </a:r>
            <a:r>
              <a:rPr lang="en-US" altLang="zh-CN" dirty="0"/>
              <a:t> N --</a:t>
            </a:r>
            <a:r>
              <a:rPr lang="en-US" altLang="zh-CN" dirty="0" err="1"/>
              <a:t>hdd</a:t>
            </a:r>
            <a:r>
              <a:rPr lang="en-US" altLang="zh-CN" dirty="0"/>
              <a:t> N</a:t>
            </a: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作用：</a:t>
            </a:r>
            <a:r>
              <a:rPr lang="en-US" altLang="zh-CN" dirty="0"/>
              <a:t>--</a:t>
            </a:r>
            <a:r>
              <a:rPr lang="en-US" altLang="zh-CN" dirty="0" err="1"/>
              <a:t>io</a:t>
            </a:r>
            <a:r>
              <a:rPr lang="en-US" altLang="zh-CN" dirty="0"/>
              <a:t> N </a:t>
            </a:r>
            <a:r>
              <a:rPr lang="zh-CN" altLang="en-US" dirty="0"/>
              <a:t>启动</a:t>
            </a:r>
            <a:r>
              <a:rPr lang="en-US" altLang="zh-CN" dirty="0"/>
              <a:t>N</a:t>
            </a:r>
            <a:r>
              <a:rPr lang="zh-CN" altLang="en-US" dirty="0"/>
              <a:t>个持续向磁盘提交缓存的进程；</a:t>
            </a:r>
            <a:r>
              <a:rPr lang="en-US" altLang="zh-CN" dirty="0"/>
              <a:t>--</a:t>
            </a:r>
            <a:r>
              <a:rPr lang="en-US" altLang="zh-CN" dirty="0" err="1"/>
              <a:t>hdd</a:t>
            </a:r>
            <a:r>
              <a:rPr lang="en-US" altLang="zh-CN" dirty="0"/>
              <a:t> N</a:t>
            </a:r>
            <a:r>
              <a:rPr lang="zh-CN" altLang="en-US" dirty="0"/>
              <a:t>产生</a:t>
            </a:r>
            <a:r>
              <a:rPr lang="en-US" altLang="zh-CN" dirty="0"/>
              <a:t>N</a:t>
            </a:r>
            <a:r>
              <a:rPr lang="zh-CN" altLang="en-US" dirty="0"/>
              <a:t>个持续读写、移除临时文件的进程。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</a:rPr>
              <a:t>访存</a:t>
            </a:r>
            <a:endParaRPr lang="en-US" altLang="zh-CN" dirty="0">
              <a:solidFill>
                <a:prstClr val="black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</a:rPr>
              <a:t>命令：</a:t>
            </a:r>
            <a:r>
              <a:rPr lang="en-US" altLang="zh-CN" dirty="0">
                <a:solidFill>
                  <a:prstClr val="black"/>
                </a:solidFill>
              </a:rPr>
              <a:t>stress-ng --</a:t>
            </a:r>
            <a:r>
              <a:rPr lang="en-US" altLang="zh-CN" dirty="0" err="1">
                <a:solidFill>
                  <a:prstClr val="black"/>
                </a:solidFill>
              </a:rPr>
              <a:t>aio</a:t>
            </a:r>
            <a:r>
              <a:rPr lang="en-US" altLang="zh-CN" dirty="0">
                <a:solidFill>
                  <a:prstClr val="black"/>
                </a:solidFill>
              </a:rPr>
              <a:t> N --</a:t>
            </a:r>
            <a:r>
              <a:rPr lang="en-US" altLang="zh-CN" dirty="0" err="1">
                <a:solidFill>
                  <a:prstClr val="black"/>
                </a:solidFill>
              </a:rPr>
              <a:t>aio</a:t>
            </a:r>
            <a:r>
              <a:rPr lang="en-US" altLang="zh-CN" dirty="0">
                <a:solidFill>
                  <a:prstClr val="black"/>
                </a:solidFill>
              </a:rPr>
              <a:t>-requests M</a:t>
            </a: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</a:rPr>
              <a:t>作用：</a:t>
            </a:r>
            <a:r>
              <a:rPr lang="zh-CN" altLang="en-US" dirty="0"/>
              <a:t>启动</a:t>
            </a:r>
            <a:r>
              <a:rPr lang="en-US" altLang="zh-CN" dirty="0"/>
              <a:t>N</a:t>
            </a:r>
            <a:r>
              <a:rPr lang="zh-CN" altLang="en-US" dirty="0"/>
              <a:t>个进程在一个相对较小的临时文件上发出</a:t>
            </a:r>
            <a:r>
              <a:rPr lang="en-US" altLang="zh-CN" dirty="0"/>
              <a:t>M</a:t>
            </a:r>
            <a:r>
              <a:rPr lang="zh-CN" altLang="en-US" dirty="0"/>
              <a:t>个小型异步</a:t>
            </a:r>
            <a:r>
              <a:rPr lang="en-US" altLang="zh-CN" dirty="0"/>
              <a:t>I/O</a:t>
            </a:r>
            <a:r>
              <a:rPr lang="zh-CN" altLang="en-US" dirty="0"/>
              <a:t>读写操作。这只会消耗文件系统缓存，并在发出和处理</a:t>
            </a:r>
            <a:r>
              <a:rPr lang="en-US" altLang="zh-CN" dirty="0"/>
              <a:t>I/O</a:t>
            </a:r>
            <a:r>
              <a:rPr lang="zh-CN" altLang="en-US" dirty="0"/>
              <a:t>请求时消耗大量用户和内核时间。默认情况下，每个进程将处理</a:t>
            </a:r>
            <a:r>
              <a:rPr lang="en-US" altLang="zh-CN" dirty="0"/>
              <a:t>16</a:t>
            </a:r>
            <a:r>
              <a:rPr lang="zh-CN" altLang="en-US" dirty="0"/>
              <a:t>个并发</a:t>
            </a:r>
            <a:r>
              <a:rPr lang="en-US" altLang="zh-CN" dirty="0"/>
              <a:t>I/O</a:t>
            </a:r>
            <a:r>
              <a:rPr lang="zh-CN" altLang="en-US" dirty="0"/>
              <a:t>请求。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1657350" lvl="3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prstClr val="black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prstClr val="black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prstClr val="black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prstClr val="black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1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影响调度加压工具和命令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加压方式及命令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上下文切换</a:t>
            </a:r>
            <a:endParaRPr lang="en-US" altLang="zh-CN" dirty="0"/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命令：</a:t>
            </a:r>
            <a:r>
              <a:rPr lang="en-US" altLang="zh-CN" dirty="0"/>
              <a:t>stress-ng --sleep N --sleep-max M</a:t>
            </a: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作用：启动</a:t>
            </a:r>
            <a:r>
              <a:rPr lang="en-US" altLang="zh-CN" dirty="0"/>
              <a:t>N</a:t>
            </a:r>
            <a:r>
              <a:rPr lang="zh-CN" altLang="en-US" dirty="0"/>
              <a:t>个进程，每个进程产生</a:t>
            </a:r>
            <a:r>
              <a:rPr lang="en-US" altLang="zh-CN" dirty="0"/>
              <a:t>M</a:t>
            </a:r>
            <a:r>
              <a:rPr lang="zh-CN" altLang="en-US" dirty="0"/>
              <a:t>个线程（默认为</a:t>
            </a:r>
            <a:r>
              <a:rPr lang="en-US" altLang="zh-CN" dirty="0"/>
              <a:t>1024</a:t>
            </a:r>
            <a:r>
              <a:rPr lang="zh-CN" altLang="en-US" dirty="0"/>
              <a:t>个，最多为</a:t>
            </a:r>
            <a:r>
              <a:rPr lang="en-US" altLang="zh-CN" dirty="0"/>
              <a:t>30000</a:t>
            </a:r>
            <a:r>
              <a:rPr lang="zh-CN" altLang="en-US" dirty="0"/>
              <a:t>个），每个线程执行多个范围为</a:t>
            </a:r>
            <a:r>
              <a:rPr lang="en-US" altLang="zh-CN" dirty="0"/>
              <a:t>1us</a:t>
            </a:r>
            <a:r>
              <a:rPr lang="zh-CN" altLang="en-US" dirty="0"/>
              <a:t>到</a:t>
            </a:r>
            <a:r>
              <a:rPr lang="en-US" altLang="zh-CN" dirty="0"/>
              <a:t>0.1s</a:t>
            </a:r>
            <a:r>
              <a:rPr lang="zh-CN" altLang="en-US" dirty="0"/>
              <a:t>的休眠操作。这会产生多个上下文切换和计时器中断。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</a:rPr>
              <a:t>进程迁移</a:t>
            </a:r>
            <a:endParaRPr lang="en-US" altLang="zh-CN" dirty="0">
              <a:solidFill>
                <a:prstClr val="black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</a:rPr>
              <a:t>命令：</a:t>
            </a:r>
            <a:r>
              <a:rPr lang="en-US" altLang="zh-CN" dirty="0">
                <a:solidFill>
                  <a:prstClr val="black"/>
                </a:solidFill>
              </a:rPr>
              <a:t>stress-ng --affinity N</a:t>
            </a:r>
          </a:p>
          <a:p>
            <a:pPr marL="1657350" lvl="3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</a:rPr>
              <a:t>作用：启动</a:t>
            </a:r>
            <a:r>
              <a:rPr lang="en-US" altLang="zh-CN" dirty="0">
                <a:solidFill>
                  <a:prstClr val="black"/>
                </a:solidFill>
              </a:rPr>
              <a:t>N</a:t>
            </a:r>
            <a:r>
              <a:rPr lang="zh-CN" altLang="en-US" dirty="0">
                <a:solidFill>
                  <a:prstClr val="black"/>
                </a:solidFill>
              </a:rPr>
              <a:t>个快速改变</a:t>
            </a:r>
            <a:r>
              <a:rPr lang="en-US" altLang="zh-CN" dirty="0">
                <a:solidFill>
                  <a:prstClr val="black"/>
                </a:solidFill>
              </a:rPr>
              <a:t>CPU</a:t>
            </a:r>
            <a:r>
              <a:rPr lang="zh-CN" altLang="en-US" dirty="0">
                <a:solidFill>
                  <a:prstClr val="black"/>
                </a:solidFill>
              </a:rPr>
              <a:t>亲和性的进程。这会产生大量的缓存失效。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加压工具</a:t>
            </a:r>
            <a:r>
              <a:rPr lang="en-US" altLang="zh-CN" b="1" dirty="0" err="1"/>
              <a:t>hackbench</a:t>
            </a:r>
            <a:r>
              <a:rPr lang="zh-CN" altLang="en-US" dirty="0"/>
              <a:t>：</a:t>
            </a:r>
            <a:r>
              <a:rPr lang="en-US" altLang="zh-CN" b="1" dirty="0" err="1"/>
              <a:t>hackbench</a:t>
            </a:r>
            <a:r>
              <a:rPr lang="en-US" altLang="zh-CN" dirty="0"/>
              <a:t> </a:t>
            </a:r>
            <a:r>
              <a:rPr lang="zh-CN" altLang="en-US" dirty="0"/>
              <a:t>是针对内核调度器、</a:t>
            </a:r>
            <a:r>
              <a:rPr lang="en-US" altLang="zh-CN" dirty="0"/>
              <a:t>IPC</a:t>
            </a:r>
            <a:r>
              <a:rPr lang="zh-CN" altLang="en-US" dirty="0"/>
              <a:t>进程间通信、内存系统的加压工具。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加压方式及命令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命令：</a:t>
            </a:r>
            <a:r>
              <a:rPr lang="en-US" altLang="zh-CN" dirty="0"/>
              <a:t>./</a:t>
            </a:r>
            <a:r>
              <a:rPr lang="en-US" altLang="zh-CN" dirty="0" err="1"/>
              <a:t>hackbench</a:t>
            </a:r>
            <a:r>
              <a:rPr lang="en-US" altLang="zh-CN" dirty="0"/>
              <a:t> -F -L loops -g </a:t>
            </a:r>
            <a:r>
              <a:rPr lang="en-US" altLang="zh-CN" dirty="0" err="1"/>
              <a:t>group_num</a:t>
            </a:r>
            <a:r>
              <a:rPr lang="en-US" altLang="zh-CN" dirty="0"/>
              <a:t> -f </a:t>
            </a:r>
            <a:r>
              <a:rPr lang="en-US" altLang="zh-CN" dirty="0" err="1"/>
              <a:t>fd_num</a:t>
            </a:r>
            <a:r>
              <a:rPr lang="en-US" altLang="zh-CN" dirty="0"/>
              <a:t> 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作用：运行 </a:t>
            </a:r>
            <a:r>
              <a:rPr lang="en-US" altLang="zh-CN" b="1" dirty="0" err="1"/>
              <a:t>group_num</a:t>
            </a:r>
            <a:r>
              <a:rPr lang="en-US" altLang="zh-CN" b="1" dirty="0"/>
              <a:t> </a:t>
            </a:r>
            <a:r>
              <a:rPr lang="zh-CN" altLang="en-US" dirty="0"/>
              <a:t>个组，每个组使用 </a:t>
            </a:r>
            <a:r>
              <a:rPr lang="en-US" altLang="zh-CN" b="1" dirty="0" err="1"/>
              <a:t>fd_num</a:t>
            </a:r>
            <a:r>
              <a:rPr lang="en-US" altLang="zh-CN" b="1" dirty="0"/>
              <a:t> </a:t>
            </a:r>
            <a:r>
              <a:rPr lang="zh-CN" altLang="en-US" b="1" dirty="0"/>
              <a:t>* </a:t>
            </a:r>
            <a:r>
              <a:rPr lang="en-US" altLang="zh-CN" b="1" dirty="0"/>
              <a:t>2 </a:t>
            </a:r>
            <a:r>
              <a:rPr lang="zh-CN" altLang="en-US" dirty="0"/>
              <a:t>个文件描述符，在实际运行中表现为启动</a:t>
            </a:r>
            <a:r>
              <a:rPr lang="en-US" altLang="zh-CN" b="1" dirty="0" err="1"/>
              <a:t>group_num</a:t>
            </a:r>
            <a:r>
              <a:rPr lang="en-US" altLang="zh-CN" b="1" dirty="0"/>
              <a:t> * </a:t>
            </a:r>
            <a:r>
              <a:rPr lang="en-US" altLang="zh-CN" b="1" dirty="0" err="1"/>
              <a:t>fd_num</a:t>
            </a:r>
            <a:r>
              <a:rPr lang="en-US" altLang="zh-CN" b="1" dirty="0"/>
              <a:t> * 2 </a:t>
            </a:r>
            <a:r>
              <a:rPr lang="zh-CN" altLang="en-US" dirty="0"/>
              <a:t>个进程；每个进程发送 </a:t>
            </a:r>
            <a:r>
              <a:rPr lang="en-US" altLang="zh-CN" b="1" dirty="0"/>
              <a:t>loops</a:t>
            </a:r>
            <a:r>
              <a:rPr lang="en-US" altLang="zh-CN" dirty="0"/>
              <a:t> </a:t>
            </a:r>
            <a:r>
              <a:rPr lang="zh-CN" altLang="en-US" dirty="0"/>
              <a:t>次信息，默认信息大小</a:t>
            </a:r>
            <a:r>
              <a:rPr lang="en-US" altLang="zh-CN" dirty="0"/>
              <a:t>100</a:t>
            </a:r>
            <a:r>
              <a:rPr lang="zh-CN" altLang="en-US" dirty="0"/>
              <a:t>字节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833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测量工具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prstClr val="black"/>
                </a:solidFill>
                <a:latin typeface="Arial"/>
                <a:ea typeface="微软雅黑"/>
              </a:rPr>
              <a:t>cyclictest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prstClr val="black"/>
                </a:solidFill>
              </a:rPr>
              <a:t>cyclictest</a:t>
            </a:r>
            <a:r>
              <a:rPr lang="zh-CN" altLang="en-US" dirty="0">
                <a:solidFill>
                  <a:prstClr val="black"/>
                </a:solidFill>
              </a:rPr>
              <a:t>通过启动</a:t>
            </a:r>
            <a:r>
              <a:rPr lang="en-US" altLang="zh-CN" dirty="0" err="1">
                <a:solidFill>
                  <a:prstClr val="black"/>
                </a:solidFill>
              </a:rPr>
              <a:t>pthread</a:t>
            </a:r>
            <a:r>
              <a:rPr lang="zh-CN" altLang="en-US" dirty="0">
                <a:solidFill>
                  <a:prstClr val="black"/>
                </a:solidFill>
              </a:rPr>
              <a:t>线程测量时延来检测实时性。测量的延时为：中断延时</a:t>
            </a:r>
            <a:r>
              <a:rPr lang="en-US" altLang="zh-CN" dirty="0">
                <a:solidFill>
                  <a:prstClr val="black"/>
                </a:solidFill>
              </a:rPr>
              <a:t>+</a:t>
            </a:r>
            <a:r>
              <a:rPr lang="zh-CN" altLang="en-US" dirty="0">
                <a:solidFill>
                  <a:prstClr val="black"/>
                </a:solidFill>
              </a:rPr>
              <a:t>调度延时，即从产生时钟中断（</a:t>
            </a:r>
            <a:r>
              <a:rPr lang="en-US" altLang="zh-CN" dirty="0" err="1">
                <a:solidFill>
                  <a:prstClr val="black"/>
                </a:solidFill>
              </a:rPr>
              <a:t>hrtimer</a:t>
            </a:r>
            <a:r>
              <a:rPr lang="zh-CN" altLang="en-US" dirty="0">
                <a:solidFill>
                  <a:prstClr val="black"/>
                </a:solidFill>
              </a:rPr>
              <a:t>）开始，进入</a:t>
            </a:r>
            <a:r>
              <a:rPr lang="en-US" altLang="zh-CN" dirty="0">
                <a:solidFill>
                  <a:prstClr val="black"/>
                </a:solidFill>
              </a:rPr>
              <a:t>ISR</a:t>
            </a:r>
            <a:r>
              <a:rPr lang="zh-CN" altLang="en-US" dirty="0">
                <a:solidFill>
                  <a:prstClr val="black"/>
                </a:solidFill>
              </a:rPr>
              <a:t>，唤醒实时进程，退出中断，进程加入</a:t>
            </a:r>
            <a:r>
              <a:rPr lang="en-US" altLang="zh-CN" dirty="0" err="1">
                <a:solidFill>
                  <a:prstClr val="black"/>
                </a:solidFill>
              </a:rPr>
              <a:t>runqueue</a:t>
            </a:r>
            <a:r>
              <a:rPr lang="zh-CN" altLang="en-US" dirty="0">
                <a:solidFill>
                  <a:prstClr val="black"/>
                </a:solidFill>
              </a:rPr>
              <a:t>等待，直到进程获得执行这段时间。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u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nix domain socket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</a:rPr>
              <a:t>调用</a:t>
            </a:r>
            <a:r>
              <a:rPr lang="en-US" altLang="zh-CN" dirty="0" err="1">
                <a:solidFill>
                  <a:prstClr val="black"/>
                </a:solidFill>
              </a:rPr>
              <a:t>unix</a:t>
            </a:r>
            <a:r>
              <a:rPr lang="en-US" altLang="zh-CN" dirty="0">
                <a:solidFill>
                  <a:prstClr val="black"/>
                </a:solidFill>
              </a:rPr>
              <a:t> domain socket</a:t>
            </a:r>
            <a:r>
              <a:rPr lang="zh-CN" altLang="en-US" dirty="0">
                <a:solidFill>
                  <a:prstClr val="black"/>
                </a:solidFill>
              </a:rPr>
              <a:t>进行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父进程与子进程间的通信时延测试，测试每次发送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4KB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信息，取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100000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次的平均结果。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测量结果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：需要将加压命令的优先级用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linux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chrt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命令设为实时优先级。单任务测试中加压任务实时优先级设为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50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；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混合任务测试中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stress-ng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的实时优先级设为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hackbench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的实时优先级设为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60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注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：以下所有检测结果中，</a:t>
            </a:r>
            <a:r>
              <a:rPr lang="zh-CN" altLang="en-US" b="1" dirty="0">
                <a:solidFill>
                  <a:srgbClr val="00B050"/>
                </a:solidFill>
                <a:latin typeface="Arial"/>
                <a:ea typeface="微软雅黑"/>
              </a:rPr>
              <a:t>绿色</a:t>
            </a:r>
            <a:r>
              <a:rPr lang="zh-CN" altLang="en-US" dirty="0">
                <a:solidFill>
                  <a:srgbClr val="00B050"/>
                </a:solidFill>
                <a:latin typeface="Arial"/>
                <a:ea typeface="微软雅黑"/>
              </a:rPr>
              <a:t>（</a:t>
            </a:r>
            <a:r>
              <a:rPr lang="en-US" altLang="zh-CN" dirty="0">
                <a:solidFill>
                  <a:srgbClr val="00B050"/>
                </a:solidFill>
                <a:latin typeface="Arial"/>
                <a:ea typeface="微软雅黑"/>
              </a:rPr>
              <a:t>base</a:t>
            </a:r>
            <a:r>
              <a:rPr lang="zh-CN" altLang="en-US" dirty="0">
                <a:solidFill>
                  <a:srgbClr val="00B050"/>
                </a:solidFill>
                <a:latin typeface="Arial"/>
                <a:ea typeface="微软雅黑"/>
              </a:rPr>
              <a:t>）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表示没有加压负载下的时延，</a:t>
            </a:r>
            <a:r>
              <a:rPr lang="zh-CN" altLang="en-US" dirty="0">
                <a:solidFill>
                  <a:srgbClr val="FF0000"/>
                </a:solidFill>
                <a:latin typeface="Arial"/>
                <a:ea typeface="微软雅黑"/>
              </a:rPr>
              <a:t>红色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表示对应加压负载下的时延。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：以下时延均为加压至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CPU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负载率为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75%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时测得。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11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干扰结果展示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err="1">
                <a:solidFill>
                  <a:prstClr val="black"/>
                </a:solidFill>
                <a:latin typeface="Arial"/>
                <a:ea typeface="微软雅黑"/>
              </a:rPr>
              <a:t>cyclictest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CPU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计算</a:t>
            </a: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0DDD-3701-4864-86AF-F4A735AE5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" y="1859597"/>
            <a:ext cx="5596229" cy="4197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0DCAD-ED88-455F-89C4-B75D62A8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32" y="1859597"/>
            <a:ext cx="5596226" cy="41971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00C44F-490C-4BC7-979A-D20E9070041A}"/>
              </a:ext>
            </a:extLst>
          </p:cNvPr>
          <p:cNvSpPr txBox="1"/>
          <p:nvPr/>
        </p:nvSpPr>
        <p:spPr>
          <a:xfrm>
            <a:off x="6416843" y="884984"/>
            <a:ext cx="532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平均时延（左）方差：</a:t>
            </a:r>
            <a:r>
              <a:rPr lang="en-US" altLang="zh-CN" dirty="0"/>
              <a:t>2.19</a:t>
            </a:r>
            <a:r>
              <a:rPr lang="zh-CN" altLang="en-US" dirty="0"/>
              <a:t>；标准差：</a:t>
            </a:r>
            <a:r>
              <a:rPr lang="en-US" altLang="zh-CN" dirty="0"/>
              <a:t>1.49</a:t>
            </a:r>
          </a:p>
          <a:p>
            <a:r>
              <a:rPr lang="zh-CN" altLang="en-US" dirty="0"/>
              <a:t>最大时延（右）方差：</a:t>
            </a:r>
            <a:r>
              <a:rPr lang="en-US" altLang="zh-CN" dirty="0"/>
              <a:t>8709.84</a:t>
            </a:r>
            <a:r>
              <a:rPr lang="zh-CN" altLang="en-US" dirty="0"/>
              <a:t>；标准差：</a:t>
            </a:r>
            <a:r>
              <a:rPr lang="en-US" altLang="zh-CN" dirty="0"/>
              <a:t>94.29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61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23639</TotalTime>
  <Words>1659</Words>
  <Application>Microsoft Office PowerPoint</Application>
  <PresentationFormat>宽屏</PresentationFormat>
  <Paragraphs>199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-apple-system</vt:lpstr>
      <vt:lpstr>Microsoft YaHei UI</vt:lpstr>
      <vt:lpstr>等线</vt:lpstr>
      <vt:lpstr>等线 Light</vt:lpstr>
      <vt:lpstr>微软雅黑</vt:lpstr>
      <vt:lpstr>Arial</vt:lpstr>
      <vt:lpstr>Arial Black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陶子扬</dc:creator>
  <cp:lastModifiedBy>陶子扬</cp:lastModifiedBy>
  <cp:revision>454</cp:revision>
  <dcterms:created xsi:type="dcterms:W3CDTF">2022-07-28T08:53:46Z</dcterms:created>
  <dcterms:modified xsi:type="dcterms:W3CDTF">2022-08-19T05:24:00Z</dcterms:modified>
</cp:coreProperties>
</file>