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30" r:id="rId2"/>
    <p:sldId id="1209" r:id="rId3"/>
    <p:sldId id="1204" r:id="rId4"/>
    <p:sldId id="1205" r:id="rId5"/>
    <p:sldId id="1206" r:id="rId6"/>
    <p:sldId id="1207" r:id="rId7"/>
    <p:sldId id="1208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53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BA7"/>
    <a:srgbClr val="4472C4"/>
    <a:srgbClr val="F292D9"/>
    <a:srgbClr val="E7E6E6"/>
    <a:srgbClr val="EB5FC6"/>
    <a:srgbClr val="0563C1"/>
    <a:srgbClr val="FFAA66"/>
    <a:srgbClr val="9D813B"/>
    <a:srgbClr val="F4B989"/>
    <a:srgbClr val="5C9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4965" autoAdjust="0"/>
  </p:normalViewPr>
  <p:slideViewPr>
    <p:cSldViewPr snapToGrid="0">
      <p:cViewPr varScale="1">
        <p:scale>
          <a:sx n="94" d="100"/>
          <a:sy n="94" d="100"/>
        </p:scale>
        <p:origin x="1260" y="96"/>
      </p:cViewPr>
      <p:guideLst>
        <p:guide orient="horz" pos="3770"/>
        <p:guide pos="438"/>
        <p:guide orient="horz" pos="1139"/>
        <p:guide pos="7151"/>
        <p:guide orient="horz" pos="3453"/>
        <p:guide orient="horz" pos="1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2F2147-9463-4204-99CB-6F24F96C7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5A52F5-19E9-4BBB-933C-6587D53798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B3BA-85CE-448D-B238-33B464B1E1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C3EC9-38AF-426C-B9B5-7EF0D3BA2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006E1-9A0E-4974-9A8D-AD8891FEAE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F15D-410F-4485-84DA-8ACE8185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70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CE5-E5F4-44AF-A09E-09EC7A41ED22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4C7E-BF8C-434A-A02F-26CCE1AE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9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6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2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CC462FB-908C-4A1A-BD22-38D6898C86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2" descr="控股集团LOGO-01.png">
            <a:extLst>
              <a:ext uri="{FF2B5EF4-FFF2-40B4-BE49-F238E27FC236}">
                <a16:creationId xmlns:a16="http://schemas.microsoft.com/office/drawing/2014/main" id="{8749FC60-FD3D-460E-B57F-CDE023BAC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-690562" y="120927"/>
            <a:ext cx="54530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774D830-AB47-433C-B685-5495D3875C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B4A304-9858-44CD-B008-248072E4E0EA}"/>
              </a:ext>
            </a:extLst>
          </p:cNvPr>
          <p:cNvSpPr txBox="1"/>
          <p:nvPr userDrawn="1"/>
        </p:nvSpPr>
        <p:spPr>
          <a:xfrm>
            <a:off x="861389" y="4447474"/>
            <a:ext cx="518456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5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EC7887-BA0D-4AEF-808C-EEAE42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F5B58-26D5-4D7B-8E62-0274F80B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18F950-7097-4F70-BF7B-97FA8A54E32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42DB17E-AE5B-423A-9601-0183E36A4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3E2B2309-D8B1-4D8F-ADF8-2952136FF1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60" y="812800"/>
            <a:ext cx="11180340" cy="5543550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10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CF1C0D9-FDA0-439E-93D1-620B1E9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A7C5306-E68D-43D0-9634-5F82DC34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50E5CD-6E17-45AC-9BE3-BE8A6FEC0CA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9A99F54-8841-4B38-B8C7-F0A6888B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  <p:sp>
        <p:nvSpPr>
          <p:cNvPr id="13" name="内容占位符 17">
            <a:extLst>
              <a:ext uri="{FF2B5EF4-FFF2-40B4-BE49-F238E27FC236}">
                <a16:creationId xmlns:a16="http://schemas.microsoft.com/office/drawing/2014/main" id="{E1CC6792-336F-4296-8D3A-A864CEA639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3659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17">
            <a:extLst>
              <a:ext uri="{FF2B5EF4-FFF2-40B4-BE49-F238E27FC236}">
                <a16:creationId xmlns:a16="http://schemas.microsoft.com/office/drawing/2014/main" id="{A9A1C747-345E-4655-833F-BC20DFB6F8B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827" y="812799"/>
            <a:ext cx="5508000" cy="5299765"/>
          </a:xfrm>
        </p:spPr>
        <p:txBody>
          <a:bodyPr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2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8000" indent="-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72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207-A712-4C45-A99D-EF33558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3B5F3-F37B-4E12-AF60-38D636CE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8E2C4-181E-4BB4-A311-30269B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2A58A0-DCF2-4A82-8E12-873C406D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F35767-1A57-40D9-9C07-FEAD8F59F431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2784E889-6A2C-4F4C-ACE3-1273A9F49C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27658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350C2-B9CC-44AC-9654-FBC5557A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E8594-5D4B-4150-B914-B7A0EC8A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B2988-BDFE-449E-85B8-F58122B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EB0CB-2CF6-43AD-B879-A37622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453DC-48D9-40FF-B125-DFA2FC6A8493}"/>
              </a:ext>
            </a:extLst>
          </p:cNvPr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rgbClr val="0E539A"/>
          </a:solidFill>
          <a:ln>
            <a:solidFill>
              <a:srgbClr val="0E5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5B4CDF48-65BD-4BFA-8317-6DE0C1546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20</a:t>
            </a:r>
            <a:r>
              <a:rPr lang="zh-CN" altLang="en-US" dirty="0"/>
              <a:t>号字体 加粗）</a:t>
            </a:r>
          </a:p>
        </p:txBody>
      </p:sp>
    </p:spTree>
    <p:extLst>
      <p:ext uri="{BB962C8B-B14F-4D97-AF65-F5344CB8AC3E}">
        <p14:creationId xmlns:p14="http://schemas.microsoft.com/office/powerpoint/2010/main" val="171339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8325C54-4C65-4646-95D7-A56B5ECB9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57" y="-13469"/>
            <a:ext cx="12277058" cy="687515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3FB92-A60E-4FF2-8EF2-0EE2CB2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2" descr="控股集团LOGO-01.png">
            <a:extLst>
              <a:ext uri="{FF2B5EF4-FFF2-40B4-BE49-F238E27FC236}">
                <a16:creationId xmlns:a16="http://schemas.microsoft.com/office/drawing/2014/main" id="{43284C6D-D29D-4C80-9F83-5293541029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0"/>
          <a:stretch>
            <a:fillRect/>
          </a:stretch>
        </p:blipFill>
        <p:spPr bwMode="auto">
          <a:xfrm>
            <a:off x="3013078" y="1401766"/>
            <a:ext cx="545147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603A98AB-1F89-4D3E-B429-592230253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05200" y="3478214"/>
            <a:ext cx="4510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169SSS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30480"/>
            <a:ext cx="12245975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DA7EF9-03B6-4E62-97CA-1F0999B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983F-615C-4FE1-9EB5-6EF9534E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14AD5-B6A5-4F48-B326-972F1BBA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372D-DEBC-49DC-8A21-C7C09137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69B3-E57B-462E-BC94-A3A0A20CFD5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EAE00-970A-4BE6-AE93-5442D3B2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0" t="35554" r="20152" b="53334"/>
          <a:stretch/>
        </p:blipFill>
        <p:spPr>
          <a:xfrm>
            <a:off x="482452" y="6400212"/>
            <a:ext cx="1191960" cy="27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13A32E-AA6B-4CD6-BA72-D3A89DD50E0B}"/>
              </a:ext>
            </a:extLst>
          </p:cNvPr>
          <p:cNvSpPr txBox="1"/>
          <p:nvPr userDrawn="1"/>
        </p:nvSpPr>
        <p:spPr>
          <a:xfrm>
            <a:off x="8445501" y="6400413"/>
            <a:ext cx="3508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协同创新中心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/Collaborative Innovation Center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-45923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877200" y="-1991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47447200" y="241300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58877200" y="24739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陶子扬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2022.6.8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前言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并发</a:t>
            </a:r>
            <a:r>
              <a:rPr lang="zh-CN" altLang="en-US" dirty="0"/>
              <a:t>执行是减少端到端时延的重要方式，也是项目的重点方向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传统</a:t>
            </a:r>
            <a:r>
              <a:rPr lang="en-US" altLang="zh-CN" dirty="0"/>
              <a:t>GPU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优先级反转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任务忙等待</a:t>
            </a:r>
            <a:r>
              <a:rPr lang="zh-CN" altLang="en-US" dirty="0"/>
              <a:t>的问题，这里提出了一种可以解决这些问题的方案</a:t>
            </a:r>
          </a:p>
        </p:txBody>
      </p:sp>
    </p:spTree>
    <p:extLst>
      <p:ext uri="{BB962C8B-B14F-4D97-AF65-F5344CB8AC3E}">
        <p14:creationId xmlns:p14="http://schemas.microsoft.com/office/powerpoint/2010/main" val="155487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EC8F2A2-C681-41DF-8C62-D96BD6033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192337"/>
            <a:ext cx="7181850" cy="267652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基础执行模型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本身不支持抢占，访问请求按到达顺序处理，不考虑任务的优先级和调度策略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任务分解为 </a:t>
            </a:r>
            <a:r>
              <a:rPr lang="zh-CN" altLang="en-US" dirty="0">
                <a:solidFill>
                  <a:srgbClr val="FF0000"/>
                </a:solidFill>
              </a:rPr>
              <a:t>一般执行模块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，一般访问模块全部在</a:t>
            </a:r>
            <a:r>
              <a:rPr lang="en-US" altLang="zh-CN" dirty="0"/>
              <a:t>CPU</a:t>
            </a:r>
            <a:r>
              <a:rPr lang="zh-CN" altLang="en-US" dirty="0"/>
              <a:t>上执行，</a:t>
            </a:r>
            <a:r>
              <a:rPr lang="en-US" altLang="zh-CN" dirty="0"/>
              <a:t>GPU</a:t>
            </a:r>
            <a:r>
              <a:rPr lang="zh-CN" altLang="en-US" dirty="0"/>
              <a:t>访问模块包含了</a:t>
            </a:r>
            <a:r>
              <a:rPr lang="en-US" altLang="zh-CN" dirty="0"/>
              <a:t>GPU</a:t>
            </a:r>
            <a:r>
              <a:rPr lang="zh-CN" altLang="en-US" dirty="0"/>
              <a:t>操作和其他子操作，包括数据拷贝、发送执行命令等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 </a:t>
            </a:r>
            <a:r>
              <a:rPr lang="zh-CN" altLang="en-US" dirty="0"/>
              <a:t>时，任务会挂起或忙等待</a:t>
            </a:r>
          </a:p>
        </p:txBody>
      </p:sp>
    </p:spTree>
    <p:extLst>
      <p:ext uri="{BB962C8B-B14F-4D97-AF65-F5344CB8AC3E}">
        <p14:creationId xmlns:p14="http://schemas.microsoft.com/office/powerpoint/2010/main" val="36787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GPU</a:t>
            </a:r>
            <a:r>
              <a:rPr lang="zh-CN" altLang="en-US" dirty="0"/>
              <a:t>视为互斥单元，并且将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 </a:t>
            </a:r>
            <a:r>
              <a:rPr lang="zh-CN" altLang="en-US" dirty="0"/>
              <a:t>视为临界区，临界区由互斥锁保护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正在执行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 的任务，自身在</a:t>
            </a:r>
            <a:r>
              <a:rPr lang="en-US" altLang="zh-CN" dirty="0"/>
              <a:t>CPU</a:t>
            </a:r>
            <a:r>
              <a:rPr lang="zh-CN" altLang="en-US" dirty="0"/>
              <a:t>上忙等待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 </a:t>
            </a:r>
            <a:r>
              <a:rPr lang="zh-CN" altLang="en-US" dirty="0">
                <a:solidFill>
                  <a:srgbClr val="FF0000"/>
                </a:solidFill>
              </a:rPr>
              <a:t>实时同步协议 </a:t>
            </a:r>
            <a:r>
              <a:rPr lang="zh-CN" altLang="en-US" dirty="0"/>
              <a:t>来仲裁</a:t>
            </a:r>
            <a:r>
              <a:rPr lang="en-US" altLang="zh-CN" dirty="0"/>
              <a:t>GPU</a:t>
            </a:r>
            <a:r>
              <a:rPr lang="zh-CN" altLang="en-US" dirty="0"/>
              <a:t>使用权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当一个任务持有分配给不同核心的任务的共享资源时，这个任务的优先级提高到比系统中的任何任务的优先级都高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问题：优先级反转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基础调度模型（基于同步）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ED7AA7-844D-48FE-B45B-F3EC7695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79" y="2850916"/>
            <a:ext cx="4999441" cy="331510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042738-C78A-4C00-8D4E-FE33161008DD}"/>
              </a:ext>
            </a:extLst>
          </p:cNvPr>
          <p:cNvCxnSpPr/>
          <p:nvPr/>
        </p:nvCxnSpPr>
        <p:spPr>
          <a:xfrm>
            <a:off x="3200400" y="3312160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6A19F22-F76C-4AAF-9190-56603D3165DB}"/>
              </a:ext>
            </a:extLst>
          </p:cNvPr>
          <p:cNvSpPr txBox="1"/>
          <p:nvPr/>
        </p:nvSpPr>
        <p:spPr>
          <a:xfrm>
            <a:off x="2448198" y="3211130"/>
            <a:ext cx="752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高优先级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7E3536-8297-44BA-802F-D37A4806F98C}"/>
              </a:ext>
            </a:extLst>
          </p:cNvPr>
          <p:cNvSpPr txBox="1"/>
          <p:nvPr/>
        </p:nvSpPr>
        <p:spPr>
          <a:xfrm>
            <a:off x="2448198" y="4721764"/>
            <a:ext cx="752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低优先级</a:t>
            </a:r>
          </a:p>
        </p:txBody>
      </p:sp>
    </p:spTree>
    <p:extLst>
      <p:ext uri="{BB962C8B-B14F-4D97-AF65-F5344CB8AC3E}">
        <p14:creationId xmlns:p14="http://schemas.microsoft.com/office/powerpoint/2010/main" val="24046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设计一个专用于</a:t>
            </a:r>
            <a:r>
              <a:rPr lang="en-US" altLang="zh-CN" dirty="0"/>
              <a:t>GPU</a:t>
            </a:r>
            <a:r>
              <a:rPr lang="zh-CN" altLang="en-US" dirty="0"/>
              <a:t>服务的任务接收并处理其他</a:t>
            </a:r>
            <a:r>
              <a:rPr lang="en-US" altLang="zh-CN" dirty="0"/>
              <a:t>GPU</a:t>
            </a:r>
            <a:r>
              <a:rPr lang="zh-CN" altLang="en-US" dirty="0"/>
              <a:t>请求，服务任务拥有系统中最高的优先级以确保避免被抢占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正在执行 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访问模块</a:t>
            </a:r>
            <a:r>
              <a:rPr lang="zh-CN" altLang="en-US" dirty="0"/>
              <a:t> 的任务，自身在</a:t>
            </a:r>
            <a:r>
              <a:rPr lang="en-US" altLang="zh-CN" dirty="0"/>
              <a:t>CPU</a:t>
            </a:r>
            <a:r>
              <a:rPr lang="zh-CN" altLang="en-US" dirty="0"/>
              <a:t>上挂起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改进调度模型（基于服务）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D75BF7-7E22-4869-AFA0-7F2481CCF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316236"/>
            <a:ext cx="7210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改进方法会引进新的时间开销：发送</a:t>
            </a:r>
            <a:r>
              <a:rPr lang="en-US" altLang="zh-CN" dirty="0"/>
              <a:t>GPU</a:t>
            </a:r>
            <a:r>
              <a:rPr lang="zh-CN" altLang="en-US" dirty="0"/>
              <a:t>请求、唤醒服务任务、请求排队、检查最高优先级任务、通知请求完成。用</a:t>
            </a:r>
            <a:r>
              <a:rPr lang="el-GR" altLang="zh-CN" dirty="0"/>
              <a:t>ε</a:t>
            </a:r>
            <a:r>
              <a:rPr lang="zh-CN" altLang="en-US" dirty="0"/>
              <a:t>表示这些额外时间开销的上限。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改进调度模型（基于服务）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B45EC-D22F-450B-8B0E-F4198D294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41" y="1828800"/>
            <a:ext cx="6255320" cy="4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9906F2-5015-4F02-AB1C-87D98A768B84}"/>
              </a:ext>
            </a:extLst>
          </p:cNvPr>
          <p:cNvSpPr txBox="1"/>
          <p:nvPr/>
        </p:nvSpPr>
        <p:spPr>
          <a:xfrm>
            <a:off x="449942" y="1146629"/>
            <a:ext cx="11045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评估</a:t>
            </a:r>
            <a:r>
              <a:rPr lang="en-US" altLang="zh-CN" dirty="0" err="1"/>
              <a:t>orin</a:t>
            </a:r>
            <a:r>
              <a:rPr lang="zh-CN" altLang="en-US" dirty="0"/>
              <a:t>上的</a:t>
            </a:r>
            <a:r>
              <a:rPr lang="en-US" altLang="zh-CN" dirty="0"/>
              <a:t>GPU</a:t>
            </a:r>
            <a:r>
              <a:rPr lang="zh-CN" altLang="en-US" dirty="0"/>
              <a:t>性能，主要基于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算力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数据拷贝时延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发送命令时延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orin</a:t>
            </a:r>
            <a:r>
              <a:rPr lang="zh-CN" altLang="en-US" dirty="0"/>
              <a:t>上复现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改进调度模型</a:t>
            </a:r>
            <a:r>
              <a:rPr lang="zh-CN" altLang="en-US" dirty="0"/>
              <a:t>，并进行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基础调度模型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改进调度模型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的对比性能测试，主要测试多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任务并发情况下的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单任务时延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数据链端到端时延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81521" y="66776"/>
            <a:ext cx="569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后续工作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7745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aa83aca-28a5-4ffb-92da-92f01bebcd63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82355</TotalTime>
  <Words>381</Words>
  <Application>Microsoft Office PowerPoint</Application>
  <PresentationFormat>宽屏</PresentationFormat>
  <Paragraphs>71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Microsoft YaHei UI</vt:lpstr>
      <vt:lpstr>等线</vt:lpstr>
      <vt:lpstr>微软雅黑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王成辉</dc:creator>
  <cp:lastModifiedBy>陶子扬</cp:lastModifiedBy>
  <cp:revision>6258</cp:revision>
  <dcterms:created xsi:type="dcterms:W3CDTF">2021-04-19T00:55:55Z</dcterms:created>
  <dcterms:modified xsi:type="dcterms:W3CDTF">2022-06-09T06:57:38Z</dcterms:modified>
</cp:coreProperties>
</file>