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8" autoAdjust="0"/>
    <p:restoredTop sz="94660"/>
  </p:normalViewPr>
  <p:slideViewPr>
    <p:cSldViewPr snapToGrid="0">
      <p:cViewPr>
        <p:scale>
          <a:sx n="125" d="100"/>
          <a:sy n="125" d="100"/>
        </p:scale>
        <p:origin x="-30" y="29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DF50-EC4C-E478-7991-309DA0F7F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1FBE5-7A2B-7301-655C-CAA51F7A6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B28E1-49B8-5371-D8FD-A009913D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030-B3D2-4EC9-A407-AFA0C4107849}" type="datetimeFigureOut">
              <a:rPr lang="sk-SK" smtClean="0"/>
              <a:t>18. 2. 2024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C3408-B219-22CE-8CBE-602FB13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07632-51FD-8C6D-E453-01110998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FE98-9AC6-4F62-A48F-AAEE16C23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513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EAC8-65DE-945F-3FD2-B36FBA24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8DA82-6E9F-0269-BDD7-17375D921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026E1-3B50-905C-C201-F0D0D386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030-B3D2-4EC9-A407-AFA0C4107849}" type="datetimeFigureOut">
              <a:rPr lang="sk-SK" smtClean="0"/>
              <a:t>18. 2. 2024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E4295-03A1-C734-D5E3-3C454849C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66C9B-D12A-BD4B-005E-ED4EF7A9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FE98-9AC6-4F62-A48F-AAEE16C23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383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C55CC8-999B-F839-6932-C8903F7F0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CC081-1D50-88ED-8491-601FD58CC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DAD0E-FDF4-2280-4FDA-5D5CA3D8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030-B3D2-4EC9-A407-AFA0C4107849}" type="datetimeFigureOut">
              <a:rPr lang="sk-SK" smtClean="0"/>
              <a:t>18. 2. 2024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99C5D-21E9-C04E-E548-4913DE04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DC71-586A-0FB4-F0ED-3589438F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FE98-9AC6-4F62-A48F-AAEE16C23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752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4DA7-57A3-4B71-5706-B6816669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C7ECE-E45A-3347-3E55-169FD6F53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AC900-5D9D-A027-657B-E52B5D87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030-B3D2-4EC9-A407-AFA0C4107849}" type="datetimeFigureOut">
              <a:rPr lang="sk-SK" smtClean="0"/>
              <a:t>18. 2. 2024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C3AFD-17FE-D7F3-81BA-CED9163A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0B007-D7C2-8212-D0D0-1021EB31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FE98-9AC6-4F62-A48F-AAEE16C23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734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4E5E-6E93-F4F6-501E-A02491404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A4FC4-8FE2-8BB9-4F42-FC790B92F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32998-CB53-A7AC-165B-9DDC0A84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030-B3D2-4EC9-A407-AFA0C4107849}" type="datetimeFigureOut">
              <a:rPr lang="sk-SK" smtClean="0"/>
              <a:t>18. 2. 2024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CD5A9-6336-C2ED-DB20-026ADA43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9EBCB-1392-8D50-42E4-479196E1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FE98-9AC6-4F62-A48F-AAEE16C23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167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163A-40A4-3044-FBFD-C5EEB6BC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1433D-C395-561F-32F6-544AA1676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35129-1626-2D71-8364-922D54AD5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5B975-3463-DC30-5D20-C68B128B7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030-B3D2-4EC9-A407-AFA0C4107849}" type="datetimeFigureOut">
              <a:rPr lang="sk-SK" smtClean="0"/>
              <a:t>18. 2. 2024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E5C69-6A6A-2E68-5088-899112FE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E30BF-D7AD-4C28-7D81-14DF53D0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FE98-9AC6-4F62-A48F-AAEE16C23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720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1ADA-6087-DB14-914A-C603024D0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1280A-A074-BA83-F068-363F5A534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6F8AF-92C2-7813-6DC0-C52AD39F4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1BCBA-6BB9-4DB7-EC36-4BF646C80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D79644-83AB-4CD3-26DF-559218A71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E046A8-0D66-A322-A707-D6AF0025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030-B3D2-4EC9-A407-AFA0C4107849}" type="datetimeFigureOut">
              <a:rPr lang="sk-SK" smtClean="0"/>
              <a:t>18. 2. 2024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75C0D-0C0B-4EB0-B47F-8448BE208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D05F6B-C8AD-21A4-80B7-7FEDA9A2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FE98-9AC6-4F62-A48F-AAEE16C23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472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D1EB-35DD-6744-B592-A48F8E5D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C2D828-3BC7-AB55-7B50-BD36C20C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030-B3D2-4EC9-A407-AFA0C4107849}" type="datetimeFigureOut">
              <a:rPr lang="sk-SK" smtClean="0"/>
              <a:t>18. 2. 2024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91A6D-419B-DC4D-DCBE-D936A7CF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91DA9-EDBC-DDAA-6B42-12BDA3AE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FE98-9AC6-4F62-A48F-AAEE16C23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648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0E7D85-CB4A-E49C-794A-899F768F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030-B3D2-4EC9-A407-AFA0C4107849}" type="datetimeFigureOut">
              <a:rPr lang="sk-SK" smtClean="0"/>
              <a:t>18. 2. 2024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BE9E5-465C-4AE9-3CFF-C7F6DC33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E59E7-EA34-F11F-B114-00799875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FE98-9AC6-4F62-A48F-AAEE16C23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107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DFCF-81EC-93A1-1FA3-0B09124B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D1124-B75C-1D2F-EAAA-A3E417F16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6A352-03DD-7A46-E5F2-259F0D306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55519-4FCC-7E88-8BA8-E568A9CE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030-B3D2-4EC9-A407-AFA0C4107849}" type="datetimeFigureOut">
              <a:rPr lang="sk-SK" smtClean="0"/>
              <a:t>18. 2. 2024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A7DFE-AE7F-4DC0-93F6-2FB0CA96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90439-0649-38B8-0255-184EF051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FE98-9AC6-4F62-A48F-AAEE16C23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9286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2B8D6-EA36-F4F1-4201-980A10A78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58C859-89FE-C8CE-C6DA-A56886190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C1D47-6C72-C2EA-E794-654A6D35E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A8A04-408E-E525-4867-CEBAFB9B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030-B3D2-4EC9-A407-AFA0C4107849}" type="datetimeFigureOut">
              <a:rPr lang="sk-SK" smtClean="0"/>
              <a:t>18. 2. 2024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68712-F08C-FB7D-DF72-DCEC9633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6E95A-28BB-6DB1-BFAD-B7BD82B2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FE98-9AC6-4F62-A48F-AAEE16C23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5180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A5DFF-268D-A232-505F-22D9AB30B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E6A08-2288-932C-5FEA-91940173D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A91E9-1BE1-A115-52BF-BB38BF720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20030-B3D2-4EC9-A407-AFA0C4107849}" type="datetimeFigureOut">
              <a:rPr lang="sk-SK" smtClean="0"/>
              <a:t>18. 2. 2024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0223C-FC0F-E598-E71A-8C77B39B1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4132E-70E4-DE6A-D7E6-8068C8EF7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7FE98-9AC6-4F62-A48F-AAEE16C23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372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2;p38">
            <a:extLst>
              <a:ext uri="{FF2B5EF4-FFF2-40B4-BE49-F238E27FC236}">
                <a16:creationId xmlns:a16="http://schemas.microsoft.com/office/drawing/2014/main" id="{7D29E494-099C-8FED-CF24-B893ADAF8B5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88857" y="2438831"/>
            <a:ext cx="6014286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121212"/>
                </a:solidFill>
                <a:latin typeface="Montserrat ExtraBold" panose="00000900000000000000" pitchFamily="2" charset="0"/>
              </a:rPr>
              <a:t>Databázové systémy</a:t>
            </a:r>
            <a:endParaRPr sz="3600" dirty="0">
              <a:solidFill>
                <a:srgbClr val="121212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5" name="Google Shape;164;p38">
            <a:extLst>
              <a:ext uri="{FF2B5EF4-FFF2-40B4-BE49-F238E27FC236}">
                <a16:creationId xmlns:a16="http://schemas.microsoft.com/office/drawing/2014/main" id="{4A8DA0B8-CEFE-C2DF-35EC-DA61444D8B1A}"/>
              </a:ext>
            </a:extLst>
          </p:cNvPr>
          <p:cNvSpPr txBox="1">
            <a:spLocks/>
          </p:cNvSpPr>
          <p:nvPr/>
        </p:nvSpPr>
        <p:spPr>
          <a:xfrm>
            <a:off x="4465650" y="3309769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sk-SK" sz="220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Peter Bakaráč</a:t>
            </a:r>
          </a:p>
        </p:txBody>
      </p:sp>
      <p:cxnSp>
        <p:nvCxnSpPr>
          <p:cNvPr id="6" name="Google Shape;165;p38">
            <a:extLst>
              <a:ext uri="{FF2B5EF4-FFF2-40B4-BE49-F238E27FC236}">
                <a16:creationId xmlns:a16="http://schemas.microsoft.com/office/drawing/2014/main" id="{1A6F5C65-522D-23E0-2FAA-BF00B8E6917B}"/>
              </a:ext>
            </a:extLst>
          </p:cNvPr>
          <p:cNvCxnSpPr>
            <a:cxnSpLocks/>
          </p:cNvCxnSpPr>
          <p:nvPr/>
        </p:nvCxnSpPr>
        <p:spPr>
          <a:xfrm>
            <a:off x="4714500" y="3083531"/>
            <a:ext cx="2763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 descr="A black text with dots and letters&#10;&#10;Description automatically generated">
            <a:extLst>
              <a:ext uri="{FF2B5EF4-FFF2-40B4-BE49-F238E27FC236}">
                <a16:creationId xmlns:a16="http://schemas.microsoft.com/office/drawing/2014/main" id="{CF9B52AD-BAD3-30E8-D6C5-D47B90459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83" y="282025"/>
            <a:ext cx="2439156" cy="899075"/>
          </a:xfrm>
          <a:prstGeom prst="rect">
            <a:avLst/>
          </a:prstGeom>
        </p:spPr>
      </p:pic>
      <p:pic>
        <p:nvPicPr>
          <p:cNvPr id="12" name="Picture 11" descr="A blue and yellow snake with a feather&#10;&#10;Description automatically generated">
            <a:extLst>
              <a:ext uri="{FF2B5EF4-FFF2-40B4-BE49-F238E27FC236}">
                <a16:creationId xmlns:a16="http://schemas.microsoft.com/office/drawing/2014/main" id="{F29B6629-0196-CA98-F88F-50139DC1F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422" y="4207127"/>
            <a:ext cx="2439156" cy="2439156"/>
          </a:xfrm>
          <a:prstGeom prst="rect">
            <a:avLst/>
          </a:prstGeom>
        </p:spPr>
      </p:pic>
      <p:sp>
        <p:nvSpPr>
          <p:cNvPr id="13" name="Google Shape;164;p38">
            <a:extLst>
              <a:ext uri="{FF2B5EF4-FFF2-40B4-BE49-F238E27FC236}">
                <a16:creationId xmlns:a16="http://schemas.microsoft.com/office/drawing/2014/main" id="{7A4403A2-22A3-9F2A-3B4B-A76EA32185A3}"/>
              </a:ext>
            </a:extLst>
          </p:cNvPr>
          <p:cNvSpPr txBox="1">
            <a:spLocks/>
          </p:cNvSpPr>
          <p:nvPr/>
        </p:nvSpPr>
        <p:spPr>
          <a:xfrm>
            <a:off x="2545080" y="3774469"/>
            <a:ext cx="710184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200" b="1" dirty="0" err="1">
                <a:latin typeface="Montserrat ExtraLight"/>
                <a:ea typeface="Montserrat ExtraLight"/>
                <a:cs typeface="Montserrat ExtraLight"/>
                <a:sym typeface="Montserrat ExtraLight"/>
              </a:rPr>
              <a:t>Vytváranie</a:t>
            </a:r>
            <a:r>
              <a:rPr lang="en-US" sz="2200" b="1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2200" b="1" dirty="0" err="1">
                <a:latin typeface="Montserrat ExtraLight"/>
                <a:ea typeface="Montserrat ExtraLight"/>
                <a:cs typeface="Montserrat ExtraLight"/>
                <a:sym typeface="Montserrat ExtraLight"/>
              </a:rPr>
              <a:t>tabuliek</a:t>
            </a:r>
            <a:r>
              <a:rPr lang="en-US" sz="2200" b="1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 a </a:t>
            </a:r>
            <a:r>
              <a:rPr lang="en-US" sz="2200" b="1" dirty="0" err="1">
                <a:latin typeface="Montserrat ExtraLight"/>
                <a:ea typeface="Montserrat ExtraLight"/>
                <a:cs typeface="Montserrat ExtraLight"/>
                <a:sym typeface="Montserrat ExtraLight"/>
              </a:rPr>
              <a:t>vkladanie</a:t>
            </a:r>
            <a:r>
              <a:rPr lang="en-US" sz="2200" b="1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2200" b="1" dirty="0" err="1">
                <a:latin typeface="Montserrat ExtraLight"/>
                <a:ea typeface="Montserrat ExtraLight"/>
                <a:cs typeface="Montserrat ExtraLight"/>
                <a:sym typeface="Montserrat ExtraLight"/>
              </a:rPr>
              <a:t>údajov</a:t>
            </a:r>
            <a:endParaRPr lang="sk-SK" sz="2200" b="1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01184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38">
            <a:extLst>
              <a:ext uri="{FF2B5EF4-FFF2-40B4-BE49-F238E27FC236}">
                <a16:creationId xmlns:a16="http://schemas.microsoft.com/office/drawing/2014/main" id="{5B403AD8-4836-B1E0-F54F-0D968488241A}"/>
              </a:ext>
            </a:extLst>
          </p:cNvPr>
          <p:cNvSpPr txBox="1">
            <a:spLocks/>
          </p:cNvSpPr>
          <p:nvPr/>
        </p:nvSpPr>
        <p:spPr>
          <a:xfrm>
            <a:off x="594360" y="528349"/>
            <a:ext cx="710184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400" b="1" dirty="0" err="1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Tvorba</a:t>
            </a:r>
            <a:r>
              <a:rPr lang="en-US" sz="2400" b="1" dirty="0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2400" b="1" dirty="0" err="1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tabuliek</a:t>
            </a:r>
            <a:endParaRPr lang="sk-SK" sz="2400" b="1" dirty="0">
              <a:latin typeface="Montserrat SemiBold" panose="020F0502020204030204" pitchFamily="2" charset="0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5" name="Google Shape;164;p38">
            <a:extLst>
              <a:ext uri="{FF2B5EF4-FFF2-40B4-BE49-F238E27FC236}">
                <a16:creationId xmlns:a16="http://schemas.microsoft.com/office/drawing/2014/main" id="{3A0D4DC1-AD57-6088-CE0F-308F4F4FE52F}"/>
              </a:ext>
            </a:extLst>
          </p:cNvPr>
          <p:cNvSpPr txBox="1">
            <a:spLocks/>
          </p:cNvSpPr>
          <p:nvPr/>
        </p:nvSpPr>
        <p:spPr>
          <a:xfrm>
            <a:off x="2545080" y="2293620"/>
            <a:ext cx="7101840" cy="265164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CREATE TABLE </a:t>
            </a:r>
            <a:r>
              <a:rPr lang="en-US" sz="2200" b="1" dirty="0">
                <a:solidFill>
                  <a:srgbClr val="7030A0"/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[IF NOT EXISTS] </a:t>
            </a:r>
            <a:r>
              <a:rPr lang="en-US" sz="2200" b="1" dirty="0" err="1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meno_tabulky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(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	nazov_stlpca1 </a:t>
            </a:r>
            <a:r>
              <a:rPr lang="en-US" sz="22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datovy_typ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obmedzenia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,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	nazov_stlpca2 </a:t>
            </a:r>
            <a:r>
              <a:rPr lang="en-US" sz="22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datovy_typ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obmedzenia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,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	nazov_stlpca3 </a:t>
            </a:r>
            <a:r>
              <a:rPr lang="en-US" sz="22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datovy_typ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obmedzenia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,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)</a:t>
            </a:r>
            <a:endParaRPr lang="sk-SK" sz="2200" b="1" dirty="0">
              <a:latin typeface="Consolas" panose="020B0609020204030204" pitchFamily="49" charset="0"/>
              <a:ea typeface="Montserrat ExtraLight"/>
              <a:cs typeface="Montserrat ExtraLight"/>
              <a:sym typeface="Montserra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43275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39417-5194-A7FD-9709-C6957077C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38">
            <a:extLst>
              <a:ext uri="{FF2B5EF4-FFF2-40B4-BE49-F238E27FC236}">
                <a16:creationId xmlns:a16="http://schemas.microsoft.com/office/drawing/2014/main" id="{BD266724-F24F-D044-A0F0-BAC19D650C4A}"/>
              </a:ext>
            </a:extLst>
          </p:cNvPr>
          <p:cNvSpPr txBox="1">
            <a:spLocks/>
          </p:cNvSpPr>
          <p:nvPr/>
        </p:nvSpPr>
        <p:spPr>
          <a:xfrm>
            <a:off x="594360" y="528349"/>
            <a:ext cx="710184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400" b="1" dirty="0" err="1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Datové</a:t>
            </a:r>
            <a:r>
              <a:rPr lang="en-US" sz="2400" b="1" dirty="0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2400" b="1" dirty="0" err="1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typy</a:t>
            </a:r>
            <a:endParaRPr lang="sk-SK" sz="2400" b="1" dirty="0">
              <a:latin typeface="Montserrat SemiBold" panose="020F0502020204030204" pitchFamily="2" charset="0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5" name="Google Shape;164;p38">
            <a:extLst>
              <a:ext uri="{FF2B5EF4-FFF2-40B4-BE49-F238E27FC236}">
                <a16:creationId xmlns:a16="http://schemas.microsoft.com/office/drawing/2014/main" id="{BC347027-E738-4DB3-109B-3D0DE7E0883D}"/>
              </a:ext>
            </a:extLst>
          </p:cNvPr>
          <p:cNvSpPr txBox="1">
            <a:spLocks/>
          </p:cNvSpPr>
          <p:nvPr/>
        </p:nvSpPr>
        <p:spPr>
          <a:xfrm>
            <a:off x="7772400" y="5013960"/>
            <a:ext cx="4137660" cy="153912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000" b="1" dirty="0">
                <a:solidFill>
                  <a:srgbClr val="FF0000"/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CREATE TABLE </a:t>
            </a:r>
            <a:r>
              <a:rPr lang="en-US" sz="1000" b="1" dirty="0">
                <a:solidFill>
                  <a:srgbClr val="7030A0"/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[IF NOT EXISTS] </a:t>
            </a:r>
            <a:r>
              <a:rPr lang="en-US" sz="1000" b="1" dirty="0" err="1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meno_tabulky</a:t>
            </a:r>
            <a:r>
              <a:rPr lang="en-US" sz="10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(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0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	nazov_stlpca1 </a:t>
            </a:r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datovy_typ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10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obmedzenia</a:t>
            </a:r>
            <a:r>
              <a:rPr lang="en-US" sz="10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,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0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	nazov_stlpca2 </a:t>
            </a:r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datovy_typ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10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obmedzenia</a:t>
            </a:r>
            <a:r>
              <a:rPr lang="en-US" sz="10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,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0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	nazov_stlpca3 </a:t>
            </a:r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datovy_typ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10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obmedzenia</a:t>
            </a:r>
            <a:r>
              <a:rPr lang="en-US" sz="10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,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0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)</a:t>
            </a:r>
            <a:endParaRPr lang="sk-SK" sz="1000" b="1" dirty="0">
              <a:latin typeface="Consolas" panose="020B0609020204030204" pitchFamily="49" charset="0"/>
              <a:ea typeface="Montserrat ExtraLight"/>
              <a:cs typeface="Montserrat ExtraLight"/>
              <a:sym typeface="Montserrat ExtraLight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978E0E-BDC1-DCEB-286F-7C0F698BD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801378"/>
              </p:ext>
            </p:extLst>
          </p:nvPr>
        </p:nvGraphicFramePr>
        <p:xfrm>
          <a:off x="678180" y="1844040"/>
          <a:ext cx="108508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960">
                  <a:extLst>
                    <a:ext uri="{9D8B030D-6E8A-4147-A177-3AD203B41FA5}">
                      <a16:colId xmlns:a16="http://schemas.microsoft.com/office/drawing/2014/main" val="3209102602"/>
                    </a:ext>
                  </a:extLst>
                </a:gridCol>
                <a:gridCol w="3616960">
                  <a:extLst>
                    <a:ext uri="{9D8B030D-6E8A-4147-A177-3AD203B41FA5}">
                      <a16:colId xmlns:a16="http://schemas.microsoft.com/office/drawing/2014/main" val="3505247840"/>
                    </a:ext>
                  </a:extLst>
                </a:gridCol>
                <a:gridCol w="3616960">
                  <a:extLst>
                    <a:ext uri="{9D8B030D-6E8A-4147-A177-3AD203B41FA5}">
                      <a16:colId xmlns:a16="http://schemas.microsoft.com/office/drawing/2014/main" val="2071357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Dátový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typ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Popis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Príklad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498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NULL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chýbajúca</a:t>
                      </a:r>
                      <a:r>
                        <a:rPr lang="en-US" sz="1800" dirty="0"/>
                        <a:t> alebo </a:t>
                      </a:r>
                      <a:r>
                        <a:rPr lang="en-US" sz="1800" dirty="0" err="1"/>
                        <a:t>neznáma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hodnota</a:t>
                      </a:r>
                      <a:r>
                        <a:rPr lang="en-US" sz="1800" dirty="0"/>
                        <a:t> </a:t>
                      </a:r>
                      <a:endParaRPr lang="sk-SK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20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INTEGER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celé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číslo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REAL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reálne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číslo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14.7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389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TEXT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text, </a:t>
                      </a:r>
                      <a:r>
                        <a:rPr lang="en-US" dirty="0" err="1"/>
                        <a:t>dátum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</a:t>
                      </a:r>
                      <a:r>
                        <a:rPr lang="en-US" dirty="0" err="1"/>
                        <a:t>Ahoj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svet</a:t>
                      </a:r>
                      <a:r>
                        <a:rPr lang="en-US" dirty="0"/>
                        <a:t>!’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58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BLOB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binárne</a:t>
                      </a:r>
                      <a:r>
                        <a:rPr lang="en-US" dirty="0"/>
                        <a:t> data (binary large object)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x'5065746b6f'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831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29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5B8B5-323D-D2F9-51AE-DAC8E8494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38">
            <a:extLst>
              <a:ext uri="{FF2B5EF4-FFF2-40B4-BE49-F238E27FC236}">
                <a16:creationId xmlns:a16="http://schemas.microsoft.com/office/drawing/2014/main" id="{E8E6FEDA-7250-9FC1-A351-54048983D202}"/>
              </a:ext>
            </a:extLst>
          </p:cNvPr>
          <p:cNvSpPr txBox="1">
            <a:spLocks/>
          </p:cNvSpPr>
          <p:nvPr/>
        </p:nvSpPr>
        <p:spPr>
          <a:xfrm>
            <a:off x="594360" y="528349"/>
            <a:ext cx="710184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400" b="1" dirty="0" err="1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Obmedzenia</a:t>
            </a:r>
            <a:r>
              <a:rPr lang="en-US" sz="2400" b="1" dirty="0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2400" b="1" dirty="0" err="1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stĺpcov</a:t>
            </a:r>
            <a:endParaRPr lang="sk-SK" sz="2400" b="1" dirty="0">
              <a:latin typeface="Montserrat SemiBold" panose="020F0502020204030204" pitchFamily="2" charset="0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5" name="Google Shape;164;p38">
            <a:extLst>
              <a:ext uri="{FF2B5EF4-FFF2-40B4-BE49-F238E27FC236}">
                <a16:creationId xmlns:a16="http://schemas.microsoft.com/office/drawing/2014/main" id="{20CAEB1F-C8DB-A5EA-6E67-35B2CAC14F59}"/>
              </a:ext>
            </a:extLst>
          </p:cNvPr>
          <p:cNvSpPr txBox="1">
            <a:spLocks/>
          </p:cNvSpPr>
          <p:nvPr/>
        </p:nvSpPr>
        <p:spPr>
          <a:xfrm>
            <a:off x="7772400" y="5013960"/>
            <a:ext cx="4137660" cy="153912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000" b="1" dirty="0">
                <a:solidFill>
                  <a:srgbClr val="FF0000"/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CREATE TABLE </a:t>
            </a:r>
            <a:r>
              <a:rPr lang="en-US" sz="1000" b="1" dirty="0">
                <a:solidFill>
                  <a:srgbClr val="7030A0"/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[IF NOT EXISTS] </a:t>
            </a:r>
            <a:r>
              <a:rPr lang="en-US" sz="1000" b="1" dirty="0" err="1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meno_tabulky</a:t>
            </a:r>
            <a:r>
              <a:rPr lang="en-US" sz="10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(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0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	nazov_stlpca1 </a:t>
            </a:r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datovy_typ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10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obmedzenia</a:t>
            </a:r>
            <a:r>
              <a:rPr lang="en-US" sz="10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,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0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	nazov_stlpca2 </a:t>
            </a:r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datovy_typ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10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obmedzenia</a:t>
            </a:r>
            <a:r>
              <a:rPr lang="en-US" sz="10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,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0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	nazov_stlpca3 </a:t>
            </a:r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datovy_typ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10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obmedzenia</a:t>
            </a:r>
            <a:r>
              <a:rPr lang="en-US" sz="10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,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0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)</a:t>
            </a:r>
            <a:endParaRPr lang="sk-SK" sz="1000" b="1" dirty="0">
              <a:latin typeface="Consolas" panose="020B0609020204030204" pitchFamily="49" charset="0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F6C60C-FD5D-C9BE-2455-124210015BE8}"/>
              </a:ext>
            </a:extLst>
          </p:cNvPr>
          <p:cNvSpPr txBox="1"/>
          <p:nvPr/>
        </p:nvSpPr>
        <p:spPr>
          <a:xfrm>
            <a:off x="883920" y="1844040"/>
            <a:ext cx="9563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NOT NULL </a:t>
            </a:r>
            <a:r>
              <a:rPr lang="en-US" dirty="0"/>
              <a:t>– </a:t>
            </a:r>
            <a:r>
              <a:rPr lang="en-US" dirty="0" err="1"/>
              <a:t>nebude</a:t>
            </a:r>
            <a:r>
              <a:rPr lang="en-US" dirty="0"/>
              <a:t> </a:t>
            </a:r>
            <a:r>
              <a:rPr lang="en-US" dirty="0" err="1"/>
              <a:t>akceptovaná</a:t>
            </a:r>
            <a:r>
              <a:rPr lang="en-US" dirty="0"/>
              <a:t> </a:t>
            </a:r>
            <a:r>
              <a:rPr lang="en-US" dirty="0" err="1"/>
              <a:t>chýbajúca</a:t>
            </a:r>
            <a:r>
              <a:rPr lang="en-US" dirty="0"/>
              <a:t> </a:t>
            </a:r>
            <a:r>
              <a:rPr lang="en-US" dirty="0" err="1"/>
              <a:t>hodnota</a:t>
            </a:r>
            <a:r>
              <a:rPr lang="en-US" dirty="0"/>
              <a:t>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PRIMARY KEY </a:t>
            </a:r>
            <a:r>
              <a:rPr lang="en-US" dirty="0"/>
              <a:t>– </a:t>
            </a:r>
            <a:r>
              <a:rPr lang="en-US" dirty="0" err="1"/>
              <a:t>unikátny</a:t>
            </a:r>
            <a:r>
              <a:rPr lang="en-US" dirty="0"/>
              <a:t> </a:t>
            </a:r>
            <a:r>
              <a:rPr lang="en-US" dirty="0" err="1"/>
              <a:t>identifikátor</a:t>
            </a:r>
            <a:r>
              <a:rPr lang="en-US" dirty="0"/>
              <a:t> </a:t>
            </a:r>
            <a:r>
              <a:rPr lang="en-US" dirty="0" err="1"/>
              <a:t>riadku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UNIQUE</a:t>
            </a:r>
            <a:r>
              <a:rPr lang="en-US" dirty="0"/>
              <a:t> – </a:t>
            </a:r>
            <a:r>
              <a:rPr lang="en-US" dirty="0" err="1"/>
              <a:t>hodnota</a:t>
            </a:r>
            <a:r>
              <a:rPr lang="en-US" dirty="0"/>
              <a:t> </a:t>
            </a:r>
            <a:r>
              <a:rPr lang="en-US" dirty="0" err="1"/>
              <a:t>musí</a:t>
            </a:r>
            <a:r>
              <a:rPr lang="en-US" dirty="0"/>
              <a:t> byť </a:t>
            </a:r>
            <a:r>
              <a:rPr lang="en-US" dirty="0" err="1"/>
              <a:t>unikátna</a:t>
            </a:r>
            <a:r>
              <a:rPr lang="en-US" dirty="0"/>
              <a:t> v celom </a:t>
            </a:r>
            <a:r>
              <a:rPr lang="en-US" dirty="0" err="1"/>
              <a:t>stĺpci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CHECK</a:t>
            </a:r>
            <a:r>
              <a:rPr lang="en-US" dirty="0"/>
              <a:t> – </a:t>
            </a:r>
            <a:r>
              <a:rPr lang="en-US" dirty="0" err="1"/>
              <a:t>vyhodnotí</a:t>
            </a:r>
            <a:r>
              <a:rPr lang="en-US" dirty="0"/>
              <a:t> </a:t>
            </a:r>
            <a:r>
              <a:rPr lang="en-US" dirty="0" err="1"/>
              <a:t>pravdivosť</a:t>
            </a:r>
            <a:r>
              <a:rPr lang="en-US" dirty="0"/>
              <a:t> </a:t>
            </a:r>
            <a:r>
              <a:rPr lang="en-US" dirty="0" err="1"/>
              <a:t>výrazu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vkladaní</a:t>
            </a:r>
            <a:r>
              <a:rPr lang="en-US" dirty="0"/>
              <a:t> alebo </a:t>
            </a:r>
            <a:r>
              <a:rPr lang="en-US" dirty="0" err="1"/>
              <a:t>upravovaní</a:t>
            </a:r>
            <a:r>
              <a:rPr lang="en-US" dirty="0"/>
              <a:t> </a:t>
            </a:r>
            <a:r>
              <a:rPr lang="en-US" dirty="0" err="1"/>
              <a:t>dát</a:t>
            </a:r>
            <a:r>
              <a:rPr lang="en-US" dirty="0"/>
              <a:t> v </a:t>
            </a:r>
            <a:r>
              <a:rPr lang="en-US" dirty="0" err="1"/>
              <a:t>tabuľke</a:t>
            </a:r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1256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37E95-8C2B-0072-0858-0B6CEAF28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38">
            <a:extLst>
              <a:ext uri="{FF2B5EF4-FFF2-40B4-BE49-F238E27FC236}">
                <a16:creationId xmlns:a16="http://schemas.microsoft.com/office/drawing/2014/main" id="{63296136-F7BC-0D0F-5EA3-DBEE7BF12AB6}"/>
              </a:ext>
            </a:extLst>
          </p:cNvPr>
          <p:cNvSpPr txBox="1">
            <a:spLocks/>
          </p:cNvSpPr>
          <p:nvPr/>
        </p:nvSpPr>
        <p:spPr>
          <a:xfrm>
            <a:off x="594360" y="528349"/>
            <a:ext cx="710184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400" b="1" dirty="0" err="1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Príklad</a:t>
            </a:r>
            <a:r>
              <a:rPr lang="en-US" sz="2400" b="1" dirty="0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2400" b="1" dirty="0" err="1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tvorby</a:t>
            </a:r>
            <a:r>
              <a:rPr lang="en-US" sz="2400" b="1" dirty="0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2400" b="1" dirty="0" err="1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tabuľky</a:t>
            </a:r>
            <a:endParaRPr lang="sk-SK" sz="2400" b="1" dirty="0">
              <a:latin typeface="Montserrat SemiBold" panose="020F0502020204030204" pitchFamily="2" charset="0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5" name="Google Shape;164;p38">
            <a:extLst>
              <a:ext uri="{FF2B5EF4-FFF2-40B4-BE49-F238E27FC236}">
                <a16:creationId xmlns:a16="http://schemas.microsoft.com/office/drawing/2014/main" id="{82765E01-47AD-38E6-FB95-1573168072D0}"/>
              </a:ext>
            </a:extLst>
          </p:cNvPr>
          <p:cNvSpPr txBox="1">
            <a:spLocks/>
          </p:cNvSpPr>
          <p:nvPr/>
        </p:nvSpPr>
        <p:spPr>
          <a:xfrm>
            <a:off x="2545080" y="1356360"/>
            <a:ext cx="7101840" cy="4655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CREATE TABLE </a:t>
            </a:r>
            <a:r>
              <a:rPr lang="en-US" sz="2200" b="1" dirty="0">
                <a:solidFill>
                  <a:srgbClr val="7030A0"/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IF NOT EXISTS </a:t>
            </a:r>
            <a:r>
              <a:rPr lang="en-US" sz="2200" b="1" dirty="0" err="1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zamestnanci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(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	id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integer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PRIMARY KEY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,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	</a:t>
            </a:r>
            <a:r>
              <a:rPr lang="en-US" sz="2200" b="1" dirty="0" err="1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meno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text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NOT NULL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,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	</a:t>
            </a:r>
            <a:r>
              <a:rPr lang="en-US" sz="2200" b="1" dirty="0" err="1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pozicia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text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NOT NULL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,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	</a:t>
            </a:r>
            <a:r>
              <a:rPr lang="en-US" sz="2200" b="1" dirty="0" err="1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vek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integer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CHECK(</a:t>
            </a:r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vek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&gt;= 18)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	</a:t>
            </a:r>
            <a:r>
              <a:rPr lang="en-US" sz="2200" b="1" dirty="0" err="1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nastup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text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NOT NULL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,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	</a:t>
            </a:r>
            <a:r>
              <a:rPr lang="en-US" sz="2200" b="1" dirty="0" err="1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kontakt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text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NOT NULL UNIQUE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,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	</a:t>
            </a:r>
            <a:r>
              <a:rPr lang="en-US" sz="2200" b="1" dirty="0" err="1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ukoncenie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text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)</a:t>
            </a:r>
            <a:endParaRPr lang="sk-SK" sz="2200" b="1" dirty="0">
              <a:latin typeface="Consolas" panose="020B0609020204030204" pitchFamily="49" charset="0"/>
              <a:ea typeface="Montserrat ExtraLight"/>
              <a:cs typeface="Montserrat ExtraLight"/>
              <a:sym typeface="Montserra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18768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66D34-3B7B-EB2B-6C9F-A3B0A558C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38">
            <a:extLst>
              <a:ext uri="{FF2B5EF4-FFF2-40B4-BE49-F238E27FC236}">
                <a16:creationId xmlns:a16="http://schemas.microsoft.com/office/drawing/2014/main" id="{29498289-52F8-7D82-A3A1-7900555E2420}"/>
              </a:ext>
            </a:extLst>
          </p:cNvPr>
          <p:cNvSpPr txBox="1">
            <a:spLocks/>
          </p:cNvSpPr>
          <p:nvPr/>
        </p:nvSpPr>
        <p:spPr>
          <a:xfrm>
            <a:off x="594360" y="528349"/>
            <a:ext cx="710184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400" b="1" dirty="0" err="1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Tvorba</a:t>
            </a:r>
            <a:r>
              <a:rPr lang="en-US" sz="2400" b="1" dirty="0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2400" b="1" dirty="0" err="1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tabuliek</a:t>
            </a:r>
            <a:endParaRPr lang="sk-SK" sz="2400" b="1" dirty="0">
              <a:latin typeface="Montserrat SemiBold" panose="020F0502020204030204" pitchFamily="2" charset="0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14C13B-380D-1E30-593E-7DE7BDA5E106}"/>
              </a:ext>
            </a:extLst>
          </p:cNvPr>
          <p:cNvSpPr txBox="1"/>
          <p:nvPr/>
        </p:nvSpPr>
        <p:spPr>
          <a:xfrm>
            <a:off x="1402080" y="3040380"/>
            <a:ext cx="7498080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sql_dotaz</a:t>
            </a:r>
            <a:r>
              <a:rPr lang="en-US" dirty="0">
                <a:latin typeface="Consolas" panose="020B0609020204030204" pitchFamily="49" charset="0"/>
              </a:rPr>
              <a:t> = “CREATE TABLE …”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c = </a:t>
            </a:r>
            <a:r>
              <a:rPr lang="en-US" dirty="0" err="1">
                <a:latin typeface="Consolas" panose="020B0609020204030204" pitchFamily="49" charset="0"/>
              </a:rPr>
              <a:t>conn.cursor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c.execute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sql_dotaz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sk-SK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49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1309F-584C-5EC5-6FE1-CF0195230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38">
            <a:extLst>
              <a:ext uri="{FF2B5EF4-FFF2-40B4-BE49-F238E27FC236}">
                <a16:creationId xmlns:a16="http://schemas.microsoft.com/office/drawing/2014/main" id="{B65EE507-7003-B370-3D2B-CBA650AB1B2F}"/>
              </a:ext>
            </a:extLst>
          </p:cNvPr>
          <p:cNvSpPr txBox="1">
            <a:spLocks/>
          </p:cNvSpPr>
          <p:nvPr/>
        </p:nvSpPr>
        <p:spPr>
          <a:xfrm>
            <a:off x="594360" y="528349"/>
            <a:ext cx="710184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400" b="1" dirty="0" err="1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Vkladanie</a:t>
            </a:r>
            <a:r>
              <a:rPr lang="en-US" sz="2400" b="1" dirty="0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2400" b="1" dirty="0" err="1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údajov</a:t>
            </a:r>
            <a:r>
              <a:rPr lang="en-US" sz="2400" b="1" dirty="0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 do </a:t>
            </a:r>
            <a:r>
              <a:rPr lang="en-US" sz="2400" b="1" dirty="0" err="1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tabuľky</a:t>
            </a:r>
            <a:endParaRPr lang="sk-SK" sz="2400" b="1" dirty="0">
              <a:latin typeface="Montserrat SemiBold" panose="020F0502020204030204" pitchFamily="2" charset="0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5" name="Google Shape;164;p38">
            <a:extLst>
              <a:ext uri="{FF2B5EF4-FFF2-40B4-BE49-F238E27FC236}">
                <a16:creationId xmlns:a16="http://schemas.microsoft.com/office/drawing/2014/main" id="{EA4C8CAF-FC89-5962-7432-A20FB594D529}"/>
              </a:ext>
            </a:extLst>
          </p:cNvPr>
          <p:cNvSpPr txBox="1">
            <a:spLocks/>
          </p:cNvSpPr>
          <p:nvPr/>
        </p:nvSpPr>
        <p:spPr>
          <a:xfrm>
            <a:off x="990600" y="2735520"/>
            <a:ext cx="10546080" cy="178296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INSERT INTO </a:t>
            </a:r>
            <a:r>
              <a:rPr lang="en-US" sz="2200" b="1" dirty="0" err="1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meno_tabulky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(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nazov_stlpca1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,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nazov_stlpca2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,</a:t>
            </a:r>
            <a:r>
              <a:rPr lang="en-US" sz="2200" b="1" dirty="0">
                <a:solidFill>
                  <a:srgbClr val="FFC000"/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nazov_stlpca3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)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VALUES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(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?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,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?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,</a:t>
            </a:r>
            <a:r>
              <a:rPr lang="en-US" sz="2200" b="1" dirty="0">
                <a:solidFill>
                  <a:srgbClr val="FFC000"/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?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)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)</a:t>
            </a:r>
            <a:endParaRPr lang="sk-SK" sz="2200" b="1" dirty="0">
              <a:latin typeface="Consolas" panose="020B0609020204030204" pitchFamily="49" charset="0"/>
              <a:ea typeface="Montserrat ExtraLight"/>
              <a:cs typeface="Montserrat ExtraLight"/>
              <a:sym typeface="Montserra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226666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5C7DE-68FC-CC36-32DC-4A097512C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38">
            <a:extLst>
              <a:ext uri="{FF2B5EF4-FFF2-40B4-BE49-F238E27FC236}">
                <a16:creationId xmlns:a16="http://schemas.microsoft.com/office/drawing/2014/main" id="{77F1725A-D43B-1D99-47AB-50E522A5FF8E}"/>
              </a:ext>
            </a:extLst>
          </p:cNvPr>
          <p:cNvSpPr txBox="1">
            <a:spLocks/>
          </p:cNvSpPr>
          <p:nvPr/>
        </p:nvSpPr>
        <p:spPr>
          <a:xfrm>
            <a:off x="594360" y="528349"/>
            <a:ext cx="710184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400" b="1" dirty="0" err="1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Vkladanie</a:t>
            </a:r>
            <a:r>
              <a:rPr lang="en-US" sz="2400" b="1" dirty="0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2400" b="1" dirty="0" err="1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údajov</a:t>
            </a:r>
            <a:r>
              <a:rPr lang="en-US" sz="2400" b="1" dirty="0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 do </a:t>
            </a:r>
            <a:r>
              <a:rPr lang="en-US" sz="2400" b="1" dirty="0" err="1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tabuľky</a:t>
            </a:r>
            <a:endParaRPr lang="sk-SK" sz="2400" b="1" dirty="0">
              <a:latin typeface="Montserrat SemiBold" panose="020F0502020204030204" pitchFamily="2" charset="0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031B0-BCC5-BC1D-A538-21B36B427469}"/>
              </a:ext>
            </a:extLst>
          </p:cNvPr>
          <p:cNvSpPr txBox="1"/>
          <p:nvPr/>
        </p:nvSpPr>
        <p:spPr>
          <a:xfrm>
            <a:off x="594360" y="2758440"/>
            <a:ext cx="8359140" cy="2540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sql_dotaz</a:t>
            </a:r>
            <a:r>
              <a:rPr lang="en-US" dirty="0">
                <a:latin typeface="Consolas" panose="020B0609020204030204" pitchFamily="49" charset="0"/>
              </a:rPr>
              <a:t> = “INSERT INTO …”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c = </a:t>
            </a:r>
            <a:r>
              <a:rPr lang="en-US" dirty="0" err="1">
                <a:latin typeface="Consolas" panose="020B0609020204030204" pitchFamily="49" charset="0"/>
              </a:rPr>
              <a:t>conn.cursor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hodnoty</a:t>
            </a:r>
            <a:r>
              <a:rPr lang="en-US" dirty="0">
                <a:latin typeface="Consolas" panose="020B0609020204030204" pitchFamily="49" charset="0"/>
              </a:rPr>
              <a:t> = (“</a:t>
            </a:r>
            <a:r>
              <a:rPr lang="en-US" dirty="0" err="1">
                <a:latin typeface="Consolas" panose="020B0609020204030204" pitchFamily="49" charset="0"/>
              </a:rPr>
              <a:t>Jozef</a:t>
            </a:r>
            <a:r>
              <a:rPr lang="en-US" dirty="0">
                <a:latin typeface="Consolas" panose="020B0609020204030204" pitchFamily="49" charset="0"/>
              </a:rPr>
              <a:t>”, “</a:t>
            </a:r>
            <a:r>
              <a:rPr lang="en-US" dirty="0" err="1">
                <a:latin typeface="Consolas" panose="020B0609020204030204" pitchFamily="49" charset="0"/>
              </a:rPr>
              <a:t>dekan</a:t>
            </a:r>
            <a:r>
              <a:rPr lang="en-US" dirty="0">
                <a:latin typeface="Consolas" panose="020B0609020204030204" pitchFamily="49" charset="0"/>
              </a:rPr>
              <a:t>”, “18”, “1.1.2024”,</a:t>
            </a:r>
          </a:p>
          <a:p>
            <a:pPr lvl="3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	“jozo.boss@stuba.sk”)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c.execute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sql_dotaz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hodnoty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C.commit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3" name="Google Shape;164;p38">
            <a:extLst>
              <a:ext uri="{FF2B5EF4-FFF2-40B4-BE49-F238E27FC236}">
                <a16:creationId xmlns:a16="http://schemas.microsoft.com/office/drawing/2014/main" id="{75A5149C-9A52-72D3-9C18-D26B84ADC82C}"/>
              </a:ext>
            </a:extLst>
          </p:cNvPr>
          <p:cNvSpPr txBox="1">
            <a:spLocks/>
          </p:cNvSpPr>
          <p:nvPr/>
        </p:nvSpPr>
        <p:spPr>
          <a:xfrm>
            <a:off x="7037070" y="1905120"/>
            <a:ext cx="4667250" cy="358902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CREATE TABLE 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IF NOT EXISTS </a:t>
            </a:r>
            <a:r>
              <a:rPr lang="en-US" sz="1400" b="1" dirty="0" err="1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zamestnanci</a:t>
            </a: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(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	id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integer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PRIMARY KEY</a:t>
            </a: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,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	</a:t>
            </a:r>
            <a:r>
              <a:rPr lang="en-US" sz="1400" b="1" dirty="0" err="1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meno</a:t>
            </a: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text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NOT NULL</a:t>
            </a: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,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	</a:t>
            </a:r>
            <a:r>
              <a:rPr lang="en-US" sz="1400" b="1" dirty="0" err="1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pozicia</a:t>
            </a: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text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NOT NULL</a:t>
            </a: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,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	</a:t>
            </a:r>
            <a:r>
              <a:rPr lang="en-US" sz="1400" b="1" dirty="0" err="1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vek</a:t>
            </a: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integer</a:t>
            </a: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CHECK(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vek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&gt;= 18)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	</a:t>
            </a:r>
            <a:r>
              <a:rPr lang="en-US" sz="1400" b="1" dirty="0" err="1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nastup</a:t>
            </a: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text</a:t>
            </a: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NOT NULL</a:t>
            </a: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,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	</a:t>
            </a:r>
            <a:r>
              <a:rPr lang="en-US" sz="1400" b="1" dirty="0" err="1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kontakt</a:t>
            </a: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text</a:t>
            </a: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NOT NULL UNIQUE</a:t>
            </a: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,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	</a:t>
            </a:r>
            <a:r>
              <a:rPr lang="en-US" sz="1400" b="1" dirty="0" err="1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ukoncenie</a:t>
            </a: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text</a:t>
            </a: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)</a:t>
            </a:r>
            <a:endParaRPr lang="sk-SK" sz="1400" b="1" dirty="0">
              <a:latin typeface="Consolas" panose="020B0609020204030204" pitchFamily="49" charset="0"/>
              <a:ea typeface="Montserrat ExtraLight"/>
              <a:cs typeface="Montserrat ExtraLight"/>
              <a:sym typeface="Montserra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990315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FCBF3-6E1B-972A-468B-F7BC30FC6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38">
            <a:extLst>
              <a:ext uri="{FF2B5EF4-FFF2-40B4-BE49-F238E27FC236}">
                <a16:creationId xmlns:a16="http://schemas.microsoft.com/office/drawing/2014/main" id="{CC4BB79E-FE1F-C250-7161-C731B6DD61C2}"/>
              </a:ext>
            </a:extLst>
          </p:cNvPr>
          <p:cNvSpPr txBox="1">
            <a:spLocks/>
          </p:cNvSpPr>
          <p:nvPr/>
        </p:nvSpPr>
        <p:spPr>
          <a:xfrm>
            <a:off x="594360" y="528349"/>
            <a:ext cx="710184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400" b="1" dirty="0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Čas a </a:t>
            </a:r>
            <a:r>
              <a:rPr lang="en-US" sz="2400" b="1" dirty="0" err="1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dátum</a:t>
            </a:r>
            <a:endParaRPr lang="sk-SK" sz="2400" b="1" dirty="0">
              <a:latin typeface="Montserrat SemiBold" panose="020F0502020204030204" pitchFamily="2" charset="0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156513-0FFA-E144-66C1-6264E9814D7C}"/>
              </a:ext>
            </a:extLst>
          </p:cNvPr>
          <p:cNvSpPr txBox="1"/>
          <p:nvPr/>
        </p:nvSpPr>
        <p:spPr>
          <a:xfrm>
            <a:off x="541020" y="2758440"/>
            <a:ext cx="9212580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TEXT: </a:t>
            </a:r>
            <a:r>
              <a:rPr lang="sk-SK" dirty="0"/>
              <a:t>"YYYY-MM-DD HH:MM:SS.SSS“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REAL: </a:t>
            </a:r>
            <a:r>
              <a:rPr lang="en-US" dirty="0" err="1">
                <a:latin typeface="Consolas" panose="020B0609020204030204" pitchFamily="49" charset="0"/>
              </a:rPr>
              <a:t>počet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Juliánskych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dní</a:t>
            </a:r>
            <a:r>
              <a:rPr lang="en-US" dirty="0">
                <a:latin typeface="Consolas" panose="020B0609020204030204" pitchFamily="49" charset="0"/>
              </a:rPr>
              <a:t> od </a:t>
            </a:r>
            <a:r>
              <a:rPr lang="en-US" dirty="0" err="1">
                <a:latin typeface="Consolas" panose="020B0609020204030204" pitchFamily="49" charset="0"/>
              </a:rPr>
              <a:t>dátumu</a:t>
            </a:r>
            <a:r>
              <a:rPr lang="en-US" dirty="0">
                <a:latin typeface="Consolas" panose="020B0609020204030204" pitchFamily="49" charset="0"/>
              </a:rPr>
              <a:t> 24. </a:t>
            </a:r>
            <a:r>
              <a:rPr lang="en-US" dirty="0" err="1">
                <a:latin typeface="Consolas" panose="020B0609020204030204" pitchFamily="49" charset="0"/>
              </a:rPr>
              <a:t>novembra</a:t>
            </a:r>
            <a:r>
              <a:rPr lang="en-US" dirty="0">
                <a:latin typeface="Consolas" panose="020B0609020204030204" pitchFamily="49" charset="0"/>
              </a:rPr>
              <a:t> 4714 pred </a:t>
            </a:r>
            <a:r>
              <a:rPr lang="en-US" dirty="0" err="1">
                <a:latin typeface="Consolas" panose="020B0609020204030204" pitchFamily="49" charset="0"/>
              </a:rPr>
              <a:t>n.l.</a:t>
            </a: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INTEGER: Unix-</a:t>
            </a:r>
            <a:r>
              <a:rPr lang="en-US" dirty="0" err="1">
                <a:latin typeface="Consolas" panose="020B0609020204030204" pitchFamily="49" charset="0"/>
              </a:rPr>
              <a:t>ový</a:t>
            </a:r>
            <a:r>
              <a:rPr lang="en-US" dirty="0">
                <a:latin typeface="Consolas" panose="020B0609020204030204" pitchFamily="49" charset="0"/>
              </a:rPr>
              <a:t> čas (</a:t>
            </a:r>
            <a:r>
              <a:rPr lang="en-US" dirty="0" err="1">
                <a:latin typeface="Consolas" panose="020B0609020204030204" pitchFamily="49" charset="0"/>
              </a:rPr>
              <a:t>počet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sekúnd</a:t>
            </a:r>
            <a:r>
              <a:rPr lang="en-US" dirty="0">
                <a:latin typeface="Consolas" panose="020B0609020204030204" pitchFamily="49" charset="0"/>
              </a:rPr>
              <a:t> od 1970-01-01-00:00:00 UTC)</a:t>
            </a:r>
            <a:endParaRPr lang="sk-SK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65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456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Montserrat ExtraBold</vt:lpstr>
      <vt:lpstr>Montserrat ExtraLight</vt:lpstr>
      <vt:lpstr>Montserrat SemiBold</vt:lpstr>
      <vt:lpstr>Office Theme</vt:lpstr>
      <vt:lpstr>Databázové systémy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Databázové systémy</dc:title>
  <dc:creator>Peter Bakaráč</dc:creator>
  <cp:lastModifiedBy>Peter Bakaráč</cp:lastModifiedBy>
  <cp:revision>2</cp:revision>
  <dcterms:created xsi:type="dcterms:W3CDTF">2024-02-18T21:12:12Z</dcterms:created>
  <dcterms:modified xsi:type="dcterms:W3CDTF">2024-02-18T23:35:40Z</dcterms:modified>
</cp:coreProperties>
</file>