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57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D4EE08-6B9C-4AEA-A468-B3517CC18385}" type="datetimeFigureOut">
              <a:rPr lang="ar-EG" smtClean="0"/>
              <a:t>05/10/1443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6CB1DE5-E624-4EC1-8C55-7011CFF3D14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278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945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943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779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74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1337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24824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</a:t>
            </a:r>
            <a:r>
              <a:rPr lang="en-US" baseline="0" dirty="0" smtClean="0"/>
              <a:t> had some problems with this code like I forgot if __name__ thing, </a:t>
            </a:r>
            <a:r>
              <a:rPr lang="en-US" baseline="0" dirty="0" err="1" smtClean="0"/>
              <a:t>procfile</a:t>
            </a:r>
            <a:r>
              <a:rPr lang="en-US" baseline="0" dirty="0" smtClean="0"/>
              <a:t> web: </a:t>
            </a:r>
            <a:r>
              <a:rPr lang="en-US" baseline="0" dirty="0" err="1" smtClean="0"/>
              <a:t>gunicorn</a:t>
            </a:r>
            <a:r>
              <a:rPr lang="en-US" baseline="0" dirty="0" smtClean="0"/>
              <a:t> I wrote it </a:t>
            </a:r>
            <a:r>
              <a:rPr lang="en-US" baseline="0" dirty="0" err="1" smtClean="0"/>
              <a:t>web:guincorn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910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Offline run of app I used this </a:t>
            </a:r>
            <a:r>
              <a:rPr lang="en-US" dirty="0" err="1" smtClean="0"/>
              <a:t>Json</a:t>
            </a:r>
            <a:r>
              <a:rPr lang="en-US" smtClean="0"/>
              <a:t> query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UnderGrad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Bath Type":"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BsmtHalfBath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AboveGrad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Bath Type":"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FullBath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"BedroomAbvGr":3.0,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"KitchenAbvGr":2.0,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"total_rooms_above_grade":2.0,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"Fireplaces":3.0,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"garage_car_capacity":2.0,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"other_features_values":400.0,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"year_diff":15.0,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"Dwelling Involved":"dwelling_involved_type_2-STORY 1946 &amp; NEWER",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"General zoning classification":"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general_zoning_classification_RL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"type_of_road_Pave":1,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"property_general_shape":"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property_general_shape_reg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"property_Flatness_Other":0,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"utilities_types_NoSewa":0,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"LotConfig_Other":1,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"LandSlope_Other":0,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"neighborhood":"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Neighborhood_Veenker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dwelling_type_Other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 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"House Style":"HouseStyle_2Story",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"Overall Quality":"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OverallQual_average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"Overall Condition":"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OverallCond_above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average",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"Roof Style":"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RoofStyle_Hip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"roof_material_Other":0,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"exterior_covering_1":"exterior_covering_1_Wd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"exterior_covering_2":"exterior_covering_2_Wd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"masonry_veneer_type":"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masonry_veneer_type_None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"Exterior Quality":"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ExterQual_TA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"Exterior Condition":"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ExterQual_Other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"Basement Quality":"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BsmtQual_TA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"BsmtCond_TA":0,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"Basement Exposure":"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BsmtExposure_No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"Basement Finish Type 1":"BsmtFinType1_Rec",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"Basement Finish Type 2":"BsmtFinType2_BLQ",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"Heating_Other":0,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"Heating Quality Control":"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HeatingQC_TA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"CentralAir_Y":1,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"electrical_system_SBrkr":1,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"Kitchen Quality":"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KitchenQual_Other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"Functional_Typ":1,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"Garage Type":"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GarageType_Detchd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"Garage interior finish":"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interior_finish_garage_RFn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"GarageQual_TA":0,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"GarageCond_TA":1,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"Paved Drive":"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PavedDrive_N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"Month Sold":"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MoSold_Jun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"Year Sold":"YrSold_2008",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"SaleType_WD":1,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"SaleCondition_Other":0,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"Is_diff_difference":1,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"Condition_all_Other":0,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BasementExpo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Bsmt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Exposure_Other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"Pool_exist_exist":0,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"2ndFlr_exist_exist":0,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"WoodDeck_exist_exist":1,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"OpenPorch_exist_exist":1,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"masonry_veneer_exist_exist":1,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Low_Quality_areas_existance_there's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low quality":0,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Ranges of Areas":"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quantile_ranges_of_areas_lowest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"Percentage of Basement Finished Areas":"quantile_ranges_of_basement_finished_areas_Hadn't_started",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"three_enteries_exist_exist":1,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"Open_Porch_exist_exist":1,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"Screen_Porch_exist_exist":1,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"Enclosed Porch exist_exist":0</a:t>
            </a:r>
          </a:p>
          <a:p>
            <a:pPr algn="l" rt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8706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https://house-predicting-price.herokuapp.com/predict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1759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18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78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04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459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38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813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743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91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1DE5-E624-4EC1-8C55-7011CFF3D148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676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35631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House Price Prediction </a:t>
            </a:r>
            <a:r>
              <a:rPr lang="en-US" dirty="0" err="1" smtClean="0"/>
              <a:t>Kaggle</a:t>
            </a:r>
            <a:r>
              <a:rPr lang="en-US" dirty="0" smtClean="0"/>
              <a:t> competition (83% 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</a:p>
          <a:p>
            <a:pPr rtl="0"/>
            <a:r>
              <a:rPr lang="en-US" dirty="0" smtClean="0"/>
              <a:t>Name: Peter Ashraf</a:t>
            </a:r>
          </a:p>
          <a:p>
            <a:pPr rtl="0"/>
            <a:r>
              <a:rPr lang="en-US" dirty="0" smtClean="0"/>
              <a:t>Group : Online CDSP 25/6</a:t>
            </a:r>
          </a:p>
          <a:p>
            <a:pPr rtl="0"/>
            <a:r>
              <a:rPr lang="en-US" dirty="0" smtClean="0"/>
              <a:t>Supervision: Eng. / Islam </a:t>
            </a:r>
            <a:r>
              <a:rPr lang="en-US" dirty="0" err="1" smtClean="0"/>
              <a:t>Jekso</a:t>
            </a:r>
            <a:r>
              <a:rPr lang="en-US" dirty="0" smtClean="0"/>
              <a:t> &amp; Eng. / Mohamed El </a:t>
            </a:r>
            <a:r>
              <a:rPr lang="en-US" dirty="0" err="1" smtClean="0"/>
              <a:t>Behery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6858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After removing null values with more than 50% null we started to use </a:t>
            </a:r>
            <a:r>
              <a:rPr lang="en-US" dirty="0" err="1" smtClean="0"/>
              <a:t>value_counts</a:t>
            </a:r>
            <a:r>
              <a:rPr lang="en-US" dirty="0" smtClean="0"/>
              <a:t>() on categorical columns to mention how it repeated through columns</a:t>
            </a:r>
            <a:endParaRPr lang="ar-EG" dirty="0"/>
          </a:p>
          <a:p>
            <a:pPr algn="l" rtl="0"/>
            <a:r>
              <a:rPr lang="en-US" dirty="0" smtClean="0">
                <a:effectLst/>
              </a:rPr>
              <a:t>Some of columns </a:t>
            </a:r>
            <a:r>
              <a:rPr lang="en-US" dirty="0" err="1" smtClean="0">
                <a:effectLst/>
              </a:rPr>
              <a:t>Desribtion</a:t>
            </a:r>
            <a:endParaRPr lang="en-US" dirty="0" smtClean="0">
              <a:effectLst/>
            </a:endParaRPr>
          </a:p>
          <a:p>
            <a:pPr lvl="1" algn="l" rtl="0"/>
            <a:r>
              <a:rPr lang="en-US" dirty="0" err="1" smtClean="0">
                <a:effectLst/>
              </a:rPr>
              <a:t>MSZoning</a:t>
            </a:r>
            <a:r>
              <a:rPr lang="en-US" dirty="0">
                <a:effectLst/>
              </a:rPr>
              <a:t>: Identifies the general zoning classification of the sale.</a:t>
            </a:r>
          </a:p>
          <a:p>
            <a:pPr lvl="1" algn="l" rtl="0"/>
            <a:r>
              <a:rPr lang="en-US" dirty="0">
                <a:effectLst/>
              </a:rPr>
              <a:t>Street: Type of road access to property</a:t>
            </a:r>
          </a:p>
          <a:p>
            <a:pPr lvl="1" algn="l" rtl="0"/>
            <a:r>
              <a:rPr lang="en-US" dirty="0" err="1">
                <a:effectLst/>
              </a:rPr>
              <a:t>LotShape</a:t>
            </a:r>
            <a:r>
              <a:rPr lang="en-US" dirty="0">
                <a:effectLst/>
              </a:rPr>
              <a:t>: General shape of property</a:t>
            </a:r>
          </a:p>
          <a:p>
            <a:pPr lvl="1" algn="l" rtl="0"/>
            <a:r>
              <a:rPr lang="en-US" dirty="0" err="1">
                <a:effectLst/>
              </a:rPr>
              <a:t>LandContour</a:t>
            </a:r>
            <a:r>
              <a:rPr lang="en-US" dirty="0">
                <a:effectLst/>
              </a:rPr>
              <a:t>: Flatness of the property</a:t>
            </a:r>
          </a:p>
          <a:p>
            <a:pPr lvl="1" algn="l" rtl="0"/>
            <a:r>
              <a:rPr lang="en-US" dirty="0">
                <a:effectLst/>
              </a:rPr>
              <a:t>Utilities: Type of utilities available</a:t>
            </a:r>
          </a:p>
          <a:p>
            <a:pPr lvl="1" algn="l" rtl="0"/>
            <a:r>
              <a:rPr lang="en-US" dirty="0" err="1">
                <a:effectLst/>
              </a:rPr>
              <a:t>LandSlope</a:t>
            </a:r>
            <a:r>
              <a:rPr lang="en-US" dirty="0">
                <a:effectLst/>
              </a:rPr>
              <a:t>: Slope of property</a:t>
            </a:r>
          </a:p>
          <a:p>
            <a:pPr lvl="1" algn="l" rtl="0"/>
            <a:r>
              <a:rPr lang="en-US" dirty="0">
                <a:effectLst/>
              </a:rPr>
              <a:t>Neighborhood: Physical locations within Ames city limits</a:t>
            </a:r>
          </a:p>
          <a:p>
            <a:pPr lvl="1" algn="l" rtl="0"/>
            <a:r>
              <a:rPr lang="en-US" dirty="0">
                <a:effectLst/>
              </a:rPr>
              <a:t>Condition1: Proximity to various conditions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5819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09" y="0"/>
            <a:ext cx="79437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870"/>
            <a:ext cx="3065777" cy="132632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064" y="1468191"/>
            <a:ext cx="285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use </a:t>
            </a:r>
            <a:r>
              <a:rPr lang="en-US" dirty="0" err="1">
                <a:solidFill>
                  <a:schemeClr val="bg1"/>
                </a:solidFill>
              </a:rPr>
              <a:t>heatmap</a:t>
            </a:r>
            <a:r>
              <a:rPr lang="en-US" dirty="0">
                <a:solidFill>
                  <a:schemeClr val="bg1"/>
                </a:solidFill>
              </a:rPr>
              <a:t> to show correlation between features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2277"/>
            <a:ext cx="12191999" cy="2076691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 smtClean="0"/>
              <a:t>From now on we will answer Questions using visualizations , </a:t>
            </a:r>
            <a:r>
              <a:rPr lang="en-US" sz="2800" dirty="0" err="1" smtClean="0"/>
              <a:t>regplot</a:t>
            </a:r>
            <a:r>
              <a:rPr lang="en-US" sz="2800" dirty="0" smtClean="0"/>
              <a:t>, like do really value on x depending on y or no?</a:t>
            </a:r>
          </a:p>
          <a:p>
            <a:pPr algn="l" rtl="0"/>
            <a:r>
              <a:rPr lang="en-US" sz="2800" dirty="0" smtClean="0">
                <a:effectLst/>
              </a:rPr>
              <a:t>While doing this we put an eye on outliers and exclude them If needed.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2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overall Quality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1368679"/>
            <a:ext cx="8912360" cy="5218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910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overall Condition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91" y="1030004"/>
            <a:ext cx="9182816" cy="5377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209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 smtClean="0"/>
              <a:t>LotArea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LotFrontage</a:t>
            </a:r>
            <a:r>
              <a:rPr lang="en-US" dirty="0" smtClean="0"/>
              <a:t>(before removing outliers)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41" y="1538076"/>
            <a:ext cx="8513115" cy="4985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75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 smtClean="0"/>
              <a:t>LotArea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LotFrontage</a:t>
            </a:r>
            <a:r>
              <a:rPr lang="en-US" dirty="0" smtClean="0"/>
              <a:t>(after removing outliers)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61" y="1275009"/>
            <a:ext cx="8001275" cy="4734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519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2277"/>
            <a:ext cx="12191999" cy="2076691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there any changing </a:t>
            </a:r>
            <a:r>
              <a:rPr lang="en-US" sz="2800" dirty="0" err="1"/>
              <a:t>happend</a:t>
            </a:r>
            <a:r>
              <a:rPr lang="en-US" sz="2800" dirty="0"/>
              <a:t> through years??</a:t>
            </a:r>
          </a:p>
          <a:p>
            <a:pPr lvl="1" algn="l" rtl="0"/>
            <a:r>
              <a:rPr lang="en-US" sz="2600" dirty="0" err="1"/>
              <a:t>YearRemodAdd</a:t>
            </a:r>
            <a:r>
              <a:rPr lang="en-US" sz="2600" dirty="0"/>
              <a:t> - </a:t>
            </a:r>
            <a:r>
              <a:rPr lang="en-US" sz="2600" dirty="0" err="1"/>
              <a:t>YearBuilt</a:t>
            </a:r>
            <a:r>
              <a:rPr lang="en-US" sz="2600" dirty="0"/>
              <a:t> = if 0 = No if else = yes</a:t>
            </a:r>
          </a:p>
          <a:p>
            <a:pPr algn="l" rtl="0"/>
            <a:r>
              <a:rPr lang="en-US" sz="2800" dirty="0"/>
              <a:t>Why this we want to know if there was any change or not and we will drop 2 year columns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811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4396"/>
            <a:ext cx="12191999" cy="24373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1996 Year built without any modification and sold on 2007 but 745000 </a:t>
            </a:r>
            <a:r>
              <a:rPr lang="en-US" sz="2800" dirty="0" err="1" smtClean="0"/>
              <a:t>SalePrice</a:t>
            </a:r>
            <a:endParaRPr lang="en-US" sz="2800" dirty="0"/>
          </a:p>
          <a:p>
            <a:pPr algn="l" rtl="0"/>
            <a:r>
              <a:rPr lang="en-US" sz="2800" dirty="0"/>
              <a:t>While 1920 and modified on 1950 and sold on 2009 is the minimum with 34900 </a:t>
            </a:r>
            <a:r>
              <a:rPr lang="en-US" sz="2800" dirty="0" err="1" smtClean="0"/>
              <a:t>SalePrice</a:t>
            </a:r>
            <a:endParaRPr lang="en-US" sz="2800" dirty="0"/>
          </a:p>
          <a:p>
            <a:pPr algn="l" rtl="0"/>
            <a:r>
              <a:rPr lang="en-US" sz="2800" dirty="0"/>
              <a:t>So let's check the relation between year sold and </a:t>
            </a:r>
            <a:r>
              <a:rPr lang="en-US" sz="2800" dirty="0" err="1"/>
              <a:t>SalePrice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05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yearsold</a:t>
            </a:r>
            <a:r>
              <a:rPr lang="en-US" dirty="0" smtClean="0"/>
              <a:t> before removing outliers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50" y="992533"/>
            <a:ext cx="9620698" cy="5633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18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Description of Data</a:t>
            </a:r>
            <a:endParaRPr lang="ar-EG" dirty="0" smtClean="0"/>
          </a:p>
          <a:p>
            <a:pPr algn="l" rtl="0"/>
            <a:r>
              <a:rPr lang="en-US" dirty="0" smtClean="0"/>
              <a:t>Info Of Data</a:t>
            </a:r>
          </a:p>
          <a:p>
            <a:pPr algn="l" rtl="0"/>
            <a:r>
              <a:rPr lang="en-US" dirty="0" smtClean="0"/>
              <a:t>Missing Representation</a:t>
            </a:r>
          </a:p>
          <a:p>
            <a:pPr algn="l" rtl="0"/>
            <a:r>
              <a:rPr lang="en-US" dirty="0" smtClean="0"/>
              <a:t>Feature Engineering</a:t>
            </a:r>
          </a:p>
          <a:p>
            <a:pPr algn="l" rtl="0"/>
            <a:r>
              <a:rPr lang="en-US" dirty="0" err="1" smtClean="0"/>
              <a:t>Pd.get_dummies</a:t>
            </a:r>
            <a:endParaRPr lang="en-US" dirty="0" smtClean="0"/>
          </a:p>
          <a:p>
            <a:pPr algn="l" rtl="0"/>
            <a:r>
              <a:rPr lang="en-US" dirty="0" smtClean="0"/>
              <a:t>Model and model exportation using </a:t>
            </a:r>
            <a:r>
              <a:rPr lang="en-US" dirty="0" err="1" smtClean="0"/>
              <a:t>joblib</a:t>
            </a:r>
            <a:endParaRPr lang="en-US" dirty="0" smtClean="0"/>
          </a:p>
          <a:p>
            <a:pPr algn="l" rtl="0"/>
            <a:r>
              <a:rPr lang="en-US" dirty="0" smtClean="0"/>
              <a:t>Import model and use Flask, Postman and </a:t>
            </a:r>
            <a:r>
              <a:rPr lang="en-US" dirty="0" err="1" smtClean="0"/>
              <a:t>Heroku</a:t>
            </a:r>
            <a:r>
              <a:rPr lang="en-US" dirty="0" smtClean="0"/>
              <a:t> for deployment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33487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yearsold</a:t>
            </a:r>
            <a:r>
              <a:rPr lang="en-US" dirty="0" smtClean="0"/>
              <a:t> after removing outliers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08" y="1275009"/>
            <a:ext cx="8654782" cy="5068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490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overall condition after removing outliers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2" y="1001625"/>
            <a:ext cx="10001054" cy="585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646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overall quality after removing outliers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2" y="732500"/>
            <a:ext cx="9970574" cy="5838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43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MsZoning</a:t>
            </a:r>
            <a:r>
              <a:rPr lang="en-US" dirty="0" smtClean="0"/>
              <a:t> after removing outliers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89" y="1275009"/>
            <a:ext cx="4471419" cy="447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940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MsSubclass</a:t>
            </a:r>
            <a:r>
              <a:rPr lang="en-US" dirty="0" smtClean="0"/>
              <a:t> after removing outliers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88" y="1193290"/>
            <a:ext cx="4496824" cy="447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936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Sale price </a:t>
            </a:r>
            <a:r>
              <a:rPr lang="en-US" dirty="0" err="1" smtClean="0"/>
              <a:t>vs</a:t>
            </a:r>
            <a:r>
              <a:rPr lang="en-US" dirty="0" smtClean="0"/>
              <a:t> Neighborhood after removing outliers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44" y="732500"/>
            <a:ext cx="5664710" cy="5664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744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991"/>
            <a:ext cx="12191999" cy="108501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Count of neighborhood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44" y="732500"/>
            <a:ext cx="5664710" cy="5664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329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0"/>
            <a:ext cx="1813559" cy="363524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Another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 after removing outliers and drop columns</a:t>
            </a:r>
            <a:endParaRPr lang="en-US" sz="24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1" y="0"/>
            <a:ext cx="10378440" cy="6891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1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23319" cy="119685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 smtClean="0"/>
              <a:t>Saleprice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housestyle</a:t>
            </a:r>
            <a:r>
              <a:rPr lang="en-US" sz="2400" dirty="0" smtClean="0"/>
              <a:t>, </a:t>
            </a:r>
            <a:r>
              <a:rPr lang="en-US" sz="2400" dirty="0" err="1" smtClean="0"/>
              <a:t>mszoning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Bldgtype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19" y="2758437"/>
            <a:ext cx="3907579" cy="3945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8440"/>
            <a:ext cx="4224135" cy="3945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35" y="2758437"/>
            <a:ext cx="4077984" cy="3945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7733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08079" cy="70916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Which month Sold most and Which Year Sold most (why month 6 is the most?)</a:t>
            </a:r>
            <a:endParaRPr lang="en-US" sz="24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40" y="987850"/>
            <a:ext cx="5767114" cy="5386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445153"/>
            <a:ext cx="4471419" cy="447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87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Project is ALL about? And What About Steps?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26708"/>
          </a:xfrm>
        </p:spPr>
        <p:txBody>
          <a:bodyPr>
            <a:normAutofit lnSpcReduction="10000"/>
          </a:bodyPr>
          <a:lstStyle/>
          <a:p>
            <a:pPr lvl="1" algn="l" rtl="0"/>
            <a:r>
              <a:rPr lang="en-US" sz="2200" dirty="0" smtClean="0"/>
              <a:t>From Its name is all about Prediction house Price Depending on some features</a:t>
            </a:r>
            <a:endParaRPr lang="en-US" dirty="0" smtClean="0"/>
          </a:p>
          <a:p>
            <a:pPr algn="l" rtl="0"/>
            <a:r>
              <a:rPr lang="en-US" sz="3600" dirty="0" smtClean="0"/>
              <a:t>Steps:-</a:t>
            </a:r>
          </a:p>
          <a:p>
            <a:pPr lvl="1" algn="l" rtl="0"/>
            <a:r>
              <a:rPr lang="en-US" sz="2200" dirty="0" smtClean="0"/>
              <a:t>Data Exploration and Analysis</a:t>
            </a:r>
          </a:p>
          <a:p>
            <a:pPr lvl="2" algn="l" rtl="0"/>
            <a:r>
              <a:rPr lang="en-US" sz="2000" dirty="0" smtClean="0"/>
              <a:t>Visualization, missing percentage, answering Questions about features relations</a:t>
            </a:r>
          </a:p>
          <a:p>
            <a:pPr lvl="1" algn="l" rtl="0"/>
            <a:r>
              <a:rPr lang="en-US" sz="2200" dirty="0" smtClean="0"/>
              <a:t>Data Preprocess and Feature Engineering</a:t>
            </a:r>
          </a:p>
          <a:p>
            <a:pPr lvl="2" algn="l" rtl="0"/>
            <a:r>
              <a:rPr lang="en-US" sz="2000" dirty="0" smtClean="0"/>
              <a:t>Like Creating new columns/Features (year diff) and percentage of finished areas</a:t>
            </a:r>
            <a:endParaRPr lang="en-US" sz="2000" dirty="0"/>
          </a:p>
          <a:p>
            <a:pPr lvl="2" algn="l" rtl="0"/>
            <a:r>
              <a:rPr lang="en-US" sz="2000" dirty="0" smtClean="0"/>
              <a:t>Dealing with outliers</a:t>
            </a:r>
          </a:p>
          <a:p>
            <a:pPr lvl="2" algn="l" rtl="0"/>
            <a:r>
              <a:rPr lang="en-US" sz="2000" dirty="0" smtClean="0"/>
              <a:t>Getting Dummies</a:t>
            </a:r>
          </a:p>
          <a:p>
            <a:pPr lvl="2" algn="l" rtl="0"/>
            <a:r>
              <a:rPr lang="en-US" sz="2000" dirty="0" smtClean="0"/>
              <a:t>Converting Categorical Data into numerical data</a:t>
            </a:r>
          </a:p>
          <a:p>
            <a:pPr lvl="1" algn="l" rtl="0"/>
            <a:r>
              <a:rPr lang="en-US" sz="2200" dirty="0" smtClean="0"/>
              <a:t>Machine Learning Process and model deployment and putting it online using Flask</a:t>
            </a:r>
          </a:p>
        </p:txBody>
      </p:sp>
    </p:spTree>
    <p:extLst>
      <p:ext uri="{BB962C8B-B14F-4D97-AF65-F5344CB8AC3E}">
        <p14:creationId xmlns:p14="http://schemas.microsoft.com/office/powerpoint/2010/main" val="420355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08079" cy="70916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Which month Sold most and Which Year Sold most (why we have sales on 2009 after the crisis of 2008 with Us banks?)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735984"/>
            <a:ext cx="5767114" cy="5386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3289"/>
            <a:ext cx="4484122" cy="447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2553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08079" cy="70916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Which month Sold most and Which Year Sold most (why we have sales on 2009 after the crisis of 2008 with Us banks?) this time with much more beautiful </a:t>
            </a:r>
            <a:r>
              <a:rPr lang="en-US" sz="2400" dirty="0" err="1" smtClean="0"/>
              <a:t>vizualization</a:t>
            </a:r>
            <a:endParaRPr lang="en-US" sz="24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54" y="1738133"/>
            <a:ext cx="5665491" cy="4357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180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08079" cy="70916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Which month Sold most and Which Year Sold most (why we have sales on 2009 after the crisis of 2008 with Us banks?) this time with much more beautiful </a:t>
            </a:r>
            <a:r>
              <a:rPr lang="en-US" sz="2400" dirty="0" err="1" smtClean="0"/>
              <a:t>vizualization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3" y="1826590"/>
            <a:ext cx="1185075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0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991"/>
            <a:ext cx="11308079" cy="70916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Which month Sold most and Which Year Sold most (why we have sales on 2009 after the crisis of 2008 with Us banks?) this time with much more beautiful </a:t>
            </a:r>
            <a:r>
              <a:rPr lang="en-US" sz="2400" dirty="0" err="1" smtClean="0"/>
              <a:t>vizualization</a:t>
            </a:r>
            <a:endParaRPr lang="en-US" sz="24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" y="1780870"/>
            <a:ext cx="1198412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722120"/>
            <a:ext cx="11826239" cy="440436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 this part we’ve done some feature engineering like getting how much of areas are finished in the house and if that has an effect on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 algn="l" rtl="0"/>
            <a:r>
              <a:rPr lang="en-US" dirty="0" smtClean="0"/>
              <a:t>We also converted categorical values into numerical and of course we re map values to have less classes for each feature like here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algn="l" rtl="0"/>
            <a:r>
              <a:rPr lang="en-US" dirty="0" smtClean="0"/>
              <a:t>From info we created a new column that shows if there any</a:t>
            </a:r>
          </a:p>
          <a:p>
            <a:pPr marL="0" indent="0" algn="l" rtl="0">
              <a:buNone/>
            </a:pPr>
            <a:r>
              <a:rPr lang="en-US" dirty="0" smtClean="0"/>
              <a:t> low quality areas in the house or not if 0.</a:t>
            </a:r>
            <a:endParaRPr lang="en-US" dirty="0"/>
          </a:p>
          <a:p>
            <a:pPr algn="l" rtl="0"/>
            <a:r>
              <a:rPr lang="en-US" dirty="0" smtClean="0"/>
              <a:t>And so on for each feature.</a:t>
            </a:r>
          </a:p>
          <a:p>
            <a:pPr algn="l" rtl="0"/>
            <a:r>
              <a:rPr lang="en-US" dirty="0" smtClean="0"/>
              <a:t>Then we used </a:t>
            </a:r>
            <a:r>
              <a:rPr lang="en-US" dirty="0" err="1" smtClean="0"/>
              <a:t>get_dummies</a:t>
            </a:r>
            <a:r>
              <a:rPr lang="en-US" dirty="0" smtClean="0"/>
              <a:t>  on columns after </a:t>
            </a:r>
            <a:r>
              <a:rPr lang="en-US" dirty="0" err="1" smtClean="0"/>
              <a:t>remaping</a:t>
            </a:r>
            <a:r>
              <a:rPr lang="en-US" dirty="0" smtClean="0"/>
              <a:t>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3096701"/>
            <a:ext cx="2941319" cy="30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Part 3 (ML and hyper parameter tuning)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used the loop that provided by </a:t>
            </a:r>
            <a:r>
              <a:rPr lang="en-US" dirty="0" err="1" smtClean="0"/>
              <a:t>Eng</a:t>
            </a:r>
            <a:r>
              <a:rPr lang="en-US" dirty="0" smtClean="0"/>
              <a:t>/</a:t>
            </a:r>
            <a:r>
              <a:rPr lang="en-US" dirty="0" err="1" smtClean="0"/>
              <a:t>Eslam</a:t>
            </a:r>
            <a:r>
              <a:rPr lang="en-US" dirty="0" smtClean="0"/>
              <a:t> and the perfect model was LR with 82.7 % accuracy</a:t>
            </a:r>
          </a:p>
          <a:p>
            <a:pPr algn="l" rtl="0"/>
            <a:r>
              <a:rPr lang="en-US" dirty="0" smtClean="0"/>
              <a:t>We also used </a:t>
            </a:r>
            <a:r>
              <a:rPr lang="en-US" dirty="0" err="1" smtClean="0"/>
              <a:t>Xgboost</a:t>
            </a:r>
            <a:r>
              <a:rPr lang="en-US" dirty="0" smtClean="0"/>
              <a:t> with nearly</a:t>
            </a:r>
          </a:p>
          <a:p>
            <a:pPr marL="0" indent="0" algn="l" rtl="0">
              <a:buNone/>
            </a:pPr>
            <a:r>
              <a:rPr lang="en-US" dirty="0" smtClean="0"/>
              <a:t> same accuracy using Grid search. </a:t>
            </a:r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10" y="2697150"/>
            <a:ext cx="6218446" cy="38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8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23" y="2683329"/>
            <a:ext cx="10353761" cy="1326321"/>
          </a:xfrm>
        </p:spPr>
        <p:txBody>
          <a:bodyPr/>
          <a:lstStyle/>
          <a:p>
            <a:pPr rtl="0"/>
            <a:r>
              <a:rPr lang="en-US" dirty="0" smtClean="0"/>
              <a:t>Part 4 (Flask And </a:t>
            </a:r>
            <a:r>
              <a:rPr lang="en-US" dirty="0" err="1" smtClean="0"/>
              <a:t>Heroku</a:t>
            </a:r>
            <a:r>
              <a:rPr lang="en-US" dirty="0" smtClean="0"/>
              <a:t>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984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283" b="87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5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-715" b="6190"/>
          <a:stretch/>
        </p:blipFill>
        <p:spPr>
          <a:xfrm>
            <a:off x="0" y="163285"/>
            <a:ext cx="12279086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65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4" b="6473"/>
          <a:stretch/>
        </p:blipFill>
        <p:spPr>
          <a:xfrm>
            <a:off x="-289" y="163287"/>
            <a:ext cx="12192289" cy="64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NOTES:-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26708"/>
          </a:xfrm>
        </p:spPr>
        <p:txBody>
          <a:bodyPr>
            <a:normAutofit/>
          </a:bodyPr>
          <a:lstStyle/>
          <a:p>
            <a:pPr lvl="1" algn="l" rtl="0"/>
            <a:r>
              <a:rPr lang="en-US" sz="2200" dirty="0" smtClean="0"/>
              <a:t>We Didn’t use Feature Selection and PCA as our model generate Very good accuracy 83% on testing step</a:t>
            </a:r>
          </a:p>
          <a:p>
            <a:pPr lvl="1" algn="l" rtl="0"/>
            <a:r>
              <a:rPr lang="en-US" sz="2200" dirty="0" smtClean="0"/>
              <a:t>First we will start with visualization in this presentation and we will explain each one and we will see if the x and y axis have regression relationship or not.</a:t>
            </a:r>
          </a:p>
        </p:txBody>
      </p:sp>
    </p:spTree>
    <p:extLst>
      <p:ext uri="{BB962C8B-B14F-4D97-AF65-F5344CB8AC3E}">
        <p14:creationId xmlns:p14="http://schemas.microsoft.com/office/powerpoint/2010/main" val="31986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7919"/>
            <a:ext cx="11308079" cy="3108381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>
                <a:effectLst/>
              </a:rPr>
              <a:t>Points of improvement?</a:t>
            </a:r>
          </a:p>
          <a:p>
            <a:pPr lvl="1" algn="l" rtl="0"/>
            <a:r>
              <a:rPr lang="en-US" sz="2200" dirty="0" smtClean="0">
                <a:effectLst/>
              </a:rPr>
              <a:t>We can calculate Inflation </a:t>
            </a:r>
          </a:p>
          <a:p>
            <a:pPr lvl="1" algn="l" rtl="0"/>
            <a:r>
              <a:rPr lang="en-US" sz="2200" dirty="0" smtClean="0">
                <a:effectLst/>
              </a:rPr>
              <a:t>Feature Selection</a:t>
            </a:r>
          </a:p>
          <a:p>
            <a:pPr lvl="1" algn="l" rtl="0"/>
            <a:r>
              <a:rPr lang="en-US" sz="2200" dirty="0" smtClean="0">
                <a:effectLst/>
              </a:rPr>
              <a:t>PCA</a:t>
            </a:r>
          </a:p>
          <a:p>
            <a:pPr lvl="1" algn="l" rtl="0"/>
            <a:r>
              <a:rPr lang="en-US" sz="2200" dirty="0" smtClean="0">
                <a:effectLst/>
              </a:rPr>
              <a:t>We could use tableau or power BI to visualize the data</a:t>
            </a:r>
          </a:p>
          <a:p>
            <a:pPr lvl="1" algn="l" rtl="0"/>
            <a:r>
              <a:rPr lang="en-US" sz="2200" dirty="0" smtClean="0">
                <a:effectLst/>
              </a:rPr>
              <a:t>I started to use Html and </a:t>
            </a:r>
            <a:r>
              <a:rPr lang="en-US" sz="2200" dirty="0" err="1" smtClean="0">
                <a:effectLst/>
              </a:rPr>
              <a:t>Css</a:t>
            </a:r>
            <a:r>
              <a:rPr lang="en-US" sz="2200" dirty="0" smtClean="0">
                <a:effectLst/>
              </a:rPr>
              <a:t> to create a </a:t>
            </a:r>
            <a:r>
              <a:rPr lang="en-US" sz="2200" dirty="0" err="1" smtClean="0">
                <a:effectLst/>
              </a:rPr>
              <a:t>webapp</a:t>
            </a:r>
            <a:r>
              <a:rPr lang="en-US" sz="2200" dirty="0" smtClean="0">
                <a:effectLst/>
              </a:rPr>
              <a:t> to generate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04851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834" y="117693"/>
            <a:ext cx="9880978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FFFF00"/>
                </a:solidFill>
              </a:rPr>
              <a:t>count</a:t>
            </a:r>
            <a:r>
              <a:rPr lang="en-US" sz="1600" dirty="0">
                <a:solidFill>
                  <a:srgbClr val="FFFF00"/>
                </a:solidFill>
              </a:rPr>
              <a:t>	mean	</a:t>
            </a:r>
            <a:r>
              <a:rPr lang="en-US" sz="1600" dirty="0" smtClean="0">
                <a:solidFill>
                  <a:srgbClr val="FFFF00"/>
                </a:solidFill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</a:rPr>
              <a:t>std</a:t>
            </a:r>
            <a:r>
              <a:rPr lang="en-US" sz="1600" dirty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</a:rPr>
              <a:t>		min</a:t>
            </a:r>
            <a:r>
              <a:rPr lang="en-US" sz="1600" dirty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</a:rPr>
              <a:t>	25</a:t>
            </a:r>
            <a:r>
              <a:rPr lang="en-US" sz="1600" dirty="0">
                <a:solidFill>
                  <a:srgbClr val="FFFF00"/>
                </a:solidFill>
              </a:rPr>
              <a:t>%	</a:t>
            </a:r>
            <a:r>
              <a:rPr lang="en-US" sz="1600" dirty="0" smtClean="0">
                <a:solidFill>
                  <a:srgbClr val="FFFF00"/>
                </a:solidFill>
              </a:rPr>
              <a:t>	50</a:t>
            </a:r>
            <a:r>
              <a:rPr lang="en-US" sz="1600" dirty="0">
                <a:solidFill>
                  <a:srgbClr val="FFFF00"/>
                </a:solidFill>
              </a:rPr>
              <a:t>%	</a:t>
            </a:r>
            <a:r>
              <a:rPr lang="en-US" sz="1600" dirty="0" smtClean="0">
                <a:solidFill>
                  <a:srgbClr val="FFFF00"/>
                </a:solidFill>
              </a:rPr>
              <a:t>	75</a:t>
            </a:r>
            <a:r>
              <a:rPr lang="en-US" sz="1600" dirty="0">
                <a:solidFill>
                  <a:srgbClr val="FFFF00"/>
                </a:solidFill>
              </a:rPr>
              <a:t>%	</a:t>
            </a:r>
            <a:r>
              <a:rPr lang="en-US" sz="1600" dirty="0" smtClean="0">
                <a:solidFill>
                  <a:srgbClr val="FFFF00"/>
                </a:solidFill>
              </a:rPr>
              <a:t>	max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Id</a:t>
            </a:r>
            <a:r>
              <a:rPr lang="en-US" sz="1600" dirty="0"/>
              <a:t>	</a:t>
            </a:r>
            <a:r>
              <a:rPr lang="en-US" sz="1600" dirty="0" smtClean="0"/>
              <a:t>		1460.0</a:t>
            </a:r>
            <a:r>
              <a:rPr lang="en-US" sz="1600" dirty="0"/>
              <a:t>	730.500000	421.610009	1.0	</a:t>
            </a:r>
            <a:r>
              <a:rPr lang="en-US" sz="1600" dirty="0" smtClean="0"/>
              <a:t>	365.75</a:t>
            </a:r>
            <a:r>
              <a:rPr lang="en-US" sz="1600" dirty="0"/>
              <a:t>	730.5	1095.25	1460.0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MSSubClass</a:t>
            </a:r>
            <a:r>
              <a:rPr lang="en-US" sz="1600" dirty="0"/>
              <a:t>	1460.0	56.897260	</a:t>
            </a:r>
            <a:r>
              <a:rPr lang="en-US" sz="1600" dirty="0" smtClean="0"/>
              <a:t>	42.300571	</a:t>
            </a:r>
            <a:r>
              <a:rPr lang="en-US" sz="1600" dirty="0"/>
              <a:t>	20.0	</a:t>
            </a:r>
            <a:r>
              <a:rPr lang="en-US" sz="1600" dirty="0" smtClean="0"/>
              <a:t>	20.00</a:t>
            </a:r>
            <a:r>
              <a:rPr lang="en-US" sz="1600" dirty="0"/>
              <a:t>	50.0	</a:t>
            </a:r>
            <a:r>
              <a:rPr lang="en-US" sz="1600" dirty="0" smtClean="0"/>
              <a:t>	70.00</a:t>
            </a:r>
            <a:r>
              <a:rPr lang="en-US" sz="1600" dirty="0"/>
              <a:t>	190.0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LotFrontage</a:t>
            </a:r>
            <a:r>
              <a:rPr lang="en-US" sz="1600" dirty="0"/>
              <a:t>	1201.0	70.049958	</a:t>
            </a:r>
            <a:r>
              <a:rPr lang="en-US" sz="1600" dirty="0" smtClean="0"/>
              <a:t>	24.284752</a:t>
            </a:r>
            <a:r>
              <a:rPr lang="en-US" sz="1600" dirty="0"/>
              <a:t>	</a:t>
            </a:r>
            <a:r>
              <a:rPr lang="en-US" sz="1600" dirty="0" smtClean="0"/>
              <a:t>	21.0</a:t>
            </a:r>
            <a:r>
              <a:rPr lang="en-US" sz="1600" dirty="0"/>
              <a:t>	</a:t>
            </a:r>
            <a:r>
              <a:rPr lang="en-US" sz="1600" dirty="0" smtClean="0"/>
              <a:t>	59.00</a:t>
            </a:r>
            <a:r>
              <a:rPr lang="en-US" sz="1600" dirty="0"/>
              <a:t>	69.0	</a:t>
            </a:r>
            <a:r>
              <a:rPr lang="en-US" sz="1600" dirty="0" smtClean="0"/>
              <a:t>	80.00</a:t>
            </a:r>
            <a:r>
              <a:rPr lang="en-US" sz="1600" dirty="0"/>
              <a:t>	313.0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LotArea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10516.828082	9981.264932	</a:t>
            </a:r>
            <a:r>
              <a:rPr lang="en-US" sz="1600" dirty="0" smtClean="0"/>
              <a:t>1300.0</a:t>
            </a:r>
            <a:r>
              <a:rPr lang="en-US" sz="1600" dirty="0"/>
              <a:t>	7553.50	9478.5	11601.50	215245.0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OverallQual</a:t>
            </a:r>
            <a:r>
              <a:rPr lang="en-US" sz="1600" dirty="0"/>
              <a:t>	1460.0	6.099315	</a:t>
            </a:r>
            <a:r>
              <a:rPr lang="en-US" sz="1600" dirty="0" smtClean="0"/>
              <a:t>	1.382997</a:t>
            </a:r>
            <a:r>
              <a:rPr lang="en-US" sz="1600" dirty="0"/>
              <a:t>	</a:t>
            </a:r>
            <a:r>
              <a:rPr lang="en-US" sz="1600" dirty="0" smtClean="0"/>
              <a:t>	1.0</a:t>
            </a:r>
            <a:r>
              <a:rPr lang="en-US" sz="1600" dirty="0"/>
              <a:t>	</a:t>
            </a:r>
            <a:r>
              <a:rPr lang="en-US" sz="1600" dirty="0" smtClean="0"/>
              <a:t>	5.00</a:t>
            </a:r>
            <a:r>
              <a:rPr lang="en-US" sz="1600" dirty="0"/>
              <a:t>	</a:t>
            </a:r>
            <a:r>
              <a:rPr lang="en-US" sz="1600" dirty="0" smtClean="0"/>
              <a:t>	6.0</a:t>
            </a:r>
            <a:r>
              <a:rPr lang="en-US" sz="1600" dirty="0"/>
              <a:t>	</a:t>
            </a:r>
            <a:r>
              <a:rPr lang="en-US" sz="1600" dirty="0" smtClean="0"/>
              <a:t>	7.00</a:t>
            </a:r>
            <a:r>
              <a:rPr lang="en-US" sz="1600" dirty="0"/>
              <a:t>		</a:t>
            </a:r>
            <a:r>
              <a:rPr lang="en-US" sz="1600" dirty="0" smtClean="0"/>
              <a:t>10.0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OverallCond</a:t>
            </a:r>
            <a:r>
              <a:rPr lang="en-US" sz="1600" dirty="0"/>
              <a:t>	1460.0	5.575342	</a:t>
            </a:r>
            <a:r>
              <a:rPr lang="en-US" sz="1600" dirty="0" smtClean="0"/>
              <a:t>	1.112799</a:t>
            </a:r>
            <a:r>
              <a:rPr lang="en-US" sz="1600" dirty="0"/>
              <a:t>	</a:t>
            </a:r>
            <a:r>
              <a:rPr lang="en-US" sz="1600" dirty="0" smtClean="0"/>
              <a:t>	1.0</a:t>
            </a:r>
            <a:r>
              <a:rPr lang="en-US" sz="1600" dirty="0"/>
              <a:t>	</a:t>
            </a:r>
            <a:r>
              <a:rPr lang="en-US" sz="1600" dirty="0" smtClean="0"/>
              <a:t>	5.00</a:t>
            </a:r>
            <a:r>
              <a:rPr lang="en-US" sz="1600" dirty="0"/>
              <a:t>	</a:t>
            </a:r>
            <a:r>
              <a:rPr lang="en-US" sz="1600" dirty="0" smtClean="0"/>
              <a:t>	5.0</a:t>
            </a:r>
            <a:r>
              <a:rPr lang="en-US" sz="1600" dirty="0"/>
              <a:t>	</a:t>
            </a:r>
            <a:r>
              <a:rPr lang="en-US" sz="1600" dirty="0" smtClean="0"/>
              <a:t>	6.00</a:t>
            </a:r>
            <a:r>
              <a:rPr lang="en-US" sz="1600" dirty="0"/>
              <a:t>	</a:t>
            </a:r>
            <a:r>
              <a:rPr lang="en-US" sz="1600" dirty="0" smtClean="0"/>
              <a:t>	9.0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YearBuilt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1971.267808	30.202904	</a:t>
            </a:r>
            <a:r>
              <a:rPr lang="en-US" sz="1600" dirty="0" smtClean="0"/>
              <a:t>	1872.0</a:t>
            </a:r>
            <a:r>
              <a:rPr lang="en-US" sz="1600" dirty="0"/>
              <a:t>	1954.00	1973.0	2000.00	2010.0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YearRemodAdd</a:t>
            </a:r>
            <a:r>
              <a:rPr lang="en-US" sz="1600" dirty="0"/>
              <a:t>	1460.0	1984.865753	20.645407	</a:t>
            </a:r>
            <a:r>
              <a:rPr lang="en-US" sz="1600" dirty="0" smtClean="0"/>
              <a:t>	1950.0</a:t>
            </a:r>
            <a:r>
              <a:rPr lang="en-US" sz="1600" dirty="0"/>
              <a:t>	1967.00	1994.0	2004.00	2010.0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MasVnrArea</a:t>
            </a:r>
            <a:r>
              <a:rPr lang="en-US" sz="1600" dirty="0"/>
              <a:t>	1452.0	103.685262	181.066207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166.00</a:t>
            </a:r>
            <a:r>
              <a:rPr lang="en-US" sz="1600" dirty="0"/>
              <a:t>	1600.0</a:t>
            </a:r>
          </a:p>
          <a:p>
            <a:r>
              <a:rPr lang="en-US" sz="1600" dirty="0">
                <a:solidFill>
                  <a:srgbClr val="FFFF00"/>
                </a:solidFill>
              </a:rPr>
              <a:t>BsmtFinSF1</a:t>
            </a:r>
            <a:r>
              <a:rPr lang="en-US" sz="1600" dirty="0"/>
              <a:t>	1460.0	443.639726	456.098091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383.5</a:t>
            </a:r>
            <a:r>
              <a:rPr lang="en-US" sz="1600" dirty="0"/>
              <a:t>	712.25	5644.0</a:t>
            </a:r>
          </a:p>
          <a:p>
            <a:r>
              <a:rPr lang="en-US" sz="1600" dirty="0">
                <a:solidFill>
                  <a:srgbClr val="FFFF00"/>
                </a:solidFill>
              </a:rPr>
              <a:t>BsmtFinSF2</a:t>
            </a:r>
            <a:r>
              <a:rPr lang="en-US" sz="1600" dirty="0"/>
              <a:t>	1460.0	46.549315	</a:t>
            </a:r>
            <a:r>
              <a:rPr lang="en-US" sz="1600" dirty="0" smtClean="0"/>
              <a:t>	161.319273</a:t>
            </a:r>
            <a:r>
              <a:rPr lang="en-US" sz="1600" dirty="0"/>
              <a:t>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1474.0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BsmtUnfSF</a:t>
            </a:r>
            <a:r>
              <a:rPr lang="en-US" sz="1600" dirty="0"/>
              <a:t>	1460.0	567.240411	441.866955	0.0	</a:t>
            </a:r>
            <a:r>
              <a:rPr lang="en-US" sz="1600" dirty="0" smtClean="0"/>
              <a:t>	223.00</a:t>
            </a:r>
            <a:r>
              <a:rPr lang="en-US" sz="1600" dirty="0"/>
              <a:t>	477.5	808.00	2336.0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TotalBsmtSF</a:t>
            </a:r>
            <a:r>
              <a:rPr lang="en-US" sz="1600" dirty="0"/>
              <a:t>	1460.0	1057.429452	438.705324	0.0	</a:t>
            </a:r>
            <a:r>
              <a:rPr lang="en-US" sz="1600" dirty="0" smtClean="0"/>
              <a:t>	795.75</a:t>
            </a:r>
            <a:r>
              <a:rPr lang="en-US" sz="1600" dirty="0"/>
              <a:t>	991.5	1298.25	6110.0</a:t>
            </a:r>
          </a:p>
          <a:p>
            <a:r>
              <a:rPr lang="en-US" sz="1600" dirty="0">
                <a:solidFill>
                  <a:srgbClr val="FFFF00"/>
                </a:solidFill>
              </a:rPr>
              <a:t>1stFlrSF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1162.626712	386.587738	334.0	882.00	1087.0	1391.25	</a:t>
            </a:r>
            <a:r>
              <a:rPr lang="en-US" sz="1600" dirty="0" smtClean="0"/>
              <a:t>4692.0</a:t>
            </a:r>
          </a:p>
          <a:p>
            <a:r>
              <a:rPr lang="en-US" sz="1600" dirty="0">
                <a:solidFill>
                  <a:srgbClr val="FFFF00"/>
                </a:solidFill>
              </a:rPr>
              <a:t>2ndFlrSF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346.992466	436.528436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728.00</a:t>
            </a:r>
            <a:r>
              <a:rPr lang="en-US" sz="1600" dirty="0"/>
              <a:t>	2065.0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LowQualFinSF</a:t>
            </a:r>
            <a:r>
              <a:rPr lang="en-US" sz="1600" dirty="0"/>
              <a:t>	1460.0	5.844521	</a:t>
            </a:r>
            <a:r>
              <a:rPr lang="en-US" sz="1600" dirty="0" smtClean="0"/>
              <a:t>	48.623081	</a:t>
            </a:r>
            <a:r>
              <a:rPr lang="en-US" sz="1600" dirty="0"/>
              <a:t>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572.0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GrLivArea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1515.463699	525.480383	334.0	1129.50	1464.0	1776.75	5642.0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BsmtFullBath</a:t>
            </a:r>
            <a:r>
              <a:rPr lang="en-US" sz="1600" dirty="0"/>
              <a:t>	1460.0	0.425342	</a:t>
            </a:r>
            <a:r>
              <a:rPr lang="en-US" sz="1600" dirty="0" smtClean="0"/>
              <a:t>	0.518911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3.0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BsmtHalfBath</a:t>
            </a:r>
            <a:r>
              <a:rPr lang="en-US" sz="1600" dirty="0"/>
              <a:t>	1460.0	0.057534	</a:t>
            </a:r>
            <a:r>
              <a:rPr lang="en-US" sz="1600" dirty="0" smtClean="0"/>
              <a:t>	0.238753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2.0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FullBath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1.565068	</a:t>
            </a:r>
            <a:r>
              <a:rPr lang="en-US" sz="1600" dirty="0" smtClean="0"/>
              <a:t>	0.550916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2.0</a:t>
            </a:r>
            <a:r>
              <a:rPr lang="en-US" sz="1600" dirty="0"/>
              <a:t>	</a:t>
            </a:r>
            <a:r>
              <a:rPr lang="en-US" sz="1600" dirty="0" smtClean="0"/>
              <a:t>	2.00</a:t>
            </a:r>
            <a:r>
              <a:rPr lang="en-US" sz="1600" dirty="0"/>
              <a:t>	</a:t>
            </a:r>
            <a:r>
              <a:rPr lang="en-US" sz="1600" dirty="0" smtClean="0"/>
              <a:t>	3.0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HalfBath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0.382877	</a:t>
            </a:r>
            <a:r>
              <a:rPr lang="en-US" sz="1600" dirty="0" smtClean="0"/>
              <a:t>	0.502885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2.0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BedroomAbvGr</a:t>
            </a:r>
            <a:r>
              <a:rPr lang="en-US" sz="1600" dirty="0"/>
              <a:t>	1460.0	2.866438	</a:t>
            </a:r>
            <a:r>
              <a:rPr lang="en-US" sz="1600" dirty="0" smtClean="0"/>
              <a:t>	0.815778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2.00</a:t>
            </a:r>
            <a:r>
              <a:rPr lang="en-US" sz="1600" dirty="0"/>
              <a:t>	</a:t>
            </a:r>
            <a:r>
              <a:rPr lang="en-US" sz="1600" dirty="0" smtClean="0"/>
              <a:t>	3.0</a:t>
            </a:r>
            <a:r>
              <a:rPr lang="en-US" sz="1600" dirty="0"/>
              <a:t>	</a:t>
            </a:r>
            <a:r>
              <a:rPr lang="en-US" sz="1600" dirty="0" smtClean="0"/>
              <a:t>	3.00</a:t>
            </a:r>
            <a:r>
              <a:rPr lang="en-US" sz="1600" dirty="0"/>
              <a:t>	</a:t>
            </a:r>
            <a:r>
              <a:rPr lang="en-US" sz="1600" dirty="0" smtClean="0"/>
              <a:t>	8.0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KitchenAbvGr</a:t>
            </a:r>
            <a:r>
              <a:rPr lang="en-US" sz="1600" dirty="0"/>
              <a:t>	1460.0	1.046575	</a:t>
            </a:r>
            <a:r>
              <a:rPr lang="en-US" sz="1600" dirty="0" smtClean="0"/>
              <a:t>	0.220338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1.0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3.0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TotRmsAbvGrd</a:t>
            </a:r>
            <a:r>
              <a:rPr lang="en-US" sz="1600" dirty="0"/>
              <a:t>	1460.0	6.517808	</a:t>
            </a:r>
            <a:r>
              <a:rPr lang="en-US" sz="1600" dirty="0" smtClean="0"/>
              <a:t>	1.625393</a:t>
            </a:r>
            <a:r>
              <a:rPr lang="en-US" sz="1600" dirty="0"/>
              <a:t>	</a:t>
            </a:r>
            <a:r>
              <a:rPr lang="en-US" sz="1600" dirty="0" smtClean="0"/>
              <a:t>	2.0</a:t>
            </a:r>
            <a:r>
              <a:rPr lang="en-US" sz="1600" dirty="0"/>
              <a:t>	</a:t>
            </a:r>
            <a:r>
              <a:rPr lang="en-US" sz="1600" dirty="0" smtClean="0"/>
              <a:t>	5.00</a:t>
            </a:r>
            <a:r>
              <a:rPr lang="en-US" sz="1600" dirty="0"/>
              <a:t>	</a:t>
            </a:r>
            <a:r>
              <a:rPr lang="en-US" sz="1600" dirty="0" smtClean="0"/>
              <a:t>	6.0</a:t>
            </a:r>
            <a:r>
              <a:rPr lang="en-US" sz="1600" dirty="0"/>
              <a:t>	</a:t>
            </a:r>
            <a:r>
              <a:rPr lang="en-US" sz="1600" dirty="0" smtClean="0"/>
              <a:t>	7.00</a:t>
            </a:r>
            <a:r>
              <a:rPr lang="en-US" sz="1600" dirty="0"/>
              <a:t>	</a:t>
            </a:r>
            <a:r>
              <a:rPr lang="en-US" sz="1600" dirty="0" smtClean="0"/>
              <a:t>	14.0</a:t>
            </a:r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Fireplaces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0.613014	</a:t>
            </a:r>
            <a:r>
              <a:rPr lang="en-US" sz="1600" dirty="0" smtClean="0"/>
              <a:t>	0.644666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1.0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</a:t>
            </a:r>
            <a:r>
              <a:rPr lang="en-US" sz="1600" dirty="0" smtClean="0"/>
              <a:t>	3.0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0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5281"/>
            <a:ext cx="1219200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	</a:t>
            </a:r>
            <a:r>
              <a:rPr lang="en-US" sz="1600" dirty="0" smtClean="0"/>
              <a:t>		count</a:t>
            </a:r>
            <a:r>
              <a:rPr lang="en-US" sz="1600" dirty="0"/>
              <a:t>	mean	</a:t>
            </a:r>
            <a:r>
              <a:rPr lang="en-US" sz="1600" dirty="0" smtClean="0"/>
              <a:t>		</a:t>
            </a:r>
            <a:r>
              <a:rPr lang="en-US" sz="1600" dirty="0" err="1" smtClean="0"/>
              <a:t>std</a:t>
            </a:r>
            <a:r>
              <a:rPr lang="en-US" sz="1600" dirty="0"/>
              <a:t>	</a:t>
            </a:r>
            <a:r>
              <a:rPr lang="en-US" sz="1600" dirty="0" smtClean="0"/>
              <a:t>		min</a:t>
            </a:r>
            <a:r>
              <a:rPr lang="en-US" sz="1600" dirty="0"/>
              <a:t>	</a:t>
            </a:r>
            <a:r>
              <a:rPr lang="en-US" sz="1600" dirty="0" smtClean="0"/>
              <a:t>	25</a:t>
            </a:r>
            <a:r>
              <a:rPr lang="en-US" sz="1600" dirty="0"/>
              <a:t>%	</a:t>
            </a:r>
            <a:r>
              <a:rPr lang="en-US" sz="1600" dirty="0" smtClean="0"/>
              <a:t>		50</a:t>
            </a:r>
            <a:r>
              <a:rPr lang="en-US" sz="1600" dirty="0"/>
              <a:t>%	</a:t>
            </a:r>
            <a:r>
              <a:rPr lang="en-US" sz="1600" dirty="0" smtClean="0"/>
              <a:t>	75</a:t>
            </a:r>
            <a:r>
              <a:rPr lang="en-US" sz="1600" dirty="0"/>
              <a:t>%	</a:t>
            </a:r>
            <a:r>
              <a:rPr lang="en-US" sz="1600" dirty="0" smtClean="0"/>
              <a:t>		max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GarageYrBlt</a:t>
            </a:r>
            <a:r>
              <a:rPr lang="en-US" sz="1600" dirty="0"/>
              <a:t>	1379.0	1978.506164	</a:t>
            </a:r>
            <a:r>
              <a:rPr lang="en-US" sz="1600" dirty="0" smtClean="0"/>
              <a:t>	24.689725</a:t>
            </a:r>
            <a:r>
              <a:rPr lang="en-US" sz="1600" dirty="0"/>
              <a:t>	</a:t>
            </a:r>
            <a:r>
              <a:rPr lang="en-US" sz="1600" dirty="0" smtClean="0"/>
              <a:t>	1900.0</a:t>
            </a:r>
            <a:r>
              <a:rPr lang="en-US" sz="1600" dirty="0"/>
              <a:t>	1961.00	</a:t>
            </a:r>
            <a:r>
              <a:rPr lang="en-US" sz="1600" dirty="0" smtClean="0"/>
              <a:t>	1980.0</a:t>
            </a:r>
            <a:r>
              <a:rPr lang="en-US" sz="1600" dirty="0"/>
              <a:t>	2002.00	</a:t>
            </a:r>
            <a:r>
              <a:rPr lang="en-US" sz="1600" dirty="0" smtClean="0"/>
              <a:t>	2010.0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GarageCars</a:t>
            </a:r>
            <a:r>
              <a:rPr lang="en-US" sz="1600" dirty="0"/>
              <a:t>	1460.0	1.767123	</a:t>
            </a:r>
            <a:r>
              <a:rPr lang="en-US" sz="1600" dirty="0" smtClean="0"/>
              <a:t>		0.747315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1.00</a:t>
            </a:r>
            <a:r>
              <a:rPr lang="en-US" sz="1600" dirty="0"/>
              <a:t>		</a:t>
            </a:r>
            <a:r>
              <a:rPr lang="en-US" sz="1600" dirty="0" smtClean="0"/>
              <a:t>	2.0</a:t>
            </a:r>
            <a:r>
              <a:rPr lang="en-US" sz="1600" dirty="0"/>
              <a:t>	</a:t>
            </a:r>
            <a:r>
              <a:rPr lang="en-US" sz="1600" dirty="0" smtClean="0"/>
              <a:t>	2.00</a:t>
            </a:r>
            <a:r>
              <a:rPr lang="en-US" sz="1600" dirty="0"/>
              <a:t>	</a:t>
            </a:r>
            <a:r>
              <a:rPr lang="en-US" sz="1600" dirty="0" smtClean="0"/>
              <a:t>		4.0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GarageArea</a:t>
            </a:r>
            <a:r>
              <a:rPr lang="en-US" sz="1600" dirty="0"/>
              <a:t>	1460.0	472.980137	</a:t>
            </a:r>
            <a:r>
              <a:rPr lang="en-US" sz="1600" dirty="0" smtClean="0"/>
              <a:t>	213.804841</a:t>
            </a:r>
            <a:r>
              <a:rPr lang="en-US" sz="1600" dirty="0"/>
              <a:t>	</a:t>
            </a:r>
            <a:r>
              <a:rPr lang="en-US" sz="1600" dirty="0" smtClean="0"/>
              <a:t>0.0</a:t>
            </a:r>
            <a:r>
              <a:rPr lang="en-US" sz="1600" dirty="0"/>
              <a:t>	</a:t>
            </a:r>
            <a:r>
              <a:rPr lang="en-US" sz="1600" dirty="0" smtClean="0"/>
              <a:t>	334.50</a:t>
            </a:r>
            <a:r>
              <a:rPr lang="en-US" sz="1600" dirty="0"/>
              <a:t>	</a:t>
            </a:r>
            <a:r>
              <a:rPr lang="en-US" sz="1600" dirty="0" smtClean="0"/>
              <a:t>	480.0</a:t>
            </a:r>
            <a:r>
              <a:rPr lang="en-US" sz="1600" dirty="0"/>
              <a:t>	576.00	</a:t>
            </a:r>
            <a:r>
              <a:rPr lang="en-US" sz="1600" dirty="0" smtClean="0"/>
              <a:t>	1418.0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WoodDeckSF</a:t>
            </a:r>
            <a:r>
              <a:rPr lang="en-US" sz="1600" dirty="0"/>
              <a:t>	1460.0	94.244521	</a:t>
            </a:r>
            <a:r>
              <a:rPr lang="en-US" sz="1600" dirty="0" smtClean="0"/>
              <a:t>		125.338794</a:t>
            </a:r>
            <a:r>
              <a:rPr lang="en-US" sz="1600" dirty="0"/>
              <a:t>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168.00</a:t>
            </a:r>
            <a:r>
              <a:rPr lang="en-US" sz="1600" dirty="0"/>
              <a:t>	</a:t>
            </a:r>
            <a:r>
              <a:rPr lang="en-US" sz="1600" dirty="0" smtClean="0"/>
              <a:t>	857.0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OpenPorchSF</a:t>
            </a:r>
            <a:r>
              <a:rPr lang="en-US" sz="1600" dirty="0"/>
              <a:t>	1460.0	46.660274	</a:t>
            </a:r>
            <a:r>
              <a:rPr lang="en-US" sz="1600" dirty="0" smtClean="0"/>
              <a:t>		66.256028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25.0</a:t>
            </a:r>
            <a:r>
              <a:rPr lang="en-US" sz="1600" dirty="0"/>
              <a:t>	</a:t>
            </a:r>
            <a:r>
              <a:rPr lang="en-US" sz="1600" dirty="0" smtClean="0"/>
              <a:t>	68.00</a:t>
            </a:r>
            <a:r>
              <a:rPr lang="en-US" sz="1600" dirty="0"/>
              <a:t>	</a:t>
            </a:r>
            <a:r>
              <a:rPr lang="en-US" sz="1600" dirty="0" smtClean="0"/>
              <a:t>	547.0</a:t>
            </a:r>
            <a:endParaRPr lang="en-US" sz="1600" dirty="0"/>
          </a:p>
          <a:p>
            <a:r>
              <a:rPr lang="en-US" sz="1600" dirty="0" err="1" smtClean="0">
                <a:solidFill>
                  <a:srgbClr val="FFFF00"/>
                </a:solidFill>
              </a:rPr>
              <a:t>EnclosedPorch</a:t>
            </a:r>
            <a:r>
              <a:rPr lang="en-US" sz="1600" dirty="0"/>
              <a:t>	1460.0	21.954110	</a:t>
            </a:r>
            <a:r>
              <a:rPr lang="en-US" sz="1600" dirty="0" smtClean="0"/>
              <a:t>		61.119149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552.0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3SsnPorch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3.409589	</a:t>
            </a:r>
            <a:r>
              <a:rPr lang="en-US" sz="1600" dirty="0" smtClean="0"/>
              <a:t>		29.317331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508.0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ScreenPorch</a:t>
            </a:r>
            <a:r>
              <a:rPr lang="en-US" sz="1600" dirty="0"/>
              <a:t>	1460.0	15.060959	</a:t>
            </a:r>
            <a:r>
              <a:rPr lang="en-US" sz="1600" dirty="0" smtClean="0"/>
              <a:t>		55.757415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480.0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PoolArea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2.758904	</a:t>
            </a:r>
            <a:r>
              <a:rPr lang="en-US" sz="1600" dirty="0" smtClean="0"/>
              <a:t>		40.177307</a:t>
            </a:r>
            <a:r>
              <a:rPr lang="en-US" sz="1600" dirty="0"/>
              <a:t>	</a:t>
            </a:r>
            <a:r>
              <a:rPr lang="en-US" sz="1600" dirty="0" smtClean="0"/>
              <a:t>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738.0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MiscVal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43.489041	</a:t>
            </a:r>
            <a:r>
              <a:rPr lang="en-US" sz="1600" dirty="0" smtClean="0"/>
              <a:t>		496.123024</a:t>
            </a:r>
            <a:r>
              <a:rPr lang="en-US" sz="1600" dirty="0"/>
              <a:t>	0.0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0.0</a:t>
            </a:r>
            <a:r>
              <a:rPr lang="en-US" sz="1600" dirty="0"/>
              <a:t>	</a:t>
            </a:r>
            <a:r>
              <a:rPr lang="en-US" sz="1600" dirty="0" smtClean="0"/>
              <a:t>	0.00</a:t>
            </a:r>
            <a:r>
              <a:rPr lang="en-US" sz="1600" dirty="0"/>
              <a:t>	</a:t>
            </a:r>
            <a:r>
              <a:rPr lang="en-US" sz="1600" dirty="0" smtClean="0"/>
              <a:t>		15500.0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MoSold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6.321918	</a:t>
            </a:r>
            <a:r>
              <a:rPr lang="en-US" sz="1600" dirty="0" smtClean="0"/>
              <a:t>		2.703626</a:t>
            </a:r>
            <a:r>
              <a:rPr lang="en-US" sz="1600" dirty="0"/>
              <a:t>	</a:t>
            </a:r>
            <a:r>
              <a:rPr lang="en-US" sz="1600" dirty="0" smtClean="0"/>
              <a:t>	1.0</a:t>
            </a:r>
            <a:r>
              <a:rPr lang="en-US" sz="1600" dirty="0"/>
              <a:t>	</a:t>
            </a:r>
            <a:r>
              <a:rPr lang="en-US" sz="1600" dirty="0" smtClean="0"/>
              <a:t>	5.00</a:t>
            </a:r>
            <a:r>
              <a:rPr lang="en-US" sz="1600" dirty="0"/>
              <a:t>	</a:t>
            </a:r>
            <a:r>
              <a:rPr lang="en-US" sz="1600" dirty="0" smtClean="0"/>
              <a:t>		6.0</a:t>
            </a:r>
            <a:r>
              <a:rPr lang="en-US" sz="1600" dirty="0"/>
              <a:t>	</a:t>
            </a:r>
            <a:r>
              <a:rPr lang="en-US" sz="1600" dirty="0" smtClean="0"/>
              <a:t>	8.00</a:t>
            </a:r>
            <a:r>
              <a:rPr lang="en-US" sz="1600" dirty="0"/>
              <a:t>	</a:t>
            </a:r>
            <a:r>
              <a:rPr lang="en-US" sz="1600" dirty="0" smtClean="0"/>
              <a:t>		12.0</a:t>
            </a:r>
            <a:endParaRPr lang="en-US" sz="1600" dirty="0"/>
          </a:p>
          <a:p>
            <a:r>
              <a:rPr lang="en-US" sz="1600" dirty="0" err="1">
                <a:solidFill>
                  <a:srgbClr val="FFFF00"/>
                </a:solidFill>
              </a:rPr>
              <a:t>YrSold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2007.815753	</a:t>
            </a:r>
            <a:r>
              <a:rPr lang="en-US" sz="1600" dirty="0" smtClean="0"/>
              <a:t>	1.328095</a:t>
            </a:r>
            <a:r>
              <a:rPr lang="en-US" sz="1600" dirty="0"/>
              <a:t>	</a:t>
            </a:r>
            <a:r>
              <a:rPr lang="en-US" sz="1600" dirty="0" smtClean="0"/>
              <a:t>	2006.0</a:t>
            </a:r>
            <a:r>
              <a:rPr lang="en-US" sz="1600" dirty="0"/>
              <a:t>	2007.00	</a:t>
            </a:r>
            <a:r>
              <a:rPr lang="en-US" sz="1600" dirty="0" smtClean="0"/>
              <a:t>	2008.0</a:t>
            </a:r>
            <a:r>
              <a:rPr lang="en-US" sz="1600" dirty="0"/>
              <a:t>	2009.00	</a:t>
            </a:r>
            <a:r>
              <a:rPr lang="en-US" sz="1600" dirty="0" smtClean="0"/>
              <a:t>	2010.0</a:t>
            </a:r>
            <a:endParaRPr lang="en-US" sz="1600" dirty="0"/>
          </a:p>
          <a:p>
            <a:r>
              <a:rPr lang="en-US" sz="1600" dirty="0" err="1">
                <a:solidFill>
                  <a:srgbClr val="FFC000"/>
                </a:solidFill>
              </a:rPr>
              <a:t>SalePrice</a:t>
            </a:r>
            <a:r>
              <a:rPr lang="en-US" sz="1600" dirty="0"/>
              <a:t>	</a:t>
            </a:r>
            <a:r>
              <a:rPr lang="en-US" sz="1600" dirty="0" smtClean="0"/>
              <a:t>	1460.0</a:t>
            </a:r>
            <a:r>
              <a:rPr lang="en-US" sz="1600" dirty="0"/>
              <a:t>	180921.195890	</a:t>
            </a:r>
            <a:r>
              <a:rPr lang="en-US" sz="1600" dirty="0" smtClean="0"/>
              <a:t>	79442.502883</a:t>
            </a:r>
            <a:r>
              <a:rPr lang="en-US" sz="1600" dirty="0"/>
              <a:t>	34900.0	</a:t>
            </a:r>
            <a:r>
              <a:rPr lang="en-US" sz="1600" dirty="0" smtClean="0"/>
              <a:t>129975.00	</a:t>
            </a:r>
            <a:r>
              <a:rPr lang="en-US" sz="1600" dirty="0"/>
              <a:t>	163000.0	214000.00	 </a:t>
            </a:r>
            <a:r>
              <a:rPr lang="en-US" sz="1600" dirty="0" smtClean="0"/>
              <a:t>	755000.0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28521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4544" y="156156"/>
            <a:ext cx="3758486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Feature name	Null Percentage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LotFrontage</a:t>
            </a:r>
            <a:r>
              <a:rPr lang="en-US" sz="2000" dirty="0"/>
              <a:t>	</a:t>
            </a:r>
            <a:r>
              <a:rPr lang="en-US" sz="2000" dirty="0" smtClean="0"/>
              <a:t>	17.739726</a:t>
            </a:r>
            <a:endParaRPr lang="en-US" sz="2000" dirty="0"/>
          </a:p>
          <a:p>
            <a:r>
              <a:rPr lang="en-US" sz="2000" dirty="0" smtClean="0">
                <a:solidFill>
                  <a:srgbClr val="FFFF00"/>
                </a:solidFill>
              </a:rPr>
              <a:t>Alley</a:t>
            </a: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	93.767123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err="1" smtClean="0"/>
              <a:t>MasVnrType</a:t>
            </a:r>
            <a:r>
              <a:rPr lang="en-US" sz="2000" dirty="0"/>
              <a:t>	</a:t>
            </a:r>
            <a:r>
              <a:rPr lang="en-US" sz="2000" dirty="0" smtClean="0"/>
              <a:t>	0.547945</a:t>
            </a:r>
            <a:endParaRPr lang="en-US" sz="2000" dirty="0"/>
          </a:p>
          <a:p>
            <a:r>
              <a:rPr lang="en-US" sz="2000" dirty="0" err="1"/>
              <a:t>MasVnrArea</a:t>
            </a:r>
            <a:r>
              <a:rPr lang="en-US" sz="2000" dirty="0"/>
              <a:t>	</a:t>
            </a:r>
            <a:r>
              <a:rPr lang="en-US" sz="2000" dirty="0" smtClean="0"/>
              <a:t>	0.547945</a:t>
            </a:r>
            <a:endParaRPr lang="en-US" sz="2000" dirty="0"/>
          </a:p>
          <a:p>
            <a:r>
              <a:rPr lang="en-US" sz="2000" dirty="0" err="1" smtClean="0"/>
              <a:t>BsmtQual</a:t>
            </a:r>
            <a:r>
              <a:rPr lang="en-US" sz="2000" dirty="0"/>
              <a:t>	</a:t>
            </a:r>
            <a:r>
              <a:rPr lang="en-US" sz="2000" dirty="0" smtClean="0"/>
              <a:t>	2.534247</a:t>
            </a:r>
            <a:endParaRPr lang="en-US" sz="2000" dirty="0"/>
          </a:p>
          <a:p>
            <a:r>
              <a:rPr lang="en-US" sz="2000" dirty="0" err="1"/>
              <a:t>BsmtCond</a:t>
            </a:r>
            <a:r>
              <a:rPr lang="en-US" sz="2000" dirty="0"/>
              <a:t>	</a:t>
            </a:r>
            <a:r>
              <a:rPr lang="en-US" sz="2000" dirty="0" smtClean="0"/>
              <a:t>	2.534247</a:t>
            </a:r>
            <a:endParaRPr lang="en-US" sz="2000" dirty="0"/>
          </a:p>
          <a:p>
            <a:r>
              <a:rPr lang="en-US" sz="2000" dirty="0" err="1"/>
              <a:t>BsmtExposure</a:t>
            </a:r>
            <a:r>
              <a:rPr lang="en-US" sz="2000" dirty="0"/>
              <a:t>	2.602740</a:t>
            </a:r>
          </a:p>
          <a:p>
            <a:r>
              <a:rPr lang="en-US" sz="2000" dirty="0"/>
              <a:t>BsmtFinType1	</a:t>
            </a:r>
            <a:r>
              <a:rPr lang="en-US" sz="2000" dirty="0" smtClean="0"/>
              <a:t>2.534247</a:t>
            </a:r>
            <a:endParaRPr lang="en-US" sz="2000" dirty="0"/>
          </a:p>
          <a:p>
            <a:r>
              <a:rPr lang="en-US" sz="2000" dirty="0"/>
              <a:t>BsmtFinType2	2.602740</a:t>
            </a:r>
          </a:p>
          <a:p>
            <a:r>
              <a:rPr lang="en-US" sz="2000" dirty="0" smtClean="0"/>
              <a:t>Electrical</a:t>
            </a:r>
            <a:r>
              <a:rPr lang="en-US" sz="2000" dirty="0"/>
              <a:t>	</a:t>
            </a:r>
            <a:r>
              <a:rPr lang="en-US" sz="2000" dirty="0" smtClean="0"/>
              <a:t>	0.068493</a:t>
            </a:r>
            <a:endParaRPr lang="en-US" sz="2000" dirty="0"/>
          </a:p>
          <a:p>
            <a:r>
              <a:rPr lang="en-US" sz="2000" dirty="0" err="1" smtClean="0">
                <a:solidFill>
                  <a:srgbClr val="FFFF00"/>
                </a:solidFill>
              </a:rPr>
              <a:t>FireplaceQu</a:t>
            </a: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47.260274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err="1"/>
              <a:t>GarageType</a:t>
            </a:r>
            <a:r>
              <a:rPr lang="en-US" sz="2000" dirty="0"/>
              <a:t>	</a:t>
            </a:r>
            <a:r>
              <a:rPr lang="en-US" sz="2000" dirty="0" smtClean="0"/>
              <a:t>	5.547945</a:t>
            </a:r>
            <a:endParaRPr lang="en-US" sz="2000" dirty="0"/>
          </a:p>
          <a:p>
            <a:r>
              <a:rPr lang="en-US" sz="2000" dirty="0" err="1"/>
              <a:t>GarageYrBlt</a:t>
            </a:r>
            <a:r>
              <a:rPr lang="en-US" sz="2000" dirty="0"/>
              <a:t>	</a:t>
            </a:r>
            <a:r>
              <a:rPr lang="en-US" sz="2000" dirty="0" smtClean="0"/>
              <a:t>	5.547945</a:t>
            </a:r>
            <a:endParaRPr lang="en-US" sz="2000" dirty="0"/>
          </a:p>
          <a:p>
            <a:r>
              <a:rPr lang="en-US" sz="2000" dirty="0" err="1"/>
              <a:t>GarageFinish</a:t>
            </a:r>
            <a:r>
              <a:rPr lang="en-US" sz="2000" dirty="0"/>
              <a:t>	5.547945</a:t>
            </a:r>
          </a:p>
          <a:p>
            <a:r>
              <a:rPr lang="en-US" sz="2000" dirty="0" err="1" smtClean="0"/>
              <a:t>GarageQual</a:t>
            </a:r>
            <a:r>
              <a:rPr lang="en-US" sz="2000" dirty="0"/>
              <a:t>	</a:t>
            </a:r>
            <a:r>
              <a:rPr lang="en-US" sz="2000" dirty="0" smtClean="0"/>
              <a:t>	5.547945</a:t>
            </a:r>
            <a:endParaRPr lang="en-US" sz="2000" dirty="0"/>
          </a:p>
          <a:p>
            <a:r>
              <a:rPr lang="en-US" sz="2000" dirty="0" err="1"/>
              <a:t>GarageCond</a:t>
            </a:r>
            <a:r>
              <a:rPr lang="en-US" sz="2000" dirty="0"/>
              <a:t>	</a:t>
            </a:r>
            <a:r>
              <a:rPr lang="en-US" sz="2000" dirty="0" smtClean="0"/>
              <a:t>	5.547945</a:t>
            </a:r>
            <a:endParaRPr lang="en-US" sz="2000" dirty="0"/>
          </a:p>
          <a:p>
            <a:r>
              <a:rPr lang="en-US" sz="2000" dirty="0" err="1" smtClean="0">
                <a:solidFill>
                  <a:srgbClr val="FFFF00"/>
                </a:solidFill>
              </a:rPr>
              <a:t>PoolQC</a:t>
            </a: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	99.520548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Fence	</a:t>
            </a:r>
            <a:r>
              <a:rPr lang="en-US" sz="2000" dirty="0" smtClean="0">
                <a:solidFill>
                  <a:srgbClr val="FFFF00"/>
                </a:solidFill>
              </a:rPr>
              <a:t>		80.753425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err="1">
                <a:solidFill>
                  <a:srgbClr val="FFFF00"/>
                </a:solidFill>
              </a:rPr>
              <a:t>MiscFeature</a:t>
            </a: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96.301370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Missing Data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used </a:t>
            </a:r>
            <a:r>
              <a:rPr lang="en-US" dirty="0" err="1" smtClean="0"/>
              <a:t>missingno</a:t>
            </a:r>
            <a:r>
              <a:rPr lang="en-US" dirty="0" smtClean="0"/>
              <a:t>() function to represent our  missing Data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2099"/>
            <a:ext cx="8697661" cy="33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51527"/>
            <a:ext cx="12192000" cy="51064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Missing Data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" y="1751527"/>
            <a:ext cx="12191999" cy="51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594</TotalTime>
  <Words>890</Words>
  <Application>Microsoft Office PowerPoint</Application>
  <PresentationFormat>Widescreen</PresentationFormat>
  <Paragraphs>237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Final Project</vt:lpstr>
      <vt:lpstr>Points</vt:lpstr>
      <vt:lpstr>What this Project is ALL about? And What About Steps?</vt:lpstr>
      <vt:lpstr>NOTES:-</vt:lpstr>
      <vt:lpstr>PowerPoint Presentation</vt:lpstr>
      <vt:lpstr>PowerPoint Presentation</vt:lpstr>
      <vt:lpstr>PowerPoint Presentation</vt:lpstr>
      <vt:lpstr>Visualizing Missing Data</vt:lpstr>
      <vt:lpstr>Visualizing Missing Data</vt:lpstr>
      <vt:lpstr>PowerPoint Presentation</vt:lpstr>
      <vt:lpstr>HeatMap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Part 3 (ML and hyper parameter tuning)</vt:lpstr>
      <vt:lpstr>Part 4 (Flask And Heroku)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pcc</dc:creator>
  <cp:lastModifiedBy>pcc</cp:lastModifiedBy>
  <cp:revision>28</cp:revision>
  <dcterms:created xsi:type="dcterms:W3CDTF">2022-05-05T07:00:09Z</dcterms:created>
  <dcterms:modified xsi:type="dcterms:W3CDTF">2022-05-06T06:50:14Z</dcterms:modified>
</cp:coreProperties>
</file>