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3"/>
  </p:notesMasterIdLst>
  <p:sldIdLst>
    <p:sldId id="4778" r:id="rId2"/>
    <p:sldId id="1010" r:id="rId3"/>
    <p:sldId id="4780" r:id="rId4"/>
    <p:sldId id="4779" r:id="rId5"/>
    <p:sldId id="4781" r:id="rId6"/>
    <p:sldId id="4787" r:id="rId7"/>
    <p:sldId id="4789" r:id="rId8"/>
    <p:sldId id="4790" r:id="rId9"/>
    <p:sldId id="4782" r:id="rId10"/>
    <p:sldId id="4783" r:id="rId11"/>
    <p:sldId id="4784" r:id="rId12"/>
    <p:sldId id="4785" r:id="rId13"/>
    <p:sldId id="4786" r:id="rId14"/>
    <p:sldId id="4792" r:id="rId15"/>
    <p:sldId id="4793" r:id="rId16"/>
    <p:sldId id="4794" r:id="rId17"/>
    <p:sldId id="4795" r:id="rId18"/>
    <p:sldId id="4796" r:id="rId19"/>
    <p:sldId id="4797" r:id="rId20"/>
    <p:sldId id="4791" r:id="rId21"/>
    <p:sldId id="275"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Roboto" panose="020B0604020202020204" charset="0"/>
      <p:regular r:id="rId28"/>
      <p:bold r:id="rId29"/>
      <p:italic r:id="rId30"/>
      <p:boldItalic r:id="rId31"/>
    </p:embeddedFont>
    <p:embeddedFont>
      <p:font typeface="Roboto Light" panose="020B0604020202020204" charset="0"/>
      <p:regular r:id="rId32"/>
      <p:italic r:id="rId33"/>
    </p:embeddedFont>
    <p:embeddedFont>
      <p:font typeface="Roboto Medium" panose="020B0604020202020204" charset="0"/>
      <p:regular r:id="rId34"/>
      <p: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9"/>
            <p14:sldId id="4790"/>
            <p14:sldId id="4782"/>
            <p14:sldId id="4783"/>
            <p14:sldId id="4784"/>
            <p14:sldId id="4785"/>
            <p14:sldId id="4786"/>
            <p14:sldId id="4792"/>
            <p14:sldId id="4793"/>
            <p14:sldId id="4794"/>
            <p14:sldId id="4795"/>
            <p14:sldId id="4796"/>
            <p14:sldId id="4797"/>
            <p14:sldId id="4791"/>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89319" autoAdjust="0"/>
  </p:normalViewPr>
  <p:slideViewPr>
    <p:cSldViewPr snapToGrid="0" showGuides="1">
      <p:cViewPr varScale="1">
        <p:scale>
          <a:sx n="65" d="100"/>
          <a:sy n="65" d="100"/>
        </p:scale>
        <p:origin x="119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10/08/2021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the key considerations for a presentation:</a:t>
            </a:r>
          </a:p>
          <a:p>
            <a:r>
              <a:rPr lang="en-US" dirty="0"/>
              <a:t>Data literacy level of your audience</a:t>
            </a:r>
          </a:p>
          <a:p>
            <a:r>
              <a:rPr lang="en-US" dirty="0"/>
              <a:t>Table of contents / agenda</a:t>
            </a:r>
          </a:p>
          <a:p>
            <a:r>
              <a:rPr lang="en-US" dirty="0"/>
              <a:t>Problem statement / purpose</a:t>
            </a:r>
          </a:p>
          <a:p>
            <a:r>
              <a:rPr lang="en-US" dirty="0"/>
              <a:t>Overview and context</a:t>
            </a:r>
          </a:p>
          <a:p>
            <a:r>
              <a:rPr lang="en-US" dirty="0"/>
              <a:t>Content balance</a:t>
            </a:r>
          </a:p>
          <a:p>
            <a:r>
              <a:rPr lang="en-US" dirty="0"/>
              <a:t>Layout and content display</a:t>
            </a:r>
          </a:p>
          <a:p>
            <a:r>
              <a:rPr lang="en-US" dirty="0"/>
              <a:t>Summary / next steps</a:t>
            </a:r>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229669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 will show more zoomed into distribution which will show us the white line is what happened on Christmas day so the highest sales will be on the day before the </a:t>
            </a:r>
            <a:r>
              <a:rPr lang="en-US" dirty="0" err="1"/>
              <a:t>christmas</a:t>
            </a:r>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168180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8</a:t>
            </a:fld>
            <a:endParaRPr lang="en-AU" dirty="0"/>
          </a:p>
        </p:txBody>
      </p:sp>
    </p:spTree>
    <p:extLst>
      <p:ext uri="{BB962C8B-B14F-4D97-AF65-F5344CB8AC3E}">
        <p14:creationId xmlns:p14="http://schemas.microsoft.com/office/powerpoint/2010/main" val="279662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D65BB572-52E8-406A-AFC2-AA4F3188B4FA}"/>
              </a:ext>
            </a:extLst>
          </p:cNvPr>
          <p:cNvPicPr>
            <a:picLocks noChangeAspect="1"/>
          </p:cNvPicPr>
          <p:nvPr/>
        </p:nvPicPr>
        <p:blipFill>
          <a:blip r:embed="rId3"/>
          <a:stretch>
            <a:fillRect/>
          </a:stretch>
        </p:blipFill>
        <p:spPr>
          <a:xfrm>
            <a:off x="1506801" y="1090286"/>
            <a:ext cx="9488224" cy="4677428"/>
          </a:xfrm>
          <a:prstGeom prst="rect">
            <a:avLst/>
          </a:prstGeom>
        </p:spPr>
      </p:pic>
      <p:sp>
        <p:nvSpPr>
          <p:cNvPr id="12" name="TextBox 11">
            <a:extLst>
              <a:ext uri="{FF2B5EF4-FFF2-40B4-BE49-F238E27FC236}">
                <a16:creationId xmlns:a16="http://schemas.microsoft.com/office/drawing/2014/main" id="{6EBC70AD-54FF-434C-B45A-D293C9224511}"/>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9" name="Text Placeholder 3">
            <a:extLst>
              <a:ext uri="{FF2B5EF4-FFF2-40B4-BE49-F238E27FC236}">
                <a16:creationId xmlns:a16="http://schemas.microsoft.com/office/drawing/2014/main" id="{CB182337-7D1A-4C2F-A45D-990DB62BD23E}"/>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Correlation of the control store 77 vs other stores</a:t>
            </a:r>
            <a:endParaRPr lang="en-AU" dirty="0"/>
          </a:p>
        </p:txBody>
      </p:sp>
      <p:pic>
        <p:nvPicPr>
          <p:cNvPr id="10" name="Picture 9">
            <a:extLst>
              <a:ext uri="{FF2B5EF4-FFF2-40B4-BE49-F238E27FC236}">
                <a16:creationId xmlns:a16="http://schemas.microsoft.com/office/drawing/2014/main" id="{825E596D-D704-4686-8506-DF2083F2BA34}"/>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11" name="TextBox 10">
            <a:extLst>
              <a:ext uri="{FF2B5EF4-FFF2-40B4-BE49-F238E27FC236}">
                <a16:creationId xmlns:a16="http://schemas.microsoft.com/office/drawing/2014/main" id="{DEBEED70-F437-4AD0-BFDB-E786AB6A724B}"/>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3EC00D9D-E858-45E8-ACE0-CD505F963A12}"/>
              </a:ext>
            </a:extLst>
          </p:cNvPr>
          <p:cNvPicPr>
            <a:picLocks noChangeAspect="1"/>
          </p:cNvPicPr>
          <p:nvPr/>
        </p:nvPicPr>
        <p:blipFill>
          <a:blip r:embed="rId3"/>
          <a:stretch>
            <a:fillRect/>
          </a:stretch>
        </p:blipFill>
        <p:spPr>
          <a:xfrm>
            <a:off x="1460249" y="1158095"/>
            <a:ext cx="3391373" cy="2333951"/>
          </a:xfrm>
          <a:prstGeom prst="rect">
            <a:avLst/>
          </a:prstGeom>
        </p:spPr>
      </p:pic>
      <p:sp>
        <p:nvSpPr>
          <p:cNvPr id="7" name="Text Placeholder 1">
            <a:extLst>
              <a:ext uri="{FF2B5EF4-FFF2-40B4-BE49-F238E27FC236}">
                <a16:creationId xmlns:a16="http://schemas.microsoft.com/office/drawing/2014/main" id="{EECCFCA8-206A-4B78-A209-BA1AEFC9AC0A}"/>
              </a:ext>
            </a:extLst>
          </p:cNvPr>
          <p:cNvSpPr>
            <a:spLocks noGrp="1"/>
          </p:cNvSpPr>
          <p:nvPr>
            <p:ph type="body" sz="quarter" idx="10"/>
          </p:nvPr>
        </p:nvSpPr>
        <p:spPr>
          <a:xfrm>
            <a:off x="1196975" y="453371"/>
            <a:ext cx="10479600" cy="824400"/>
          </a:xfrm>
        </p:spPr>
        <p:txBody>
          <a:bodyPr/>
          <a:lstStyle/>
          <a:p>
            <a:r>
              <a:rPr lang="en-IN" dirty="0"/>
              <a:t>Trial store 77 vs Store 233 </a:t>
            </a:r>
          </a:p>
        </p:txBody>
      </p:sp>
      <p:pic>
        <p:nvPicPr>
          <p:cNvPr id="8" name="Picture 7">
            <a:extLst>
              <a:ext uri="{FF2B5EF4-FFF2-40B4-BE49-F238E27FC236}">
                <a16:creationId xmlns:a16="http://schemas.microsoft.com/office/drawing/2014/main" id="{49448897-2FF7-4CD2-BB09-931B89ADD51A}"/>
              </a:ext>
            </a:extLst>
          </p:cNvPr>
          <p:cNvPicPr>
            <a:picLocks noChangeAspect="1"/>
          </p:cNvPicPr>
          <p:nvPr/>
        </p:nvPicPr>
        <p:blipFill>
          <a:blip r:embed="rId4"/>
          <a:stretch>
            <a:fillRect/>
          </a:stretch>
        </p:blipFill>
        <p:spPr>
          <a:xfrm>
            <a:off x="5114896" y="1198881"/>
            <a:ext cx="3553321" cy="2372056"/>
          </a:xfrm>
          <a:prstGeom prst="rect">
            <a:avLst/>
          </a:prstGeom>
        </p:spPr>
      </p:pic>
      <p:pic>
        <p:nvPicPr>
          <p:cNvPr id="9" name="Picture 8">
            <a:extLst>
              <a:ext uri="{FF2B5EF4-FFF2-40B4-BE49-F238E27FC236}">
                <a16:creationId xmlns:a16="http://schemas.microsoft.com/office/drawing/2014/main" id="{C98F3890-23A4-46C0-B331-0C75D7378443}"/>
              </a:ext>
            </a:extLst>
          </p:cNvPr>
          <p:cNvPicPr>
            <a:picLocks noChangeAspect="1"/>
          </p:cNvPicPr>
          <p:nvPr/>
        </p:nvPicPr>
        <p:blipFill rotWithShape="1">
          <a:blip r:embed="rId5"/>
          <a:srcRect t="-30"/>
          <a:stretch/>
        </p:blipFill>
        <p:spPr>
          <a:xfrm>
            <a:off x="1460249" y="3800672"/>
            <a:ext cx="3639058" cy="2353386"/>
          </a:xfrm>
          <a:prstGeom prst="rect">
            <a:avLst/>
          </a:prstGeom>
        </p:spPr>
      </p:pic>
      <p:pic>
        <p:nvPicPr>
          <p:cNvPr id="10" name="Picture 9">
            <a:extLst>
              <a:ext uri="{FF2B5EF4-FFF2-40B4-BE49-F238E27FC236}">
                <a16:creationId xmlns:a16="http://schemas.microsoft.com/office/drawing/2014/main" id="{3881D7C0-52B9-497B-B4B9-60ED872862AB}"/>
              </a:ext>
            </a:extLst>
          </p:cNvPr>
          <p:cNvPicPr>
            <a:picLocks noChangeAspect="1"/>
          </p:cNvPicPr>
          <p:nvPr/>
        </p:nvPicPr>
        <p:blipFill>
          <a:blip r:embed="rId6"/>
          <a:stretch>
            <a:fillRect/>
          </a:stretch>
        </p:blipFill>
        <p:spPr>
          <a:xfrm>
            <a:off x="5210159" y="3898869"/>
            <a:ext cx="3362794" cy="2362530"/>
          </a:xfrm>
          <a:prstGeom prst="rect">
            <a:avLst/>
          </a:prstGeom>
        </p:spPr>
      </p:pic>
      <p:sp>
        <p:nvSpPr>
          <p:cNvPr id="11" name="TextBox 10">
            <a:extLst>
              <a:ext uri="{FF2B5EF4-FFF2-40B4-BE49-F238E27FC236}">
                <a16:creationId xmlns:a16="http://schemas.microsoft.com/office/drawing/2014/main" id="{84621278-5B57-44F8-9B6C-961B3045D594}"/>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2" name="TextBox 11">
            <a:extLst>
              <a:ext uri="{FF2B5EF4-FFF2-40B4-BE49-F238E27FC236}">
                <a16:creationId xmlns:a16="http://schemas.microsoft.com/office/drawing/2014/main" id="{2E9D60D9-A3D0-4A7B-8E4D-4237150770C1}"/>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3" name="Straight Connector 12">
            <a:extLst>
              <a:ext uri="{FF2B5EF4-FFF2-40B4-BE49-F238E27FC236}">
                <a16:creationId xmlns:a16="http://schemas.microsoft.com/office/drawing/2014/main" id="{33BF52CB-F8CA-4B2F-9CBE-05D0CE37F7E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C487BE3C-6D1D-476B-A173-F4429979F545}"/>
              </a:ext>
            </a:extLst>
          </p:cNvPr>
          <p:cNvSpPr>
            <a:spLocks noGrp="1"/>
          </p:cNvSpPr>
          <p:nvPr>
            <p:ph type="body" sz="quarter" idx="10"/>
          </p:nvPr>
        </p:nvSpPr>
        <p:spPr>
          <a:xfrm>
            <a:off x="1196975" y="453371"/>
            <a:ext cx="10479600" cy="824400"/>
          </a:xfrm>
        </p:spPr>
        <p:txBody>
          <a:bodyPr/>
          <a:lstStyle/>
          <a:p>
            <a:r>
              <a:rPr lang="en-AU" dirty="0"/>
              <a:t>Correlation of the control store 86 vs other stores</a:t>
            </a:r>
          </a:p>
          <a:p>
            <a:endParaRPr lang="en-IN" dirty="0"/>
          </a:p>
        </p:txBody>
      </p:sp>
      <p:pic>
        <p:nvPicPr>
          <p:cNvPr id="7" name="Picture 6">
            <a:extLst>
              <a:ext uri="{FF2B5EF4-FFF2-40B4-BE49-F238E27FC236}">
                <a16:creationId xmlns:a16="http://schemas.microsoft.com/office/drawing/2014/main" id="{50072978-BD06-4C22-B8F7-CD83F6A0FFF0}"/>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8" name="TextBox 7">
            <a:extLst>
              <a:ext uri="{FF2B5EF4-FFF2-40B4-BE49-F238E27FC236}">
                <a16:creationId xmlns:a16="http://schemas.microsoft.com/office/drawing/2014/main" id="{AFA5401F-FB38-4CEB-AC1E-332A91E9AA66}"/>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69632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a:extLst>
              <a:ext uri="{FF2B5EF4-FFF2-40B4-BE49-F238E27FC236}">
                <a16:creationId xmlns:a16="http://schemas.microsoft.com/office/drawing/2014/main" id="{4C5160DF-CEA8-45B2-ACA3-F7FAA3BAE65C}"/>
              </a:ext>
            </a:extLst>
          </p:cNvPr>
          <p:cNvSpPr>
            <a:spLocks noGrp="1"/>
          </p:cNvSpPr>
          <p:nvPr>
            <p:ph type="body" sz="quarter" idx="10"/>
          </p:nvPr>
        </p:nvSpPr>
        <p:spPr>
          <a:xfrm>
            <a:off x="1196975" y="453371"/>
            <a:ext cx="10479600" cy="824400"/>
          </a:xfrm>
        </p:spPr>
        <p:txBody>
          <a:bodyPr/>
          <a:lstStyle/>
          <a:p>
            <a:r>
              <a:rPr lang="en-IN" dirty="0"/>
              <a:t>Trial store 86 vs Store 155 </a:t>
            </a:r>
          </a:p>
          <a:p>
            <a:endParaRPr lang="en-IN" dirty="0"/>
          </a:p>
        </p:txBody>
      </p:sp>
      <p:pic>
        <p:nvPicPr>
          <p:cNvPr id="15" name="Picture 14">
            <a:extLst>
              <a:ext uri="{FF2B5EF4-FFF2-40B4-BE49-F238E27FC236}">
                <a16:creationId xmlns:a16="http://schemas.microsoft.com/office/drawing/2014/main" id="{B53FE24F-3F7E-47B6-8F34-136A74ED3751}"/>
              </a:ext>
            </a:extLst>
          </p:cNvPr>
          <p:cNvPicPr>
            <a:picLocks noChangeAspect="1"/>
          </p:cNvPicPr>
          <p:nvPr/>
        </p:nvPicPr>
        <p:blipFill>
          <a:blip r:embed="rId2"/>
          <a:stretch>
            <a:fillRect/>
          </a:stretch>
        </p:blipFill>
        <p:spPr>
          <a:xfrm>
            <a:off x="1196974" y="865570"/>
            <a:ext cx="3797361" cy="2497455"/>
          </a:xfrm>
          <a:prstGeom prst="rect">
            <a:avLst/>
          </a:prstGeom>
        </p:spPr>
      </p:pic>
      <p:pic>
        <p:nvPicPr>
          <p:cNvPr id="16" name="Picture 15">
            <a:extLst>
              <a:ext uri="{FF2B5EF4-FFF2-40B4-BE49-F238E27FC236}">
                <a16:creationId xmlns:a16="http://schemas.microsoft.com/office/drawing/2014/main" id="{A3472FB9-AFCF-4AE9-AA16-DC04CB16353F}"/>
              </a:ext>
            </a:extLst>
          </p:cNvPr>
          <p:cNvPicPr>
            <a:picLocks noChangeAspect="1"/>
          </p:cNvPicPr>
          <p:nvPr/>
        </p:nvPicPr>
        <p:blipFill>
          <a:blip r:embed="rId3"/>
          <a:stretch>
            <a:fillRect/>
          </a:stretch>
        </p:blipFill>
        <p:spPr>
          <a:xfrm>
            <a:off x="5156375" y="846518"/>
            <a:ext cx="3580394" cy="2516506"/>
          </a:xfrm>
          <a:prstGeom prst="rect">
            <a:avLst/>
          </a:prstGeom>
        </p:spPr>
      </p:pic>
      <p:pic>
        <p:nvPicPr>
          <p:cNvPr id="17" name="Picture 16">
            <a:extLst>
              <a:ext uri="{FF2B5EF4-FFF2-40B4-BE49-F238E27FC236}">
                <a16:creationId xmlns:a16="http://schemas.microsoft.com/office/drawing/2014/main" id="{FE29B19B-0FDA-4FED-888A-11B21BD230F3}"/>
              </a:ext>
            </a:extLst>
          </p:cNvPr>
          <p:cNvPicPr>
            <a:picLocks noChangeAspect="1"/>
          </p:cNvPicPr>
          <p:nvPr/>
        </p:nvPicPr>
        <p:blipFill>
          <a:blip r:embed="rId4"/>
          <a:stretch>
            <a:fillRect/>
          </a:stretch>
        </p:blipFill>
        <p:spPr>
          <a:xfrm>
            <a:off x="1196975" y="3505209"/>
            <a:ext cx="3797360" cy="2585666"/>
          </a:xfrm>
          <a:prstGeom prst="rect">
            <a:avLst/>
          </a:prstGeom>
        </p:spPr>
      </p:pic>
      <p:pic>
        <p:nvPicPr>
          <p:cNvPr id="18" name="Picture 17">
            <a:extLst>
              <a:ext uri="{FF2B5EF4-FFF2-40B4-BE49-F238E27FC236}">
                <a16:creationId xmlns:a16="http://schemas.microsoft.com/office/drawing/2014/main" id="{330BCADE-52AB-43A8-B6BB-AEE417C87305}"/>
              </a:ext>
            </a:extLst>
          </p:cNvPr>
          <p:cNvPicPr>
            <a:picLocks noChangeAspect="1"/>
          </p:cNvPicPr>
          <p:nvPr/>
        </p:nvPicPr>
        <p:blipFill>
          <a:blip r:embed="rId5"/>
          <a:stretch>
            <a:fillRect/>
          </a:stretch>
        </p:blipFill>
        <p:spPr>
          <a:xfrm>
            <a:off x="5200333" y="3505208"/>
            <a:ext cx="3580393" cy="2478733"/>
          </a:xfrm>
          <a:prstGeom prst="rect">
            <a:avLst/>
          </a:prstGeom>
        </p:spPr>
      </p:pic>
      <p:cxnSp>
        <p:nvCxnSpPr>
          <p:cNvPr id="19" name="Straight Connector 18">
            <a:extLst>
              <a:ext uri="{FF2B5EF4-FFF2-40B4-BE49-F238E27FC236}">
                <a16:creationId xmlns:a16="http://schemas.microsoft.com/office/drawing/2014/main" id="{EDDC40A8-62D8-4247-8341-8592F4831DB1}"/>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140C1AC3-F2F2-4316-A38E-CF3BA06B500A}"/>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21" name="TextBox 20">
            <a:extLst>
              <a:ext uri="{FF2B5EF4-FFF2-40B4-BE49-F238E27FC236}">
                <a16:creationId xmlns:a16="http://schemas.microsoft.com/office/drawing/2014/main" id="{5DA97B9E-BCC2-4BD9-810F-35DB0773BFFC}"/>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89397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C487BE3C-6D1D-476B-A173-F4429979F545}"/>
              </a:ext>
            </a:extLst>
          </p:cNvPr>
          <p:cNvSpPr>
            <a:spLocks noGrp="1"/>
          </p:cNvSpPr>
          <p:nvPr>
            <p:ph type="body" sz="quarter" idx="10"/>
          </p:nvPr>
        </p:nvSpPr>
        <p:spPr>
          <a:xfrm>
            <a:off x="1196975" y="453371"/>
            <a:ext cx="10479600" cy="824400"/>
          </a:xfrm>
        </p:spPr>
        <p:txBody>
          <a:bodyPr/>
          <a:lstStyle/>
          <a:p>
            <a:r>
              <a:rPr lang="en-AU" dirty="0"/>
              <a:t>Correlation of the control store 88 vs other stores</a:t>
            </a:r>
          </a:p>
          <a:p>
            <a:endParaRPr lang="en-IN" dirty="0"/>
          </a:p>
        </p:txBody>
      </p:sp>
      <p:sp>
        <p:nvSpPr>
          <p:cNvPr id="8" name="TextBox 7">
            <a:extLst>
              <a:ext uri="{FF2B5EF4-FFF2-40B4-BE49-F238E27FC236}">
                <a16:creationId xmlns:a16="http://schemas.microsoft.com/office/drawing/2014/main" id="{AFA5401F-FB38-4CEB-AC1E-332A91E9AA66}"/>
              </a:ext>
            </a:extLst>
          </p:cNvPr>
          <p:cNvSpPr txBox="1"/>
          <p:nvPr/>
        </p:nvSpPr>
        <p:spPr>
          <a:xfrm>
            <a:off x="1770432" y="5930578"/>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237, 178 and 14 are the most correlated.</a:t>
            </a:r>
          </a:p>
        </p:txBody>
      </p:sp>
      <p:pic>
        <p:nvPicPr>
          <p:cNvPr id="10" name="Picture 9">
            <a:extLst>
              <a:ext uri="{FF2B5EF4-FFF2-40B4-BE49-F238E27FC236}">
                <a16:creationId xmlns:a16="http://schemas.microsoft.com/office/drawing/2014/main" id="{19988F62-160D-4BDF-BDCB-9B61B4A3D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794" y="865571"/>
            <a:ext cx="7654412" cy="4950350"/>
          </a:xfrm>
          <a:prstGeom prst="rect">
            <a:avLst/>
          </a:prstGeom>
        </p:spPr>
      </p:pic>
    </p:spTree>
    <p:extLst>
      <p:ext uri="{BB962C8B-B14F-4D97-AF65-F5344CB8AC3E}">
        <p14:creationId xmlns:p14="http://schemas.microsoft.com/office/powerpoint/2010/main" val="346023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AF65271-0960-418E-8F17-2516B4CEBA23}"/>
              </a:ext>
            </a:extLst>
          </p:cNvPr>
          <p:cNvPicPr>
            <a:picLocks noChangeAspect="1"/>
          </p:cNvPicPr>
          <p:nvPr/>
        </p:nvPicPr>
        <p:blipFill>
          <a:blip r:embed="rId2"/>
          <a:stretch>
            <a:fillRect/>
          </a:stretch>
        </p:blipFill>
        <p:spPr>
          <a:xfrm>
            <a:off x="950909" y="3509438"/>
            <a:ext cx="3792983" cy="2685783"/>
          </a:xfrm>
          <a:prstGeom prst="rect">
            <a:avLst/>
          </a:prstGeom>
        </p:spPr>
      </p:pic>
      <p:pic>
        <p:nvPicPr>
          <p:cNvPr id="23" name="Picture 22">
            <a:extLst>
              <a:ext uri="{FF2B5EF4-FFF2-40B4-BE49-F238E27FC236}">
                <a16:creationId xmlns:a16="http://schemas.microsoft.com/office/drawing/2014/main" id="{4C967E4B-8341-4F65-9B3A-D014BEE728B6}"/>
              </a:ext>
            </a:extLst>
          </p:cNvPr>
          <p:cNvPicPr>
            <a:picLocks noChangeAspect="1"/>
          </p:cNvPicPr>
          <p:nvPr/>
        </p:nvPicPr>
        <p:blipFill>
          <a:blip r:embed="rId3"/>
          <a:stretch>
            <a:fillRect/>
          </a:stretch>
        </p:blipFill>
        <p:spPr>
          <a:xfrm>
            <a:off x="4809563" y="3509438"/>
            <a:ext cx="3842883" cy="2801871"/>
          </a:xfrm>
          <a:prstGeom prst="rect">
            <a:avLst/>
          </a:prstGeom>
        </p:spPr>
      </p:pic>
      <p:cxnSp>
        <p:nvCxnSpPr>
          <p:cNvPr id="24" name="Straight Connector 23">
            <a:extLst>
              <a:ext uri="{FF2B5EF4-FFF2-40B4-BE49-F238E27FC236}">
                <a16:creationId xmlns:a16="http://schemas.microsoft.com/office/drawing/2014/main" id="{FDC2E1FB-0473-4C4B-9B2F-F44772030836}"/>
              </a:ext>
            </a:extLst>
          </p:cNvPr>
          <p:cNvCxnSpPr>
            <a:cxnSpLocks/>
          </p:cNvCxnSpPr>
          <p:nvPr/>
        </p:nvCxnSpPr>
        <p:spPr>
          <a:xfrm>
            <a:off x="1196975" y="3635477"/>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A6EE885-8B6B-47C2-8AF6-1C5A46CF87A2}"/>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26" name="TextBox 25">
            <a:extLst>
              <a:ext uri="{FF2B5EF4-FFF2-40B4-BE49-F238E27FC236}">
                <a16:creationId xmlns:a16="http://schemas.microsoft.com/office/drawing/2014/main" id="{61E641AC-8271-4257-A11C-56F05C1BE564}"/>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27" name="Text Placeholder 14">
            <a:extLst>
              <a:ext uri="{FF2B5EF4-FFF2-40B4-BE49-F238E27FC236}">
                <a16:creationId xmlns:a16="http://schemas.microsoft.com/office/drawing/2014/main" id="{1698313D-EC35-41AD-BDA5-65A50E74CDD5}"/>
              </a:ext>
            </a:extLst>
          </p:cNvPr>
          <p:cNvSpPr>
            <a:spLocks noGrp="1"/>
          </p:cNvSpPr>
          <p:nvPr>
            <p:ph type="body" sz="quarter" idx="10"/>
          </p:nvPr>
        </p:nvSpPr>
        <p:spPr>
          <a:xfrm>
            <a:off x="1196975" y="453371"/>
            <a:ext cx="10479600" cy="824400"/>
          </a:xfrm>
        </p:spPr>
        <p:txBody>
          <a:bodyPr/>
          <a:lstStyle/>
          <a:p>
            <a:r>
              <a:rPr lang="en-IN" dirty="0"/>
              <a:t>Trial store 88 vs Store 237 </a:t>
            </a:r>
            <a:r>
              <a:rPr lang="en-IN" sz="1400" dirty="0"/>
              <a:t>– Similarly selecting store 237 as trial store for store 88</a:t>
            </a:r>
            <a:endParaRPr lang="en-IN" dirty="0"/>
          </a:p>
        </p:txBody>
      </p:sp>
      <p:pic>
        <p:nvPicPr>
          <p:cNvPr id="5" name="Picture 4">
            <a:extLst>
              <a:ext uri="{FF2B5EF4-FFF2-40B4-BE49-F238E27FC236}">
                <a16:creationId xmlns:a16="http://schemas.microsoft.com/office/drawing/2014/main" id="{D6AC6D4A-EDF2-4B05-9C53-CC982C291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63" y="915533"/>
            <a:ext cx="4015073" cy="2653176"/>
          </a:xfrm>
          <a:prstGeom prst="rect">
            <a:avLst/>
          </a:prstGeom>
        </p:spPr>
      </p:pic>
      <p:pic>
        <p:nvPicPr>
          <p:cNvPr id="7" name="Picture 6">
            <a:extLst>
              <a:ext uri="{FF2B5EF4-FFF2-40B4-BE49-F238E27FC236}">
                <a16:creationId xmlns:a16="http://schemas.microsoft.com/office/drawing/2014/main" id="{D053484D-A765-4B23-BA5F-0A212AF8F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136" y="915533"/>
            <a:ext cx="3704049" cy="2513462"/>
          </a:xfrm>
          <a:prstGeom prst="rect">
            <a:avLst/>
          </a:prstGeom>
        </p:spPr>
      </p:pic>
    </p:spTree>
    <p:extLst>
      <p:ext uri="{BB962C8B-B14F-4D97-AF65-F5344CB8AC3E}">
        <p14:creationId xmlns:p14="http://schemas.microsoft.com/office/powerpoint/2010/main" val="101465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AC004F-7D7C-4D6B-8045-1837C785B850}"/>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5" name="Picture 4">
            <a:extLst>
              <a:ext uri="{FF2B5EF4-FFF2-40B4-BE49-F238E27FC236}">
                <a16:creationId xmlns:a16="http://schemas.microsoft.com/office/drawing/2014/main" id="{88460437-1DA2-4C9D-AA84-89745E540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496" y="1192963"/>
            <a:ext cx="8821008" cy="4678546"/>
          </a:xfrm>
          <a:prstGeom prst="rect">
            <a:avLst/>
          </a:prstGeom>
        </p:spPr>
      </p:pic>
      <p:sp>
        <p:nvSpPr>
          <p:cNvPr id="14" name="TextBox 13">
            <a:extLst>
              <a:ext uri="{FF2B5EF4-FFF2-40B4-BE49-F238E27FC236}">
                <a16:creationId xmlns:a16="http://schemas.microsoft.com/office/drawing/2014/main" id="{D62E474A-6B9F-4382-ABD0-1EA1C8E87DD7}"/>
              </a:ext>
            </a:extLst>
          </p:cNvPr>
          <p:cNvSpPr txBox="1"/>
          <p:nvPr/>
        </p:nvSpPr>
        <p:spPr>
          <a:xfrm>
            <a:off x="6209085" y="5945252"/>
            <a:ext cx="455380" cy="359671"/>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2018</a:t>
            </a:r>
            <a:endParaRPr lang="en-IN"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3321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AC004F-7D7C-4D6B-8045-1837C785B850}"/>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sp>
        <p:nvSpPr>
          <p:cNvPr id="14" name="TextBox 13">
            <a:extLst>
              <a:ext uri="{FF2B5EF4-FFF2-40B4-BE49-F238E27FC236}">
                <a16:creationId xmlns:a16="http://schemas.microsoft.com/office/drawing/2014/main" id="{D62E474A-6B9F-4382-ABD0-1EA1C8E87DD7}"/>
              </a:ext>
            </a:extLst>
          </p:cNvPr>
          <p:cNvSpPr txBox="1"/>
          <p:nvPr/>
        </p:nvSpPr>
        <p:spPr>
          <a:xfrm>
            <a:off x="6209085" y="5902044"/>
            <a:ext cx="455380" cy="359671"/>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2019</a:t>
            </a:r>
            <a:endParaRPr lang="en-IN" sz="1400" dirty="0">
              <a:latin typeface="Roboto Light" panose="02000000000000000000" pitchFamily="2" charset="0"/>
              <a:ea typeface="Roboto Light" panose="02000000000000000000" pitchFamily="2" charset="0"/>
            </a:endParaRPr>
          </a:p>
        </p:txBody>
      </p:sp>
      <p:pic>
        <p:nvPicPr>
          <p:cNvPr id="7" name="Picture 6">
            <a:extLst>
              <a:ext uri="{FF2B5EF4-FFF2-40B4-BE49-F238E27FC236}">
                <a16:creationId xmlns:a16="http://schemas.microsoft.com/office/drawing/2014/main" id="{71E2EAA9-67DC-4875-AD48-334EDE54E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360" y="1135466"/>
            <a:ext cx="9284829" cy="4946413"/>
          </a:xfrm>
          <a:prstGeom prst="rect">
            <a:avLst/>
          </a:prstGeom>
        </p:spPr>
      </p:pic>
    </p:spTree>
    <p:extLst>
      <p:ext uri="{BB962C8B-B14F-4D97-AF65-F5344CB8AC3E}">
        <p14:creationId xmlns:p14="http://schemas.microsoft.com/office/powerpoint/2010/main" val="12229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6" name="TextBox 5">
            <a:extLst>
              <a:ext uri="{FF2B5EF4-FFF2-40B4-BE49-F238E27FC236}">
                <a16:creationId xmlns:a16="http://schemas.microsoft.com/office/drawing/2014/main" id="{898DF802-C2D9-4DB2-9685-D54FAFC5B6DE}"/>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239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7" name="Text Placeholder 3">
            <a:extLst>
              <a:ext uri="{FF2B5EF4-FFF2-40B4-BE49-F238E27FC236}">
                <a16:creationId xmlns:a16="http://schemas.microsoft.com/office/drawing/2014/main" id="{638F711D-5DAD-4F0D-B673-E88017AB6EF8}"/>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8" name="TextBox 7">
            <a:extLst>
              <a:ext uri="{FF2B5EF4-FFF2-40B4-BE49-F238E27FC236}">
                <a16:creationId xmlns:a16="http://schemas.microsoft.com/office/drawing/2014/main" id="{F2F07F1D-B9B4-4CE5-B3F2-54EDC8ECE51D}"/>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239 for trial stores 77, 86 and 88 respectively would be a 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9" name="Text Placeholder 3">
            <a:extLst>
              <a:ext uri="{FF2B5EF4-FFF2-40B4-BE49-F238E27FC236}">
                <a16:creationId xmlns:a16="http://schemas.microsoft.com/office/drawing/2014/main" id="{CFDD025A-7741-4A08-89F5-2CC2EF7CED95}"/>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104218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733152"/>
            <a:ext cx="7580989" cy="1969932"/>
          </a:xfrm>
          <a:prstGeom prst="rect">
            <a:avLst/>
          </a:prstGeom>
          <a:noFill/>
        </p:spPr>
        <p:txBody>
          <a:bodyPr wrap="square" lIns="0" tIns="0" rIns="0" bIns="0" rtlCol="0" anchor="t">
            <a:noAutofit/>
          </a:bodyPr>
          <a:lstStyle/>
          <a:p>
            <a:pPr marL="228600" indent="-228600" algn="l">
              <a:buFont typeface="+mj-lt"/>
              <a:buAutoNum type="arabicPeriod"/>
            </a:pPr>
            <a:r>
              <a:rPr lang="en-AU" sz="1400" dirty="0">
                <a:latin typeface="Roboto Light" panose="02000000000000000000" pitchFamily="2" charset="0"/>
                <a:ea typeface="Roboto Light" panose="02000000000000000000" pitchFamily="2" charset="0"/>
              </a:rPr>
              <a:t>From our analytics we can notice that:-</a:t>
            </a:r>
          </a:p>
          <a:p>
            <a:pPr marL="685800" lvl="1" indent="-228600">
              <a:buFont typeface="+mj-lt"/>
              <a:buAutoNum type="arabicPeriod"/>
            </a:pPr>
            <a:r>
              <a:rPr lang="en-US" sz="1400" dirty="0">
                <a:latin typeface="Roboto Light" panose="02000000000000000000" pitchFamily="2" charset="0"/>
                <a:ea typeface="Roboto Light" panose="02000000000000000000" pitchFamily="2" charset="0"/>
              </a:rPr>
              <a:t>Anyone buys Kettle will have 42.3303% chance of buying Pringles, Smiths and Doritos also.</a:t>
            </a:r>
          </a:p>
          <a:p>
            <a:pPr marL="685800" lvl="1" indent="-228600">
              <a:buFont typeface="+mj-lt"/>
              <a:buAutoNum type="arabicPeriod"/>
            </a:pPr>
            <a:r>
              <a:rPr lang="en-US" sz="1400" dirty="0">
                <a:latin typeface="Roboto Light" panose="02000000000000000000" pitchFamily="2" charset="0"/>
                <a:ea typeface="Roboto Light" panose="02000000000000000000" pitchFamily="2" charset="0"/>
              </a:rPr>
              <a:t>Anyone buys Doritos will have 25.9809% of buying Kettle.</a:t>
            </a:r>
          </a:p>
          <a:p>
            <a:pPr marL="685800" lvl="1" indent="-228600">
              <a:buFont typeface="+mj-lt"/>
              <a:buAutoNum type="arabicPeriod"/>
            </a:pPr>
            <a:r>
              <a:rPr lang="en-US" sz="1400" dirty="0">
                <a:latin typeface="Roboto Light" panose="02000000000000000000" pitchFamily="2" charset="0"/>
                <a:ea typeface="Roboto Light" panose="02000000000000000000" pitchFamily="2" charset="0"/>
              </a:rPr>
              <a:t>Anyone buys Smiths will have chance of 29.3686% of buying Kettle.</a:t>
            </a:r>
          </a:p>
          <a:p>
            <a:pPr marL="685800" lvl="1" indent="-228600">
              <a:buFont typeface="+mj-lt"/>
              <a:buAutoNum type="arabicPeriod"/>
            </a:pPr>
            <a:r>
              <a:rPr lang="en-US" sz="1400" dirty="0">
                <a:latin typeface="Roboto Light" panose="02000000000000000000" pitchFamily="2" charset="0"/>
                <a:ea typeface="Roboto Light" panose="02000000000000000000" pitchFamily="2" charset="0"/>
              </a:rPr>
              <a:t>Anyone buys Pringles will have chance of 28.9772 of buying Kettle also.</a:t>
            </a:r>
          </a:p>
          <a:p>
            <a:pPr marL="228600" indent="-228600" algn="l">
              <a:buFont typeface="+mj-lt"/>
              <a:buAutoNum type="arabicPeriod"/>
            </a:pPr>
            <a:r>
              <a:rPr lang="en-US" sz="1400" dirty="0">
                <a:latin typeface="Roboto Light" panose="02000000000000000000" pitchFamily="2" charset="0"/>
                <a:ea typeface="Roboto Light" panose="02000000000000000000" pitchFamily="2" charset="0"/>
              </a:rPr>
              <a:t>Older Families tend to use our budget Premium type while Retirees tend to use our Mainstream premium type</a:t>
            </a:r>
          </a:p>
          <a:p>
            <a:pPr marL="228600" indent="-228600" algn="l">
              <a:buFont typeface="+mj-lt"/>
              <a:buAutoNum type="arabicPeriod"/>
            </a:pPr>
            <a:r>
              <a:rPr lang="en-US" sz="1400" dirty="0">
                <a:latin typeface="Roboto Light" panose="02000000000000000000" pitchFamily="2" charset="0"/>
                <a:ea typeface="Roboto Light" panose="02000000000000000000" pitchFamily="2" charset="0"/>
              </a:rPr>
              <a:t>Package size of 175g is sold more than the others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dirty="0">
                <a:latin typeface="Roboto Light" panose="02000000000000000000" pitchFamily="2" charset="0"/>
                <a:ea typeface="Roboto Light" panose="02000000000000000000" pitchFamily="2" charset="0"/>
              </a:rPr>
              <a:t>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a:t>
            </a:r>
            <a:r>
              <a:rPr lang="en-US" b="1" dirty="0">
                <a:effectLst>
                  <a:outerShdw blurRad="38100" dist="38100" dir="2700000" algn="tl">
                    <a:srgbClr val="000000">
                      <a:alpha val="43137"/>
                    </a:srgbClr>
                  </a:outerShdw>
                </a:effectLst>
                <a:latin typeface="Roboto Light" panose="02000000000000000000" pitchFamily="2" charset="0"/>
                <a:ea typeface="Roboto Light" panose="02000000000000000000" pitchFamily="2" charset="0"/>
              </a:rPr>
              <a:t>The trial shows a significant increase in sales</a:t>
            </a:r>
            <a:r>
              <a:rPr lang="en-US" dirty="0">
                <a:latin typeface="Roboto Light" panose="02000000000000000000" pitchFamily="2" charset="0"/>
                <a:ea typeface="Roboto Light" panose="02000000000000000000" pitchFamily="2" charset="0"/>
              </a:rPr>
              <a:t>.</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Analysis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387287"/>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DC03D941-9641-4D20-A82A-3546C0A2EFDE}"/>
              </a:ext>
            </a:extLst>
          </p:cNvPr>
          <p:cNvPicPr>
            <a:picLocks noChangeAspect="1"/>
          </p:cNvPicPr>
          <p:nvPr/>
        </p:nvPicPr>
        <p:blipFill rotWithShape="1">
          <a:blip r:embed="rId3">
            <a:extLst>
              <a:ext uri="{28A0092B-C50C-407E-A947-70E740481C1C}">
                <a14:useLocalDpi xmlns:a14="http://schemas.microsoft.com/office/drawing/2010/main" val="0"/>
              </a:ext>
            </a:extLst>
          </a:blip>
          <a:srcRect r="31845"/>
          <a:stretch/>
        </p:blipFill>
        <p:spPr>
          <a:xfrm>
            <a:off x="1285203" y="1639965"/>
            <a:ext cx="10479600" cy="3212253"/>
          </a:xfrm>
          <a:prstGeom prst="rect">
            <a:avLst/>
          </a:prstGeom>
        </p:spPr>
      </p:pic>
      <p:sp>
        <p:nvSpPr>
          <p:cNvPr id="5" name="Rectangle: Rounded Corners 4">
            <a:extLst>
              <a:ext uri="{FF2B5EF4-FFF2-40B4-BE49-F238E27FC236}">
                <a16:creationId xmlns:a16="http://schemas.microsoft.com/office/drawing/2014/main" id="{39A18026-5024-4B1D-8455-3F14505E4306}"/>
              </a:ext>
            </a:extLst>
          </p:cNvPr>
          <p:cNvSpPr/>
          <p:nvPr/>
        </p:nvSpPr>
        <p:spPr>
          <a:xfrm>
            <a:off x="1285203" y="2743200"/>
            <a:ext cx="6015249" cy="265471"/>
          </a:xfrm>
          <a:prstGeom prst="roundRect">
            <a:avLst/>
          </a:prstGeom>
          <a:noFill/>
          <a:ln>
            <a:solidFill>
              <a:srgbClr val="EF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
        <p:nvSpPr>
          <p:cNvPr id="6" name="Rectangle: Rounded Corners 5">
            <a:extLst>
              <a:ext uri="{FF2B5EF4-FFF2-40B4-BE49-F238E27FC236}">
                <a16:creationId xmlns:a16="http://schemas.microsoft.com/office/drawing/2014/main" id="{4596AA50-B7D6-4DDB-88CB-0A03FD65C0B1}"/>
              </a:ext>
            </a:extLst>
          </p:cNvPr>
          <p:cNvSpPr/>
          <p:nvPr/>
        </p:nvSpPr>
        <p:spPr>
          <a:xfrm>
            <a:off x="4591665" y="4806499"/>
            <a:ext cx="1769807" cy="45719"/>
          </a:xfrm>
          <a:prstGeom prst="roundRect">
            <a:avLst/>
          </a:prstGeom>
          <a:solidFill>
            <a:srgbClr val="EF6347"/>
          </a:solidFill>
          <a:ln>
            <a:solidFill>
              <a:srgbClr val="EF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
        <p:nvSpPr>
          <p:cNvPr id="8" name="Rectangle: Rounded Corners 7">
            <a:extLst>
              <a:ext uri="{FF2B5EF4-FFF2-40B4-BE49-F238E27FC236}">
                <a16:creationId xmlns:a16="http://schemas.microsoft.com/office/drawing/2014/main" id="{44D945CA-6024-45C7-87E9-4ADAEFCDEE90}"/>
              </a:ext>
            </a:extLst>
          </p:cNvPr>
          <p:cNvSpPr/>
          <p:nvPr/>
        </p:nvSpPr>
        <p:spPr>
          <a:xfrm>
            <a:off x="6715432" y="4806499"/>
            <a:ext cx="1769807" cy="45719"/>
          </a:xfrm>
          <a:prstGeom prst="roundRect">
            <a:avLst/>
          </a:prstGeom>
          <a:solidFill>
            <a:srgbClr val="EF6347"/>
          </a:solidFill>
          <a:ln>
            <a:solidFill>
              <a:srgbClr val="EF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
        <p:nvSpPr>
          <p:cNvPr id="9" name="Rectangle: Rounded Corners 8">
            <a:extLst>
              <a:ext uri="{FF2B5EF4-FFF2-40B4-BE49-F238E27FC236}">
                <a16:creationId xmlns:a16="http://schemas.microsoft.com/office/drawing/2014/main" id="{EA456776-3FA6-4CBC-9334-2A5898ACA257}"/>
              </a:ext>
            </a:extLst>
          </p:cNvPr>
          <p:cNvSpPr/>
          <p:nvPr/>
        </p:nvSpPr>
        <p:spPr>
          <a:xfrm>
            <a:off x="9667934" y="4806499"/>
            <a:ext cx="830826" cy="45719"/>
          </a:xfrm>
          <a:prstGeom prst="roundRect">
            <a:avLst/>
          </a:prstGeom>
          <a:solidFill>
            <a:srgbClr val="EF6347"/>
          </a:solidFill>
          <a:ln>
            <a:solidFill>
              <a:srgbClr val="EF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387287"/>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7" name="Picture 6">
            <a:extLst>
              <a:ext uri="{FF2B5EF4-FFF2-40B4-BE49-F238E27FC236}">
                <a16:creationId xmlns:a16="http://schemas.microsoft.com/office/drawing/2014/main" id="{FE1EF8FA-CC86-46EA-AB29-5E43701D3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992" y="1031155"/>
            <a:ext cx="8578016" cy="5307106"/>
          </a:xfrm>
          <a:prstGeom prst="rect">
            <a:avLst/>
          </a:prstGeom>
        </p:spPr>
      </p:pic>
    </p:spTree>
    <p:extLst>
      <p:ext uri="{BB962C8B-B14F-4D97-AF65-F5344CB8AC3E}">
        <p14:creationId xmlns:p14="http://schemas.microsoft.com/office/powerpoint/2010/main" val="326195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387287"/>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3"/>
          <a:stretch>
            <a:fillRect/>
          </a:stretch>
        </p:blipFill>
        <p:spPr>
          <a:xfrm>
            <a:off x="12316275" y="0"/>
            <a:ext cx="1993565" cy="1639966"/>
          </a:xfrm>
          <a:prstGeom prst="rect">
            <a:avLst/>
          </a:prstGeom>
        </p:spPr>
      </p:pic>
      <p:pic>
        <p:nvPicPr>
          <p:cNvPr id="6" name="Picture 5">
            <a:extLst>
              <a:ext uri="{FF2B5EF4-FFF2-40B4-BE49-F238E27FC236}">
                <a16:creationId xmlns:a16="http://schemas.microsoft.com/office/drawing/2014/main" id="{7BEE8620-D592-4161-ADC1-5AFE5A765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6204" y="1142681"/>
            <a:ext cx="9259592" cy="4572638"/>
          </a:xfrm>
          <a:prstGeom prst="rect">
            <a:avLst/>
          </a:prstGeom>
        </p:spPr>
      </p:pic>
    </p:spTree>
    <p:extLst>
      <p:ext uri="{BB962C8B-B14F-4D97-AF65-F5344CB8AC3E}">
        <p14:creationId xmlns:p14="http://schemas.microsoft.com/office/powerpoint/2010/main" val="12087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387287"/>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3"/>
          <a:stretch>
            <a:fillRect/>
          </a:stretch>
        </p:blipFill>
        <p:spPr>
          <a:xfrm>
            <a:off x="12316275" y="0"/>
            <a:ext cx="1993565" cy="1639966"/>
          </a:xfrm>
          <a:prstGeom prst="rect">
            <a:avLst/>
          </a:prstGeom>
        </p:spPr>
      </p:pic>
      <p:pic>
        <p:nvPicPr>
          <p:cNvPr id="7" name="Picture 6">
            <a:extLst>
              <a:ext uri="{FF2B5EF4-FFF2-40B4-BE49-F238E27FC236}">
                <a16:creationId xmlns:a16="http://schemas.microsoft.com/office/drawing/2014/main" id="{5BA3AD6D-1C25-4C40-9709-9C850554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677" y="1204602"/>
            <a:ext cx="9278645" cy="4448796"/>
          </a:xfrm>
          <a:prstGeom prst="rect">
            <a:avLst/>
          </a:prstGeom>
        </p:spPr>
      </p:pic>
    </p:spTree>
    <p:extLst>
      <p:ext uri="{BB962C8B-B14F-4D97-AF65-F5344CB8AC3E}">
        <p14:creationId xmlns:p14="http://schemas.microsoft.com/office/powerpoint/2010/main" val="242198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Rectangle 2">
            <a:extLst>
              <a:ext uri="{FF2B5EF4-FFF2-40B4-BE49-F238E27FC236}">
                <a16:creationId xmlns:a16="http://schemas.microsoft.com/office/drawing/2014/main" id="{AD8FB7B2-2366-4B55-85FE-AFCB3A781D32}"/>
              </a:ext>
            </a:extLst>
          </p:cNvPr>
          <p:cNvSpPr/>
          <p:nvPr/>
        </p:nvSpPr>
        <p:spPr>
          <a:xfrm>
            <a:off x="1196975" y="1457070"/>
            <a:ext cx="10479600" cy="3416320"/>
          </a:xfrm>
          <a:prstGeom prst="rect">
            <a:avLst/>
          </a:prstGeom>
        </p:spPr>
        <p:txBody>
          <a:bodyPr wrap="square">
            <a:spAutoFit/>
          </a:bodyPr>
          <a:lstStyle/>
          <a:p>
            <a:pPr marL="228600" indent="-228600">
              <a:buFont typeface="+mj-lt"/>
              <a:buAutoNum type="arabicPeriod"/>
            </a:pPr>
            <a:r>
              <a:rPr lang="en-AU" sz="2400" dirty="0">
                <a:ea typeface="Roboto Light" panose="02000000000000000000" pitchFamily="2" charset="0"/>
              </a:rPr>
              <a:t>Kettle is the most popular brand followed by Smiths, Doritos and Pringles. </a:t>
            </a:r>
          </a:p>
          <a:p>
            <a:pPr marL="228600" indent="-228600">
              <a:buFont typeface="+mj-lt"/>
              <a:buAutoNum type="arabicPeriod"/>
            </a:pPr>
            <a:endParaRPr lang="en-AU" sz="2400" dirty="0">
              <a:ea typeface="Roboto Light" panose="02000000000000000000" pitchFamily="2" charset="0"/>
            </a:endParaRPr>
          </a:p>
          <a:p>
            <a:pPr marL="228600" indent="-228600">
              <a:buFont typeface="+mj-lt"/>
              <a:buAutoNum type="arabicPeriod"/>
            </a:pPr>
            <a:r>
              <a:rPr lang="en-AU" sz="2400" dirty="0">
                <a:ea typeface="Roboto Light" panose="02000000000000000000" pitchFamily="2" charset="0"/>
              </a:rPr>
              <a:t>Mainstream </a:t>
            </a:r>
            <a:r>
              <a:rPr lang="en-IN" sz="24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buFont typeface="+mj-lt"/>
              <a:buAutoNum type="arabicPeriod"/>
            </a:pPr>
            <a:endParaRPr lang="en-AU" sz="2400" dirty="0">
              <a:ea typeface="Roboto Light" panose="02000000000000000000" pitchFamily="2" charset="0"/>
            </a:endParaRPr>
          </a:p>
          <a:p>
            <a:pPr marL="228600" indent="-228600">
              <a:buFont typeface="+mj-lt"/>
              <a:buAutoNum type="arabicPeriod"/>
            </a:pPr>
            <a:r>
              <a:rPr lang="en-AU" sz="2400" dirty="0">
                <a:ea typeface="Roboto Light" panose="02000000000000000000" pitchFamily="2" charset="0"/>
              </a:rPr>
              <a:t>Budget older families have the maximum contribution to sales.</a:t>
            </a:r>
          </a:p>
          <a:p>
            <a:pPr marL="228600" indent="-228600">
              <a:buFont typeface="+mj-lt"/>
              <a:buAutoNum type="arabicPeriod"/>
            </a:pPr>
            <a:endParaRPr lang="en-AU" sz="2400" dirty="0">
              <a:ea typeface="Roboto Light" panose="02000000000000000000" pitchFamily="2" charset="0"/>
            </a:endParaRPr>
          </a:p>
          <a:p>
            <a:pPr marL="228600" indent="-228600">
              <a:buFont typeface="+mj-lt"/>
              <a:buAutoNum type="arabicPeriod"/>
            </a:pPr>
            <a:r>
              <a:rPr lang="en-AU" sz="2400" dirty="0">
                <a:ea typeface="Roboto Light" panose="02000000000000000000" pitchFamily="2" charset="0"/>
              </a:rPr>
              <a:t>Mainstream </a:t>
            </a:r>
            <a:r>
              <a:rPr lang="en-IN" sz="2400" dirty="0">
                <a:solidFill>
                  <a:srgbClr val="000000"/>
                </a:solidFill>
                <a:ea typeface="Roboto Light" panose="02000000000000000000" pitchFamily="2" charset="0"/>
              </a:rPr>
              <a:t>young singles/couples</a:t>
            </a:r>
            <a:r>
              <a:rPr lang="en-AU" sz="2400" dirty="0">
                <a:solidFill>
                  <a:srgbClr val="000000"/>
                </a:solidFill>
                <a:ea typeface="Roboto Light" panose="02000000000000000000" pitchFamily="2" charset="0"/>
              </a:rPr>
              <a:t> and mid-age single/couples pay more per packet than any other group.</a:t>
            </a:r>
            <a:endParaRPr lang="en-AU" sz="2400" dirty="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6506</TotalTime>
  <Words>1068</Words>
  <Application>Microsoft Office PowerPoint</Application>
  <PresentationFormat>Widescreen</PresentationFormat>
  <Paragraphs>102</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Roboto Medium</vt:lpstr>
      <vt:lpstr>Calibri</vt:lpstr>
      <vt:lpstr>Roboto Light</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peter</cp:lastModifiedBy>
  <cp:revision>474</cp:revision>
  <dcterms:created xsi:type="dcterms:W3CDTF">2018-02-07T23:23:24Z</dcterms:created>
  <dcterms:modified xsi:type="dcterms:W3CDTF">2021-08-10T13:48:41Z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