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comments/comment2.xml" ContentType="application/vnd.openxmlformats-officedocument.presentationml.comments+xml"/>
  <Override PartName="/ppt/notesSlides/notesSlide2.xml" ContentType="application/vnd.openxmlformats-officedocument.presentationml.notesSlide+xml"/>
  <Override PartName="/ppt/comments/comment3.xml" ContentType="application/vnd.openxmlformats-officedocument.presentationml.comments+xml"/>
  <Override PartName="/ppt/notesSlides/notesSlide3.xml" ContentType="application/vnd.openxmlformats-officedocument.presentationml.notesSlide+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84" r:id="rId2"/>
    <p:sldId id="268" r:id="rId3"/>
    <p:sldId id="279" r:id="rId4"/>
    <p:sldId id="280" r:id="rId5"/>
    <p:sldId id="281" r:id="rId6"/>
    <p:sldId id="282" r:id="rId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tente di Microsoft Office" initials="Office" lastIdx="1" clrIdx="0">
    <p:extLst/>
  </p:cmAuthor>
  <p:cmAuthor id="2" name="Utente di Microsoft Office" initials="Office [2]" lastIdx="1" clrIdx="1">
    <p:extLst/>
  </p:cmAuthor>
  <p:cmAuthor id="3" name="Irvin Aloise" initials="IA" lastIdx="6" clrIdx="2">
    <p:extLst>
      <p:ext uri="{19B8F6BF-5375-455C-9EA6-DF929625EA0E}">
        <p15:presenceInfo xmlns:p15="http://schemas.microsoft.com/office/powerpoint/2012/main" userId="d3a0a2b9735fd50c" providerId="Windows Live"/>
      </p:ext>
    </p:extLst>
  </p:cmAuthor>
  <p:cmAuthor id="4" name="Andrea Gigli" initials="AG" lastIdx="17" clrIdx="3">
    <p:extLst>
      <p:ext uri="{19B8F6BF-5375-455C-9EA6-DF929625EA0E}">
        <p15:presenceInfo xmlns:p15="http://schemas.microsoft.com/office/powerpoint/2012/main" userId="3f62b9a7473bee1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822434"/>
    <a:srgbClr val="006778"/>
    <a:srgbClr val="9F57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83245" autoAdjust="0"/>
  </p:normalViewPr>
  <p:slideViewPr>
    <p:cSldViewPr snapToGrid="0">
      <p:cViewPr varScale="1">
        <p:scale>
          <a:sx n="62" d="100"/>
          <a:sy n="62" d="100"/>
        </p:scale>
        <p:origin x="354"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16-11-08T11:21:10.060" idx="1">
    <p:pos x="6288" y="839"/>
    <p:text>--&gt;implica interazione tra ago e tessuto</p:text>
    <p:extLst mod="1">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16-11-08T11:47:38.425" idx="3">
    <p:pos x="5496" y="1259"/>
    <p:text>historically ('40s)manipulation of radioactive materials, maintainance of electric lines, command operations of robots in space, command drones formations, accomplish precise tasks on small targets.</p:text>
    <p:extLst>
      <p:ext uri="{C676402C-5697-4E1C-873F-D02D1690AC5C}">
        <p15:threadingInfo xmlns:p15="http://schemas.microsoft.com/office/powerpoint/2012/main" timeZoneBias="-60"/>
      </p:ext>
    </p:extLst>
  </p:cm>
  <p:cm authorId="4" dt="2016-11-08T11:56:08.094" idx="4">
    <p:pos x="499" y="1403"/>
    <p:text>these tasks introduce challenges in terms of</p:text>
    <p:extLst mod="1">
      <p:ext uri="{C676402C-5697-4E1C-873F-D02D1690AC5C}">
        <p15:threadingInfo xmlns:p15="http://schemas.microsoft.com/office/powerpoint/2012/main" timeZoneBias="-60"/>
      </p:ext>
    </p:extLst>
  </p:cm>
  <p:cm authorId="4" dt="2016-11-08T12:03:02.361" idx="6">
    <p:pos x="5939" y="1652"/>
    <p:text>precision = operate at higher spatial resolutions, apply virtual fixtures (reduce tremor, filter directions, actively guide surgeon hand along a direction)</p:text>
    <p:extLst mod="1">
      <p:ext uri="{C676402C-5697-4E1C-873F-D02D1690AC5C}">
        <p15:threadingInfo xmlns:p15="http://schemas.microsoft.com/office/powerpoint/2012/main" timeZoneBias="-60"/>
      </p:ext>
    </p:extLst>
  </p:cm>
  <p:cm authorId="4" dt="2016-11-08T20:35:44.820" idx="7">
    <p:pos x="6648" y="1445"/>
    <p:text>communication channels have improved a lot (capacity, reliability) as well as teleoperation schemes. 
Teleoperation schemes are now more complex (adequate), we talk about bilateral teleoperation where...</p:text>
    <p:extLst>
      <p:ext uri="{C676402C-5697-4E1C-873F-D02D1690AC5C}">
        <p15:threadingInfo xmlns:p15="http://schemas.microsoft.com/office/powerpoint/2012/main" timeZoneBias="-60"/>
      </p:ext>
    </p:extLst>
  </p:cm>
  <p:cm authorId="4" dt="2016-11-08T20:45:23.491" idx="8">
    <p:pos x="6238" y="1650"/>
    <p:text>so, main applications of telesurgery involve microsurgery, minimally invasive surgery and radiosurgery.</p:text>
    <p:extLst>
      <p:ext uri="{C676402C-5697-4E1C-873F-D02D1690AC5C}">
        <p15:threadingInfo xmlns:p15="http://schemas.microsoft.com/office/powerpoint/2012/main" timeZoneBias="-60"/>
      </p:ext>
    </p:extLst>
  </p:cm>
  <p:cm authorId="4" dt="2016-11-08T20:54:21.710" idx="9">
    <p:pos x="3847" y="1835"/>
    <p:text>placement and drive of needle in patient body;
applications: biopsy, injection of drugs, drive of steerable needles.</p:text>
    <p:extLst>
      <p:ext uri="{C676402C-5697-4E1C-873F-D02D1690AC5C}">
        <p15:threadingInfo xmlns:p15="http://schemas.microsoft.com/office/powerpoint/2012/main" timeZoneBias="-60"/>
      </p:ext>
    </p:extLst>
  </p:cm>
  <p:cm authorId="4" dt="2016-11-08T20:58:11.388" idx="10">
    <p:pos x="3798" y="2021"/>
    <p:text>needle ins. is costly (robot, needle, phantom throwaway).
simulation: cheap, safe (not damage stuff or people). Useful for training of a lot of people and for testing of new parameters</p:text>
    <p:extLst>
      <p:ext uri="{C676402C-5697-4E1C-873F-D02D1690AC5C}">
        <p15:threadingInfo xmlns:p15="http://schemas.microsoft.com/office/powerpoint/2012/main" timeZoneBias="-60"/>
      </p:ext>
    </p:extLst>
  </p:cm>
  <p:cm authorId="4" dt="2016-11-08T21:20:44.276" idx="11">
    <p:pos x="4491" y="2216"/>
    <p:text>An analytical model of interaction determines the forces felt by the needle while in contact (or during the penetration) of a soft tissue, depending on physical parameters of the tissue and kinematic parameters of the needle. In our case we have visco-elastic materials, that are modeled as springs and dampers.</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4" dt="2016-11-08T22:15:36.180" idx="12">
    <p:pos x="4256" y="1425"/>
    <p:text>implicazioni: in lettura 6dof, in imposizione delle forze 3 dof</p:text>
    <p:extLst>
      <p:ext uri="{C676402C-5697-4E1C-873F-D02D1690AC5C}">
        <p15:threadingInfo xmlns:p15="http://schemas.microsoft.com/office/powerpoint/2012/main" timeZoneBias="-60"/>
      </p:ext>
    </p:extLst>
  </p:cm>
  <p:cm authorId="4" dt="2016-11-08T22:21:52.056" idx="13">
    <p:pos x="5740" y="2802"/>
    <p:text>CHAI3D allow to interface the device with VREP software by Coppelia Robotics. CHAI3D manages reading of values and imposing forces to the device, VREP manages simulation of virtual environment, interaction, collision, graphic rendering, computations.</p:text>
    <p:extLst>
      <p:ext uri="{C676402C-5697-4E1C-873F-D02D1690AC5C}">
        <p15:threadingInfo xmlns:p15="http://schemas.microsoft.com/office/powerpoint/2012/main" timeZoneBias="-60"/>
      </p:ext>
    </p:extLst>
  </p:cm>
  <p:cm authorId="4" dt="2016-11-08T22:37:04.098" idx="14">
    <p:pos x="5261" y="2810"/>
    <p:text>IN GENERALE: queste librerie permettono di interfacciare il device con programmi c++ con i quali definire un ambiente virtuale (also graphic). In questo ambiente i dati letti dal device sono usati per creare un virtual cursor che interagisce con oggetti virtuali che generano reaction forces che sono usate per generare un haptic rendering nel device.</p:text>
    <p:extLst>
      <p:ext uri="{C676402C-5697-4E1C-873F-D02D1690AC5C}">
        <p15:threadingInfo xmlns:p15="http://schemas.microsoft.com/office/powerpoint/2012/main" timeZoneBias="-60"/>
      </p:ext>
    </p:extLst>
  </p:cm>
  <p:cm authorId="4" dt="2016-11-08T23:14:49.351" idx="17">
    <p:pos x="4032" y="3154"/>
    <p:text>fai notare i reference frames</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4" dt="2016-11-08T23:02:50.144" idx="15">
    <p:pos x="6697" y="118"/>
    <p:text>the control loops (PID) take into account the physical params of the robot (inertia, coriolis, gravity) and try to apply a suitable torque to reach the desired position/velocity.</p:text>
    <p:extLst mod="1">
      <p:ext uri="{C676402C-5697-4E1C-873F-D02D1690AC5C}">
        <p15:threadingInfo xmlns:p15="http://schemas.microsoft.com/office/powerpoint/2012/main" timeZoneBias="-60"/>
      </p:ext>
    </p:extLst>
  </p:cm>
  <p:cm authorId="4" dt="2016-11-08T23:14:32.266" idx="16">
    <p:pos x="5272" y="3212"/>
    <p:text>fai notare i reference frames</p:text>
    <p:extLst mod="1">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FFCFDC-96F8-4876-ACAE-9C59B90CB121}" type="datetimeFigureOut">
              <a:rPr lang="en-GB" smtClean="0"/>
              <a:t>09/11/2016</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EFB53D-BAB3-4D94-8DE6-03F403C9C3CA}" type="slidenum">
              <a:rPr lang="en-GB" smtClean="0"/>
              <a:t>‹N›</a:t>
            </a:fld>
            <a:endParaRPr lang="en-GB"/>
          </a:p>
        </p:txBody>
      </p:sp>
    </p:spTree>
    <p:extLst>
      <p:ext uri="{BB962C8B-B14F-4D97-AF65-F5344CB8AC3E}">
        <p14:creationId xmlns:p14="http://schemas.microsoft.com/office/powerpoint/2010/main" val="4059178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45EFB53D-BAB3-4D94-8DE6-03F403C9C3CA}" type="slidenum">
              <a:rPr lang="en-GB" smtClean="0"/>
              <a:t>4</a:t>
            </a:fld>
            <a:endParaRPr lang="en-GB"/>
          </a:p>
        </p:txBody>
      </p:sp>
    </p:spTree>
    <p:extLst>
      <p:ext uri="{BB962C8B-B14F-4D97-AF65-F5344CB8AC3E}">
        <p14:creationId xmlns:p14="http://schemas.microsoft.com/office/powerpoint/2010/main" val="2790851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45EFB53D-BAB3-4D94-8DE6-03F403C9C3CA}" type="slidenum">
              <a:rPr lang="en-GB" smtClean="0"/>
              <a:t>5</a:t>
            </a:fld>
            <a:endParaRPr lang="en-GB"/>
          </a:p>
        </p:txBody>
      </p:sp>
    </p:spTree>
    <p:extLst>
      <p:ext uri="{BB962C8B-B14F-4D97-AF65-F5344CB8AC3E}">
        <p14:creationId xmlns:p14="http://schemas.microsoft.com/office/powerpoint/2010/main" val="510405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45EFB53D-BAB3-4D94-8DE6-03F403C9C3CA}" type="slidenum">
              <a:rPr lang="en-GB" smtClean="0"/>
              <a:t>6</a:t>
            </a:fld>
            <a:endParaRPr lang="en-GB"/>
          </a:p>
        </p:txBody>
      </p:sp>
    </p:spTree>
    <p:extLst>
      <p:ext uri="{BB962C8B-B14F-4D97-AF65-F5344CB8AC3E}">
        <p14:creationId xmlns:p14="http://schemas.microsoft.com/office/powerpoint/2010/main" val="2619192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smtClean="0"/>
              <a:t>Fare clic per modificare lo stile del titolo</a:t>
            </a:r>
            <a:endParaRPr lang="it-IT"/>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9676B516-D6AE-4005-BCFB-FB6FC7F4DE0B}" type="datetimeFigureOut">
              <a:rPr lang="it-IT" smtClean="0"/>
              <a:t>09/11/2016</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5ED5C52F-6B47-41BC-A2BE-7738E75B15AC}" type="slidenum">
              <a:rPr lang="it-IT" smtClean="0"/>
              <a:t>‹N›</a:t>
            </a:fld>
            <a:endParaRPr lang="it-IT" dirty="0"/>
          </a:p>
        </p:txBody>
      </p:sp>
    </p:spTree>
    <p:extLst>
      <p:ext uri="{BB962C8B-B14F-4D97-AF65-F5344CB8AC3E}">
        <p14:creationId xmlns:p14="http://schemas.microsoft.com/office/powerpoint/2010/main" val="389557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9676B516-D6AE-4005-BCFB-FB6FC7F4DE0B}" type="datetimeFigureOut">
              <a:rPr lang="it-IT" smtClean="0"/>
              <a:t>09/11/2016</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5ED5C52F-6B47-41BC-A2BE-7738E75B15AC}" type="slidenum">
              <a:rPr lang="it-IT" smtClean="0"/>
              <a:t>‹N›</a:t>
            </a:fld>
            <a:endParaRPr lang="it-IT" dirty="0"/>
          </a:p>
        </p:txBody>
      </p:sp>
    </p:spTree>
    <p:extLst>
      <p:ext uri="{BB962C8B-B14F-4D97-AF65-F5344CB8AC3E}">
        <p14:creationId xmlns:p14="http://schemas.microsoft.com/office/powerpoint/2010/main" val="4145714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9676B516-D6AE-4005-BCFB-FB6FC7F4DE0B}" type="datetimeFigureOut">
              <a:rPr lang="it-IT" smtClean="0"/>
              <a:t>09/11/2016</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5ED5C52F-6B47-41BC-A2BE-7738E75B15AC}" type="slidenum">
              <a:rPr lang="it-IT" smtClean="0"/>
              <a:t>‹N›</a:t>
            </a:fld>
            <a:endParaRPr lang="it-IT" dirty="0"/>
          </a:p>
        </p:txBody>
      </p:sp>
    </p:spTree>
    <p:extLst>
      <p:ext uri="{BB962C8B-B14F-4D97-AF65-F5344CB8AC3E}">
        <p14:creationId xmlns:p14="http://schemas.microsoft.com/office/powerpoint/2010/main" val="1169055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9676B516-D6AE-4005-BCFB-FB6FC7F4DE0B}" type="datetimeFigureOut">
              <a:rPr lang="it-IT" smtClean="0"/>
              <a:t>09/11/2016</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5ED5C52F-6B47-41BC-A2BE-7738E75B15AC}" type="slidenum">
              <a:rPr lang="it-IT" smtClean="0"/>
              <a:t>‹N›</a:t>
            </a:fld>
            <a:endParaRPr lang="it-IT" dirty="0"/>
          </a:p>
        </p:txBody>
      </p:sp>
    </p:spTree>
    <p:extLst>
      <p:ext uri="{BB962C8B-B14F-4D97-AF65-F5344CB8AC3E}">
        <p14:creationId xmlns:p14="http://schemas.microsoft.com/office/powerpoint/2010/main" val="3039147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it-IT"/>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9676B516-D6AE-4005-BCFB-FB6FC7F4DE0B}" type="datetimeFigureOut">
              <a:rPr lang="it-IT" smtClean="0"/>
              <a:t>09/11/2016</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5ED5C52F-6B47-41BC-A2BE-7738E75B15AC}" type="slidenum">
              <a:rPr lang="it-IT" smtClean="0"/>
              <a:t>‹N›</a:t>
            </a:fld>
            <a:endParaRPr lang="it-IT" dirty="0"/>
          </a:p>
        </p:txBody>
      </p:sp>
    </p:spTree>
    <p:extLst>
      <p:ext uri="{BB962C8B-B14F-4D97-AF65-F5344CB8AC3E}">
        <p14:creationId xmlns:p14="http://schemas.microsoft.com/office/powerpoint/2010/main" val="2128416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838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6172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9676B516-D6AE-4005-BCFB-FB6FC7F4DE0B}" type="datetimeFigureOut">
              <a:rPr lang="it-IT" smtClean="0"/>
              <a:t>09/11/2016</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5ED5C52F-6B47-41BC-A2BE-7738E75B15AC}" type="slidenum">
              <a:rPr lang="it-IT" smtClean="0"/>
              <a:t>‹N›</a:t>
            </a:fld>
            <a:endParaRPr lang="it-IT" dirty="0"/>
          </a:p>
        </p:txBody>
      </p:sp>
    </p:spTree>
    <p:extLst>
      <p:ext uri="{BB962C8B-B14F-4D97-AF65-F5344CB8AC3E}">
        <p14:creationId xmlns:p14="http://schemas.microsoft.com/office/powerpoint/2010/main" val="4256000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smtClean="0"/>
              <a:t>Fare clic per modificare lo stile del titolo</a:t>
            </a:r>
            <a:endParaRPr lang="it-IT"/>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9676B516-D6AE-4005-BCFB-FB6FC7F4DE0B}" type="datetimeFigureOut">
              <a:rPr lang="it-IT" smtClean="0"/>
              <a:t>09/11/2016</a:t>
            </a:fld>
            <a:endParaRPr lang="it-IT" dirty="0"/>
          </a:p>
        </p:txBody>
      </p:sp>
      <p:sp>
        <p:nvSpPr>
          <p:cNvPr id="8" name="Segnaposto piè di pagina 7"/>
          <p:cNvSpPr>
            <a:spLocks noGrp="1"/>
          </p:cNvSpPr>
          <p:nvPr>
            <p:ph type="ftr" sz="quarter" idx="11"/>
          </p:nvPr>
        </p:nvSpPr>
        <p:spPr/>
        <p:txBody>
          <a:bodyPr/>
          <a:lstStyle/>
          <a:p>
            <a:endParaRPr lang="it-IT" dirty="0"/>
          </a:p>
        </p:txBody>
      </p:sp>
      <p:sp>
        <p:nvSpPr>
          <p:cNvPr id="9" name="Segnaposto numero diapositiva 8"/>
          <p:cNvSpPr>
            <a:spLocks noGrp="1"/>
          </p:cNvSpPr>
          <p:nvPr>
            <p:ph type="sldNum" sz="quarter" idx="12"/>
          </p:nvPr>
        </p:nvSpPr>
        <p:spPr/>
        <p:txBody>
          <a:bodyPr/>
          <a:lstStyle/>
          <a:p>
            <a:fld id="{5ED5C52F-6B47-41BC-A2BE-7738E75B15AC}" type="slidenum">
              <a:rPr lang="it-IT" smtClean="0"/>
              <a:t>‹N›</a:t>
            </a:fld>
            <a:endParaRPr lang="it-IT" dirty="0"/>
          </a:p>
        </p:txBody>
      </p:sp>
    </p:spTree>
    <p:extLst>
      <p:ext uri="{BB962C8B-B14F-4D97-AF65-F5344CB8AC3E}">
        <p14:creationId xmlns:p14="http://schemas.microsoft.com/office/powerpoint/2010/main" val="3320199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9676B516-D6AE-4005-BCFB-FB6FC7F4DE0B}" type="datetimeFigureOut">
              <a:rPr lang="it-IT" smtClean="0"/>
              <a:t>09/11/2016</a:t>
            </a:fld>
            <a:endParaRPr lang="it-IT" dirty="0"/>
          </a:p>
        </p:txBody>
      </p:sp>
      <p:sp>
        <p:nvSpPr>
          <p:cNvPr id="4" name="Segnaposto piè di pagina 3"/>
          <p:cNvSpPr>
            <a:spLocks noGrp="1"/>
          </p:cNvSpPr>
          <p:nvPr>
            <p:ph type="ftr" sz="quarter" idx="11"/>
          </p:nvPr>
        </p:nvSpPr>
        <p:spPr/>
        <p:txBody>
          <a:bodyPr/>
          <a:lstStyle/>
          <a:p>
            <a:endParaRPr lang="it-IT" dirty="0"/>
          </a:p>
        </p:txBody>
      </p:sp>
      <p:sp>
        <p:nvSpPr>
          <p:cNvPr id="5" name="Segnaposto numero diapositiva 4"/>
          <p:cNvSpPr>
            <a:spLocks noGrp="1"/>
          </p:cNvSpPr>
          <p:nvPr>
            <p:ph type="sldNum" sz="quarter" idx="12"/>
          </p:nvPr>
        </p:nvSpPr>
        <p:spPr/>
        <p:txBody>
          <a:bodyPr/>
          <a:lstStyle/>
          <a:p>
            <a:fld id="{5ED5C52F-6B47-41BC-A2BE-7738E75B15AC}" type="slidenum">
              <a:rPr lang="it-IT" smtClean="0"/>
              <a:t>‹N›</a:t>
            </a:fld>
            <a:endParaRPr lang="it-IT" dirty="0"/>
          </a:p>
        </p:txBody>
      </p:sp>
    </p:spTree>
    <p:extLst>
      <p:ext uri="{BB962C8B-B14F-4D97-AF65-F5344CB8AC3E}">
        <p14:creationId xmlns:p14="http://schemas.microsoft.com/office/powerpoint/2010/main" val="1926047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676B516-D6AE-4005-BCFB-FB6FC7F4DE0B}" type="datetimeFigureOut">
              <a:rPr lang="it-IT" smtClean="0"/>
              <a:t>09/11/2016</a:t>
            </a:fld>
            <a:endParaRPr lang="it-IT" dirty="0"/>
          </a:p>
        </p:txBody>
      </p:sp>
      <p:sp>
        <p:nvSpPr>
          <p:cNvPr id="3" name="Segnaposto piè di pagina 2"/>
          <p:cNvSpPr>
            <a:spLocks noGrp="1"/>
          </p:cNvSpPr>
          <p:nvPr>
            <p:ph type="ftr" sz="quarter" idx="11"/>
          </p:nvPr>
        </p:nvSpPr>
        <p:spPr/>
        <p:txBody>
          <a:bodyPr/>
          <a:lstStyle/>
          <a:p>
            <a:endParaRPr lang="it-IT" dirty="0"/>
          </a:p>
        </p:txBody>
      </p:sp>
      <p:sp>
        <p:nvSpPr>
          <p:cNvPr id="4" name="Segnaposto numero diapositiva 3"/>
          <p:cNvSpPr>
            <a:spLocks noGrp="1"/>
          </p:cNvSpPr>
          <p:nvPr>
            <p:ph type="sldNum" sz="quarter" idx="12"/>
          </p:nvPr>
        </p:nvSpPr>
        <p:spPr/>
        <p:txBody>
          <a:bodyPr/>
          <a:lstStyle/>
          <a:p>
            <a:fld id="{5ED5C52F-6B47-41BC-A2BE-7738E75B15AC}" type="slidenum">
              <a:rPr lang="it-IT" smtClean="0"/>
              <a:t>‹N›</a:t>
            </a:fld>
            <a:endParaRPr lang="it-IT" dirty="0"/>
          </a:p>
        </p:txBody>
      </p:sp>
    </p:spTree>
    <p:extLst>
      <p:ext uri="{BB962C8B-B14F-4D97-AF65-F5344CB8AC3E}">
        <p14:creationId xmlns:p14="http://schemas.microsoft.com/office/powerpoint/2010/main" val="3309650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9676B516-D6AE-4005-BCFB-FB6FC7F4DE0B}" type="datetimeFigureOut">
              <a:rPr lang="it-IT" smtClean="0"/>
              <a:t>09/11/2016</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5ED5C52F-6B47-41BC-A2BE-7738E75B15AC}" type="slidenum">
              <a:rPr lang="it-IT" smtClean="0"/>
              <a:t>‹N›</a:t>
            </a:fld>
            <a:endParaRPr lang="it-IT" dirty="0"/>
          </a:p>
        </p:txBody>
      </p:sp>
    </p:spTree>
    <p:extLst>
      <p:ext uri="{BB962C8B-B14F-4D97-AF65-F5344CB8AC3E}">
        <p14:creationId xmlns:p14="http://schemas.microsoft.com/office/powerpoint/2010/main" val="3874348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9676B516-D6AE-4005-BCFB-FB6FC7F4DE0B}" type="datetimeFigureOut">
              <a:rPr lang="it-IT" smtClean="0"/>
              <a:t>09/11/2016</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5ED5C52F-6B47-41BC-A2BE-7738E75B15AC}" type="slidenum">
              <a:rPr lang="it-IT" smtClean="0"/>
              <a:t>‹N›</a:t>
            </a:fld>
            <a:endParaRPr lang="it-IT" dirty="0"/>
          </a:p>
        </p:txBody>
      </p:sp>
    </p:spTree>
    <p:extLst>
      <p:ext uri="{BB962C8B-B14F-4D97-AF65-F5344CB8AC3E}">
        <p14:creationId xmlns:p14="http://schemas.microsoft.com/office/powerpoint/2010/main" val="2287032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76B516-D6AE-4005-BCFB-FB6FC7F4DE0B}" type="datetimeFigureOut">
              <a:rPr lang="it-IT" smtClean="0"/>
              <a:t>09/11/2016</a:t>
            </a:fld>
            <a:endParaRPr lang="it-IT" dirty="0"/>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D5C52F-6B47-41BC-A2BE-7738E75B15AC}" type="slidenum">
              <a:rPr lang="it-IT" smtClean="0"/>
              <a:t>‹N›</a:t>
            </a:fld>
            <a:endParaRPr lang="it-IT" dirty="0"/>
          </a:p>
        </p:txBody>
      </p:sp>
    </p:spTree>
    <p:extLst>
      <p:ext uri="{BB962C8B-B14F-4D97-AF65-F5344CB8AC3E}">
        <p14:creationId xmlns:p14="http://schemas.microsoft.com/office/powerpoint/2010/main" val="1598179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omments" Target="../comments/comment3.xml"/><Relationship Id="rId5" Type="http://schemas.openxmlformats.org/officeDocument/2006/relationships/image" Target="../media/image5.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comments" Target="../comments/comment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ChangeArrowheads="1"/>
          </p:cNvSpPr>
          <p:nvPr/>
        </p:nvSpPr>
        <p:spPr bwMode="auto">
          <a:xfrm>
            <a:off x="0" y="0"/>
            <a:ext cx="12189884" cy="3429000"/>
          </a:xfrm>
          <a:prstGeom prst="rect">
            <a:avLst/>
          </a:prstGeom>
          <a:solidFill>
            <a:srgbClr val="00677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dirty="0"/>
          </a:p>
        </p:txBody>
      </p:sp>
      <p:grpSp>
        <p:nvGrpSpPr>
          <p:cNvPr id="5" name="Group 17"/>
          <p:cNvGrpSpPr>
            <a:grpSpLocks/>
          </p:cNvGrpSpPr>
          <p:nvPr/>
        </p:nvGrpSpPr>
        <p:grpSpPr bwMode="auto">
          <a:xfrm>
            <a:off x="0" y="2759075"/>
            <a:ext cx="12189884" cy="4098925"/>
            <a:chOff x="0" y="1738"/>
            <a:chExt cx="5760" cy="2582"/>
          </a:xfrm>
        </p:grpSpPr>
        <p:pic>
          <p:nvPicPr>
            <p:cNvPr id="6" name="Picture 15" descr="Fondi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58"/>
              <a:ext cx="5760" cy="21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3" descr="logo +march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60"/>
              <a:ext cx="4321" cy="72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6" descr="fasc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 y="1738"/>
              <a:ext cx="4444" cy="422"/>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Rectangle 3"/>
          <p:cNvSpPr>
            <a:spLocks noGrp="1" noChangeArrowheads="1"/>
          </p:cNvSpPr>
          <p:nvPr>
            <p:ph type="ctrTitle"/>
          </p:nvPr>
        </p:nvSpPr>
        <p:spPr>
          <a:xfrm>
            <a:off x="4709748" y="772795"/>
            <a:ext cx="6645081" cy="1213485"/>
          </a:xfrm>
        </p:spPr>
        <p:txBody>
          <a:bodyPr anchor="t">
            <a:noAutofit/>
          </a:bodyPr>
          <a:lstStyle/>
          <a:p>
            <a:r>
              <a:rPr lang="en-GB" altLang="it-IT" sz="2800" cap="small" spc="300" dirty="0" smtClean="0">
                <a:solidFill>
                  <a:schemeClr val="bg1"/>
                </a:solidFill>
                <a:latin typeface="HelveticaNeueLT Std Lt" panose="020B0403020202020204" pitchFamily="34" charset="0"/>
              </a:rPr>
              <a:t>Development of a simulative environment for a teleoperation task using an Haptic Device</a:t>
            </a:r>
            <a:endParaRPr lang="en-GB" altLang="it-IT" sz="2800" cap="small" spc="300" dirty="0">
              <a:solidFill>
                <a:schemeClr val="bg1"/>
              </a:solidFill>
              <a:latin typeface="HelveticaNeueLT Std Lt" panose="020B0403020202020204" pitchFamily="34" charset="0"/>
            </a:endParaRPr>
          </a:p>
        </p:txBody>
      </p:sp>
      <p:sp>
        <p:nvSpPr>
          <p:cNvPr id="11" name="Rectangle 4"/>
          <p:cNvSpPr txBox="1">
            <a:spLocks noChangeArrowheads="1"/>
          </p:cNvSpPr>
          <p:nvPr/>
        </p:nvSpPr>
        <p:spPr bwMode="auto">
          <a:xfrm>
            <a:off x="4709749" y="3425825"/>
            <a:ext cx="6206780" cy="142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Clr>
                <a:srgbClr val="822433"/>
              </a:buClr>
              <a:buNone/>
              <a:defRPr sz="2400" kern="1200">
                <a:solidFill>
                  <a:srgbClr val="000000"/>
                </a:solidFill>
                <a:latin typeface="+mn-lt"/>
                <a:ea typeface="+mn-ea"/>
                <a:cs typeface="+mn-cs"/>
              </a:defRPr>
            </a:lvl1pPr>
            <a:lvl2pPr marL="457200" indent="0" algn="ctr" rtl="0" fontAlgn="base">
              <a:spcBef>
                <a:spcPct val="20000"/>
              </a:spcBef>
              <a:spcAft>
                <a:spcPct val="0"/>
              </a:spcAft>
              <a:buNone/>
              <a:defRPr sz="2000" kern="1200">
                <a:solidFill>
                  <a:srgbClr val="000000"/>
                </a:solidFill>
                <a:latin typeface="+mn-lt"/>
                <a:ea typeface="+mn-ea"/>
                <a:cs typeface="+mn-cs"/>
              </a:defRPr>
            </a:lvl2pPr>
            <a:lvl3pPr marL="914400" indent="0" algn="ctr" rtl="0" fontAlgn="base">
              <a:spcBef>
                <a:spcPct val="20000"/>
              </a:spcBef>
              <a:spcAft>
                <a:spcPct val="0"/>
              </a:spcAft>
              <a:buNone/>
              <a:defRPr sz="1800" kern="1200">
                <a:solidFill>
                  <a:srgbClr val="000000"/>
                </a:solidFill>
                <a:latin typeface="+mn-lt"/>
                <a:ea typeface="+mn-ea"/>
                <a:cs typeface="+mn-cs"/>
              </a:defRPr>
            </a:lvl3pPr>
            <a:lvl4pPr marL="1371600" indent="0" algn="ctr" rtl="0" fontAlgn="base">
              <a:spcBef>
                <a:spcPct val="20000"/>
              </a:spcBef>
              <a:spcAft>
                <a:spcPct val="0"/>
              </a:spcAft>
              <a:buNone/>
              <a:defRPr sz="1600" kern="1200">
                <a:solidFill>
                  <a:srgbClr val="000000"/>
                </a:solidFill>
                <a:latin typeface="+mn-lt"/>
                <a:ea typeface="+mn-ea"/>
                <a:cs typeface="+mn-cs"/>
              </a:defRPr>
            </a:lvl4pPr>
            <a:lvl5pPr marL="1828800" indent="0" algn="ctr" rtl="0" fontAlgn="base">
              <a:spcBef>
                <a:spcPct val="20000"/>
              </a:spcBef>
              <a:spcAft>
                <a:spcPct val="0"/>
              </a:spcAft>
              <a:buNone/>
              <a:defRPr sz="1600" kern="1200">
                <a:solidFill>
                  <a:srgbClr val="000000"/>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defTabSz="914400" rtl="0" eaLnBrk="1" fontAlgn="base" latinLnBrk="0" hangingPunct="1">
              <a:lnSpc>
                <a:spcPct val="100000"/>
              </a:lnSpc>
              <a:spcBef>
                <a:spcPct val="20000"/>
              </a:spcBef>
              <a:spcAft>
                <a:spcPct val="0"/>
              </a:spcAft>
              <a:buClr>
                <a:srgbClr val="822433"/>
              </a:buClr>
              <a:buSzTx/>
              <a:buFontTx/>
              <a:buNone/>
              <a:tabLst/>
              <a:defRPr/>
            </a:pPr>
            <a:r>
              <a:rPr kumimoji="0" lang="en-GB" altLang="it-IT" sz="1800" b="0" i="1" u="none" strike="noStrike" kern="1200" cap="none" spc="0" normalizeH="0" baseline="0" dirty="0" smtClean="0">
                <a:ln>
                  <a:noFill/>
                </a:ln>
                <a:solidFill>
                  <a:srgbClr val="FFFFFF"/>
                </a:solidFill>
                <a:effectLst/>
                <a:uLnTx/>
                <a:uFillTx/>
                <a:latin typeface="HelveticaNeueLT Std Lt" panose="020B0403020202020204" pitchFamily="34" charset="0"/>
              </a:rPr>
              <a:t>Faculty of Information Engineering, Computer Science and Statistics</a:t>
            </a:r>
          </a:p>
          <a:p>
            <a:pPr marL="0" marR="0" lvl="0" indent="0" defTabSz="914400" rtl="0" eaLnBrk="1" fontAlgn="base" latinLnBrk="0" hangingPunct="1">
              <a:lnSpc>
                <a:spcPct val="100000"/>
              </a:lnSpc>
              <a:spcBef>
                <a:spcPct val="20000"/>
              </a:spcBef>
              <a:spcAft>
                <a:spcPct val="0"/>
              </a:spcAft>
              <a:buClr>
                <a:srgbClr val="822433"/>
              </a:buClr>
              <a:buSzTx/>
              <a:buFontTx/>
              <a:buNone/>
              <a:tabLst/>
              <a:defRPr/>
            </a:pPr>
            <a:r>
              <a:rPr kumimoji="0" lang="en-GB" altLang="it-IT" sz="1800" b="0" i="1" u="none" strike="noStrike" kern="1200" cap="none" spc="0" normalizeH="0" baseline="0" dirty="0" smtClean="0">
                <a:ln>
                  <a:noFill/>
                </a:ln>
                <a:solidFill>
                  <a:srgbClr val="FFFFFF"/>
                </a:solidFill>
                <a:effectLst/>
                <a:uLnTx/>
                <a:uFillTx/>
                <a:latin typeface="HelveticaNeueLT Std Lt" panose="020B0403020202020204" pitchFamily="34" charset="0"/>
              </a:rPr>
              <a:t>M.Sc. </a:t>
            </a:r>
            <a:r>
              <a:rPr lang="en-GB" altLang="it-IT" sz="1800" i="1" dirty="0" smtClean="0">
                <a:solidFill>
                  <a:srgbClr val="FFFFFF"/>
                </a:solidFill>
                <a:latin typeface="HelveticaNeueLT Std Lt" panose="020B0403020202020204" pitchFamily="34" charset="0"/>
              </a:rPr>
              <a:t>in Artificial Intelligence and Robotics</a:t>
            </a:r>
          </a:p>
          <a:p>
            <a:pPr marL="0" marR="0" lvl="0" indent="0" defTabSz="914400" rtl="0" eaLnBrk="1" fontAlgn="base" latinLnBrk="0" hangingPunct="1">
              <a:lnSpc>
                <a:spcPct val="100000"/>
              </a:lnSpc>
              <a:spcBef>
                <a:spcPct val="20000"/>
              </a:spcBef>
              <a:spcAft>
                <a:spcPct val="0"/>
              </a:spcAft>
              <a:buClr>
                <a:srgbClr val="822433"/>
              </a:buClr>
              <a:buSzTx/>
              <a:buFontTx/>
              <a:buNone/>
              <a:tabLst/>
              <a:defRPr/>
            </a:pPr>
            <a:r>
              <a:rPr kumimoji="0" lang="en-GB" altLang="it-IT" sz="1800" b="0" i="1" u="none" strike="noStrike" kern="1200" cap="none" spc="0" normalizeH="0" baseline="0" dirty="0" smtClean="0">
                <a:ln>
                  <a:noFill/>
                </a:ln>
                <a:solidFill>
                  <a:srgbClr val="FFFFFF"/>
                </a:solidFill>
                <a:effectLst/>
                <a:uLnTx/>
                <a:uFillTx/>
                <a:latin typeface="HelveticaNeueLT Std Lt" panose="020B0403020202020204" pitchFamily="34" charset="0"/>
              </a:rPr>
              <a:t>AA</a:t>
            </a:r>
            <a:r>
              <a:rPr kumimoji="0" lang="en-GB" altLang="it-IT" sz="1800" b="0" i="1" u="none" strike="noStrike" kern="1200" cap="none" spc="0" normalizeH="0" dirty="0" smtClean="0">
                <a:ln>
                  <a:noFill/>
                </a:ln>
                <a:solidFill>
                  <a:srgbClr val="FFFFFF"/>
                </a:solidFill>
                <a:effectLst/>
                <a:uLnTx/>
                <a:uFillTx/>
                <a:latin typeface="HelveticaNeueLT Std Lt" panose="020B0403020202020204" pitchFamily="34" charset="0"/>
              </a:rPr>
              <a:t> 2015-2016</a:t>
            </a:r>
          </a:p>
        </p:txBody>
      </p:sp>
      <p:sp>
        <p:nvSpPr>
          <p:cNvPr id="13" name="Rectangle 4"/>
          <p:cNvSpPr txBox="1">
            <a:spLocks noChangeArrowheads="1"/>
          </p:cNvSpPr>
          <p:nvPr/>
        </p:nvSpPr>
        <p:spPr bwMode="auto">
          <a:xfrm>
            <a:off x="779194" y="5636418"/>
            <a:ext cx="4420603" cy="1010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Clr>
                <a:srgbClr val="822433"/>
              </a:buClr>
              <a:buNone/>
              <a:defRPr sz="2400" kern="1200">
                <a:solidFill>
                  <a:srgbClr val="000000"/>
                </a:solidFill>
                <a:latin typeface="+mn-lt"/>
                <a:ea typeface="+mn-ea"/>
                <a:cs typeface="+mn-cs"/>
              </a:defRPr>
            </a:lvl1pPr>
            <a:lvl2pPr marL="457200" indent="0" algn="ctr" rtl="0" fontAlgn="base">
              <a:spcBef>
                <a:spcPct val="20000"/>
              </a:spcBef>
              <a:spcAft>
                <a:spcPct val="0"/>
              </a:spcAft>
              <a:buNone/>
              <a:defRPr sz="2000" kern="1200">
                <a:solidFill>
                  <a:srgbClr val="000000"/>
                </a:solidFill>
                <a:latin typeface="+mn-lt"/>
                <a:ea typeface="+mn-ea"/>
                <a:cs typeface="+mn-cs"/>
              </a:defRPr>
            </a:lvl2pPr>
            <a:lvl3pPr marL="914400" indent="0" algn="ctr" rtl="0" fontAlgn="base">
              <a:spcBef>
                <a:spcPct val="20000"/>
              </a:spcBef>
              <a:spcAft>
                <a:spcPct val="0"/>
              </a:spcAft>
              <a:buNone/>
              <a:defRPr sz="1800" kern="1200">
                <a:solidFill>
                  <a:srgbClr val="000000"/>
                </a:solidFill>
                <a:latin typeface="+mn-lt"/>
                <a:ea typeface="+mn-ea"/>
                <a:cs typeface="+mn-cs"/>
              </a:defRPr>
            </a:lvl3pPr>
            <a:lvl4pPr marL="1371600" indent="0" algn="ctr" rtl="0" fontAlgn="base">
              <a:spcBef>
                <a:spcPct val="20000"/>
              </a:spcBef>
              <a:spcAft>
                <a:spcPct val="0"/>
              </a:spcAft>
              <a:buNone/>
              <a:defRPr sz="1600" kern="1200">
                <a:solidFill>
                  <a:srgbClr val="000000"/>
                </a:solidFill>
                <a:latin typeface="+mn-lt"/>
                <a:ea typeface="+mn-ea"/>
                <a:cs typeface="+mn-cs"/>
              </a:defRPr>
            </a:lvl4pPr>
            <a:lvl5pPr marL="1828800" indent="0" algn="ctr" rtl="0" fontAlgn="base">
              <a:spcBef>
                <a:spcPct val="20000"/>
              </a:spcBef>
              <a:spcAft>
                <a:spcPct val="0"/>
              </a:spcAft>
              <a:buNone/>
              <a:defRPr sz="1600" kern="1200">
                <a:solidFill>
                  <a:srgbClr val="000000"/>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l">
              <a:defRPr/>
            </a:pPr>
            <a:r>
              <a:rPr lang="en-GB" sz="1800" cap="small" dirty="0" smtClean="0">
                <a:solidFill>
                  <a:schemeClr val="bg1"/>
                </a:solidFill>
                <a:latin typeface="HelveticaNeueLT Std Lt" panose="020B0403020202020204" pitchFamily="34" charset="0"/>
              </a:rPr>
              <a:t>Professors:</a:t>
            </a:r>
          </a:p>
          <a:p>
            <a:pPr lvl="0" algn="l">
              <a:defRPr/>
            </a:pPr>
            <a:r>
              <a:rPr lang="en-GB" sz="1800" i="1" dirty="0" smtClean="0">
                <a:solidFill>
                  <a:schemeClr val="bg1"/>
                </a:solidFill>
                <a:latin typeface="HelveticaNeueLT Std Lt" panose="020B0403020202020204" pitchFamily="34" charset="0"/>
              </a:rPr>
              <a:t>Marilena Vendittelli</a:t>
            </a:r>
          </a:p>
          <a:p>
            <a:pPr lvl="0" algn="l">
              <a:defRPr/>
            </a:pPr>
            <a:r>
              <a:rPr kumimoji="0" lang="en-GB" altLang="it-IT" sz="1800" b="0" i="1" u="none" strike="noStrike" kern="1200" cap="none" spc="0" normalizeH="0" dirty="0" smtClean="0">
                <a:ln>
                  <a:noFill/>
                </a:ln>
                <a:solidFill>
                  <a:schemeClr val="bg1"/>
                </a:solidFill>
                <a:effectLst/>
                <a:uLnTx/>
                <a:uFillTx/>
                <a:latin typeface="HelveticaNeueLT Std Lt" panose="020B0403020202020204" pitchFamily="34" charset="0"/>
              </a:rPr>
              <a:t>Alessandro De Luca</a:t>
            </a:r>
          </a:p>
        </p:txBody>
      </p:sp>
      <p:sp>
        <p:nvSpPr>
          <p:cNvPr id="14" name="Rectangle 4"/>
          <p:cNvSpPr txBox="1">
            <a:spLocks noChangeArrowheads="1"/>
          </p:cNvSpPr>
          <p:nvPr/>
        </p:nvSpPr>
        <p:spPr bwMode="auto">
          <a:xfrm>
            <a:off x="6934227" y="5636418"/>
            <a:ext cx="4420603" cy="1010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Clr>
                <a:srgbClr val="822433"/>
              </a:buClr>
              <a:buNone/>
              <a:defRPr sz="2400" kern="1200">
                <a:solidFill>
                  <a:srgbClr val="000000"/>
                </a:solidFill>
                <a:latin typeface="+mn-lt"/>
                <a:ea typeface="+mn-ea"/>
                <a:cs typeface="+mn-cs"/>
              </a:defRPr>
            </a:lvl1pPr>
            <a:lvl2pPr marL="457200" indent="0" algn="ctr" rtl="0" fontAlgn="base">
              <a:spcBef>
                <a:spcPct val="20000"/>
              </a:spcBef>
              <a:spcAft>
                <a:spcPct val="0"/>
              </a:spcAft>
              <a:buNone/>
              <a:defRPr sz="2000" kern="1200">
                <a:solidFill>
                  <a:srgbClr val="000000"/>
                </a:solidFill>
                <a:latin typeface="+mn-lt"/>
                <a:ea typeface="+mn-ea"/>
                <a:cs typeface="+mn-cs"/>
              </a:defRPr>
            </a:lvl2pPr>
            <a:lvl3pPr marL="914400" indent="0" algn="ctr" rtl="0" fontAlgn="base">
              <a:spcBef>
                <a:spcPct val="20000"/>
              </a:spcBef>
              <a:spcAft>
                <a:spcPct val="0"/>
              </a:spcAft>
              <a:buNone/>
              <a:defRPr sz="1800" kern="1200">
                <a:solidFill>
                  <a:srgbClr val="000000"/>
                </a:solidFill>
                <a:latin typeface="+mn-lt"/>
                <a:ea typeface="+mn-ea"/>
                <a:cs typeface="+mn-cs"/>
              </a:defRPr>
            </a:lvl3pPr>
            <a:lvl4pPr marL="1371600" indent="0" algn="ctr" rtl="0" fontAlgn="base">
              <a:spcBef>
                <a:spcPct val="20000"/>
              </a:spcBef>
              <a:spcAft>
                <a:spcPct val="0"/>
              </a:spcAft>
              <a:buNone/>
              <a:defRPr sz="1600" kern="1200">
                <a:solidFill>
                  <a:srgbClr val="000000"/>
                </a:solidFill>
                <a:latin typeface="+mn-lt"/>
                <a:ea typeface="+mn-ea"/>
                <a:cs typeface="+mn-cs"/>
              </a:defRPr>
            </a:lvl4pPr>
            <a:lvl5pPr marL="1828800" indent="0" algn="ctr" rtl="0" fontAlgn="base">
              <a:spcBef>
                <a:spcPct val="20000"/>
              </a:spcBef>
              <a:spcAft>
                <a:spcPct val="0"/>
              </a:spcAft>
              <a:buNone/>
              <a:defRPr sz="1600" kern="1200">
                <a:solidFill>
                  <a:srgbClr val="000000"/>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r">
              <a:defRPr/>
            </a:pPr>
            <a:r>
              <a:rPr lang="en-GB" sz="1800" cap="small" dirty="0" smtClean="0">
                <a:solidFill>
                  <a:schemeClr val="bg1"/>
                </a:solidFill>
                <a:latin typeface="HelveticaNeueLT Std Lt" panose="020B0403020202020204" pitchFamily="34" charset="0"/>
              </a:rPr>
              <a:t>Presenters:</a:t>
            </a:r>
          </a:p>
          <a:p>
            <a:pPr lvl="0" algn="r">
              <a:defRPr/>
            </a:pPr>
            <a:r>
              <a:rPr lang="en-GB" sz="1800" i="1" dirty="0" smtClean="0">
                <a:solidFill>
                  <a:schemeClr val="bg1"/>
                </a:solidFill>
                <a:latin typeface="HelveticaNeueLT Std Lt" panose="020B0403020202020204" pitchFamily="34" charset="0"/>
              </a:rPr>
              <a:t>Aloise Irvin, Colosi Mirco, Gigli Andrea</a:t>
            </a:r>
            <a:endParaRPr kumimoji="0" lang="en-GB" altLang="it-IT" sz="1800" b="0" i="1" u="none" strike="noStrike" kern="1200" cap="none" spc="0" normalizeH="0" dirty="0" smtClean="0">
              <a:ln>
                <a:noFill/>
              </a:ln>
              <a:solidFill>
                <a:schemeClr val="bg1"/>
              </a:solidFill>
              <a:effectLst/>
              <a:uLnTx/>
              <a:uFillTx/>
              <a:latin typeface="HelveticaNeueLT Std Lt" panose="020B0403020202020204" pitchFamily="34" charset="0"/>
            </a:endParaRPr>
          </a:p>
        </p:txBody>
      </p:sp>
    </p:spTree>
    <p:extLst>
      <p:ext uri="{BB962C8B-B14F-4D97-AF65-F5344CB8AC3E}">
        <p14:creationId xmlns:p14="http://schemas.microsoft.com/office/powerpoint/2010/main" val="29941205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a:grpSpLocks/>
          </p:cNvGrpSpPr>
          <p:nvPr/>
        </p:nvGrpSpPr>
        <p:grpSpPr bwMode="auto">
          <a:xfrm>
            <a:off x="0" y="6045200"/>
            <a:ext cx="12189884" cy="812800"/>
            <a:chOff x="0" y="1738"/>
            <a:chExt cx="5760" cy="2582"/>
          </a:xfrm>
        </p:grpSpPr>
        <p:pic>
          <p:nvPicPr>
            <p:cNvPr id="5" name="Picture 15" descr="Fondi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43"/>
              <a:ext cx="5760" cy="16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fasc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6" y="1738"/>
              <a:ext cx="4444" cy="90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Segnaposto data 4"/>
          <p:cNvSpPr>
            <a:spLocks noGrp="1"/>
          </p:cNvSpPr>
          <p:nvPr>
            <p:ph type="dt" sz="half" idx="10"/>
          </p:nvPr>
        </p:nvSpPr>
        <p:spPr>
          <a:xfrm>
            <a:off x="7139550" y="6146800"/>
            <a:ext cx="1905000" cy="457200"/>
          </a:xfrm>
        </p:spPr>
        <p:txBody>
          <a:bodyPr/>
          <a:lstStyle/>
          <a:p>
            <a:fld id="{A13E028B-4179-4DA1-9766-8A85722F452F}" type="datetime1">
              <a:rPr lang="it-IT" altLang="it-IT" smtClean="0">
                <a:solidFill>
                  <a:schemeClr val="bg1"/>
                </a:solidFill>
                <a:latin typeface="HelveticaNeueLT Std Lt" panose="020B0403020202020204" pitchFamily="34" charset="0"/>
              </a:rPr>
              <a:pPr/>
              <a:t>09/11/2016</a:t>
            </a:fld>
            <a:endParaRPr lang="it-IT" altLang="it-IT" dirty="0">
              <a:solidFill>
                <a:schemeClr val="bg1"/>
              </a:solidFill>
              <a:latin typeface="HelveticaNeueLT Std Lt" panose="020B0403020202020204" pitchFamily="34" charset="0"/>
            </a:endParaRPr>
          </a:p>
        </p:txBody>
      </p:sp>
      <p:sp>
        <p:nvSpPr>
          <p:cNvPr id="9" name="Segnaposto numero diapositiva 6"/>
          <p:cNvSpPr>
            <a:spLocks noGrp="1"/>
          </p:cNvSpPr>
          <p:nvPr>
            <p:ph type="sldNum" sz="quarter" idx="12"/>
          </p:nvPr>
        </p:nvSpPr>
        <p:spPr>
          <a:xfrm>
            <a:off x="9887244" y="6146800"/>
            <a:ext cx="1905000" cy="457200"/>
          </a:xfrm>
        </p:spPr>
        <p:txBody>
          <a:bodyPr/>
          <a:lstStyle/>
          <a:p>
            <a:r>
              <a:rPr lang="it-IT" altLang="it-IT" dirty="0">
                <a:solidFill>
                  <a:schemeClr val="bg1"/>
                </a:solidFill>
                <a:latin typeface="HelveticaNeueLT Std Lt" panose="020B0403020202020204" pitchFamily="34" charset="0"/>
              </a:rPr>
              <a:t>Pagina </a:t>
            </a:r>
            <a:fld id="{999F21F6-958C-4FE5-9665-EA2E9C0D9296}" type="slidenum">
              <a:rPr lang="it-IT" altLang="it-IT">
                <a:solidFill>
                  <a:schemeClr val="bg1"/>
                </a:solidFill>
                <a:latin typeface="HelveticaNeueLT Std Lt" panose="020B0403020202020204" pitchFamily="34" charset="0"/>
              </a:rPr>
              <a:pPr/>
              <a:t>2</a:t>
            </a:fld>
            <a:endParaRPr lang="it-IT" altLang="it-IT" dirty="0">
              <a:solidFill>
                <a:schemeClr val="bg1"/>
              </a:solidFill>
              <a:latin typeface="HelveticaNeueLT Std Lt" panose="020B0403020202020204" pitchFamily="34" charset="0"/>
            </a:endParaRPr>
          </a:p>
        </p:txBody>
      </p:sp>
      <p:sp>
        <p:nvSpPr>
          <p:cNvPr id="10" name="Segnaposto piè di pagina 5"/>
          <p:cNvSpPr>
            <a:spLocks noGrp="1"/>
          </p:cNvSpPr>
          <p:nvPr>
            <p:ph type="ftr" sz="quarter" idx="11"/>
          </p:nvPr>
        </p:nvSpPr>
        <p:spPr>
          <a:xfrm>
            <a:off x="2785050" y="6146800"/>
            <a:ext cx="3514150" cy="457200"/>
          </a:xfrm>
        </p:spPr>
        <p:txBody>
          <a:bodyPr/>
          <a:lstStyle/>
          <a:p>
            <a:r>
              <a:rPr lang="en-GB" altLang="it-IT" cap="small" spc="300" dirty="0">
                <a:solidFill>
                  <a:schemeClr val="bg1"/>
                </a:solidFill>
                <a:latin typeface="HelveticaNeueLT Std Lt" panose="020B0403020202020204" pitchFamily="34" charset="0"/>
              </a:rPr>
              <a:t>Development of a simulative environment for a teleoperation task using an Haptic Device</a:t>
            </a:r>
            <a:endParaRPr lang="it-IT" altLang="it-IT" dirty="0">
              <a:solidFill>
                <a:schemeClr val="bg1"/>
              </a:solidFill>
              <a:latin typeface="HelveticaNeueLT Std Lt" panose="020B0403020202020204" pitchFamily="34" charset="0"/>
            </a:endParaRPr>
          </a:p>
        </p:txBody>
      </p:sp>
      <p:sp>
        <p:nvSpPr>
          <p:cNvPr id="12" name="Rectangle 2"/>
          <p:cNvSpPr txBox="1">
            <a:spLocks noChangeArrowheads="1"/>
          </p:cNvSpPr>
          <p:nvPr/>
        </p:nvSpPr>
        <p:spPr bwMode="auto">
          <a:xfrm>
            <a:off x="1116012" y="404813"/>
            <a:ext cx="10009187" cy="50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R="0" lvl="0" algn="l" defTabSz="914400" rtl="0" eaLnBrk="1" fontAlgn="base" latinLnBrk="0" hangingPunct="1">
              <a:lnSpc>
                <a:spcPct val="100000"/>
              </a:lnSpc>
              <a:spcBef>
                <a:spcPct val="0"/>
              </a:spcBef>
              <a:spcAft>
                <a:spcPct val="0"/>
              </a:spcAft>
              <a:buClrTx/>
              <a:buSzTx/>
              <a:tabLst/>
              <a:defRPr/>
            </a:pPr>
            <a:r>
              <a:rPr kumimoji="0" lang="en-GB" altLang="it-IT" sz="2800" b="1" i="0" u="none" strike="noStrike" kern="1200" cap="small" spc="0" dirty="0" smtClean="0">
                <a:ln>
                  <a:noFill/>
                </a:ln>
                <a:solidFill>
                  <a:srgbClr val="822434"/>
                </a:solidFill>
                <a:effectLst/>
                <a:uLnTx/>
                <a:uFillTx/>
                <a:latin typeface="HelveticaNeueLT Std Lt" panose="020B0403020202020204" pitchFamily="34" charset="0"/>
              </a:rPr>
              <a:t>Outline</a:t>
            </a:r>
            <a:endParaRPr kumimoji="0" lang="en-GB" altLang="it-IT" sz="2800" b="1" i="0" u="none" strike="noStrike" kern="1200" cap="small" spc="0" dirty="0" smtClean="0">
              <a:ln>
                <a:noFill/>
              </a:ln>
              <a:solidFill>
                <a:srgbClr val="822433"/>
              </a:solidFill>
              <a:effectLst/>
              <a:uLnTx/>
              <a:uFillTx/>
              <a:latin typeface="HelveticaNeueLT Std Lt" panose="020B0403020202020204" pitchFamily="34" charset="0"/>
            </a:endParaRPr>
          </a:p>
        </p:txBody>
      </p:sp>
      <p:sp>
        <p:nvSpPr>
          <p:cNvPr id="13" name="Rectangle 2"/>
          <p:cNvSpPr txBox="1">
            <a:spLocks noChangeArrowheads="1"/>
          </p:cNvSpPr>
          <p:nvPr/>
        </p:nvSpPr>
        <p:spPr bwMode="auto">
          <a:xfrm>
            <a:off x="1116012" y="1348353"/>
            <a:ext cx="10009187" cy="38590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342900" lvl="0" indent="-342900" algn="just">
              <a:buFont typeface="Arial" panose="020B0604020202020204" pitchFamily="34" charset="0"/>
              <a:buChar char="•"/>
              <a:defRPr/>
            </a:pPr>
            <a:r>
              <a:rPr lang="en-GB" altLang="it-IT" b="0" dirty="0" smtClean="0">
                <a:solidFill>
                  <a:schemeClr val="tx1"/>
                </a:solidFill>
                <a:latin typeface="HelveticaNeueLT Std Lt" panose="020B0403020202020204" pitchFamily="34" charset="0"/>
              </a:rPr>
              <a:t>Goal</a:t>
            </a:r>
          </a:p>
          <a:p>
            <a:pPr marL="342900" lvl="0" indent="-342900" algn="just">
              <a:buFont typeface="Arial" panose="020B0604020202020204" pitchFamily="34" charset="0"/>
              <a:buChar char="•"/>
              <a:defRPr/>
            </a:pPr>
            <a:r>
              <a:rPr lang="en-GB" altLang="it-IT" b="0" dirty="0" smtClean="0">
                <a:solidFill>
                  <a:schemeClr val="tx1"/>
                </a:solidFill>
                <a:latin typeface="HelveticaNeueLT Std Lt" panose="020B0403020202020204" pitchFamily="34" charset="0"/>
              </a:rPr>
              <a:t>Introduction and Motivations</a:t>
            </a:r>
          </a:p>
          <a:p>
            <a:pPr marL="342900" lvl="0" indent="-342900" algn="just">
              <a:buFont typeface="Arial" panose="020B0604020202020204" pitchFamily="34" charset="0"/>
              <a:buChar char="•"/>
              <a:defRPr/>
            </a:pPr>
            <a:r>
              <a:rPr lang="en-GB" altLang="it-IT" b="0" dirty="0" smtClean="0">
                <a:solidFill>
                  <a:schemeClr val="tx1"/>
                </a:solidFill>
                <a:latin typeface="HelveticaNeueLT Std Lt" panose="020B0403020202020204" pitchFamily="34" charset="0"/>
              </a:rPr>
              <a:t>Devices: Geomagic Touch &amp; Kuka LWR 4+</a:t>
            </a:r>
          </a:p>
          <a:p>
            <a:pPr marL="342900" lvl="0" indent="-342900" algn="just">
              <a:buFont typeface="Arial" panose="020B0604020202020204" pitchFamily="34" charset="0"/>
              <a:buChar char="•"/>
              <a:defRPr/>
            </a:pPr>
            <a:r>
              <a:rPr lang="en-GB" altLang="it-IT" b="0" dirty="0" smtClean="0">
                <a:solidFill>
                  <a:schemeClr val="tx1"/>
                </a:solidFill>
                <a:latin typeface="HelveticaNeueLT Std Lt" panose="020B0403020202020204" pitchFamily="34" charset="0"/>
              </a:rPr>
              <a:t>Coupling and clutching</a:t>
            </a:r>
          </a:p>
          <a:p>
            <a:pPr marL="342900" lvl="0" indent="-342900" algn="just">
              <a:buFont typeface="Arial" panose="020B0604020202020204" pitchFamily="34" charset="0"/>
              <a:buChar char="•"/>
              <a:defRPr/>
            </a:pPr>
            <a:r>
              <a:rPr lang="en-GB" altLang="it-IT" b="0" dirty="0" smtClean="0">
                <a:solidFill>
                  <a:schemeClr val="tx1"/>
                </a:solidFill>
                <a:latin typeface="HelveticaNeueLT Std Lt" panose="020B0403020202020204" pitchFamily="34" charset="0"/>
              </a:rPr>
              <a:t>Kuka Cartesian control</a:t>
            </a:r>
          </a:p>
          <a:p>
            <a:pPr marL="342900" lvl="0" indent="-342900" algn="just">
              <a:buFont typeface="Arial" panose="020B0604020202020204" pitchFamily="34" charset="0"/>
              <a:buChar char="•"/>
              <a:defRPr/>
            </a:pPr>
            <a:r>
              <a:rPr lang="en-GB" altLang="it-IT" b="0" dirty="0" smtClean="0">
                <a:solidFill>
                  <a:schemeClr val="tx1"/>
                </a:solidFill>
                <a:latin typeface="HelveticaNeueLT Std Lt" panose="020B0403020202020204" pitchFamily="34" charset="0"/>
              </a:rPr>
              <a:t>Teleoperation principles</a:t>
            </a:r>
          </a:p>
          <a:p>
            <a:pPr marL="342900" lvl="0" indent="-342900" algn="just">
              <a:buFont typeface="Arial" panose="020B0604020202020204" pitchFamily="34" charset="0"/>
              <a:buChar char="•"/>
              <a:defRPr/>
            </a:pPr>
            <a:r>
              <a:rPr lang="en-GB" altLang="it-IT" b="0" dirty="0" smtClean="0">
                <a:solidFill>
                  <a:schemeClr val="tx1"/>
                </a:solidFill>
                <a:latin typeface="HelveticaNeueLT Std Lt" panose="020B0403020202020204" pitchFamily="34" charset="0"/>
              </a:rPr>
              <a:t>Soft tissue model</a:t>
            </a:r>
          </a:p>
          <a:p>
            <a:pPr marL="342900" lvl="0" indent="-342900" algn="just">
              <a:buFont typeface="Arial" panose="020B0604020202020204" pitchFamily="34" charset="0"/>
              <a:buChar char="•"/>
              <a:defRPr/>
            </a:pPr>
            <a:r>
              <a:rPr lang="en-GB" altLang="it-IT" b="0" dirty="0" smtClean="0">
                <a:solidFill>
                  <a:schemeClr val="tx1"/>
                </a:solidFill>
                <a:latin typeface="HelveticaNeueLT Std Lt" panose="020B0403020202020204" pitchFamily="34" charset="0"/>
              </a:rPr>
              <a:t>The simulation software</a:t>
            </a:r>
          </a:p>
          <a:p>
            <a:pPr marL="342900" lvl="0" indent="-342900" algn="just">
              <a:buFont typeface="Arial" panose="020B0604020202020204" pitchFamily="34" charset="0"/>
              <a:buChar char="•"/>
              <a:defRPr/>
            </a:pPr>
            <a:r>
              <a:rPr lang="en-GB" altLang="it-IT" b="0" dirty="0" smtClean="0">
                <a:solidFill>
                  <a:schemeClr val="tx1"/>
                </a:solidFill>
                <a:latin typeface="HelveticaNeueLT Std Lt" panose="020B0403020202020204" pitchFamily="34" charset="0"/>
              </a:rPr>
              <a:t>Simulations and results</a:t>
            </a:r>
          </a:p>
          <a:p>
            <a:pPr marL="342900" lvl="0" indent="-342900" algn="just">
              <a:buFont typeface="Arial" panose="020B0604020202020204" pitchFamily="34" charset="0"/>
              <a:buChar char="•"/>
              <a:defRPr/>
            </a:pPr>
            <a:r>
              <a:rPr lang="en-GB" altLang="it-IT" b="0" dirty="0" smtClean="0">
                <a:solidFill>
                  <a:schemeClr val="tx1"/>
                </a:solidFill>
                <a:latin typeface="HelveticaNeueLT Std Lt" panose="020B0403020202020204" pitchFamily="34" charset="0"/>
              </a:rPr>
              <a:t>Conclusions</a:t>
            </a:r>
          </a:p>
          <a:p>
            <a:pPr lvl="0" algn="just">
              <a:defRPr/>
            </a:pPr>
            <a:endParaRPr lang="en-GB" altLang="it-IT" b="0" dirty="0" smtClean="0">
              <a:solidFill>
                <a:schemeClr val="tx1"/>
              </a:solidFill>
              <a:latin typeface="HelveticaNeueLT Std Lt" panose="020B0403020202020204" pitchFamily="34" charset="0"/>
            </a:endParaRPr>
          </a:p>
        </p:txBody>
      </p:sp>
    </p:spTree>
    <p:extLst>
      <p:ext uri="{BB962C8B-B14F-4D97-AF65-F5344CB8AC3E}">
        <p14:creationId xmlns:p14="http://schemas.microsoft.com/office/powerpoint/2010/main" val="8879427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a:grpSpLocks/>
          </p:cNvGrpSpPr>
          <p:nvPr/>
        </p:nvGrpSpPr>
        <p:grpSpPr bwMode="auto">
          <a:xfrm>
            <a:off x="0" y="6045200"/>
            <a:ext cx="12189884" cy="812800"/>
            <a:chOff x="0" y="1738"/>
            <a:chExt cx="5760" cy="2582"/>
          </a:xfrm>
        </p:grpSpPr>
        <p:pic>
          <p:nvPicPr>
            <p:cNvPr id="5" name="Picture 15" descr="Fondi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43"/>
              <a:ext cx="5760" cy="16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fasc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6" y="1738"/>
              <a:ext cx="4444" cy="90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Segnaposto data 4"/>
          <p:cNvSpPr>
            <a:spLocks noGrp="1"/>
          </p:cNvSpPr>
          <p:nvPr>
            <p:ph type="dt" sz="half" idx="10"/>
          </p:nvPr>
        </p:nvSpPr>
        <p:spPr>
          <a:xfrm>
            <a:off x="7139550" y="6146800"/>
            <a:ext cx="1905000" cy="457200"/>
          </a:xfrm>
        </p:spPr>
        <p:txBody>
          <a:bodyPr/>
          <a:lstStyle/>
          <a:p>
            <a:fld id="{A13E028B-4179-4DA1-9766-8A85722F452F}" type="datetime1">
              <a:rPr lang="it-IT" altLang="it-IT">
                <a:solidFill>
                  <a:schemeClr val="bg1"/>
                </a:solidFill>
                <a:latin typeface="HelveticaNeueLT Std Lt" panose="020B0403020202020204" pitchFamily="34" charset="0"/>
              </a:rPr>
              <a:pPr/>
              <a:t>09/11/2016</a:t>
            </a:fld>
            <a:endParaRPr lang="it-IT" altLang="it-IT" dirty="0">
              <a:solidFill>
                <a:schemeClr val="bg1"/>
              </a:solidFill>
              <a:latin typeface="HelveticaNeueLT Std Lt" panose="020B0403020202020204" pitchFamily="34" charset="0"/>
            </a:endParaRPr>
          </a:p>
        </p:txBody>
      </p:sp>
      <p:sp>
        <p:nvSpPr>
          <p:cNvPr id="9" name="Segnaposto numero diapositiva 6"/>
          <p:cNvSpPr>
            <a:spLocks noGrp="1"/>
          </p:cNvSpPr>
          <p:nvPr>
            <p:ph type="sldNum" sz="quarter" idx="12"/>
          </p:nvPr>
        </p:nvSpPr>
        <p:spPr>
          <a:xfrm>
            <a:off x="9887244" y="6146800"/>
            <a:ext cx="1905000" cy="457200"/>
          </a:xfrm>
        </p:spPr>
        <p:txBody>
          <a:bodyPr/>
          <a:lstStyle/>
          <a:p>
            <a:r>
              <a:rPr lang="it-IT" altLang="it-IT" dirty="0">
                <a:solidFill>
                  <a:schemeClr val="bg1"/>
                </a:solidFill>
                <a:latin typeface="HelveticaNeueLT Std Lt" panose="020B0403020202020204" pitchFamily="34" charset="0"/>
              </a:rPr>
              <a:t>Pagina </a:t>
            </a:r>
            <a:fld id="{999F21F6-958C-4FE5-9665-EA2E9C0D9296}" type="slidenum">
              <a:rPr lang="it-IT" altLang="it-IT">
                <a:solidFill>
                  <a:schemeClr val="bg1"/>
                </a:solidFill>
                <a:latin typeface="HelveticaNeueLT Std Lt" panose="020B0403020202020204" pitchFamily="34" charset="0"/>
              </a:rPr>
              <a:pPr/>
              <a:t>3</a:t>
            </a:fld>
            <a:endParaRPr lang="it-IT" altLang="it-IT" dirty="0">
              <a:solidFill>
                <a:schemeClr val="bg1"/>
              </a:solidFill>
              <a:latin typeface="HelveticaNeueLT Std Lt" panose="020B0403020202020204" pitchFamily="34" charset="0"/>
            </a:endParaRPr>
          </a:p>
        </p:txBody>
      </p:sp>
      <p:sp>
        <p:nvSpPr>
          <p:cNvPr id="10" name="Segnaposto piè di pagina 5"/>
          <p:cNvSpPr>
            <a:spLocks noGrp="1"/>
          </p:cNvSpPr>
          <p:nvPr>
            <p:ph type="ftr" sz="quarter" idx="11"/>
          </p:nvPr>
        </p:nvSpPr>
        <p:spPr>
          <a:xfrm>
            <a:off x="2785050" y="6146800"/>
            <a:ext cx="3514150" cy="457200"/>
          </a:xfrm>
        </p:spPr>
        <p:txBody>
          <a:bodyPr/>
          <a:lstStyle/>
          <a:p>
            <a:r>
              <a:rPr lang="en-GB" altLang="it-IT" cap="small" spc="300" dirty="0">
                <a:solidFill>
                  <a:schemeClr val="bg1"/>
                </a:solidFill>
                <a:latin typeface="HelveticaNeueLT Std Lt" panose="020B0403020202020204" pitchFamily="34" charset="0"/>
              </a:rPr>
              <a:t>Development of a simulative environment for a teleoperation task using an Haptic Device</a:t>
            </a:r>
            <a:endParaRPr lang="it-IT" altLang="it-IT" dirty="0">
              <a:solidFill>
                <a:schemeClr val="bg1"/>
              </a:solidFill>
              <a:latin typeface="HelveticaNeueLT Std Lt" panose="020B0403020202020204" pitchFamily="34" charset="0"/>
            </a:endParaRPr>
          </a:p>
        </p:txBody>
      </p:sp>
      <p:sp>
        <p:nvSpPr>
          <p:cNvPr id="12" name="Rectangle 2"/>
          <p:cNvSpPr txBox="1">
            <a:spLocks noChangeArrowheads="1"/>
          </p:cNvSpPr>
          <p:nvPr/>
        </p:nvSpPr>
        <p:spPr bwMode="auto">
          <a:xfrm>
            <a:off x="1116012" y="404813"/>
            <a:ext cx="10009187" cy="50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R="0" lvl="0" algn="l" defTabSz="914400" rtl="0" eaLnBrk="1" fontAlgn="base" latinLnBrk="0" hangingPunct="1">
              <a:lnSpc>
                <a:spcPct val="100000"/>
              </a:lnSpc>
              <a:spcBef>
                <a:spcPct val="0"/>
              </a:spcBef>
              <a:spcAft>
                <a:spcPct val="0"/>
              </a:spcAft>
              <a:buClrTx/>
              <a:buSzTx/>
              <a:tabLst/>
              <a:defRPr/>
            </a:pPr>
            <a:r>
              <a:rPr kumimoji="0" lang="en-GB" altLang="it-IT" sz="2800" b="1" i="0" u="none" strike="noStrike" kern="1200" cap="small" spc="0" dirty="0" smtClean="0">
                <a:ln>
                  <a:noFill/>
                </a:ln>
                <a:solidFill>
                  <a:srgbClr val="822434"/>
                </a:solidFill>
                <a:effectLst/>
                <a:uLnTx/>
                <a:uFillTx/>
                <a:latin typeface="HelveticaNeueLT Std Lt" panose="020B0403020202020204" pitchFamily="34" charset="0"/>
              </a:rPr>
              <a:t>Goal</a:t>
            </a:r>
            <a:endParaRPr kumimoji="0" lang="en-GB" altLang="it-IT" sz="2800" b="1" i="0" u="none" strike="noStrike" kern="1200" cap="small" spc="0" dirty="0" smtClean="0">
              <a:ln>
                <a:noFill/>
              </a:ln>
              <a:solidFill>
                <a:srgbClr val="822433"/>
              </a:solidFill>
              <a:effectLst/>
              <a:uLnTx/>
              <a:uFillTx/>
              <a:latin typeface="HelveticaNeueLT Std Lt" panose="020B0403020202020204" pitchFamily="34" charset="0"/>
            </a:endParaRPr>
          </a:p>
        </p:txBody>
      </p:sp>
      <p:sp>
        <p:nvSpPr>
          <p:cNvPr id="13" name="Rectangle 2"/>
          <p:cNvSpPr txBox="1">
            <a:spLocks noChangeArrowheads="1"/>
          </p:cNvSpPr>
          <p:nvPr/>
        </p:nvSpPr>
        <p:spPr bwMode="auto">
          <a:xfrm>
            <a:off x="1116012" y="1128847"/>
            <a:ext cx="10009187" cy="1472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algn="just"/>
            <a:r>
              <a:rPr lang="it-IT" b="0" dirty="0" err="1" smtClean="0">
                <a:solidFill>
                  <a:schemeClr val="tx1"/>
                </a:solidFill>
                <a:latin typeface="HelveticaNeueLT Std Lt" panose="020B0403020202020204" pitchFamily="34" charset="0"/>
              </a:rPr>
              <a:t>Realization</a:t>
            </a:r>
            <a:r>
              <a:rPr lang="it-IT" b="0" dirty="0" smtClean="0">
                <a:solidFill>
                  <a:schemeClr val="tx1"/>
                </a:solidFill>
                <a:latin typeface="HelveticaNeueLT Std Lt" panose="020B0403020202020204" pitchFamily="34" charset="0"/>
              </a:rPr>
              <a:t> of a simulative </a:t>
            </a:r>
            <a:r>
              <a:rPr lang="it-IT" b="0" dirty="0" err="1" smtClean="0">
                <a:solidFill>
                  <a:schemeClr val="tx1"/>
                </a:solidFill>
                <a:latin typeface="HelveticaNeueLT Std Lt" panose="020B0403020202020204" pitchFamily="34" charset="0"/>
              </a:rPr>
              <a:t>framework</a:t>
            </a:r>
            <a:r>
              <a:rPr lang="it-IT" b="0" dirty="0" smtClean="0">
                <a:solidFill>
                  <a:schemeClr val="tx1"/>
                </a:solidFill>
                <a:latin typeface="HelveticaNeueLT Std Lt" panose="020B0403020202020204" pitchFamily="34" charset="0"/>
              </a:rPr>
              <a:t> for:</a:t>
            </a:r>
          </a:p>
          <a:p>
            <a:pPr marL="342900" indent="-342900" algn="just">
              <a:buFont typeface="Arial" panose="020B0604020202020204" pitchFamily="34" charset="0"/>
              <a:buChar char="•"/>
            </a:pPr>
            <a:r>
              <a:rPr lang="it-IT" b="0" dirty="0" err="1" smtClean="0">
                <a:solidFill>
                  <a:schemeClr val="tx1"/>
                </a:solidFill>
                <a:latin typeface="HelveticaNeueLT Std Lt" panose="020B0403020202020204" pitchFamily="34" charset="0"/>
              </a:rPr>
              <a:t>Teleoperation</a:t>
            </a:r>
            <a:r>
              <a:rPr lang="it-IT" b="0" dirty="0" smtClean="0">
                <a:solidFill>
                  <a:schemeClr val="tx1"/>
                </a:solidFill>
                <a:latin typeface="HelveticaNeueLT Std Lt" panose="020B0403020202020204" pitchFamily="34" charset="0"/>
              </a:rPr>
              <a:t> task </a:t>
            </a:r>
            <a:r>
              <a:rPr lang="it-IT" b="0" dirty="0" err="1" smtClean="0">
                <a:solidFill>
                  <a:schemeClr val="tx1"/>
                </a:solidFill>
                <a:latin typeface="HelveticaNeueLT Std Lt" panose="020B0403020202020204" pitchFamily="34" charset="0"/>
              </a:rPr>
              <a:t>between</a:t>
            </a:r>
            <a:r>
              <a:rPr lang="it-IT" b="0" dirty="0" smtClean="0">
                <a:solidFill>
                  <a:schemeClr val="tx1"/>
                </a:solidFill>
                <a:latin typeface="HelveticaNeueLT Std Lt" panose="020B0403020202020204" pitchFamily="34" charset="0"/>
              </a:rPr>
              <a:t> </a:t>
            </a:r>
            <a:r>
              <a:rPr lang="it-IT" b="0" dirty="0" err="1" smtClean="0">
                <a:solidFill>
                  <a:schemeClr val="tx1"/>
                </a:solidFill>
                <a:latin typeface="HelveticaNeueLT Std Lt" panose="020B0403020202020204" pitchFamily="34" charset="0"/>
              </a:rPr>
              <a:t>real</a:t>
            </a:r>
            <a:r>
              <a:rPr lang="it-IT" b="0" dirty="0" smtClean="0">
                <a:solidFill>
                  <a:schemeClr val="tx1"/>
                </a:solidFill>
                <a:latin typeface="HelveticaNeueLT Std Lt" panose="020B0403020202020204" pitchFamily="34" charset="0"/>
              </a:rPr>
              <a:t> </a:t>
            </a:r>
            <a:r>
              <a:rPr lang="it-IT" b="0" dirty="0" err="1" smtClean="0">
                <a:solidFill>
                  <a:schemeClr val="tx1"/>
                </a:solidFill>
                <a:latin typeface="HelveticaNeueLT Std Lt" panose="020B0403020202020204" pitchFamily="34" charset="0"/>
              </a:rPr>
              <a:t>haptic</a:t>
            </a:r>
            <a:r>
              <a:rPr lang="it-IT" b="0" dirty="0" smtClean="0">
                <a:solidFill>
                  <a:schemeClr val="tx1"/>
                </a:solidFill>
                <a:latin typeface="HelveticaNeueLT Std Lt" panose="020B0403020202020204" pitchFamily="34" charset="0"/>
              </a:rPr>
              <a:t> </a:t>
            </a:r>
            <a:r>
              <a:rPr lang="it-IT" b="0" dirty="0" err="1" smtClean="0">
                <a:solidFill>
                  <a:schemeClr val="tx1"/>
                </a:solidFill>
                <a:latin typeface="HelveticaNeueLT Std Lt" panose="020B0403020202020204" pitchFamily="34" charset="0"/>
              </a:rPr>
              <a:t>device</a:t>
            </a:r>
            <a:r>
              <a:rPr lang="it-IT" b="0" dirty="0" smtClean="0">
                <a:solidFill>
                  <a:schemeClr val="tx1"/>
                </a:solidFill>
                <a:latin typeface="HelveticaNeueLT Std Lt" panose="020B0403020202020204" pitchFamily="34" charset="0"/>
              </a:rPr>
              <a:t> and </a:t>
            </a:r>
            <a:r>
              <a:rPr lang="it-IT" b="0" dirty="0" err="1" smtClean="0">
                <a:solidFill>
                  <a:schemeClr val="tx1"/>
                </a:solidFill>
                <a:latin typeface="HelveticaNeueLT Std Lt" panose="020B0403020202020204" pitchFamily="34" charset="0"/>
              </a:rPr>
              <a:t>virtual</a:t>
            </a:r>
            <a:r>
              <a:rPr lang="it-IT" b="0" dirty="0" smtClean="0">
                <a:solidFill>
                  <a:schemeClr val="tx1"/>
                </a:solidFill>
                <a:latin typeface="HelveticaNeueLT Std Lt" panose="020B0403020202020204" pitchFamily="34" charset="0"/>
              </a:rPr>
              <a:t> robot;</a:t>
            </a:r>
          </a:p>
          <a:p>
            <a:pPr marL="342900" indent="-342900" algn="just">
              <a:buFont typeface="Arial" panose="020B0604020202020204" pitchFamily="34" charset="0"/>
              <a:buChar char="•"/>
            </a:pPr>
            <a:r>
              <a:rPr lang="it-IT" b="0" dirty="0" err="1" smtClean="0">
                <a:solidFill>
                  <a:schemeClr val="tx1"/>
                </a:solidFill>
                <a:latin typeface="HelveticaNeueLT Std Lt" panose="020B0403020202020204" pitchFamily="34" charset="0"/>
              </a:rPr>
              <a:t>Needle</a:t>
            </a:r>
            <a:r>
              <a:rPr lang="it-IT" b="0" dirty="0" smtClean="0">
                <a:solidFill>
                  <a:schemeClr val="tx1"/>
                </a:solidFill>
                <a:latin typeface="HelveticaNeueLT Std Lt" panose="020B0403020202020204" pitchFamily="34" charset="0"/>
              </a:rPr>
              <a:t> </a:t>
            </a:r>
            <a:r>
              <a:rPr lang="it-IT" b="0" dirty="0" err="1" smtClean="0">
                <a:solidFill>
                  <a:schemeClr val="tx1"/>
                </a:solidFill>
                <a:latin typeface="HelveticaNeueLT Std Lt" panose="020B0403020202020204" pitchFamily="34" charset="0"/>
              </a:rPr>
              <a:t>insertion</a:t>
            </a:r>
            <a:r>
              <a:rPr lang="it-IT" b="0" dirty="0" smtClean="0">
                <a:solidFill>
                  <a:schemeClr val="tx1"/>
                </a:solidFill>
                <a:latin typeface="HelveticaNeueLT Std Lt" panose="020B0403020202020204" pitchFamily="34" charset="0"/>
              </a:rPr>
              <a:t> task;</a:t>
            </a:r>
            <a:endParaRPr lang="en-US" b="0" dirty="0" smtClean="0">
              <a:solidFill>
                <a:schemeClr val="tx1"/>
              </a:solidFill>
              <a:latin typeface="HelveticaNeueLT Std Lt" panose="020B0403020202020204" pitchFamily="34" charset="0"/>
            </a:endParaRPr>
          </a:p>
          <a:p>
            <a:pPr marL="342900" indent="-342900" algn="just">
              <a:buFont typeface="Arial" panose="020B0604020202020204" pitchFamily="34" charset="0"/>
              <a:buChar char="•"/>
            </a:pPr>
            <a:r>
              <a:rPr lang="it-IT" b="0" dirty="0" err="1" smtClean="0">
                <a:solidFill>
                  <a:schemeClr val="tx1"/>
                </a:solidFill>
                <a:latin typeface="HelveticaNeueLT Std Lt" panose="020B0403020202020204" pitchFamily="34" charset="0"/>
              </a:rPr>
              <a:t>Computation</a:t>
            </a:r>
            <a:r>
              <a:rPr lang="it-IT" b="0" dirty="0" smtClean="0">
                <a:solidFill>
                  <a:schemeClr val="tx1"/>
                </a:solidFill>
                <a:latin typeface="HelveticaNeueLT Std Lt" panose="020B0403020202020204" pitchFamily="34" charset="0"/>
              </a:rPr>
              <a:t> of </a:t>
            </a:r>
            <a:r>
              <a:rPr lang="it-IT" b="0" dirty="0" err="1" smtClean="0">
                <a:solidFill>
                  <a:schemeClr val="tx1"/>
                </a:solidFill>
                <a:latin typeface="HelveticaNeueLT Std Lt" panose="020B0403020202020204" pitchFamily="34" charset="0"/>
              </a:rPr>
              <a:t>haptic</a:t>
            </a:r>
            <a:r>
              <a:rPr lang="it-IT" b="0" dirty="0" smtClean="0">
                <a:solidFill>
                  <a:schemeClr val="tx1"/>
                </a:solidFill>
                <a:latin typeface="HelveticaNeueLT Std Lt" panose="020B0403020202020204" pitchFamily="34" charset="0"/>
              </a:rPr>
              <a:t> feedback.</a:t>
            </a:r>
            <a:endParaRPr lang="en-US" b="0" dirty="0" smtClean="0">
              <a:solidFill>
                <a:schemeClr val="tx1"/>
              </a:solidFill>
              <a:latin typeface="HelveticaNeueLT Std Lt" panose="020B0403020202020204" pitchFamily="34" charset="0"/>
            </a:endParaRPr>
          </a:p>
          <a:p>
            <a:pPr algn="just"/>
            <a:endParaRPr lang="en-US" b="0" dirty="0" smtClean="0">
              <a:solidFill>
                <a:schemeClr val="tx1"/>
              </a:solidFill>
              <a:latin typeface="HelveticaNeueLT Std Lt" panose="020B0403020202020204" pitchFamily="34" charset="0"/>
            </a:endParaRPr>
          </a:p>
        </p:txBody>
      </p:sp>
      <p:pic>
        <p:nvPicPr>
          <p:cNvPr id="2" name="Immagine 1"/>
          <p:cNvPicPr>
            <a:picLocks noChangeAspect="1"/>
          </p:cNvPicPr>
          <p:nvPr/>
        </p:nvPicPr>
        <p:blipFill>
          <a:blip r:embed="rId4"/>
          <a:stretch>
            <a:fillRect/>
          </a:stretch>
        </p:blipFill>
        <p:spPr>
          <a:xfrm>
            <a:off x="3412862" y="2791037"/>
            <a:ext cx="5415485" cy="2982624"/>
          </a:xfrm>
          <a:prstGeom prst="rect">
            <a:avLst/>
          </a:prstGeom>
        </p:spPr>
      </p:pic>
    </p:spTree>
    <p:extLst>
      <p:ext uri="{BB962C8B-B14F-4D97-AF65-F5344CB8AC3E}">
        <p14:creationId xmlns:p14="http://schemas.microsoft.com/office/powerpoint/2010/main" val="36699311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a:grpSpLocks/>
          </p:cNvGrpSpPr>
          <p:nvPr/>
        </p:nvGrpSpPr>
        <p:grpSpPr bwMode="auto">
          <a:xfrm>
            <a:off x="0" y="6045200"/>
            <a:ext cx="12189884" cy="812800"/>
            <a:chOff x="0" y="1738"/>
            <a:chExt cx="5760" cy="2582"/>
          </a:xfrm>
        </p:grpSpPr>
        <p:pic>
          <p:nvPicPr>
            <p:cNvPr id="5" name="Picture 15" descr="Fondi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43"/>
              <a:ext cx="5760" cy="16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fasc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 y="1738"/>
              <a:ext cx="4444" cy="90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Segnaposto data 4"/>
          <p:cNvSpPr>
            <a:spLocks noGrp="1"/>
          </p:cNvSpPr>
          <p:nvPr>
            <p:ph type="dt" sz="half" idx="10"/>
          </p:nvPr>
        </p:nvSpPr>
        <p:spPr>
          <a:xfrm>
            <a:off x="7139550" y="6146800"/>
            <a:ext cx="1905000" cy="457200"/>
          </a:xfrm>
        </p:spPr>
        <p:txBody>
          <a:bodyPr/>
          <a:lstStyle/>
          <a:p>
            <a:fld id="{A13E028B-4179-4DA1-9766-8A85722F452F}" type="datetime1">
              <a:rPr lang="it-IT" altLang="it-IT">
                <a:solidFill>
                  <a:schemeClr val="bg1"/>
                </a:solidFill>
                <a:latin typeface="HelveticaNeueLT Std Lt" panose="020B0403020202020204" pitchFamily="34" charset="0"/>
              </a:rPr>
              <a:pPr/>
              <a:t>09/11/2016</a:t>
            </a:fld>
            <a:endParaRPr lang="it-IT" altLang="it-IT" dirty="0">
              <a:solidFill>
                <a:schemeClr val="bg1"/>
              </a:solidFill>
              <a:latin typeface="HelveticaNeueLT Std Lt" panose="020B0403020202020204" pitchFamily="34" charset="0"/>
            </a:endParaRPr>
          </a:p>
        </p:txBody>
      </p:sp>
      <p:sp>
        <p:nvSpPr>
          <p:cNvPr id="9" name="Segnaposto numero diapositiva 6"/>
          <p:cNvSpPr>
            <a:spLocks noGrp="1"/>
          </p:cNvSpPr>
          <p:nvPr>
            <p:ph type="sldNum" sz="quarter" idx="12"/>
          </p:nvPr>
        </p:nvSpPr>
        <p:spPr>
          <a:xfrm>
            <a:off x="9887244" y="6146800"/>
            <a:ext cx="1905000" cy="457200"/>
          </a:xfrm>
        </p:spPr>
        <p:txBody>
          <a:bodyPr/>
          <a:lstStyle/>
          <a:p>
            <a:r>
              <a:rPr lang="it-IT" altLang="it-IT" dirty="0">
                <a:solidFill>
                  <a:schemeClr val="bg1"/>
                </a:solidFill>
                <a:latin typeface="HelveticaNeueLT Std Lt" panose="020B0403020202020204" pitchFamily="34" charset="0"/>
              </a:rPr>
              <a:t>Pagina </a:t>
            </a:r>
            <a:fld id="{999F21F6-958C-4FE5-9665-EA2E9C0D9296}" type="slidenum">
              <a:rPr lang="it-IT" altLang="it-IT">
                <a:solidFill>
                  <a:schemeClr val="bg1"/>
                </a:solidFill>
                <a:latin typeface="HelveticaNeueLT Std Lt" panose="020B0403020202020204" pitchFamily="34" charset="0"/>
              </a:rPr>
              <a:pPr/>
              <a:t>4</a:t>
            </a:fld>
            <a:endParaRPr lang="it-IT" altLang="it-IT" dirty="0">
              <a:solidFill>
                <a:schemeClr val="bg1"/>
              </a:solidFill>
              <a:latin typeface="HelveticaNeueLT Std Lt" panose="020B0403020202020204" pitchFamily="34" charset="0"/>
            </a:endParaRPr>
          </a:p>
        </p:txBody>
      </p:sp>
      <p:sp>
        <p:nvSpPr>
          <p:cNvPr id="10" name="Segnaposto piè di pagina 5"/>
          <p:cNvSpPr>
            <a:spLocks noGrp="1"/>
          </p:cNvSpPr>
          <p:nvPr>
            <p:ph type="ftr" sz="quarter" idx="11"/>
          </p:nvPr>
        </p:nvSpPr>
        <p:spPr>
          <a:xfrm>
            <a:off x="2785050" y="6146800"/>
            <a:ext cx="3514150" cy="457200"/>
          </a:xfrm>
        </p:spPr>
        <p:txBody>
          <a:bodyPr/>
          <a:lstStyle/>
          <a:p>
            <a:r>
              <a:rPr lang="en-GB" altLang="it-IT" cap="small" spc="300" dirty="0">
                <a:solidFill>
                  <a:schemeClr val="bg1"/>
                </a:solidFill>
                <a:latin typeface="HelveticaNeueLT Std Lt" panose="020B0403020202020204" pitchFamily="34" charset="0"/>
              </a:rPr>
              <a:t>Development of a simulative environment for a teleoperation task using an Haptic Device</a:t>
            </a:r>
            <a:endParaRPr lang="it-IT" altLang="it-IT" dirty="0">
              <a:solidFill>
                <a:schemeClr val="bg1"/>
              </a:solidFill>
              <a:latin typeface="HelveticaNeueLT Std Lt" panose="020B0403020202020204" pitchFamily="34" charset="0"/>
            </a:endParaRPr>
          </a:p>
        </p:txBody>
      </p:sp>
      <p:sp>
        <p:nvSpPr>
          <p:cNvPr id="12" name="Rectangle 2"/>
          <p:cNvSpPr txBox="1">
            <a:spLocks noChangeArrowheads="1"/>
          </p:cNvSpPr>
          <p:nvPr/>
        </p:nvSpPr>
        <p:spPr bwMode="auto">
          <a:xfrm>
            <a:off x="1116012" y="404813"/>
            <a:ext cx="10009187" cy="50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R="0" lvl="0" algn="l" defTabSz="914400" rtl="0" eaLnBrk="1" fontAlgn="base" latinLnBrk="0" hangingPunct="1">
              <a:lnSpc>
                <a:spcPct val="100000"/>
              </a:lnSpc>
              <a:spcBef>
                <a:spcPct val="0"/>
              </a:spcBef>
              <a:spcAft>
                <a:spcPct val="0"/>
              </a:spcAft>
              <a:buClrTx/>
              <a:buSzTx/>
              <a:tabLst/>
              <a:defRPr/>
            </a:pPr>
            <a:r>
              <a:rPr kumimoji="0" lang="en-GB" altLang="it-IT" sz="2800" i="0" u="none" strike="noStrike" kern="1200" cap="small" spc="0" dirty="0" smtClean="0">
                <a:ln>
                  <a:noFill/>
                </a:ln>
                <a:solidFill>
                  <a:srgbClr val="822434"/>
                </a:solidFill>
                <a:effectLst/>
                <a:uLnTx/>
                <a:uFillTx/>
                <a:latin typeface="HelveticaNeueLT Std Lt" panose="020B0403020202020204" pitchFamily="34" charset="0"/>
              </a:rPr>
              <a:t>Introduction and motivations</a:t>
            </a:r>
            <a:endParaRPr kumimoji="0" lang="en-GB" altLang="it-IT" sz="2800" i="0" u="none" strike="noStrike" kern="1200" cap="small" spc="0" dirty="0" smtClean="0">
              <a:ln>
                <a:noFill/>
              </a:ln>
              <a:solidFill>
                <a:srgbClr val="822433"/>
              </a:solidFill>
              <a:effectLst/>
              <a:uLnTx/>
              <a:uFillTx/>
              <a:latin typeface="HelveticaNeueLT Std Lt" panose="020B0403020202020204" pitchFamily="34" charset="0"/>
            </a:endParaRPr>
          </a:p>
        </p:txBody>
      </p:sp>
      <p:sp>
        <p:nvSpPr>
          <p:cNvPr id="13" name="Rectangle 2"/>
          <p:cNvSpPr txBox="1">
            <a:spLocks noChangeArrowheads="1"/>
          </p:cNvSpPr>
          <p:nvPr/>
        </p:nvSpPr>
        <p:spPr bwMode="auto">
          <a:xfrm>
            <a:off x="1116012" y="1348354"/>
            <a:ext cx="10009187" cy="3781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342900" lvl="0" indent="-342900" algn="just">
              <a:buFont typeface="Arial" panose="020B0604020202020204" pitchFamily="34" charset="0"/>
              <a:buChar char="•"/>
              <a:defRPr/>
            </a:pPr>
            <a:r>
              <a:rPr lang="en-GB" altLang="it-IT" b="0" dirty="0" smtClean="0">
                <a:solidFill>
                  <a:schemeClr val="tx1"/>
                </a:solidFill>
                <a:latin typeface="HelveticaNeueLT Std Lt" panose="020B0403020202020204" pitchFamily="34" charset="0"/>
              </a:rPr>
              <a:t>Teleoperation = remote control</a:t>
            </a:r>
          </a:p>
          <a:p>
            <a:pPr marL="342900" lvl="0" indent="-342900" algn="just">
              <a:buFont typeface="Arial" panose="020B0604020202020204" pitchFamily="34" charset="0"/>
              <a:buChar char="•"/>
              <a:defRPr/>
            </a:pPr>
            <a:r>
              <a:rPr lang="en-GB" altLang="it-IT" b="0" dirty="0" smtClean="0">
                <a:solidFill>
                  <a:schemeClr val="tx1"/>
                </a:solidFill>
                <a:latin typeface="HelveticaNeueLT Std Lt" panose="020B0403020202020204" pitchFamily="34" charset="0"/>
              </a:rPr>
              <a:t>Master in the local site, Slave in the remote site</a:t>
            </a:r>
          </a:p>
          <a:p>
            <a:pPr marL="342900" lvl="0" indent="-342900" algn="just">
              <a:buFont typeface="Arial" panose="020B0604020202020204" pitchFamily="34" charset="0"/>
              <a:buChar char="•"/>
              <a:defRPr/>
            </a:pPr>
            <a:r>
              <a:rPr lang="en-GB" altLang="it-IT" b="0" dirty="0" smtClean="0">
                <a:solidFill>
                  <a:schemeClr val="tx1"/>
                </a:solidFill>
                <a:latin typeface="HelveticaNeueLT Std Lt" panose="020B0403020202020204" pitchFamily="34" charset="0"/>
              </a:rPr>
              <a:t>Motivation: command robot in far, dangerous, small/big environments</a:t>
            </a:r>
          </a:p>
          <a:p>
            <a:pPr marL="342900" lvl="0" indent="-342900" algn="just">
              <a:buFont typeface="Arial" panose="020B0604020202020204" pitchFamily="34" charset="0"/>
              <a:buChar char="•"/>
              <a:defRPr/>
            </a:pPr>
            <a:r>
              <a:rPr lang="en-GB" altLang="it-IT" b="0" dirty="0" smtClean="0">
                <a:solidFill>
                  <a:schemeClr val="tx1"/>
                </a:solidFill>
                <a:latin typeface="HelveticaNeueLT Std Lt" panose="020B0403020202020204" pitchFamily="34" charset="0"/>
              </a:rPr>
              <a:t>Requirements: quality of technologies, communication channels, teleoperation schemes</a:t>
            </a:r>
          </a:p>
          <a:p>
            <a:pPr marL="342900" lvl="0" indent="-342900" algn="just">
              <a:buFont typeface="Arial" panose="020B0604020202020204" pitchFamily="34" charset="0"/>
              <a:buChar char="•"/>
              <a:defRPr/>
            </a:pPr>
            <a:r>
              <a:rPr lang="en-GB" altLang="it-IT" b="0" dirty="0" err="1" smtClean="0">
                <a:solidFill>
                  <a:schemeClr val="tx1"/>
                </a:solidFill>
                <a:latin typeface="HelveticaNeueLT Std Lt" panose="020B0403020202020204" pitchFamily="34" charset="0"/>
              </a:rPr>
              <a:t>Telesurgery</a:t>
            </a:r>
            <a:r>
              <a:rPr lang="en-GB" altLang="it-IT" b="0" dirty="0" smtClean="0">
                <a:solidFill>
                  <a:schemeClr val="tx1"/>
                </a:solidFill>
                <a:latin typeface="HelveticaNeueLT Std Lt" panose="020B0403020202020204" pitchFamily="34" charset="0"/>
              </a:rPr>
              <a:t> improves surgeon’s technical abilities (precision, dexterity, safety)</a:t>
            </a:r>
          </a:p>
          <a:p>
            <a:pPr marL="342900" lvl="0" indent="-342900" algn="just">
              <a:buFont typeface="Arial" panose="020B0604020202020204" pitchFamily="34" charset="0"/>
              <a:buChar char="•"/>
              <a:defRPr/>
            </a:pPr>
            <a:r>
              <a:rPr lang="en-GB" altLang="it-IT" b="0" dirty="0" smtClean="0">
                <a:solidFill>
                  <a:schemeClr val="tx1"/>
                </a:solidFill>
                <a:latin typeface="HelveticaNeueLT Std Lt" panose="020B0403020202020204" pitchFamily="34" charset="0"/>
              </a:rPr>
              <a:t>Needle insertion: definition and applications</a:t>
            </a:r>
          </a:p>
          <a:p>
            <a:pPr marL="342900" lvl="0" indent="-342900" algn="just">
              <a:buFont typeface="Arial" panose="020B0604020202020204" pitchFamily="34" charset="0"/>
              <a:buChar char="•"/>
              <a:defRPr/>
            </a:pPr>
            <a:r>
              <a:rPr lang="en-GB" altLang="it-IT" b="0" dirty="0" smtClean="0">
                <a:solidFill>
                  <a:schemeClr val="tx1"/>
                </a:solidFill>
                <a:latin typeface="HelveticaNeueLT Std Lt" panose="020B0403020202020204" pitchFamily="34" charset="0"/>
              </a:rPr>
              <a:t>Simulated needle insertion: cheap and safe </a:t>
            </a:r>
          </a:p>
          <a:p>
            <a:pPr marL="342900" lvl="0" indent="-342900" algn="just">
              <a:buFont typeface="Arial" panose="020B0604020202020204" pitchFamily="34" charset="0"/>
              <a:buChar char="•"/>
              <a:defRPr/>
            </a:pPr>
            <a:r>
              <a:rPr lang="en-GB" altLang="it-IT" b="0" dirty="0" smtClean="0">
                <a:solidFill>
                  <a:schemeClr val="tx1"/>
                </a:solidFill>
                <a:latin typeface="HelveticaNeueLT Std Lt" panose="020B0403020202020204" pitchFamily="34" charset="0"/>
              </a:rPr>
              <a:t>Simulation requires needle-tissue model of interaction </a:t>
            </a:r>
          </a:p>
          <a:p>
            <a:pPr marL="342900" lvl="0" indent="-342900" algn="just">
              <a:buFont typeface="Arial" panose="020B0604020202020204" pitchFamily="34" charset="0"/>
              <a:buChar char="•"/>
              <a:defRPr/>
            </a:pPr>
            <a:endParaRPr lang="en-GB" altLang="it-IT" b="0" dirty="0" smtClean="0">
              <a:solidFill>
                <a:schemeClr val="tx1"/>
              </a:solidFill>
              <a:latin typeface="HelveticaNeueLT Std Lt" panose="020B0403020202020204" pitchFamily="34" charset="0"/>
            </a:endParaRPr>
          </a:p>
        </p:txBody>
      </p:sp>
    </p:spTree>
    <p:extLst>
      <p:ext uri="{BB962C8B-B14F-4D97-AF65-F5344CB8AC3E}">
        <p14:creationId xmlns:p14="http://schemas.microsoft.com/office/powerpoint/2010/main" val="18768779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a:grpSpLocks/>
          </p:cNvGrpSpPr>
          <p:nvPr/>
        </p:nvGrpSpPr>
        <p:grpSpPr bwMode="auto">
          <a:xfrm>
            <a:off x="0" y="6045200"/>
            <a:ext cx="12189884" cy="812800"/>
            <a:chOff x="0" y="1738"/>
            <a:chExt cx="5760" cy="2582"/>
          </a:xfrm>
        </p:grpSpPr>
        <p:pic>
          <p:nvPicPr>
            <p:cNvPr id="5" name="Picture 15" descr="Fondi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43"/>
              <a:ext cx="5760" cy="16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fasc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 y="1738"/>
              <a:ext cx="4444" cy="90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Segnaposto data 4"/>
          <p:cNvSpPr>
            <a:spLocks noGrp="1"/>
          </p:cNvSpPr>
          <p:nvPr>
            <p:ph type="dt" sz="half" idx="10"/>
          </p:nvPr>
        </p:nvSpPr>
        <p:spPr>
          <a:xfrm>
            <a:off x="7139550" y="6146800"/>
            <a:ext cx="1905000" cy="457200"/>
          </a:xfrm>
        </p:spPr>
        <p:txBody>
          <a:bodyPr/>
          <a:lstStyle/>
          <a:p>
            <a:fld id="{A13E028B-4179-4DA1-9766-8A85722F452F}" type="datetime1">
              <a:rPr lang="it-IT" altLang="it-IT">
                <a:solidFill>
                  <a:schemeClr val="bg1"/>
                </a:solidFill>
                <a:latin typeface="HelveticaNeueLT Std Lt" panose="020B0403020202020204" pitchFamily="34" charset="0"/>
              </a:rPr>
              <a:pPr/>
              <a:t>09/11/2016</a:t>
            </a:fld>
            <a:endParaRPr lang="it-IT" altLang="it-IT" dirty="0">
              <a:solidFill>
                <a:schemeClr val="bg1"/>
              </a:solidFill>
              <a:latin typeface="HelveticaNeueLT Std Lt" panose="020B0403020202020204" pitchFamily="34" charset="0"/>
            </a:endParaRPr>
          </a:p>
        </p:txBody>
      </p:sp>
      <p:sp>
        <p:nvSpPr>
          <p:cNvPr id="9" name="Segnaposto numero diapositiva 6"/>
          <p:cNvSpPr>
            <a:spLocks noGrp="1"/>
          </p:cNvSpPr>
          <p:nvPr>
            <p:ph type="sldNum" sz="quarter" idx="12"/>
          </p:nvPr>
        </p:nvSpPr>
        <p:spPr>
          <a:xfrm>
            <a:off x="9887244" y="6146800"/>
            <a:ext cx="1905000" cy="457200"/>
          </a:xfrm>
        </p:spPr>
        <p:txBody>
          <a:bodyPr/>
          <a:lstStyle/>
          <a:p>
            <a:r>
              <a:rPr lang="it-IT" altLang="it-IT" dirty="0">
                <a:solidFill>
                  <a:schemeClr val="bg1"/>
                </a:solidFill>
                <a:latin typeface="HelveticaNeueLT Std Lt" panose="020B0403020202020204" pitchFamily="34" charset="0"/>
              </a:rPr>
              <a:t>Pagina </a:t>
            </a:r>
            <a:fld id="{999F21F6-958C-4FE5-9665-EA2E9C0D9296}" type="slidenum">
              <a:rPr lang="it-IT" altLang="it-IT">
                <a:solidFill>
                  <a:schemeClr val="bg1"/>
                </a:solidFill>
                <a:latin typeface="HelveticaNeueLT Std Lt" panose="020B0403020202020204" pitchFamily="34" charset="0"/>
              </a:rPr>
              <a:pPr/>
              <a:t>5</a:t>
            </a:fld>
            <a:endParaRPr lang="it-IT" altLang="it-IT" dirty="0">
              <a:solidFill>
                <a:schemeClr val="bg1"/>
              </a:solidFill>
              <a:latin typeface="HelveticaNeueLT Std Lt" panose="020B0403020202020204" pitchFamily="34" charset="0"/>
            </a:endParaRPr>
          </a:p>
        </p:txBody>
      </p:sp>
      <p:sp>
        <p:nvSpPr>
          <p:cNvPr id="10" name="Segnaposto piè di pagina 5"/>
          <p:cNvSpPr>
            <a:spLocks noGrp="1"/>
          </p:cNvSpPr>
          <p:nvPr>
            <p:ph type="ftr" sz="quarter" idx="11"/>
          </p:nvPr>
        </p:nvSpPr>
        <p:spPr>
          <a:xfrm>
            <a:off x="2785050" y="6146800"/>
            <a:ext cx="3514150" cy="457200"/>
          </a:xfrm>
        </p:spPr>
        <p:txBody>
          <a:bodyPr/>
          <a:lstStyle/>
          <a:p>
            <a:r>
              <a:rPr lang="en-GB" altLang="it-IT" cap="small" spc="300" dirty="0">
                <a:solidFill>
                  <a:schemeClr val="bg1"/>
                </a:solidFill>
                <a:latin typeface="HelveticaNeueLT Std Lt" panose="020B0403020202020204" pitchFamily="34" charset="0"/>
              </a:rPr>
              <a:t>Development of a simulative environment for a teleoperation task using an Haptic Device</a:t>
            </a:r>
            <a:endParaRPr lang="it-IT" altLang="it-IT" dirty="0">
              <a:solidFill>
                <a:schemeClr val="bg1"/>
              </a:solidFill>
              <a:latin typeface="HelveticaNeueLT Std Lt" panose="020B0403020202020204" pitchFamily="34" charset="0"/>
            </a:endParaRPr>
          </a:p>
        </p:txBody>
      </p:sp>
      <p:sp>
        <p:nvSpPr>
          <p:cNvPr id="12" name="Rectangle 2"/>
          <p:cNvSpPr txBox="1">
            <a:spLocks noChangeArrowheads="1"/>
          </p:cNvSpPr>
          <p:nvPr/>
        </p:nvSpPr>
        <p:spPr bwMode="auto">
          <a:xfrm>
            <a:off x="1116012" y="404813"/>
            <a:ext cx="10009187" cy="50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R="0" lvl="0" algn="l" defTabSz="914400" rtl="0" eaLnBrk="1" fontAlgn="base" latinLnBrk="0" hangingPunct="1">
              <a:lnSpc>
                <a:spcPct val="100000"/>
              </a:lnSpc>
              <a:spcBef>
                <a:spcPct val="0"/>
              </a:spcBef>
              <a:spcAft>
                <a:spcPct val="0"/>
              </a:spcAft>
              <a:buClrTx/>
              <a:buSzTx/>
              <a:tabLst/>
              <a:defRPr/>
            </a:pPr>
            <a:r>
              <a:rPr kumimoji="0" lang="en-GB" altLang="it-IT" sz="2800" b="1" i="0" u="none" strike="noStrike" kern="1200" cap="small" spc="0" dirty="0" smtClean="0">
                <a:ln>
                  <a:noFill/>
                </a:ln>
                <a:solidFill>
                  <a:srgbClr val="822434"/>
                </a:solidFill>
                <a:effectLst/>
                <a:uLnTx/>
                <a:uFillTx/>
                <a:latin typeface="HelveticaNeueLT Std Lt" panose="020B0403020202020204" pitchFamily="34" charset="0"/>
              </a:rPr>
              <a:t>Devices: </a:t>
            </a:r>
            <a:r>
              <a:rPr lang="en-GB" altLang="it-IT" sz="2800" cap="small" dirty="0" err="1" smtClean="0">
                <a:solidFill>
                  <a:srgbClr val="822434"/>
                </a:solidFill>
                <a:latin typeface="HelveticaNeueLT Std Lt" panose="020B0403020202020204" pitchFamily="34" charset="0"/>
              </a:rPr>
              <a:t>Geomagic</a:t>
            </a:r>
            <a:r>
              <a:rPr lang="en-GB" altLang="it-IT" sz="2800" cap="small" dirty="0" smtClean="0">
                <a:solidFill>
                  <a:srgbClr val="822434"/>
                </a:solidFill>
                <a:latin typeface="HelveticaNeueLT Std Lt" panose="020B0403020202020204" pitchFamily="34" charset="0"/>
              </a:rPr>
              <a:t> Touch</a:t>
            </a:r>
            <a:endParaRPr kumimoji="0" lang="en-GB" altLang="it-IT" sz="2800" b="1" i="0" u="none" strike="noStrike" kern="1200" cap="small" spc="0" dirty="0" smtClean="0">
              <a:ln>
                <a:noFill/>
              </a:ln>
              <a:solidFill>
                <a:srgbClr val="822433"/>
              </a:solidFill>
              <a:effectLst/>
              <a:uLnTx/>
              <a:uFillTx/>
              <a:latin typeface="HelveticaNeueLT Std Lt" panose="020B0403020202020204" pitchFamily="34" charset="0"/>
            </a:endParaRPr>
          </a:p>
        </p:txBody>
      </p:sp>
      <p:sp>
        <p:nvSpPr>
          <p:cNvPr id="13" name="Rectangle 2"/>
          <p:cNvSpPr txBox="1">
            <a:spLocks noChangeArrowheads="1"/>
          </p:cNvSpPr>
          <p:nvPr/>
        </p:nvSpPr>
        <p:spPr bwMode="auto">
          <a:xfrm>
            <a:off x="4314071" y="1199289"/>
            <a:ext cx="7604125" cy="4194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342900" lvl="0" indent="-342900" algn="just">
              <a:buFont typeface="Arial" panose="020B0604020202020204" pitchFamily="34" charset="0"/>
              <a:buChar char="•"/>
              <a:defRPr/>
            </a:pPr>
            <a:r>
              <a:rPr lang="en-GB" altLang="it-IT" b="0" dirty="0" smtClean="0">
                <a:solidFill>
                  <a:schemeClr val="tx1"/>
                </a:solidFill>
                <a:latin typeface="HelveticaNeueLT Std Lt" panose="020B0403020202020204" pitchFamily="34" charset="0"/>
              </a:rPr>
              <a:t>Geomagic Touch by 3D </a:t>
            </a:r>
            <a:r>
              <a:rPr lang="en-GB" altLang="it-IT" b="0" dirty="0" smtClean="0">
                <a:solidFill>
                  <a:schemeClr val="tx1"/>
                </a:solidFill>
                <a:latin typeface="HelveticaNeueLT Std Lt" panose="020B0403020202020204" pitchFamily="34" charset="0"/>
              </a:rPr>
              <a:t>Systems</a:t>
            </a:r>
            <a:r>
              <a:rPr lang="en-GB" altLang="it-IT" b="0" dirty="0">
                <a:solidFill>
                  <a:schemeClr val="tx1"/>
                </a:solidFill>
                <a:latin typeface="HelveticaNeueLT Std Lt" panose="020B0403020202020204" pitchFamily="34" charset="0"/>
              </a:rPr>
              <a:t> </a:t>
            </a:r>
            <a:r>
              <a:rPr lang="en-GB" altLang="it-IT" b="0" dirty="0" smtClean="0">
                <a:solidFill>
                  <a:schemeClr val="tx1"/>
                </a:solidFill>
                <a:latin typeface="HelveticaNeueLT Std Lt" panose="020B0403020202020204" pitchFamily="34" charset="0"/>
              </a:rPr>
              <a:t>(previously </a:t>
            </a:r>
            <a:r>
              <a:rPr lang="en-GB" altLang="it-IT" b="0" dirty="0" smtClean="0">
                <a:solidFill>
                  <a:schemeClr val="tx1"/>
                </a:solidFill>
                <a:latin typeface="HelveticaNeueLT Std Lt" panose="020B0403020202020204" pitchFamily="34" charset="0"/>
              </a:rPr>
              <a:t>Phantom Omni </a:t>
            </a:r>
            <a:r>
              <a:rPr lang="en-GB" altLang="it-IT" b="0" dirty="0">
                <a:solidFill>
                  <a:schemeClr val="tx1"/>
                </a:solidFill>
                <a:latin typeface="HelveticaNeueLT Std Lt" panose="020B0403020202020204" pitchFamily="34" charset="0"/>
              </a:rPr>
              <a:t>by </a:t>
            </a:r>
            <a:r>
              <a:rPr lang="en-GB" altLang="it-IT" b="0" dirty="0" err="1">
                <a:solidFill>
                  <a:schemeClr val="tx1"/>
                </a:solidFill>
                <a:latin typeface="HelveticaNeueLT Std Lt" panose="020B0403020202020204" pitchFamily="34" charset="0"/>
              </a:rPr>
              <a:t>SensAble</a:t>
            </a:r>
            <a:r>
              <a:rPr lang="en-GB" altLang="it-IT" b="0" dirty="0">
                <a:solidFill>
                  <a:schemeClr val="tx1"/>
                </a:solidFill>
                <a:latin typeface="HelveticaNeueLT Std Lt" panose="020B0403020202020204" pitchFamily="34" charset="0"/>
              </a:rPr>
              <a:t> Technologies</a:t>
            </a:r>
            <a:r>
              <a:rPr lang="en-GB" altLang="it-IT" b="0" dirty="0" smtClean="0">
                <a:solidFill>
                  <a:schemeClr val="tx1"/>
                </a:solidFill>
                <a:latin typeface="HelveticaNeueLT Std Lt" panose="020B0403020202020204" pitchFamily="34" charset="0"/>
              </a:rPr>
              <a:t>) </a:t>
            </a:r>
            <a:endParaRPr lang="en-GB" altLang="it-IT" b="0" dirty="0" smtClean="0">
              <a:solidFill>
                <a:schemeClr val="tx1"/>
              </a:solidFill>
              <a:latin typeface="HelveticaNeueLT Std Lt" panose="020B0403020202020204" pitchFamily="34" charset="0"/>
            </a:endParaRPr>
          </a:p>
          <a:p>
            <a:pPr marL="342900" lvl="0" indent="-342900" algn="just">
              <a:buFont typeface="Arial" panose="020B0604020202020204" pitchFamily="34" charset="0"/>
              <a:buChar char="•"/>
              <a:defRPr/>
            </a:pPr>
            <a:r>
              <a:rPr lang="en-GB" altLang="it-IT" b="0" dirty="0" smtClean="0">
                <a:solidFill>
                  <a:schemeClr val="tx1"/>
                </a:solidFill>
                <a:latin typeface="HelveticaNeueLT Std Lt" panose="020B0403020202020204" pitchFamily="34" charset="0"/>
              </a:rPr>
              <a:t>6 joints: first 3 actuated, others 3 passive spherical wrist</a:t>
            </a:r>
          </a:p>
          <a:p>
            <a:pPr marL="342900" lvl="0" indent="-342900" algn="just">
              <a:buFont typeface="Arial" panose="020B0604020202020204" pitchFamily="34" charset="0"/>
              <a:buChar char="•"/>
              <a:defRPr/>
            </a:pPr>
            <a:r>
              <a:rPr lang="en-GB" altLang="it-IT" b="0" dirty="0" smtClean="0">
                <a:solidFill>
                  <a:schemeClr val="tx1"/>
                </a:solidFill>
                <a:latin typeface="HelveticaNeueLT Std Lt" panose="020B0403020202020204" pitchFamily="34" charset="0"/>
              </a:rPr>
              <a:t>Small </a:t>
            </a:r>
            <a:r>
              <a:rPr lang="en-GB" altLang="it-IT" b="0" dirty="0" smtClean="0">
                <a:solidFill>
                  <a:schemeClr val="tx1"/>
                </a:solidFill>
                <a:latin typeface="HelveticaNeueLT Std Lt" panose="020B0403020202020204" pitchFamily="34" charset="0"/>
              </a:rPr>
              <a:t>dimensions, limited workspace 160 w x 120 h x 70 d mm</a:t>
            </a:r>
          </a:p>
          <a:p>
            <a:pPr marL="342900" lvl="0" indent="-342900" algn="just">
              <a:buFont typeface="Arial" panose="020B0604020202020204" pitchFamily="34" charset="0"/>
              <a:buChar char="•"/>
              <a:defRPr/>
            </a:pPr>
            <a:r>
              <a:rPr lang="en-GB" altLang="it-IT" b="0" dirty="0" smtClean="0">
                <a:solidFill>
                  <a:schemeClr val="tx1"/>
                </a:solidFill>
                <a:latin typeface="HelveticaNeueLT Std Lt" panose="020B0403020202020204" pitchFamily="34" charset="0"/>
              </a:rPr>
              <a:t>Maximum </a:t>
            </a:r>
            <a:r>
              <a:rPr lang="en-GB" altLang="it-IT" b="0" dirty="0" err="1" smtClean="0">
                <a:solidFill>
                  <a:schemeClr val="tx1"/>
                </a:solidFill>
                <a:latin typeface="HelveticaNeueLT Std Lt" panose="020B0403020202020204" pitchFamily="34" charset="0"/>
              </a:rPr>
              <a:t>exertable</a:t>
            </a:r>
            <a:r>
              <a:rPr lang="en-GB" altLang="it-IT" b="0" dirty="0" smtClean="0">
                <a:solidFill>
                  <a:schemeClr val="tx1"/>
                </a:solidFill>
                <a:latin typeface="HelveticaNeueLT Std Lt" panose="020B0403020202020204" pitchFamily="34" charset="0"/>
              </a:rPr>
              <a:t> linear force = 3.3N</a:t>
            </a:r>
          </a:p>
          <a:p>
            <a:pPr marL="342900" lvl="0" indent="-342900" algn="just">
              <a:buFont typeface="Arial" panose="020B0604020202020204" pitchFamily="34" charset="0"/>
              <a:buChar char="•"/>
              <a:defRPr/>
            </a:pPr>
            <a:r>
              <a:rPr lang="en-GB" altLang="it-IT" b="0" dirty="0" smtClean="0">
                <a:solidFill>
                  <a:schemeClr val="tx1"/>
                </a:solidFill>
                <a:latin typeface="HelveticaNeueLT Std Lt" panose="020B0403020202020204" pitchFamily="34" charset="0"/>
              </a:rPr>
              <a:t>2 buttons</a:t>
            </a:r>
          </a:p>
          <a:p>
            <a:pPr marL="342900" lvl="0" indent="-342900" algn="just">
              <a:buFont typeface="Arial" panose="020B0604020202020204" pitchFamily="34" charset="0"/>
              <a:buChar char="•"/>
              <a:defRPr/>
            </a:pPr>
            <a:r>
              <a:rPr lang="en-GB" altLang="it-IT" b="0" dirty="0" smtClean="0">
                <a:solidFill>
                  <a:schemeClr val="tx1"/>
                </a:solidFill>
                <a:latin typeface="HelveticaNeueLT Std Lt" panose="020B0403020202020204" pitchFamily="34" charset="0"/>
              </a:rPr>
              <a:t>Ethernet connectivity</a:t>
            </a:r>
          </a:p>
          <a:p>
            <a:pPr marL="342900" lvl="0" indent="-342900" algn="just">
              <a:buFont typeface="Arial" panose="020B0604020202020204" pitchFamily="34" charset="0"/>
              <a:buChar char="•"/>
              <a:defRPr/>
            </a:pPr>
            <a:r>
              <a:rPr lang="en-GB" altLang="it-IT" b="0" dirty="0" smtClean="0">
                <a:solidFill>
                  <a:schemeClr val="tx1"/>
                </a:solidFill>
                <a:latin typeface="HelveticaNeueLT Std Lt" panose="020B0403020202020204" pitchFamily="34" charset="0"/>
              </a:rPr>
              <a:t>Compatible with </a:t>
            </a:r>
            <a:r>
              <a:rPr lang="en-GB" altLang="it-IT" b="0" dirty="0" err="1" smtClean="0">
                <a:solidFill>
                  <a:schemeClr val="tx1"/>
                </a:solidFill>
                <a:latin typeface="HelveticaNeueLT Std Lt" panose="020B0403020202020204" pitchFamily="34" charset="0"/>
              </a:rPr>
              <a:t>OpenHaptics</a:t>
            </a:r>
            <a:r>
              <a:rPr lang="en-GB" altLang="it-IT" b="0" dirty="0" smtClean="0">
                <a:solidFill>
                  <a:schemeClr val="tx1"/>
                </a:solidFill>
                <a:latin typeface="HelveticaNeueLT Std Lt" panose="020B0403020202020204" pitchFamily="34" charset="0"/>
              </a:rPr>
              <a:t> Toolkit (3D Systems) and CHAI3D libraries. </a:t>
            </a:r>
          </a:p>
          <a:p>
            <a:pPr marL="342900" lvl="0" indent="-342900" algn="just">
              <a:buFont typeface="Arial" panose="020B0604020202020204" pitchFamily="34" charset="0"/>
              <a:buChar char="•"/>
              <a:defRPr/>
            </a:pPr>
            <a:endParaRPr lang="en-GB" altLang="it-IT" b="0" dirty="0" smtClean="0">
              <a:solidFill>
                <a:schemeClr val="tx1"/>
              </a:solidFill>
              <a:latin typeface="HelveticaNeueLT Std Lt" panose="020B0403020202020204" pitchFamily="34" charset="0"/>
            </a:endParaRPr>
          </a:p>
        </p:txBody>
      </p:sp>
      <p:pic>
        <p:nvPicPr>
          <p:cNvPr id="2" name="Immagin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843" y="1625178"/>
            <a:ext cx="4075920" cy="3342254"/>
          </a:xfrm>
          <a:prstGeom prst="rect">
            <a:avLst/>
          </a:prstGeom>
        </p:spPr>
      </p:pic>
    </p:spTree>
    <p:extLst>
      <p:ext uri="{BB962C8B-B14F-4D97-AF65-F5344CB8AC3E}">
        <p14:creationId xmlns:p14="http://schemas.microsoft.com/office/powerpoint/2010/main" val="24450903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a:grpSpLocks/>
          </p:cNvGrpSpPr>
          <p:nvPr/>
        </p:nvGrpSpPr>
        <p:grpSpPr bwMode="auto">
          <a:xfrm>
            <a:off x="0" y="6045200"/>
            <a:ext cx="12189884" cy="812800"/>
            <a:chOff x="0" y="1738"/>
            <a:chExt cx="5760" cy="2582"/>
          </a:xfrm>
        </p:grpSpPr>
        <p:pic>
          <p:nvPicPr>
            <p:cNvPr id="5" name="Picture 15" descr="Fondi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43"/>
              <a:ext cx="5760" cy="16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fasc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 y="1738"/>
              <a:ext cx="4444" cy="90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Segnaposto data 4"/>
          <p:cNvSpPr>
            <a:spLocks noGrp="1"/>
          </p:cNvSpPr>
          <p:nvPr>
            <p:ph type="dt" sz="half" idx="10"/>
          </p:nvPr>
        </p:nvSpPr>
        <p:spPr>
          <a:xfrm>
            <a:off x="7139550" y="6146800"/>
            <a:ext cx="1905000" cy="457200"/>
          </a:xfrm>
        </p:spPr>
        <p:txBody>
          <a:bodyPr/>
          <a:lstStyle/>
          <a:p>
            <a:fld id="{A13E028B-4179-4DA1-9766-8A85722F452F}" type="datetime1">
              <a:rPr lang="it-IT" altLang="it-IT">
                <a:solidFill>
                  <a:schemeClr val="bg1"/>
                </a:solidFill>
                <a:latin typeface="HelveticaNeueLT Std Lt" panose="020B0403020202020204" pitchFamily="34" charset="0"/>
              </a:rPr>
              <a:pPr/>
              <a:t>09/11/2016</a:t>
            </a:fld>
            <a:endParaRPr lang="it-IT" altLang="it-IT" dirty="0">
              <a:solidFill>
                <a:schemeClr val="bg1"/>
              </a:solidFill>
              <a:latin typeface="HelveticaNeueLT Std Lt" panose="020B0403020202020204" pitchFamily="34" charset="0"/>
            </a:endParaRPr>
          </a:p>
        </p:txBody>
      </p:sp>
      <p:sp>
        <p:nvSpPr>
          <p:cNvPr id="9" name="Segnaposto numero diapositiva 6"/>
          <p:cNvSpPr>
            <a:spLocks noGrp="1"/>
          </p:cNvSpPr>
          <p:nvPr>
            <p:ph type="sldNum" sz="quarter" idx="12"/>
          </p:nvPr>
        </p:nvSpPr>
        <p:spPr>
          <a:xfrm>
            <a:off x="9887244" y="6146800"/>
            <a:ext cx="1905000" cy="457200"/>
          </a:xfrm>
        </p:spPr>
        <p:txBody>
          <a:bodyPr/>
          <a:lstStyle/>
          <a:p>
            <a:r>
              <a:rPr lang="it-IT" altLang="it-IT" dirty="0">
                <a:solidFill>
                  <a:schemeClr val="bg1"/>
                </a:solidFill>
                <a:latin typeface="HelveticaNeueLT Std Lt" panose="020B0403020202020204" pitchFamily="34" charset="0"/>
              </a:rPr>
              <a:t>Pagina </a:t>
            </a:r>
            <a:fld id="{999F21F6-958C-4FE5-9665-EA2E9C0D9296}" type="slidenum">
              <a:rPr lang="it-IT" altLang="it-IT">
                <a:solidFill>
                  <a:schemeClr val="bg1"/>
                </a:solidFill>
                <a:latin typeface="HelveticaNeueLT Std Lt" panose="020B0403020202020204" pitchFamily="34" charset="0"/>
              </a:rPr>
              <a:pPr/>
              <a:t>6</a:t>
            </a:fld>
            <a:endParaRPr lang="it-IT" altLang="it-IT" dirty="0">
              <a:solidFill>
                <a:schemeClr val="bg1"/>
              </a:solidFill>
              <a:latin typeface="HelveticaNeueLT Std Lt" panose="020B0403020202020204" pitchFamily="34" charset="0"/>
            </a:endParaRPr>
          </a:p>
        </p:txBody>
      </p:sp>
      <p:sp>
        <p:nvSpPr>
          <p:cNvPr id="10" name="Segnaposto piè di pagina 5"/>
          <p:cNvSpPr>
            <a:spLocks noGrp="1"/>
          </p:cNvSpPr>
          <p:nvPr>
            <p:ph type="ftr" sz="quarter" idx="11"/>
          </p:nvPr>
        </p:nvSpPr>
        <p:spPr>
          <a:xfrm>
            <a:off x="2785050" y="6146800"/>
            <a:ext cx="3514150" cy="457200"/>
          </a:xfrm>
        </p:spPr>
        <p:txBody>
          <a:bodyPr/>
          <a:lstStyle/>
          <a:p>
            <a:r>
              <a:rPr lang="en-GB" altLang="it-IT" cap="small" spc="300" dirty="0">
                <a:solidFill>
                  <a:schemeClr val="bg1"/>
                </a:solidFill>
                <a:latin typeface="HelveticaNeueLT Std Lt" panose="020B0403020202020204" pitchFamily="34" charset="0"/>
              </a:rPr>
              <a:t>Development of a simulative environment for a teleoperation task using an Haptic Device</a:t>
            </a:r>
            <a:endParaRPr lang="it-IT" altLang="it-IT" dirty="0">
              <a:solidFill>
                <a:schemeClr val="bg1"/>
              </a:solidFill>
              <a:latin typeface="HelveticaNeueLT Std Lt" panose="020B0403020202020204" pitchFamily="34" charset="0"/>
            </a:endParaRPr>
          </a:p>
        </p:txBody>
      </p:sp>
      <p:sp>
        <p:nvSpPr>
          <p:cNvPr id="12" name="Rectangle 2"/>
          <p:cNvSpPr txBox="1">
            <a:spLocks noChangeArrowheads="1"/>
          </p:cNvSpPr>
          <p:nvPr/>
        </p:nvSpPr>
        <p:spPr bwMode="auto">
          <a:xfrm>
            <a:off x="1116012" y="404813"/>
            <a:ext cx="10009187" cy="50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R="0" lvl="0" algn="l" defTabSz="914400" rtl="0" eaLnBrk="1" fontAlgn="base" latinLnBrk="0" hangingPunct="1">
              <a:lnSpc>
                <a:spcPct val="100000"/>
              </a:lnSpc>
              <a:spcBef>
                <a:spcPct val="0"/>
              </a:spcBef>
              <a:spcAft>
                <a:spcPct val="0"/>
              </a:spcAft>
              <a:buClrTx/>
              <a:buSzTx/>
              <a:tabLst/>
              <a:defRPr/>
            </a:pPr>
            <a:r>
              <a:rPr kumimoji="0" lang="en-GB" altLang="it-IT" sz="2800" b="1" i="0" u="none" strike="noStrike" kern="1200" cap="small" spc="0" dirty="0" smtClean="0">
                <a:ln>
                  <a:noFill/>
                </a:ln>
                <a:solidFill>
                  <a:srgbClr val="822434"/>
                </a:solidFill>
                <a:effectLst/>
                <a:uLnTx/>
                <a:uFillTx/>
                <a:latin typeface="HelveticaNeueLT Std Lt" panose="020B0403020202020204" pitchFamily="34" charset="0"/>
              </a:rPr>
              <a:t>Devices: </a:t>
            </a:r>
            <a:r>
              <a:rPr lang="en-GB" altLang="it-IT" sz="2800" cap="small" dirty="0" err="1" smtClean="0">
                <a:solidFill>
                  <a:srgbClr val="822434"/>
                </a:solidFill>
                <a:latin typeface="HelveticaNeueLT Std Lt" panose="020B0403020202020204" pitchFamily="34" charset="0"/>
              </a:rPr>
              <a:t>Kuka</a:t>
            </a:r>
            <a:r>
              <a:rPr lang="en-GB" altLang="it-IT" sz="2800" cap="small" dirty="0" smtClean="0">
                <a:solidFill>
                  <a:srgbClr val="822434"/>
                </a:solidFill>
                <a:latin typeface="HelveticaNeueLT Std Lt" panose="020B0403020202020204" pitchFamily="34" charset="0"/>
              </a:rPr>
              <a:t> </a:t>
            </a:r>
            <a:r>
              <a:rPr lang="en-GB" altLang="it-IT" sz="2800" cap="small" dirty="0" err="1" smtClean="0">
                <a:solidFill>
                  <a:srgbClr val="822434"/>
                </a:solidFill>
                <a:latin typeface="HelveticaNeueLT Std Lt" panose="020B0403020202020204" pitchFamily="34" charset="0"/>
              </a:rPr>
              <a:t>Lwr</a:t>
            </a:r>
            <a:r>
              <a:rPr lang="en-GB" altLang="it-IT" sz="2800" cap="small" dirty="0" smtClean="0">
                <a:solidFill>
                  <a:srgbClr val="822434"/>
                </a:solidFill>
                <a:latin typeface="HelveticaNeueLT Std Lt" panose="020B0403020202020204" pitchFamily="34" charset="0"/>
              </a:rPr>
              <a:t> 4+ (aka </a:t>
            </a:r>
            <a:r>
              <a:rPr lang="en-GB" altLang="it-IT" sz="2800" cap="small" dirty="0" err="1" smtClean="0">
                <a:solidFill>
                  <a:srgbClr val="822434"/>
                </a:solidFill>
                <a:latin typeface="HelveticaNeueLT Std Lt" panose="020B0403020202020204" pitchFamily="34" charset="0"/>
              </a:rPr>
              <a:t>kuka</a:t>
            </a:r>
            <a:r>
              <a:rPr lang="en-GB" altLang="it-IT" sz="2800" cap="small" dirty="0" smtClean="0">
                <a:solidFill>
                  <a:srgbClr val="822434"/>
                </a:solidFill>
                <a:latin typeface="HelveticaNeueLT Std Lt" panose="020B0403020202020204" pitchFamily="34" charset="0"/>
              </a:rPr>
              <a:t> </a:t>
            </a:r>
            <a:r>
              <a:rPr lang="en-GB" altLang="it-IT" sz="2800" cap="small" dirty="0" err="1" smtClean="0">
                <a:solidFill>
                  <a:srgbClr val="822434"/>
                </a:solidFill>
                <a:latin typeface="HelveticaNeueLT Std Lt" panose="020B0403020202020204" pitchFamily="34" charset="0"/>
              </a:rPr>
              <a:t>lbr</a:t>
            </a:r>
            <a:r>
              <a:rPr lang="en-GB" altLang="it-IT" sz="2800" cap="small" dirty="0" smtClean="0">
                <a:solidFill>
                  <a:srgbClr val="822434"/>
                </a:solidFill>
                <a:latin typeface="HelveticaNeueLT Std Lt" panose="020B0403020202020204" pitchFamily="34" charset="0"/>
              </a:rPr>
              <a:t> 4+)</a:t>
            </a:r>
            <a:endParaRPr kumimoji="0" lang="en-GB" altLang="it-IT" sz="2800" b="1" i="0" u="none" strike="noStrike" kern="1200" cap="small" spc="0" dirty="0" smtClean="0">
              <a:ln>
                <a:noFill/>
              </a:ln>
              <a:solidFill>
                <a:srgbClr val="822433"/>
              </a:solidFill>
              <a:effectLst/>
              <a:uLnTx/>
              <a:uFillTx/>
              <a:latin typeface="HelveticaNeueLT Std Lt" panose="020B0403020202020204" pitchFamily="34" charset="0"/>
            </a:endParaRPr>
          </a:p>
        </p:txBody>
      </p:sp>
      <mc:AlternateContent xmlns:mc="http://schemas.openxmlformats.org/markup-compatibility/2006">
        <mc:Choice xmlns:a14="http://schemas.microsoft.com/office/drawing/2010/main" Requires="a14">
          <p:sp>
            <p:nvSpPr>
              <p:cNvPr id="13" name="Rectangle 2"/>
              <p:cNvSpPr txBox="1">
                <a:spLocks noChangeArrowheads="1"/>
              </p:cNvSpPr>
              <p:nvPr/>
            </p:nvSpPr>
            <p:spPr bwMode="auto">
              <a:xfrm>
                <a:off x="5249410" y="1348353"/>
                <a:ext cx="6553024" cy="4168935"/>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342900" lvl="0" indent="-342900" algn="just">
                  <a:buFont typeface="Arial" panose="020B0604020202020204" pitchFamily="34" charset="0"/>
                  <a:buChar char="•"/>
                  <a:defRPr/>
                </a:pPr>
                <a:r>
                  <a:rPr lang="en-GB" altLang="it-IT" b="0" dirty="0" smtClean="0">
                    <a:solidFill>
                      <a:schemeClr val="tx1"/>
                    </a:solidFill>
                    <a:latin typeface="HelveticaNeueLT Std Lt" panose="020B0403020202020204" pitchFamily="34" charset="0"/>
                  </a:rPr>
                  <a:t>Redundant robot, 7R, actuated, open chain</a:t>
                </a:r>
              </a:p>
              <a:p>
                <a:pPr marL="342900" lvl="0" indent="-342900" algn="just">
                  <a:buFont typeface="Arial" panose="020B0604020202020204" pitchFamily="34" charset="0"/>
                  <a:buChar char="•"/>
                  <a:defRPr/>
                </a:pPr>
                <a:r>
                  <a:rPr lang="en-GB" altLang="it-IT" b="0" dirty="0" smtClean="0">
                    <a:solidFill>
                      <a:schemeClr val="tx1"/>
                    </a:solidFill>
                    <a:latin typeface="HelveticaNeueLT Std Lt" panose="020B0403020202020204" pitchFamily="34" charset="0"/>
                  </a:rPr>
                  <a:t>Lightweight (16 kg), payload of 7 kg</a:t>
                </a:r>
              </a:p>
              <a:p>
                <a:pPr marL="342900" lvl="0" indent="-342900" algn="just">
                  <a:buFont typeface="Arial" panose="020B0604020202020204" pitchFamily="34" charset="0"/>
                  <a:buChar char="•"/>
                  <a:defRPr/>
                </a:pPr>
                <a:r>
                  <a:rPr lang="en-GB" altLang="it-IT" b="0" dirty="0" smtClean="0">
                    <a:solidFill>
                      <a:schemeClr val="tx1"/>
                    </a:solidFill>
                    <a:latin typeface="HelveticaNeueLT Std Lt" panose="020B0403020202020204" pitchFamily="34" charset="0"/>
                  </a:rPr>
                  <a:t>Used for human-robot interaction, industrial applications, research</a:t>
                </a:r>
              </a:p>
              <a:p>
                <a:pPr marL="342900" lvl="0" indent="-342900" algn="just">
                  <a:buFont typeface="Arial" panose="020B0604020202020204" pitchFamily="34" charset="0"/>
                  <a:buChar char="•"/>
                  <a:defRPr/>
                </a:pPr>
                <a:r>
                  <a:rPr lang="en-GB" altLang="it-IT" b="0" dirty="0" smtClean="0">
                    <a:solidFill>
                      <a:schemeClr val="tx1"/>
                    </a:solidFill>
                    <a:latin typeface="HelveticaNeueLT Std Lt" panose="020B0403020202020204" pitchFamily="34" charset="0"/>
                  </a:rPr>
                  <a:t>Low level controllers integrated in the motors: just impose desired joints positions </a:t>
                </a:r>
                <a14:m>
                  <m:oMath xmlns:m="http://schemas.openxmlformats.org/officeDocument/2006/math">
                    <m:r>
                      <a:rPr lang="it-IT" altLang="it-IT" b="1" i="1" smtClean="0">
                        <a:solidFill>
                          <a:schemeClr val="tx1"/>
                        </a:solidFill>
                        <a:latin typeface="Cambria Math" panose="02040503050406030204" pitchFamily="18" charset="0"/>
                      </a:rPr>
                      <m:t>𝒒</m:t>
                    </m:r>
                  </m:oMath>
                </a14:m>
                <a:r>
                  <a:rPr lang="en-GB" altLang="it-IT" b="0" dirty="0" smtClean="0">
                    <a:solidFill>
                      <a:schemeClr val="tx1"/>
                    </a:solidFill>
                    <a:latin typeface="HelveticaNeueLT Std Lt" panose="020B0403020202020204" pitchFamily="34" charset="0"/>
                  </a:rPr>
                  <a:t> or velocities </a:t>
                </a:r>
                <a14:m>
                  <m:oMath xmlns:m="http://schemas.openxmlformats.org/officeDocument/2006/math">
                    <m:acc>
                      <m:accPr>
                        <m:chr m:val="̇"/>
                        <m:ctrlPr>
                          <a:rPr lang="en-GB" altLang="it-IT" i="1" smtClean="0">
                            <a:solidFill>
                              <a:schemeClr val="tx1"/>
                            </a:solidFill>
                            <a:latin typeface="Cambria Math" panose="02040503050406030204" pitchFamily="18" charset="0"/>
                          </a:rPr>
                        </m:ctrlPr>
                      </m:accPr>
                      <m:e>
                        <m:r>
                          <a:rPr lang="it-IT" altLang="it-IT" b="1" i="1" smtClean="0">
                            <a:solidFill>
                              <a:schemeClr val="tx1"/>
                            </a:solidFill>
                            <a:latin typeface="Cambria Math" panose="02040503050406030204" pitchFamily="18" charset="0"/>
                          </a:rPr>
                          <m:t>𝒒</m:t>
                        </m:r>
                      </m:e>
                    </m:acc>
                  </m:oMath>
                </a14:m>
                <a:endParaRPr lang="en-GB" altLang="it-IT" dirty="0" smtClean="0">
                  <a:solidFill>
                    <a:schemeClr val="tx1"/>
                  </a:solidFill>
                  <a:latin typeface="HelveticaNeueLT Std Lt" panose="020B0403020202020204" pitchFamily="34" charset="0"/>
                </a:endParaRPr>
              </a:p>
              <a:p>
                <a:pPr marL="342900" lvl="0" indent="-342900" algn="just">
                  <a:buFont typeface="Arial" panose="020B0604020202020204" pitchFamily="34" charset="0"/>
                  <a:buChar char="•"/>
                  <a:defRPr/>
                </a:pPr>
                <a:r>
                  <a:rPr lang="en-GB" altLang="it-IT" b="0" dirty="0" smtClean="0">
                    <a:solidFill>
                      <a:schemeClr val="tx1"/>
                    </a:solidFill>
                    <a:latin typeface="HelveticaNeueLT Std Lt" panose="020B0403020202020204" pitchFamily="34" charset="0"/>
                  </a:rPr>
                  <a:t>End effector = needle (150 mm)</a:t>
                </a:r>
              </a:p>
              <a:p>
                <a:pPr marL="342900" lvl="0" indent="-342900" algn="just">
                  <a:buFont typeface="Arial" panose="020B0604020202020204" pitchFamily="34" charset="0"/>
                  <a:buChar char="•"/>
                  <a:defRPr/>
                </a:pPr>
                <a:r>
                  <a:rPr lang="en-GB" altLang="it-IT" b="0" dirty="0" smtClean="0">
                    <a:solidFill>
                      <a:schemeClr val="tx1"/>
                    </a:solidFill>
                    <a:latin typeface="HelveticaNeueLT Std Lt" panose="020B0403020202020204" pitchFamily="34" charset="0"/>
                  </a:rPr>
                  <a:t>Model available in VREP: geometric </a:t>
                </a:r>
                <a:r>
                  <a:rPr lang="en-GB" altLang="it-IT" b="0" dirty="0" err="1" smtClean="0">
                    <a:solidFill>
                      <a:schemeClr val="tx1"/>
                    </a:solidFill>
                    <a:latin typeface="HelveticaNeueLT Std Lt" panose="020B0403020202020204" pitchFamily="34" charset="0"/>
                  </a:rPr>
                  <a:t>Jacobian</a:t>
                </a:r>
                <a:r>
                  <a:rPr lang="en-GB" altLang="it-IT" b="0" dirty="0" smtClean="0">
                    <a:solidFill>
                      <a:schemeClr val="tx1"/>
                    </a:solidFill>
                    <a:latin typeface="HelveticaNeueLT Std Lt" panose="020B0403020202020204" pitchFamily="34" charset="0"/>
                  </a:rPr>
                  <a:t>, approximated physical parameters and control loops</a:t>
                </a:r>
              </a:p>
            </p:txBody>
          </p:sp>
        </mc:Choice>
        <mc:Fallback>
          <p:sp>
            <p:nvSpPr>
              <p:cNvPr id="13" name="Rectangle 2"/>
              <p:cNvSpPr txBox="1">
                <a:spLocks noRot="1" noChangeAspect="1" noMove="1" noResize="1" noEditPoints="1" noAdjustHandles="1" noChangeArrowheads="1" noChangeShapeType="1" noTextEdit="1"/>
              </p:cNvSpPr>
              <p:nvPr/>
            </p:nvSpPr>
            <p:spPr bwMode="auto">
              <a:xfrm>
                <a:off x="5249410" y="1348353"/>
                <a:ext cx="6553024" cy="4168935"/>
              </a:xfrm>
              <a:prstGeom prst="rect">
                <a:avLst/>
              </a:prstGeom>
              <a:blipFill>
                <a:blip r:embed="rId5"/>
                <a:stretch>
                  <a:fillRect l="-1209" t="-1170" r="-1488" b="-2047"/>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GB">
                    <a:noFill/>
                  </a:rPr>
                  <a:t> </a:t>
                </a:r>
              </a:p>
            </p:txBody>
          </p:sp>
        </mc:Fallback>
      </mc:AlternateContent>
      <p:pic>
        <p:nvPicPr>
          <p:cNvPr id="3" name="Immagine 2"/>
          <p:cNvPicPr>
            <a:picLocks noChangeAspect="1"/>
          </p:cNvPicPr>
          <p:nvPr/>
        </p:nvPicPr>
        <p:blipFill>
          <a:blip r:embed="rId6"/>
          <a:stretch>
            <a:fillRect/>
          </a:stretch>
        </p:blipFill>
        <p:spPr>
          <a:xfrm>
            <a:off x="517964" y="1348355"/>
            <a:ext cx="4421286" cy="3735090"/>
          </a:xfrm>
          <a:prstGeom prst="rect">
            <a:avLst/>
          </a:prstGeom>
        </p:spPr>
      </p:pic>
    </p:spTree>
    <p:extLst>
      <p:ext uri="{BB962C8B-B14F-4D97-AF65-F5344CB8AC3E}">
        <p14:creationId xmlns:p14="http://schemas.microsoft.com/office/powerpoint/2010/main" val="15982240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3721</TotalTime>
  <Words>381</Words>
  <Application>Microsoft Office PowerPoint</Application>
  <PresentationFormat>Widescreen</PresentationFormat>
  <Paragraphs>67</Paragraphs>
  <Slides>6</Slides>
  <Notes>3</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6</vt:i4>
      </vt:variant>
    </vt:vector>
  </HeadingPairs>
  <TitlesOfParts>
    <vt:vector size="12" baseType="lpstr">
      <vt:lpstr>Arial</vt:lpstr>
      <vt:lpstr>Calibri</vt:lpstr>
      <vt:lpstr>Calibri Light</vt:lpstr>
      <vt:lpstr>Cambria Math</vt:lpstr>
      <vt:lpstr>HelveticaNeueLT Std Lt</vt:lpstr>
      <vt:lpstr>Tema di Office</vt:lpstr>
      <vt:lpstr>Development of a simulative environment for a teleoperation task using an Haptic Device</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Information Extraction from the Web</dc:title>
  <dc:creator>Irvin Aloise</dc:creator>
  <cp:keywords>IA;Sapienza;CNN;Transfer Learning; DAN</cp:keywords>
  <cp:lastModifiedBy>Irvin Aloise</cp:lastModifiedBy>
  <cp:revision>315</cp:revision>
  <dcterms:created xsi:type="dcterms:W3CDTF">2015-11-28T09:41:06Z</dcterms:created>
  <dcterms:modified xsi:type="dcterms:W3CDTF">2016-11-09T16:57:17Z</dcterms:modified>
</cp:coreProperties>
</file>