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73" r:id="rId5"/>
    <p:sldId id="276" r:id="rId6"/>
    <p:sldId id="278" r:id="rId7"/>
    <p:sldId id="274" r:id="rId8"/>
    <p:sldId id="279" r:id="rId9"/>
    <p:sldId id="277" r:id="rId10"/>
    <p:sldId id="275" r:id="rId11"/>
    <p:sldId id="283" r:id="rId12"/>
    <p:sldId id="280" r:id="rId13"/>
    <p:sldId id="281" r:id="rId14"/>
    <p:sldId id="282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0" autoAdjust="0"/>
    <p:restoredTop sz="92749"/>
  </p:normalViewPr>
  <p:slideViewPr>
    <p:cSldViewPr>
      <p:cViewPr varScale="1">
        <p:scale>
          <a:sx n="116" d="100"/>
          <a:sy n="116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837FA-0393-43F6-9C61-1960699F8B4F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17C4C-9CF3-4FBC-BC51-BAAC505BC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 smtClean="0"/>
              <a:t>介紹</a:t>
            </a:r>
            <a:r>
              <a:rPr kumimoji="1" lang="en-US" altLang="zh-TW" dirty="0" smtClean="0"/>
              <a:t> EC2 </a:t>
            </a:r>
            <a:r>
              <a:rPr kumimoji="1" lang="zh-TW" altLang="en-US" dirty="0" smtClean="0"/>
              <a:t>定價頁面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介紹 </a:t>
            </a:r>
            <a:r>
              <a:rPr kumimoji="1" lang="en-US" altLang="zh-TW" dirty="0" smtClean="0"/>
              <a:t>Spot </a:t>
            </a:r>
            <a:r>
              <a:rPr kumimoji="1" lang="zh-TW" altLang="en-US" dirty="0" smtClean="0"/>
              <a:t>歷史價格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啟動一個 </a:t>
            </a:r>
            <a:r>
              <a:rPr kumimoji="1" lang="en-US" altLang="zh-TW" dirty="0" smtClean="0"/>
              <a:t>spot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7C4C-9CF3-4FBC-BC51-BAAC505BC1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aws.amazon.com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tw</a:t>
            </a:r>
            <a:r>
              <a:rPr kumimoji="1" lang="en-US" altLang="zh-TW" dirty="0" smtClean="0"/>
              <a:t>/s3/pricing/</a:t>
            </a:r>
          </a:p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aws.amazon.com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tw</a:t>
            </a:r>
            <a:r>
              <a:rPr kumimoji="1" lang="en-US" altLang="zh-TW" dirty="0" smtClean="0"/>
              <a:t>/s3/reduced-redundancy/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7C4C-9CF3-4FBC-BC51-BAAC505BC1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先簡單介紹，再透過 </a:t>
            </a:r>
            <a:r>
              <a:rPr kumimoji="1" lang="en-US" altLang="zh-TW" dirty="0" smtClean="0"/>
              <a:t>S3 </a:t>
            </a:r>
            <a:r>
              <a:rPr kumimoji="1" lang="zh-TW" altLang="en-US" dirty="0" smtClean="0"/>
              <a:t>介面詳細說明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7C4C-9CF3-4FBC-BC51-BAAC505BC1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4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AWS</a:t>
            </a:r>
            <a:r>
              <a:rPr lang="zh-TW" altLang="en-US" dirty="0"/>
              <a:t> </a:t>
            </a:r>
            <a:r>
              <a:rPr lang="en-US" altLang="zh-TW" dirty="0"/>
              <a:t>Getting Start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Learning More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CloudFront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400" dirty="0" smtClean="0"/>
              <a:t>CDN</a:t>
            </a:r>
            <a:r>
              <a:rPr lang="zh-TW" altLang="en-US" sz="2400" dirty="0" smtClean="0"/>
              <a:t> 的服務，由最靠近用戶的 </a:t>
            </a:r>
            <a:r>
              <a:rPr lang="en-US" altLang="zh-TW" sz="2400" dirty="0" smtClean="0"/>
              <a:t>Edge Location </a:t>
            </a:r>
            <a:r>
              <a:rPr lang="zh-TW" altLang="en-US" sz="2400" dirty="0" smtClean="0"/>
              <a:t>服務，降低 </a:t>
            </a:r>
            <a:r>
              <a:rPr lang="en-US" altLang="zh-TW" sz="2400" dirty="0" smtClean="0"/>
              <a:t>latency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/>
              <a:t>Edge </a:t>
            </a:r>
            <a:r>
              <a:rPr lang="en-US" altLang="zh-TW" sz="2400" dirty="0" smtClean="0"/>
              <a:t>Location</a:t>
            </a:r>
            <a:r>
              <a:rPr lang="zh-TW" altLang="en-US" sz="2400" dirty="0"/>
              <a:t>不是唯讀的，可以透過其向 </a:t>
            </a:r>
            <a:r>
              <a:rPr lang="en-US" altLang="zh-TW" sz="2400" dirty="0"/>
              <a:t>Origin </a:t>
            </a:r>
            <a:r>
              <a:rPr lang="zh-TW" altLang="en-US" sz="2400" dirty="0" smtClean="0"/>
              <a:t>上</a:t>
            </a:r>
            <a:r>
              <a:rPr lang="zh-TW" altLang="en-US" sz="2400" dirty="0"/>
              <a:t>傳 </a:t>
            </a:r>
            <a:r>
              <a:rPr lang="en-US" altLang="zh-TW" sz="2400" dirty="0"/>
              <a:t>object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每個 </a:t>
            </a:r>
            <a:r>
              <a:rPr lang="en-US" altLang="zh-TW" sz="2400" dirty="0"/>
              <a:t>Distribution </a:t>
            </a:r>
            <a:r>
              <a:rPr lang="zh-TW" altLang="en-US" sz="2400" dirty="0"/>
              <a:t>可以有多個 </a:t>
            </a:r>
            <a:r>
              <a:rPr lang="en-US" altLang="zh-TW" sz="2400" dirty="0" smtClean="0"/>
              <a:t>Origin</a:t>
            </a:r>
            <a:r>
              <a:rPr lang="zh-TW" altLang="en-US" sz="2400" dirty="0" smtClean="0"/>
              <a:t>，支援 </a:t>
            </a:r>
            <a:r>
              <a:rPr lang="en-US" altLang="zh-TW" sz="2400" dirty="0" smtClean="0"/>
              <a:t>CBR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de-DE" altLang="zh-TW" sz="2400" dirty="0" smtClean="0"/>
              <a:t>WEB </a:t>
            </a:r>
            <a:r>
              <a:rPr lang="de-DE" altLang="zh-TW" sz="2400" dirty="0" err="1" smtClean="0"/>
              <a:t>Delivery</a:t>
            </a:r>
            <a:r>
              <a:rPr lang="de-DE" altLang="zh-TW" sz="2400" dirty="0" smtClean="0"/>
              <a:t> </a:t>
            </a:r>
            <a:r>
              <a:rPr lang="de-DE" altLang="zh-TW" sz="2400" dirty="0" err="1" smtClean="0"/>
              <a:t>Method</a:t>
            </a:r>
            <a:r>
              <a:rPr lang="de-DE" altLang="zh-TW" sz="2400" dirty="0" smtClean="0"/>
              <a:t> </a:t>
            </a:r>
            <a:r>
              <a:rPr lang="zh-TW" altLang="de-DE" sz="2400" dirty="0"/>
              <a:t>的後端支援 </a:t>
            </a:r>
            <a:r>
              <a:rPr lang="de-DE" altLang="zh-TW" sz="2400" dirty="0"/>
              <a:t>S3 </a:t>
            </a:r>
            <a:r>
              <a:rPr lang="de-DE" altLang="zh-TW" sz="2400" dirty="0" err="1"/>
              <a:t>Bucket</a:t>
            </a:r>
            <a:r>
              <a:rPr lang="zh-TW" altLang="de-DE" sz="2400" dirty="0"/>
              <a:t>、</a:t>
            </a:r>
            <a:r>
              <a:rPr lang="de-DE" altLang="zh-TW" sz="2400" dirty="0"/>
              <a:t>EC2</a:t>
            </a:r>
            <a:r>
              <a:rPr lang="zh-TW" altLang="de-DE" sz="2400" dirty="0"/>
              <a:t>、</a:t>
            </a:r>
            <a:r>
              <a:rPr lang="de-DE" altLang="zh-TW" sz="2400" dirty="0"/>
              <a:t>ELB </a:t>
            </a:r>
            <a:r>
              <a:rPr lang="zh-TW" altLang="de-DE" sz="2400" dirty="0"/>
              <a:t>、</a:t>
            </a:r>
            <a:r>
              <a:rPr lang="de-DE" altLang="zh-TW" sz="2400" dirty="0"/>
              <a:t>Route53 </a:t>
            </a:r>
            <a:r>
              <a:rPr lang="zh-TW" altLang="de-DE" sz="2400" dirty="0"/>
              <a:t>或是其他 </a:t>
            </a:r>
            <a:r>
              <a:rPr lang="de-DE" altLang="zh-TW" sz="2400" dirty="0"/>
              <a:t>WEB </a:t>
            </a:r>
            <a:r>
              <a:rPr lang="zh-TW" altLang="de-DE" sz="2400" dirty="0"/>
              <a:t>網站的 </a:t>
            </a:r>
            <a:r>
              <a:rPr lang="de-DE" altLang="zh-TW" sz="2400" dirty="0"/>
              <a:t>Domain Name</a:t>
            </a:r>
            <a:r>
              <a:rPr lang="zh-TW" altLang="de-DE" sz="2400" dirty="0" smtClean="0"/>
              <a:t>。</a:t>
            </a:r>
            <a:endParaRPr lang="en-US" altLang="zh-TW" sz="2400" dirty="0" smtClean="0"/>
          </a:p>
          <a:p>
            <a:r>
              <a:rPr kumimoji="1" lang="en-US" altLang="zh-TW" sz="2400" dirty="0" smtClean="0"/>
              <a:t>RTMP </a:t>
            </a:r>
            <a:r>
              <a:rPr lang="de-DE" altLang="zh-TW" sz="2400" dirty="0" err="1"/>
              <a:t>Delivery</a:t>
            </a:r>
            <a:r>
              <a:rPr lang="de-DE" altLang="zh-TW" sz="2400" dirty="0"/>
              <a:t> </a:t>
            </a:r>
            <a:r>
              <a:rPr lang="de-DE" altLang="zh-TW" sz="2400" dirty="0" err="1"/>
              <a:t>Method</a:t>
            </a:r>
            <a:r>
              <a:rPr lang="de-DE" altLang="zh-TW" sz="2400" dirty="0"/>
              <a:t> </a:t>
            </a:r>
            <a:r>
              <a:rPr lang="zh-TW" altLang="de-DE" sz="2400" dirty="0"/>
              <a:t>的</a:t>
            </a:r>
            <a:r>
              <a:rPr lang="zh-TW" altLang="de-DE" sz="2400" dirty="0" smtClean="0"/>
              <a:t>後端</a:t>
            </a:r>
            <a:r>
              <a:rPr lang="zh-TW" altLang="en-US" sz="2400" dirty="0" smtClean="0"/>
              <a:t>只</a:t>
            </a:r>
            <a:r>
              <a:rPr lang="zh-TW" altLang="de-DE" sz="2400" dirty="0" smtClean="0"/>
              <a:t>支援 </a:t>
            </a:r>
            <a:r>
              <a:rPr lang="de-DE" altLang="zh-TW" sz="2400" dirty="0"/>
              <a:t>S3 </a:t>
            </a:r>
            <a:r>
              <a:rPr lang="de-DE" altLang="zh-TW" sz="2400" dirty="0" err="1" smtClean="0"/>
              <a:t>Bucket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/>
              <a:t>Cache </a:t>
            </a:r>
            <a:r>
              <a:rPr lang="zh-TW" altLang="en-US" sz="2400" dirty="0" smtClean="0"/>
              <a:t>的時間</a:t>
            </a:r>
            <a:r>
              <a:rPr lang="zh-TW" altLang="en-US" sz="2400" dirty="0"/>
              <a:t>透過 </a:t>
            </a:r>
            <a:r>
              <a:rPr lang="en-US" altLang="zh-TW" sz="2400" dirty="0"/>
              <a:t>TTL </a:t>
            </a:r>
            <a:r>
              <a:rPr lang="zh-TW" altLang="en-US" sz="2400" dirty="0"/>
              <a:t>來設定，也</a:t>
            </a:r>
            <a:r>
              <a:rPr lang="zh-TW" altLang="en-US" sz="2400" dirty="0" smtClean="0"/>
              <a:t>可手動</a:t>
            </a:r>
            <a:r>
              <a:rPr lang="zh-TW" altLang="en-US" sz="2400" dirty="0"/>
              <a:t>刪除，但會被收取費用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支援 </a:t>
            </a:r>
            <a:r>
              <a:rPr lang="en-US" altLang="zh-TW" sz="2400" dirty="0"/>
              <a:t>signed URL </a:t>
            </a:r>
            <a:r>
              <a:rPr lang="zh-TW" altLang="en-US" sz="2400" dirty="0"/>
              <a:t>或是 </a:t>
            </a:r>
            <a:r>
              <a:rPr lang="en-US" altLang="zh-TW" sz="2400" dirty="0"/>
              <a:t>signed cookie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支援 </a:t>
            </a:r>
            <a:r>
              <a:rPr lang="en-US" altLang="zh-TW" sz="2400" dirty="0"/>
              <a:t>AWS Certificate Manager </a:t>
            </a:r>
            <a:r>
              <a:rPr lang="zh-TW" altLang="en-US" sz="2400" dirty="0" smtClean="0"/>
              <a:t>或是透過 </a:t>
            </a:r>
            <a:r>
              <a:rPr lang="en-US" altLang="zh-TW" sz="2400" dirty="0" smtClean="0"/>
              <a:t>IAM </a:t>
            </a:r>
            <a:r>
              <a:rPr lang="zh-TW" altLang="en-US" sz="2400" dirty="0" smtClean="0"/>
              <a:t>上傳自己</a:t>
            </a:r>
            <a:r>
              <a:rPr lang="zh-TW" altLang="en-US" sz="2400" dirty="0"/>
              <a:t>的 </a:t>
            </a:r>
            <a:r>
              <a:rPr lang="en-US" altLang="zh-TW" sz="2400" dirty="0"/>
              <a:t>SSL </a:t>
            </a:r>
            <a:r>
              <a:rPr lang="zh-TW" altLang="en-US" sz="2400" dirty="0"/>
              <a:t>憑證</a:t>
            </a:r>
            <a:r>
              <a:rPr lang="zh-TW" altLang="en-US" sz="2400" dirty="0" smtClean="0"/>
              <a:t>。</a:t>
            </a:r>
            <a:endParaRPr lang="en-US" altLang="zh-TW" sz="2000" dirty="0" smtClean="0"/>
          </a:p>
          <a:p>
            <a:pPr lvl="1"/>
            <a:endParaRPr kumimoji="1" lang="en-US" altLang="zh-TW" sz="2000" dirty="0" smtClean="0"/>
          </a:p>
          <a:p>
            <a:endParaRPr kumimoji="1" lang="en-US" altLang="zh-TW" sz="20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7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Simple </a:t>
            </a:r>
            <a:r>
              <a:rPr lang="en-US" altLang="zh-TW" dirty="0"/>
              <a:t>Queue Service (SQS)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提供 </a:t>
            </a:r>
            <a:r>
              <a:rPr lang="en-US" altLang="zh-TW" sz="2400" dirty="0"/>
              <a:t>Managed message queuing service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主要用來將 </a:t>
            </a:r>
            <a:r>
              <a:rPr lang="en-US" altLang="zh-TW" sz="2400" dirty="0"/>
              <a:t>Service components </a:t>
            </a:r>
            <a:r>
              <a:rPr lang="zh-TW" altLang="en-US" sz="2400" dirty="0"/>
              <a:t>做 </a:t>
            </a:r>
            <a:r>
              <a:rPr lang="en-US" altLang="zh-TW" sz="2400" dirty="0"/>
              <a:t>decouple </a:t>
            </a:r>
            <a:r>
              <a:rPr lang="zh-TW" altLang="en-US" sz="2400" dirty="0"/>
              <a:t>的實作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沒有</a:t>
            </a:r>
            <a:r>
              <a:rPr lang="zh-TW" altLang="en-US" sz="2400" dirty="0"/>
              <a:t>提供 </a:t>
            </a:r>
            <a:r>
              <a:rPr lang="en-US" altLang="zh-TW" sz="2400" dirty="0"/>
              <a:t>message </a:t>
            </a:r>
            <a:r>
              <a:rPr lang="en-US" altLang="zh-TW" sz="2400" dirty="0" smtClean="0"/>
              <a:t>push</a:t>
            </a:r>
            <a:r>
              <a:rPr lang="zh-TW" altLang="en-US" sz="2400" dirty="0" smtClean="0"/>
              <a:t>，</a:t>
            </a:r>
            <a:r>
              <a:rPr lang="en-US" altLang="zh-TW" sz="2400" dirty="0"/>
              <a:t>consumer </a:t>
            </a:r>
            <a:r>
              <a:rPr lang="zh-TW" altLang="en-US" sz="2400" dirty="0"/>
              <a:t>必須要自己來 </a:t>
            </a:r>
            <a:r>
              <a:rPr lang="en-US" altLang="zh-TW" sz="2400" dirty="0"/>
              <a:t>pull</a:t>
            </a:r>
            <a:r>
              <a:rPr lang="zh-TW" altLang="en-US" sz="2400" dirty="0"/>
              <a:t>。 </a:t>
            </a:r>
            <a:endParaRPr lang="en-US" altLang="zh-TW" sz="2400" dirty="0" smtClean="0"/>
          </a:p>
          <a:p>
            <a:r>
              <a:rPr lang="en-US" altLang="zh-TW" sz="2400" dirty="0"/>
              <a:t>Message </a:t>
            </a:r>
            <a:r>
              <a:rPr lang="zh-TW" altLang="en-US" sz="2400" dirty="0"/>
              <a:t>在 </a:t>
            </a:r>
            <a:r>
              <a:rPr lang="en-US" altLang="zh-TW" sz="2400" dirty="0"/>
              <a:t>Queue </a:t>
            </a:r>
            <a:r>
              <a:rPr lang="zh-TW" altLang="en-US" sz="2400" dirty="0"/>
              <a:t>中的存活</a:t>
            </a:r>
            <a:r>
              <a:rPr lang="zh-TW" altLang="en-US" sz="2400" dirty="0" smtClean="0"/>
              <a:t>時間為 </a:t>
            </a:r>
            <a:r>
              <a:rPr lang="en-US" altLang="zh-TW" sz="2400" dirty="0"/>
              <a:t>1 </a:t>
            </a:r>
            <a:r>
              <a:rPr lang="zh-TW" altLang="en-US" sz="2400" dirty="0"/>
              <a:t>小時 </a:t>
            </a:r>
            <a:r>
              <a:rPr lang="en-US" altLang="zh-TW" sz="2400" dirty="0"/>
              <a:t>~ 14 </a:t>
            </a:r>
            <a:r>
              <a:rPr lang="zh-TW" altLang="en-US" sz="2400" dirty="0"/>
              <a:t>天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/>
              <a:t>Message </a:t>
            </a:r>
            <a:r>
              <a:rPr lang="zh-TW" altLang="en-US" sz="2400" dirty="0"/>
              <a:t>只有在超過 </a:t>
            </a:r>
            <a:r>
              <a:rPr lang="en-US" altLang="zh-TW" sz="2400" dirty="0"/>
              <a:t>Queue 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最大存活時間或是被指定刪除才會消失。</a:t>
            </a:r>
            <a:endParaRPr kumimoji="1" lang="en-US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Notification Service (SNS)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提供 </a:t>
            </a:r>
            <a:r>
              <a:rPr lang="en-US" altLang="zh-TW" sz="2400" dirty="0"/>
              <a:t>Managed  </a:t>
            </a:r>
            <a:r>
              <a:rPr lang="zh-TW" altLang="en-US" sz="2400" dirty="0"/>
              <a:t>訊息推送服務 。</a:t>
            </a:r>
            <a:endParaRPr lang="en-US" altLang="zh-TW" sz="2400" dirty="0"/>
          </a:p>
          <a:p>
            <a:r>
              <a:rPr lang="zh-TW" altLang="en-US" sz="2400" dirty="0" smtClean="0"/>
              <a:t>沒有 </a:t>
            </a:r>
            <a:r>
              <a:rPr lang="en-US" altLang="zh-TW" sz="2400" dirty="0" smtClean="0"/>
              <a:t>pull </a:t>
            </a:r>
            <a:r>
              <a:rPr lang="zh-TW" altLang="en-US" sz="2400" dirty="0" smtClean="0"/>
              <a:t>功能</a:t>
            </a:r>
            <a:r>
              <a:rPr lang="zh-TW" altLang="en-US" sz="2400" dirty="0"/>
              <a:t>，</a:t>
            </a:r>
            <a:r>
              <a:rPr lang="en-US" altLang="zh-TW" sz="2400" dirty="0" err="1" smtClean="0"/>
              <a:t>susbscriber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須等候 </a:t>
            </a:r>
            <a:r>
              <a:rPr lang="en-US" altLang="zh-TW" sz="2400" dirty="0"/>
              <a:t>publish </a:t>
            </a:r>
            <a:r>
              <a:rPr lang="zh-TW" altLang="en-US" sz="2400" dirty="0"/>
              <a:t>端 </a:t>
            </a:r>
            <a:r>
              <a:rPr lang="en-US" altLang="zh-TW" sz="2400" dirty="0"/>
              <a:t>push message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/>
              <a:t>SNS </a:t>
            </a:r>
            <a:r>
              <a:rPr lang="en-US" altLang="zh-TW" sz="2400" dirty="0" smtClean="0"/>
              <a:t>Target</a:t>
            </a:r>
          </a:p>
          <a:p>
            <a:pPr lvl="1"/>
            <a:r>
              <a:rPr lang="en-US" altLang="zh-TW" sz="2200" dirty="0"/>
              <a:t>Mobile devices push </a:t>
            </a:r>
            <a:r>
              <a:rPr lang="en-US" altLang="zh-TW" sz="2200" dirty="0" smtClean="0"/>
              <a:t>notifications</a:t>
            </a:r>
          </a:p>
          <a:p>
            <a:pPr lvl="2"/>
            <a:r>
              <a:rPr lang="en-US" altLang="zh-TW" sz="2200" dirty="0"/>
              <a:t>Apple</a:t>
            </a:r>
            <a:r>
              <a:rPr lang="zh-TW" altLang="en-US" sz="2200" dirty="0"/>
              <a:t>、</a:t>
            </a:r>
            <a:r>
              <a:rPr lang="en-US" altLang="zh-TW" sz="2200" dirty="0"/>
              <a:t>Google</a:t>
            </a:r>
            <a:r>
              <a:rPr lang="zh-TW" altLang="en-US" sz="2200" dirty="0"/>
              <a:t>、</a:t>
            </a:r>
            <a:r>
              <a:rPr lang="en-US" altLang="zh-TW" sz="2200" dirty="0"/>
              <a:t>Fire OS</a:t>
            </a:r>
            <a:r>
              <a:rPr lang="zh-TW" altLang="en-US" sz="2200" dirty="0"/>
              <a:t>、</a:t>
            </a:r>
            <a:r>
              <a:rPr lang="en-US" altLang="zh-TW" sz="2200" dirty="0"/>
              <a:t>Windows devices</a:t>
            </a:r>
            <a:r>
              <a:rPr lang="zh-TW" altLang="en-US" sz="2200" dirty="0"/>
              <a:t>、</a:t>
            </a:r>
            <a:r>
              <a:rPr lang="en-US" altLang="zh-TW" sz="2200" dirty="0"/>
              <a:t>Android devices </a:t>
            </a:r>
            <a:r>
              <a:rPr lang="zh-TW" altLang="en-US" sz="2200" dirty="0"/>
              <a:t>及 </a:t>
            </a:r>
            <a:r>
              <a:rPr lang="en-US" altLang="zh-TW" sz="2200" dirty="0"/>
              <a:t>Baidu Cloud Push</a:t>
            </a:r>
            <a:r>
              <a:rPr lang="zh-TW" altLang="en-US" sz="2200" dirty="0"/>
              <a:t>。</a:t>
            </a:r>
            <a:endParaRPr lang="en-US" altLang="zh-TW" sz="2200" dirty="0" smtClean="0"/>
          </a:p>
          <a:p>
            <a:pPr lvl="1"/>
            <a:r>
              <a:rPr lang="en-US" altLang="zh-TW" sz="2200" dirty="0"/>
              <a:t>SMS text </a:t>
            </a:r>
            <a:r>
              <a:rPr lang="en-US" altLang="zh-TW" sz="2200" dirty="0" smtClean="0"/>
              <a:t>message</a:t>
            </a:r>
          </a:p>
          <a:p>
            <a:pPr lvl="1"/>
            <a:r>
              <a:rPr lang="en-US" altLang="zh-TW" sz="2200" dirty="0" smtClean="0"/>
              <a:t>Email</a:t>
            </a:r>
          </a:p>
          <a:p>
            <a:pPr lvl="1"/>
            <a:r>
              <a:rPr lang="en-US" altLang="zh-TW" sz="2200" dirty="0" smtClean="0"/>
              <a:t>SQS</a:t>
            </a:r>
          </a:p>
          <a:p>
            <a:pPr lvl="1"/>
            <a:r>
              <a:rPr lang="en-US" altLang="zh-TW" sz="2200" dirty="0"/>
              <a:t>Any http(s) </a:t>
            </a:r>
            <a:r>
              <a:rPr lang="en-US" altLang="zh-TW" sz="2200" dirty="0" smtClean="0"/>
              <a:t>endpoint</a:t>
            </a:r>
          </a:p>
          <a:p>
            <a:pPr lvl="1"/>
            <a:r>
              <a:rPr lang="en-US" altLang="zh-TW" sz="2200" dirty="0"/>
              <a:t>Lambda function</a:t>
            </a:r>
            <a:endParaRPr kumimoji="1" lang="en-US" altLang="zh-TW" sz="2200" b="1" dirty="0"/>
          </a:p>
        </p:txBody>
      </p:sp>
    </p:spTree>
    <p:extLst>
      <p:ext uri="{BB962C8B-B14F-4D97-AF65-F5344CB8AC3E}">
        <p14:creationId xmlns:p14="http://schemas.microsoft.com/office/powerpoint/2010/main" val="2316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More Application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 smtClean="0"/>
              <a:t>CloudFormation</a:t>
            </a:r>
            <a:endParaRPr kumimoji="1" lang="en-US" altLang="zh-TW" dirty="0" smtClean="0"/>
          </a:p>
          <a:p>
            <a:pPr lvl="1"/>
            <a:r>
              <a:rPr lang="zh-TW" altLang="en-US" dirty="0"/>
              <a:t>定義 </a:t>
            </a:r>
            <a:r>
              <a:rPr lang="en-US" altLang="zh-TW" dirty="0"/>
              <a:t>AWS Resources Template</a:t>
            </a:r>
            <a:r>
              <a:rPr lang="zh-TW" altLang="en-US" dirty="0"/>
              <a:t>，使 </a:t>
            </a:r>
            <a:r>
              <a:rPr lang="en-US" altLang="zh-TW" dirty="0"/>
              <a:t>AWS </a:t>
            </a:r>
            <a:r>
              <a:rPr lang="zh-TW" altLang="en-US" dirty="0"/>
              <a:t>可依據此 </a:t>
            </a:r>
            <a:r>
              <a:rPr lang="en-US" altLang="zh-TW" dirty="0"/>
              <a:t>Template </a:t>
            </a:r>
            <a:r>
              <a:rPr lang="zh-TW" altLang="en-US" dirty="0"/>
              <a:t>自動進行 </a:t>
            </a:r>
            <a:r>
              <a:rPr lang="en-US" altLang="zh-TW" dirty="0"/>
              <a:t>infrastructure </a:t>
            </a:r>
            <a:r>
              <a:rPr lang="zh-TW" altLang="en-US" dirty="0"/>
              <a:t>的建立。</a:t>
            </a:r>
            <a:endParaRPr kumimoji="1" lang="en-US" altLang="zh-TW" dirty="0"/>
          </a:p>
          <a:p>
            <a:r>
              <a:rPr kumimoji="1" lang="en-US" altLang="zh-TW" dirty="0"/>
              <a:t>Elastic </a:t>
            </a:r>
            <a:r>
              <a:rPr kumimoji="1" lang="en-US" altLang="zh-TW" dirty="0" err="1" smtClean="0"/>
              <a:t>BeansTalk</a:t>
            </a:r>
            <a:endParaRPr kumimoji="1" lang="en-US" altLang="zh-TW" dirty="0" smtClean="0"/>
          </a:p>
          <a:p>
            <a:pPr lvl="1"/>
            <a:r>
              <a:rPr lang="zh-TW" altLang="en-US" dirty="0" smtClean="0"/>
              <a:t>只需上傳應用程式，由 </a:t>
            </a:r>
            <a:r>
              <a:rPr lang="en-US" altLang="zh-TW" dirty="0" smtClean="0"/>
              <a:t>AWS </a:t>
            </a:r>
            <a:r>
              <a:rPr lang="zh-TW" altLang="en-US" dirty="0" smtClean="0"/>
              <a:t>自動處理環境建立的所有</a:t>
            </a:r>
            <a:r>
              <a:rPr lang="zh-TW" altLang="en-US" dirty="0"/>
              <a:t>細節，如資源佈建、負載平衡、自動擴展和監控。</a:t>
            </a:r>
            <a:endParaRPr kumimoji="1" lang="en-US" altLang="zh-TW" dirty="0"/>
          </a:p>
          <a:p>
            <a:r>
              <a:rPr kumimoji="1" lang="en-US" altLang="zh-TW" dirty="0" err="1" smtClean="0"/>
              <a:t>OpsWork</a:t>
            </a:r>
            <a:endParaRPr kumimoji="1" lang="en-US" altLang="zh-TW" dirty="0" smtClean="0"/>
          </a:p>
          <a:p>
            <a:pPr lvl="1"/>
            <a:r>
              <a:rPr lang="zh-TW" altLang="en-US" dirty="0"/>
              <a:t>支援透過 </a:t>
            </a:r>
            <a:r>
              <a:rPr lang="en-US" altLang="zh-TW" dirty="0"/>
              <a:t>Chef Recipes </a:t>
            </a:r>
            <a:r>
              <a:rPr lang="zh-TW" altLang="en-US" dirty="0"/>
              <a:t>來達到更高度的環境部屬自動化。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13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More Application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CloudWatch</a:t>
            </a:r>
            <a:endParaRPr kumimoji="1" lang="en-US" altLang="zh-TW" dirty="0" smtClean="0"/>
          </a:p>
          <a:p>
            <a:pPr lvl="1"/>
            <a:r>
              <a:rPr lang="zh-TW" altLang="en-US" dirty="0"/>
              <a:t>監控、管理及推送各項 </a:t>
            </a:r>
            <a:r>
              <a:rPr lang="en-US" altLang="zh-TW" dirty="0"/>
              <a:t>AWS </a:t>
            </a:r>
            <a:r>
              <a:rPr lang="zh-TW" altLang="en-US" dirty="0"/>
              <a:t>的 </a:t>
            </a:r>
            <a:r>
              <a:rPr lang="en-US" altLang="zh-TW" dirty="0"/>
              <a:t>Metrics</a:t>
            </a:r>
            <a:r>
              <a:rPr lang="zh-TW" altLang="en-US" dirty="0"/>
              <a:t>，並可依據取得的 </a:t>
            </a:r>
            <a:r>
              <a:rPr lang="en-US" altLang="zh-TW" dirty="0"/>
              <a:t>Metrics </a:t>
            </a:r>
            <a:r>
              <a:rPr lang="zh-TW" altLang="en-US" dirty="0"/>
              <a:t>設定 </a:t>
            </a:r>
            <a:r>
              <a:rPr lang="en-US" altLang="zh-TW" dirty="0"/>
              <a:t>Alarm</a:t>
            </a:r>
            <a:r>
              <a:rPr lang="zh-TW" altLang="en-US" dirty="0"/>
              <a:t>。</a:t>
            </a:r>
            <a:endParaRPr kumimoji="1" lang="en-US" altLang="zh-TW" dirty="0"/>
          </a:p>
          <a:p>
            <a:r>
              <a:rPr kumimoji="1" lang="en-US" altLang="zh-TW" dirty="0" err="1" smtClean="0"/>
              <a:t>CloudTrail</a:t>
            </a:r>
            <a:endParaRPr kumimoji="1" lang="en-US" altLang="zh-TW" dirty="0" smtClean="0"/>
          </a:p>
          <a:p>
            <a:pPr lvl="1"/>
            <a:r>
              <a:rPr lang="zh-TW" altLang="en-US" dirty="0" smtClean="0"/>
              <a:t>記錄大部份 </a:t>
            </a:r>
            <a:r>
              <a:rPr lang="en-US" altLang="zh-TW" dirty="0"/>
              <a:t>AWS API </a:t>
            </a:r>
            <a:r>
              <a:rPr lang="zh-TW" altLang="en-US" dirty="0"/>
              <a:t>的存取動作，包含透過 </a:t>
            </a:r>
            <a:r>
              <a:rPr lang="en-US" altLang="zh-TW" dirty="0"/>
              <a:t>Management Console</a:t>
            </a:r>
            <a:r>
              <a:rPr lang="zh-TW" altLang="en-US" dirty="0"/>
              <a:t>、</a:t>
            </a:r>
            <a:r>
              <a:rPr lang="en-US" altLang="zh-TW" dirty="0"/>
              <a:t>Command Line</a:t>
            </a:r>
            <a:r>
              <a:rPr lang="zh-TW" altLang="en-US" dirty="0"/>
              <a:t>、</a:t>
            </a:r>
            <a:r>
              <a:rPr lang="en-US" altLang="zh-TW" dirty="0"/>
              <a:t>SDK </a:t>
            </a:r>
            <a:r>
              <a:rPr lang="zh-TW" altLang="en-US" dirty="0"/>
              <a:t>等。</a:t>
            </a:r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39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Learning More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2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On-Demand Instance</a:t>
            </a:r>
            <a:endParaRPr lang="en-US" altLang="zh-TW" dirty="0"/>
          </a:p>
          <a:p>
            <a:pPr lvl="1"/>
            <a:r>
              <a:rPr lang="zh-TW" altLang="en-US" sz="2000" dirty="0"/>
              <a:t>以每小時計價，用多少算多少，並依照定價付錢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不滿一小時也以一小時計。</a:t>
            </a:r>
            <a:endParaRPr lang="en-US" altLang="zh-TW" sz="2000" dirty="0"/>
          </a:p>
          <a:p>
            <a:r>
              <a:rPr lang="en-US" altLang="zh-TW" dirty="0" smtClean="0"/>
              <a:t>Reserved Instance</a:t>
            </a:r>
            <a:endParaRPr lang="en-US" altLang="zh-TW" dirty="0"/>
          </a:p>
          <a:p>
            <a:pPr lvl="1"/>
            <a:r>
              <a:rPr lang="zh-TW" altLang="en-US" sz="2000" dirty="0"/>
              <a:t>簽訂一年或三年的合約，並依照預付多少訂金，</a:t>
            </a:r>
            <a:r>
              <a:rPr lang="zh-TW" altLang="en-US" sz="2000" dirty="0" smtClean="0"/>
              <a:t>可以得到</a:t>
            </a:r>
            <a:r>
              <a:rPr lang="en-US" altLang="zh-TW" sz="2000" dirty="0" smtClean="0"/>
              <a:t> </a:t>
            </a:r>
            <a:r>
              <a:rPr lang="mr-IN" altLang="zh-TW" sz="2000" dirty="0" smtClean="0"/>
              <a:t>30</a:t>
            </a:r>
            <a:r>
              <a:rPr lang="mr-IN" altLang="zh-TW" sz="2000" dirty="0"/>
              <a:t>% </a:t>
            </a:r>
            <a:r>
              <a:rPr lang="en-US" altLang="zh-TW" sz="2000" dirty="0" smtClean="0"/>
              <a:t>~</a:t>
            </a:r>
            <a:r>
              <a:rPr lang="mr-IN" altLang="zh-TW" sz="2000" dirty="0" smtClean="0"/>
              <a:t> </a:t>
            </a:r>
            <a:r>
              <a:rPr lang="mr-IN" altLang="zh-TW" sz="2000" dirty="0"/>
              <a:t>70</a:t>
            </a:r>
            <a:r>
              <a:rPr lang="mr-IN" altLang="zh-TW" sz="2000" dirty="0" smtClean="0"/>
              <a:t>%</a:t>
            </a:r>
            <a:r>
              <a:rPr lang="zh-TW" altLang="en-US" sz="2000" dirty="0"/>
              <a:t>的折扣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it-IT" sz="2000" dirty="0"/>
              <a:t>不能跨 </a:t>
            </a:r>
            <a:r>
              <a:rPr lang="it-IT" altLang="zh-TW" sz="2000" dirty="0" err="1"/>
              <a:t>Region</a:t>
            </a:r>
            <a:r>
              <a:rPr lang="it-IT" altLang="zh-TW" sz="2000" dirty="0"/>
              <a:t> </a:t>
            </a:r>
            <a:r>
              <a:rPr lang="zh-TW" altLang="it-IT" sz="2000" dirty="0" smtClean="0"/>
              <a:t>使用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無法中途終止</a:t>
            </a:r>
            <a:r>
              <a:rPr lang="zh-TW" altLang="en-US" sz="2000" dirty="0" smtClean="0"/>
              <a:t>合約。</a:t>
            </a:r>
            <a:endParaRPr lang="en-US" altLang="zh-TW" sz="2000" dirty="0"/>
          </a:p>
          <a:p>
            <a:r>
              <a:rPr lang="en-US" altLang="zh-TW" dirty="0" smtClean="0"/>
              <a:t>Spot Instance</a:t>
            </a:r>
          </a:p>
          <a:p>
            <a:pPr lvl="1"/>
            <a:r>
              <a:rPr lang="zh-TW" altLang="en-US" sz="2000" dirty="0"/>
              <a:t>以競標的方式來</a:t>
            </a:r>
            <a:r>
              <a:rPr lang="zh-TW" altLang="en-US" sz="2000" dirty="0" smtClean="0"/>
              <a:t>取得目前閒置的 </a:t>
            </a:r>
            <a:r>
              <a:rPr lang="en-US" altLang="zh-TW" sz="2000" dirty="0" smtClean="0"/>
              <a:t>EC2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以 </a:t>
            </a:r>
            <a:r>
              <a:rPr lang="en-US" altLang="zh-TW" sz="2000" dirty="0" smtClean="0"/>
              <a:t>Bid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Price </a:t>
            </a:r>
            <a:r>
              <a:rPr lang="zh-TW" altLang="en-US" sz="2000" dirty="0" smtClean="0"/>
              <a:t>來設定可以接受的最高每小時價格。</a:t>
            </a:r>
            <a:endParaRPr lang="en-US" altLang="zh-TW" sz="2000" dirty="0" smtClean="0"/>
          </a:p>
          <a:p>
            <a:pPr lvl="1"/>
            <a:r>
              <a:rPr lang="zh-TW" altLang="mr-IN" sz="2000" dirty="0" smtClean="0"/>
              <a:t>一般</a:t>
            </a:r>
            <a:r>
              <a:rPr lang="zh-TW" altLang="mr-IN" sz="2000" dirty="0"/>
              <a:t>可以節省 </a:t>
            </a:r>
            <a:r>
              <a:rPr lang="mr-IN" altLang="zh-TW" sz="2000" dirty="0"/>
              <a:t>50% ~ 90%</a:t>
            </a:r>
            <a:r>
              <a:rPr lang="zh-TW" altLang="mr-IN" sz="2000" dirty="0"/>
              <a:t>。</a:t>
            </a:r>
            <a:endParaRPr lang="en-US" altLang="zh-TW" sz="20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EC2 Options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Spot Instance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只會收取不高於 </a:t>
            </a:r>
            <a:r>
              <a:rPr lang="en-US" altLang="zh-TW" dirty="0"/>
              <a:t>Bid </a:t>
            </a:r>
            <a:r>
              <a:rPr lang="zh-TW" altLang="en-US" dirty="0"/>
              <a:t>的目前價格，如果價格一直往下掉，則可以付更少的錢</a:t>
            </a:r>
            <a:r>
              <a:rPr lang="zh-TW" altLang="en-US" dirty="0" smtClean="0"/>
              <a:t>。</a:t>
            </a:r>
            <a:endParaRPr kumimoji="1"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Bid </a:t>
            </a:r>
            <a:r>
              <a:rPr lang="zh-TW" altLang="en-US" dirty="0"/>
              <a:t>價格超過 </a:t>
            </a:r>
            <a:r>
              <a:rPr lang="en-US" altLang="zh-TW" dirty="0"/>
              <a:t>On-Demand</a:t>
            </a:r>
            <a:r>
              <a:rPr lang="zh-TW" altLang="en-US" dirty="0"/>
              <a:t>，則 </a:t>
            </a:r>
            <a:r>
              <a:rPr lang="en-US" altLang="zh-TW" dirty="0"/>
              <a:t>AWS </a:t>
            </a:r>
            <a:r>
              <a:rPr lang="zh-TW" altLang="en-US" dirty="0"/>
              <a:t>是會收超過 </a:t>
            </a:r>
            <a:r>
              <a:rPr lang="en-US" altLang="zh-TW" dirty="0"/>
              <a:t>On-Demand </a:t>
            </a:r>
            <a:r>
              <a:rPr lang="zh-TW" altLang="en-US" dirty="0"/>
              <a:t>的錢，直到碰到 </a:t>
            </a:r>
            <a:r>
              <a:rPr lang="en-US" altLang="zh-TW" dirty="0"/>
              <a:t>Bid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被 </a:t>
            </a:r>
            <a:r>
              <a:rPr lang="en-US" altLang="zh-TW" dirty="0"/>
              <a:t>AWS </a:t>
            </a:r>
            <a:r>
              <a:rPr lang="en-US" altLang="zh-TW" dirty="0" smtClean="0"/>
              <a:t>Terminate </a:t>
            </a:r>
            <a:r>
              <a:rPr lang="zh-TW" altLang="en-US" dirty="0"/>
              <a:t>的 </a:t>
            </a:r>
            <a:r>
              <a:rPr lang="en-US" altLang="zh-TW" dirty="0"/>
              <a:t>spot</a:t>
            </a:r>
            <a:r>
              <a:rPr lang="zh-TW" altLang="en-US" dirty="0"/>
              <a:t>，若使用不滿一小時，則不須付該小時的</a:t>
            </a:r>
            <a:r>
              <a:rPr lang="zh-TW" altLang="en-US" dirty="0" smtClean="0"/>
              <a:t>費用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4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Storage Options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Simple Storage Service (S3)</a:t>
            </a:r>
          </a:p>
          <a:p>
            <a:pPr lvl="1"/>
            <a:r>
              <a:rPr lang="zh-TW" altLang="en-US" sz="2000" dirty="0" smtClean="0"/>
              <a:t>無</a:t>
            </a:r>
            <a:r>
              <a:rPr lang="zh-TW" altLang="en-US" sz="2000" smtClean="0"/>
              <a:t>空間上限的 </a:t>
            </a:r>
            <a:r>
              <a:rPr lang="en-US" altLang="zh-TW" sz="2000" dirty="0" smtClean="0"/>
              <a:t>Object-level Storage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每個 </a:t>
            </a:r>
            <a:r>
              <a:rPr lang="en-US" altLang="zh-TW" sz="2000" dirty="0"/>
              <a:t>Object</a:t>
            </a:r>
            <a:r>
              <a:rPr lang="zh-TW" altLang="en-US" sz="2000" dirty="0"/>
              <a:t> 最大 </a:t>
            </a:r>
            <a:r>
              <a:rPr lang="en-US" altLang="zh-TW" sz="2000" dirty="0"/>
              <a:t>5TB</a:t>
            </a:r>
            <a:r>
              <a:rPr lang="zh-TW" altLang="en-US" sz="2000" dirty="0"/>
              <a:t>，空間價格用多少算多少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提供 </a:t>
            </a:r>
            <a:r>
              <a:rPr lang="en-US" altLang="zh-TW" sz="2000" dirty="0"/>
              <a:t>REST </a:t>
            </a:r>
            <a:r>
              <a:rPr lang="zh-TW" altLang="en-US" sz="2000" dirty="0"/>
              <a:t>及 </a:t>
            </a:r>
            <a:r>
              <a:rPr lang="en-US" altLang="zh-TW" sz="2000" dirty="0"/>
              <a:t>SOAP </a:t>
            </a:r>
            <a:r>
              <a:rPr lang="zh-TW" altLang="en-US" sz="2000" dirty="0"/>
              <a:t>的 </a:t>
            </a:r>
            <a:r>
              <a:rPr lang="en-US" altLang="zh-TW" sz="2000" dirty="0"/>
              <a:t>interface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kumimoji="1" lang="en-US" altLang="zh-TW" dirty="0" smtClean="0"/>
              <a:t>Elastic Block Storage (EBS)</a:t>
            </a:r>
          </a:p>
          <a:p>
            <a:pPr lvl="1"/>
            <a:r>
              <a:rPr lang="zh-TW" altLang="en-US" sz="2000" dirty="0" smtClean="0"/>
              <a:t>提供 </a:t>
            </a:r>
            <a:r>
              <a:rPr lang="en-US" altLang="zh-TW" sz="2000" dirty="0"/>
              <a:t>1G ~ 16T </a:t>
            </a:r>
            <a:r>
              <a:rPr lang="zh-TW" altLang="en-US" sz="2000" dirty="0"/>
              <a:t>的 </a:t>
            </a:r>
            <a:r>
              <a:rPr lang="en-US" altLang="zh-TW" sz="2000" dirty="0"/>
              <a:t>block-level </a:t>
            </a:r>
            <a:r>
              <a:rPr lang="en-US" altLang="zh-TW" sz="2000" dirty="0" smtClean="0"/>
              <a:t>storage</a:t>
            </a:r>
            <a:r>
              <a:rPr lang="zh-TW" altLang="en-US" sz="2000" dirty="0" smtClean="0"/>
              <a:t>，依照</a:t>
            </a:r>
            <a:r>
              <a:rPr lang="en-US" altLang="zh-TW" sz="2000" dirty="0" smtClean="0"/>
              <a:t> provision </a:t>
            </a:r>
            <a:r>
              <a:rPr lang="zh-TW" altLang="en-US" sz="2000" dirty="0" smtClean="0"/>
              <a:t>的大小計價。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只</a:t>
            </a:r>
            <a:r>
              <a:rPr lang="zh-TW" altLang="en-US" sz="2000" dirty="0"/>
              <a:t>能同時被一個 </a:t>
            </a:r>
            <a:r>
              <a:rPr lang="en-US" altLang="zh-TW" sz="2000" dirty="0"/>
              <a:t>EC2 </a:t>
            </a:r>
            <a:r>
              <a:rPr lang="zh-TW" altLang="en-US" sz="2000" dirty="0"/>
              <a:t>掛載，</a:t>
            </a:r>
            <a:r>
              <a:rPr lang="zh-TW" altLang="en-US" sz="2000" dirty="0" smtClean="0"/>
              <a:t>但 </a:t>
            </a:r>
            <a:r>
              <a:rPr lang="en-US" altLang="zh-TW" sz="2000" dirty="0"/>
              <a:t>EC2 </a:t>
            </a:r>
            <a:r>
              <a:rPr lang="zh-TW" altLang="en-US" sz="2000" dirty="0"/>
              <a:t>可以同時掛載好幾個 </a:t>
            </a:r>
            <a:r>
              <a:rPr lang="en-US" altLang="zh-TW" sz="2000" dirty="0"/>
              <a:t>EBS</a:t>
            </a:r>
            <a:r>
              <a:rPr lang="zh-TW" altLang="en-US" sz="2000" dirty="0"/>
              <a:t>。</a:t>
            </a:r>
            <a:endParaRPr kumimoji="1" lang="en-US" altLang="zh-TW" sz="2000" dirty="0"/>
          </a:p>
          <a:p>
            <a:r>
              <a:rPr kumimoji="1" lang="en-US" altLang="zh-TW" dirty="0" smtClean="0"/>
              <a:t>Glacier</a:t>
            </a:r>
          </a:p>
          <a:p>
            <a:pPr lvl="1"/>
            <a:r>
              <a:rPr lang="zh-TW" altLang="en-US" sz="2000" dirty="0"/>
              <a:t>提供極低成本的資料歸存檔 </a:t>
            </a:r>
            <a:r>
              <a:rPr lang="en-US" altLang="zh-TW" sz="2000" dirty="0"/>
              <a:t>(Archive) </a:t>
            </a:r>
            <a:r>
              <a:rPr lang="zh-TW" altLang="en-US" sz="2000" dirty="0"/>
              <a:t>或備份 </a:t>
            </a:r>
            <a:r>
              <a:rPr lang="en-US" altLang="zh-TW" sz="2000" dirty="0"/>
              <a:t>(Backup)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每</a:t>
            </a:r>
            <a:r>
              <a:rPr lang="zh-TW" altLang="en-US" sz="2000" dirty="0"/>
              <a:t>個 </a:t>
            </a:r>
            <a:r>
              <a:rPr lang="en-US" altLang="zh-TW" sz="2000" dirty="0"/>
              <a:t>Archive </a:t>
            </a:r>
            <a:r>
              <a:rPr lang="zh-TW" altLang="en-US" sz="2000" dirty="0"/>
              <a:t>最大 </a:t>
            </a:r>
            <a:r>
              <a:rPr lang="en-US" altLang="zh-TW" sz="2000" dirty="0" smtClean="0"/>
              <a:t>40TB</a:t>
            </a:r>
            <a:r>
              <a:rPr lang="zh-TW" altLang="en-US" sz="2000" dirty="0" smtClean="0"/>
              <a:t>，空間價格用多少算多少。</a:t>
            </a:r>
            <a:endParaRPr lang="en-US" altLang="zh-TW" sz="2000" dirty="0" smtClean="0"/>
          </a:p>
          <a:p>
            <a:pPr lvl="1"/>
            <a:r>
              <a:rPr kumimoji="1" lang="zh-TW" altLang="en-US" sz="2000" dirty="0" smtClean="0"/>
              <a:t>取回檔案需要 </a:t>
            </a:r>
            <a:r>
              <a:rPr kumimoji="1" lang="en-US" altLang="zh-TW" sz="2000" dirty="0" smtClean="0"/>
              <a:t>3 ~ 5 </a:t>
            </a:r>
            <a:r>
              <a:rPr kumimoji="1" lang="zh-TW" altLang="en-US" sz="2000" dirty="0" smtClean="0"/>
              <a:t>個小時。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22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S3 Tiers / Classes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zh-TW" altLang="en-US" dirty="0"/>
              <a:t>一般</a:t>
            </a:r>
            <a:r>
              <a:rPr lang="zh-TW" altLang="en-US" dirty="0" smtClean="0"/>
              <a:t>用途</a:t>
            </a:r>
            <a:endParaRPr lang="en-US" altLang="zh-TW" dirty="0" smtClean="0"/>
          </a:p>
          <a:p>
            <a:pPr lvl="1"/>
            <a:r>
              <a:rPr lang="en-US" altLang="zh-TW" sz="2000" dirty="0"/>
              <a:t>Provide 99.99% availability and 99.999999999% </a:t>
            </a:r>
            <a:r>
              <a:rPr lang="en-US" altLang="zh-TW" sz="2000" dirty="0" smtClean="0"/>
              <a:t>durability</a:t>
            </a:r>
            <a:r>
              <a:rPr lang="zh-TW" altLang="en-US" sz="2000" dirty="0" smtClean="0"/>
              <a:t>。</a:t>
            </a:r>
            <a:endParaRPr kumimoji="1" lang="en-US" altLang="zh-TW" sz="2000" dirty="0"/>
          </a:p>
          <a:p>
            <a:r>
              <a:rPr lang="zh-TW" altLang="en-US" dirty="0"/>
              <a:t>低冗餘</a:t>
            </a:r>
            <a:r>
              <a:rPr lang="zh-TW" altLang="en-US" dirty="0" smtClean="0"/>
              <a:t>儲存 </a:t>
            </a:r>
            <a:r>
              <a:rPr lang="en-US" altLang="zh-TW" dirty="0" smtClean="0"/>
              <a:t>Reduced </a:t>
            </a:r>
            <a:r>
              <a:rPr lang="en-US" altLang="zh-TW" dirty="0"/>
              <a:t>Redundancy Storage </a:t>
            </a:r>
            <a:r>
              <a:rPr lang="en-US" altLang="zh-TW" dirty="0" smtClean="0"/>
              <a:t>(RRS)</a:t>
            </a:r>
          </a:p>
          <a:p>
            <a:pPr lvl="1"/>
            <a:r>
              <a:rPr lang="en-US" altLang="zh-TW" sz="2000" dirty="0"/>
              <a:t>Provide 99.99% availability and 99.99% </a:t>
            </a:r>
            <a:r>
              <a:rPr lang="en-US" altLang="zh-TW" sz="2000" dirty="0" smtClean="0"/>
              <a:t>durability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平均年物件遺失率預計為 </a:t>
            </a:r>
            <a:r>
              <a:rPr lang="en-US" altLang="zh-TW" sz="2000" dirty="0"/>
              <a:t>0.01</a:t>
            </a:r>
            <a:r>
              <a:rPr lang="en-US" altLang="zh-TW" sz="2000" dirty="0" smtClean="0"/>
              <a:t>%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設計能夠承受單一設施中的資料</a:t>
            </a:r>
            <a:r>
              <a:rPr lang="zh-TW" altLang="en-US" sz="2000" dirty="0" smtClean="0"/>
              <a:t>遺失。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適用於可以被重新產生檔案，例如縮圖。 </a:t>
            </a:r>
            <a:endParaRPr kumimoji="1" lang="en-US" altLang="zh-TW" sz="2000" dirty="0"/>
          </a:p>
          <a:p>
            <a:r>
              <a:rPr lang="zh-TW" altLang="en-US" dirty="0"/>
              <a:t>不常</a:t>
            </a:r>
            <a:r>
              <a:rPr lang="zh-TW" altLang="en-US" dirty="0" smtClean="0"/>
              <a:t>存取 </a:t>
            </a:r>
            <a:r>
              <a:rPr lang="en-US" altLang="zh-TW" dirty="0" smtClean="0"/>
              <a:t>Infrequently </a:t>
            </a:r>
            <a:r>
              <a:rPr lang="en-US" altLang="zh-TW" dirty="0"/>
              <a:t>Access </a:t>
            </a:r>
            <a:r>
              <a:rPr lang="en-US" altLang="zh-TW" dirty="0" smtClean="0"/>
              <a:t>(IA)</a:t>
            </a:r>
          </a:p>
          <a:p>
            <a:pPr lvl="1"/>
            <a:r>
              <a:rPr lang="en-US" altLang="zh-TW" sz="2000" dirty="0"/>
              <a:t>Provide 99.99% availability and 99.999999999% durability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lvl="1"/>
            <a:r>
              <a:rPr lang="zh-TW" altLang="en-US" sz="2000" dirty="0"/>
              <a:t>較低的儲存成本和較高</a:t>
            </a:r>
            <a:r>
              <a:rPr lang="zh-TW" altLang="en-US" sz="2000" dirty="0" smtClean="0"/>
              <a:t>的</a:t>
            </a:r>
            <a:r>
              <a:rPr lang="zh-TW" altLang="en-US" sz="2000" dirty="0" smtClean="0"/>
              <a:t>索取費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適合給較少存取頻率，但一旦需要時，能快速存取的檔案。</a:t>
            </a:r>
            <a:endParaRPr kumimoji="1" lang="en-US" altLang="zh-TW" sz="2000" dirty="0"/>
          </a:p>
          <a:p>
            <a:pPr lvl="1"/>
            <a:endParaRPr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4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S3 Feature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事件通知</a:t>
            </a:r>
          </a:p>
          <a:p>
            <a:r>
              <a:rPr lang="en-US" altLang="zh-TW" dirty="0" smtClean="0"/>
              <a:t>Cross-Origin </a:t>
            </a:r>
            <a:r>
              <a:rPr lang="en-US" altLang="zh-TW" dirty="0"/>
              <a:t>Resource </a:t>
            </a:r>
            <a:r>
              <a:rPr lang="en-US" altLang="zh-TW" dirty="0" smtClean="0"/>
              <a:t>Sharing</a:t>
            </a:r>
          </a:p>
          <a:p>
            <a:r>
              <a:rPr lang="zh-TW" altLang="en-US" dirty="0"/>
              <a:t>版本控制</a:t>
            </a:r>
          </a:p>
          <a:p>
            <a:r>
              <a:rPr lang="zh-TW" altLang="en-US" dirty="0" smtClean="0"/>
              <a:t>跨</a:t>
            </a:r>
            <a:r>
              <a:rPr lang="zh-TW" altLang="en-US" dirty="0"/>
              <a:t>區域複寫</a:t>
            </a:r>
          </a:p>
          <a:p>
            <a:r>
              <a:rPr lang="zh-TW" altLang="en-US" dirty="0"/>
              <a:t>資料生命週期管理</a:t>
            </a:r>
          </a:p>
          <a:p>
            <a:r>
              <a:rPr lang="en-US" altLang="zh-TW" dirty="0" smtClean="0"/>
              <a:t>Website </a:t>
            </a:r>
            <a:r>
              <a:rPr lang="en-US" altLang="zh-TW" dirty="0" smtClean="0"/>
              <a:t>Hosting</a:t>
            </a:r>
          </a:p>
          <a:p>
            <a:r>
              <a:rPr lang="en-US" altLang="zh-TW" dirty="0"/>
              <a:t>Transfer Acceleration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Database Options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Relational Database Service (RDS)</a:t>
            </a:r>
          </a:p>
          <a:p>
            <a:pPr lvl="1"/>
            <a:r>
              <a:rPr lang="zh-TW" altLang="en-US" sz="2200" dirty="0"/>
              <a:t>提供 </a:t>
            </a:r>
            <a:r>
              <a:rPr lang="en-US" altLang="zh-TW" sz="2200" dirty="0"/>
              <a:t>Managed SQL Database </a:t>
            </a:r>
            <a:r>
              <a:rPr lang="en-US" altLang="zh-TW" sz="2200" dirty="0" smtClean="0"/>
              <a:t>Service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/>
            <a:r>
              <a:rPr lang="zh-TW" altLang="de-DE" sz="2200" dirty="0" smtClean="0"/>
              <a:t>支援 </a:t>
            </a:r>
            <a:r>
              <a:rPr lang="de-DE" altLang="zh-TW" sz="2200" dirty="0" smtClean="0"/>
              <a:t>MySQL</a:t>
            </a:r>
            <a:r>
              <a:rPr lang="zh-TW" altLang="de-DE" sz="2200" dirty="0"/>
              <a:t>、</a:t>
            </a:r>
            <a:r>
              <a:rPr lang="de-DE" altLang="zh-TW" sz="2200" dirty="0" err="1"/>
              <a:t>MariaDB</a:t>
            </a:r>
            <a:r>
              <a:rPr lang="zh-TW" altLang="de-DE" sz="2200" dirty="0"/>
              <a:t>、</a:t>
            </a:r>
            <a:r>
              <a:rPr lang="de-DE" altLang="zh-TW" sz="2200" dirty="0" err="1" smtClean="0"/>
              <a:t>PostgreSQL</a:t>
            </a:r>
            <a:r>
              <a:rPr lang="zh-TW" altLang="de-DE" sz="2200" dirty="0"/>
              <a:t>、</a:t>
            </a:r>
            <a:r>
              <a:rPr lang="de-DE" altLang="zh-TW" sz="2200" dirty="0"/>
              <a:t>SQL Server</a:t>
            </a:r>
            <a:r>
              <a:rPr lang="zh-TW" altLang="de-DE" sz="2200" dirty="0"/>
              <a:t>、</a:t>
            </a:r>
            <a:r>
              <a:rPr lang="de-DE" altLang="zh-TW" sz="2200" dirty="0"/>
              <a:t>Oracle</a:t>
            </a:r>
            <a:r>
              <a:rPr lang="zh-TW" altLang="de-DE" sz="2200" dirty="0" smtClean="0"/>
              <a:t>、</a:t>
            </a:r>
            <a:r>
              <a:rPr lang="de-DE" altLang="zh-TW" sz="2200" dirty="0" smtClean="0"/>
              <a:t>Aurora</a:t>
            </a:r>
            <a:r>
              <a:rPr lang="zh-TW" altLang="de-DE" sz="2200" dirty="0"/>
              <a:t>。</a:t>
            </a:r>
            <a:endParaRPr kumimoji="1" lang="en-US" altLang="zh-TW" sz="2200" dirty="0"/>
          </a:p>
          <a:p>
            <a:r>
              <a:rPr kumimoji="1" lang="en-US" altLang="zh-TW" dirty="0" err="1" smtClean="0"/>
              <a:t>DynamoDB</a:t>
            </a:r>
            <a:endParaRPr kumimoji="1" lang="en-US" altLang="zh-TW" dirty="0" smtClean="0"/>
          </a:p>
          <a:p>
            <a:pPr lvl="1"/>
            <a:r>
              <a:rPr lang="zh-TW" altLang="en-US" sz="2200" dirty="0"/>
              <a:t>提供 </a:t>
            </a:r>
            <a:r>
              <a:rPr lang="en-US" altLang="zh-TW" sz="2200" dirty="0"/>
              <a:t>Managed </a:t>
            </a:r>
            <a:r>
              <a:rPr lang="en-US" altLang="zh-TW" sz="2200" dirty="0" err="1"/>
              <a:t>noSQL</a:t>
            </a:r>
            <a:r>
              <a:rPr lang="en-US" altLang="zh-TW" sz="2200" dirty="0"/>
              <a:t> Database </a:t>
            </a:r>
            <a:r>
              <a:rPr lang="en-US" altLang="zh-TW" sz="2200" dirty="0" smtClean="0"/>
              <a:t>Service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/>
            <a:r>
              <a:rPr lang="zh-TW" altLang="en-US" sz="2200" dirty="0"/>
              <a:t>使用 </a:t>
            </a:r>
            <a:r>
              <a:rPr lang="en-US" altLang="zh-TW" sz="2200" dirty="0"/>
              <a:t>SSD </a:t>
            </a:r>
            <a:r>
              <a:rPr lang="zh-TW" altLang="en-US" sz="2200" dirty="0"/>
              <a:t>的儲存</a:t>
            </a:r>
            <a:r>
              <a:rPr lang="zh-TW" altLang="en-US" sz="2200" dirty="0" smtClean="0"/>
              <a:t>裝置。</a:t>
            </a:r>
            <a:endParaRPr kumimoji="1" lang="en-US" altLang="zh-TW" sz="2200" dirty="0"/>
          </a:p>
          <a:p>
            <a:r>
              <a:rPr kumimoji="1" lang="en-US" altLang="zh-TW" dirty="0" err="1" smtClean="0"/>
              <a:t>ElastiCache</a:t>
            </a:r>
            <a:endParaRPr kumimoji="1" lang="en-US" altLang="zh-TW" dirty="0" smtClean="0"/>
          </a:p>
          <a:p>
            <a:pPr lvl="1"/>
            <a:r>
              <a:rPr kumimoji="1" lang="zh-TW" altLang="en-US" sz="2200" dirty="0" smtClean="0"/>
              <a:t>支援 </a:t>
            </a:r>
            <a:r>
              <a:rPr lang="en-US" altLang="zh-TW" sz="2200" dirty="0" err="1" smtClean="0"/>
              <a:t>Memcached</a:t>
            </a:r>
            <a:r>
              <a:rPr lang="zh-TW" altLang="en-US" sz="2200" dirty="0" smtClean="0"/>
              <a:t> 及 </a:t>
            </a:r>
            <a:r>
              <a:rPr lang="en-US" altLang="zh-TW" sz="2200" dirty="0" err="1" smtClean="0"/>
              <a:t>Redis</a:t>
            </a:r>
            <a:r>
              <a:rPr lang="zh-TW" altLang="en-US" sz="2200" dirty="0" smtClean="0"/>
              <a:t> 兩種實作。</a:t>
            </a:r>
            <a:endParaRPr kumimoji="1" lang="en-US" altLang="zh-TW" sz="2200" dirty="0" smtClean="0"/>
          </a:p>
          <a:p>
            <a:r>
              <a:rPr kumimoji="1" lang="en-US" altLang="zh-TW" dirty="0" smtClean="0"/>
              <a:t>Redshift</a:t>
            </a:r>
          </a:p>
          <a:p>
            <a:pPr lvl="1"/>
            <a:r>
              <a:rPr lang="zh-TW" altLang="en-US" sz="2200" dirty="0"/>
              <a:t>提供 </a:t>
            </a:r>
            <a:r>
              <a:rPr lang="en-US" altLang="zh-TW" sz="2200" dirty="0"/>
              <a:t>Managed Petabyte-Scale Data Warehouse Server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/>
            <a:r>
              <a:rPr lang="zh-TW" altLang="de-DE" sz="2200" dirty="0"/>
              <a:t>採用 </a:t>
            </a:r>
            <a:r>
              <a:rPr lang="de-DE" altLang="zh-TW" sz="2200" dirty="0" err="1"/>
              <a:t>Columner</a:t>
            </a:r>
            <a:r>
              <a:rPr lang="de-DE" altLang="zh-TW" sz="2200" dirty="0"/>
              <a:t> Data </a:t>
            </a:r>
            <a:r>
              <a:rPr lang="de-DE" altLang="zh-TW" sz="2200" dirty="0" smtClean="0"/>
              <a:t>Storage</a:t>
            </a:r>
            <a:r>
              <a:rPr lang="zh-TW" altLang="en-US" sz="2200" dirty="0" smtClean="0"/>
              <a:t>，</a:t>
            </a:r>
            <a:r>
              <a:rPr lang="zh-TW" altLang="nb-NO" sz="2200" dirty="0"/>
              <a:t>適合 </a:t>
            </a:r>
            <a:r>
              <a:rPr lang="nb-NO" altLang="zh-TW" sz="2200" dirty="0"/>
              <a:t>OLAP </a:t>
            </a:r>
            <a:r>
              <a:rPr lang="zh-TW" altLang="de-DE" sz="2200" dirty="0" smtClean="0"/>
              <a:t>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16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RDS Detail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透過套用 </a:t>
            </a:r>
            <a:r>
              <a:rPr lang="en-US" altLang="zh-TW" sz="2400" dirty="0" smtClean="0"/>
              <a:t>Parameter </a:t>
            </a:r>
            <a:r>
              <a:rPr lang="en-US" altLang="zh-TW" sz="2400" dirty="0"/>
              <a:t>Groups </a:t>
            </a:r>
            <a:r>
              <a:rPr lang="zh-TW" altLang="en-US" sz="2400" dirty="0" smtClean="0"/>
              <a:t>給 </a:t>
            </a:r>
            <a:r>
              <a:rPr lang="en-US" altLang="zh-TW" sz="2400" dirty="0"/>
              <a:t>DB Instance </a:t>
            </a:r>
            <a:r>
              <a:rPr lang="zh-TW" altLang="en-US" sz="2400" dirty="0"/>
              <a:t>來</a:t>
            </a:r>
            <a:r>
              <a:rPr lang="zh-TW" altLang="en-US" sz="2400" dirty="0" smtClean="0"/>
              <a:t>調整 </a:t>
            </a:r>
            <a:r>
              <a:rPr lang="en-US" altLang="zh-TW" sz="2400" dirty="0" smtClean="0"/>
              <a:t>DB </a:t>
            </a:r>
            <a:r>
              <a:rPr lang="zh-TW" altLang="en-US" sz="2400" dirty="0" smtClean="0"/>
              <a:t>設定。</a:t>
            </a:r>
            <a:endParaRPr lang="en-US" altLang="zh-TW" sz="2400" dirty="0" smtClean="0"/>
          </a:p>
          <a:p>
            <a:r>
              <a:rPr lang="en-US" altLang="zh-TW" sz="2400" dirty="0" smtClean="0"/>
              <a:t>Multi-AZ </a:t>
            </a:r>
            <a:r>
              <a:rPr lang="en-US" altLang="zh-TW" sz="2400" dirty="0"/>
              <a:t>RDS </a:t>
            </a:r>
            <a:r>
              <a:rPr lang="zh-TW" altLang="en-US" sz="2400" dirty="0"/>
              <a:t>是以 </a:t>
            </a:r>
            <a:r>
              <a:rPr lang="en-US" altLang="zh-TW" sz="2400" dirty="0"/>
              <a:t>Active/Standby </a:t>
            </a:r>
            <a:r>
              <a:rPr lang="zh-TW" altLang="en-US" sz="2400" dirty="0"/>
              <a:t>的模式來運作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Failover </a:t>
            </a:r>
            <a:r>
              <a:rPr lang="zh-TW" altLang="en-US" sz="2000" dirty="0"/>
              <a:t>需要大約 </a:t>
            </a:r>
            <a:r>
              <a:rPr lang="en-US" altLang="zh-TW" sz="2000" dirty="0" smtClean="0"/>
              <a:t>1~2 </a:t>
            </a:r>
            <a:r>
              <a:rPr lang="zh-TW" altLang="en-US" sz="2000" dirty="0"/>
              <a:t>分鐘來完成</a:t>
            </a:r>
            <a:r>
              <a:rPr lang="zh-TW" altLang="en-US" sz="2000" dirty="0" smtClean="0"/>
              <a:t>切換，可以手動強致執行切換。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可避免進行 </a:t>
            </a:r>
            <a:r>
              <a:rPr lang="en-US" altLang="zh-TW" sz="2000" dirty="0"/>
              <a:t>snapshot </a:t>
            </a:r>
            <a:r>
              <a:rPr lang="zh-TW" altLang="en-US" sz="2000" dirty="0" smtClean="0"/>
              <a:t>或 </a:t>
            </a:r>
            <a:r>
              <a:rPr lang="en-US" altLang="zh-TW" sz="2000" dirty="0"/>
              <a:t>backup </a:t>
            </a:r>
            <a:r>
              <a:rPr lang="zh-TW" altLang="en-US" sz="2000" dirty="0"/>
              <a:t>時， </a:t>
            </a:r>
            <a:r>
              <a:rPr lang="en-US" altLang="zh-TW" sz="2000" dirty="0"/>
              <a:t>I/O </a:t>
            </a:r>
            <a:r>
              <a:rPr lang="zh-TW" altLang="en-US" sz="2000" dirty="0" smtClean="0"/>
              <a:t>進入 </a:t>
            </a:r>
            <a:r>
              <a:rPr lang="en-US" altLang="zh-TW" sz="2000" dirty="0"/>
              <a:t>suspend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r>
              <a:rPr lang="zh-TW" altLang="en-US" sz="2400" dirty="0"/>
              <a:t>每個 </a:t>
            </a:r>
            <a:r>
              <a:rPr lang="en-US" altLang="zh-TW" sz="2400" dirty="0"/>
              <a:t>Primary RDS  </a:t>
            </a:r>
            <a:r>
              <a:rPr lang="zh-TW" altLang="en-US" sz="2400" dirty="0" smtClean="0"/>
              <a:t>支援最多 </a:t>
            </a:r>
            <a:r>
              <a:rPr lang="en-US" altLang="zh-TW" sz="2400" dirty="0"/>
              <a:t>5 </a:t>
            </a:r>
            <a:r>
              <a:rPr lang="zh-TW" altLang="en-US" sz="2400" dirty="0"/>
              <a:t>個 </a:t>
            </a:r>
            <a:r>
              <a:rPr lang="en-US" altLang="zh-TW" sz="2400" dirty="0"/>
              <a:t>Read Replica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透過 </a:t>
            </a:r>
            <a:r>
              <a:rPr lang="en-US" altLang="zh-TW" sz="2000" dirty="0" err="1"/>
              <a:t>Async</a:t>
            </a:r>
            <a:r>
              <a:rPr lang="en-US" altLang="zh-TW" sz="2000" dirty="0"/>
              <a:t> </a:t>
            </a:r>
            <a:r>
              <a:rPr lang="zh-TW" altLang="en-US" sz="2000" dirty="0"/>
              <a:t>的方式，由 </a:t>
            </a:r>
            <a:r>
              <a:rPr lang="en-US" altLang="zh-TW" sz="2000" dirty="0"/>
              <a:t>primary </a:t>
            </a:r>
            <a:r>
              <a:rPr lang="en-US" altLang="zh-TW" sz="2000" dirty="0" smtClean="0"/>
              <a:t>instance </a:t>
            </a:r>
            <a:r>
              <a:rPr lang="zh-TW" altLang="en-US" sz="2000" dirty="0"/>
              <a:t>產生 </a:t>
            </a:r>
            <a:r>
              <a:rPr lang="en-US" altLang="zh-TW" sz="2000" dirty="0"/>
              <a:t>Read only </a:t>
            </a:r>
            <a:r>
              <a:rPr lang="zh-TW" altLang="en-US" sz="2000" dirty="0"/>
              <a:t>的 </a:t>
            </a:r>
            <a:r>
              <a:rPr lang="en-US" altLang="zh-TW" sz="2000" dirty="0"/>
              <a:t>instance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可轉換成獨立可讀</a:t>
            </a:r>
            <a:r>
              <a:rPr lang="zh-TW" altLang="en-US" sz="2000" dirty="0" smtClean="0"/>
              <a:t>寫的 </a:t>
            </a:r>
            <a:r>
              <a:rPr lang="en-US" altLang="zh-TW" sz="2000" dirty="0"/>
              <a:t>RDS</a:t>
            </a:r>
            <a:r>
              <a:rPr lang="zh-TW" altLang="en-US" sz="2000" dirty="0"/>
              <a:t>，但會停止原本的 </a:t>
            </a:r>
            <a:r>
              <a:rPr lang="en-US" altLang="zh-TW" sz="2000" dirty="0"/>
              <a:t>Replication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Aurora</a:t>
            </a:r>
            <a:r>
              <a:rPr lang="zh-TW" altLang="en-US" sz="2000" dirty="0" smtClean="0"/>
              <a:t> 支援最多 </a:t>
            </a:r>
            <a:r>
              <a:rPr lang="en-US" altLang="zh-TW" sz="2000" dirty="0" smtClean="0"/>
              <a:t>15 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Read Replica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400" dirty="0" smtClean="0"/>
              <a:t>可以</a:t>
            </a:r>
            <a:r>
              <a:rPr lang="zh-TW" altLang="en-US" sz="2400" dirty="0"/>
              <a:t>選擇是否在特定時間做自動的 </a:t>
            </a:r>
            <a:r>
              <a:rPr lang="en-US" altLang="zh-TW" sz="2400" dirty="0"/>
              <a:t>Patch </a:t>
            </a:r>
            <a:r>
              <a:rPr lang="zh-TW" altLang="en-US" sz="2400" dirty="0"/>
              <a:t>或 </a:t>
            </a:r>
            <a:r>
              <a:rPr lang="en-US" altLang="zh-TW" sz="2400" dirty="0"/>
              <a:t>Backup 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r>
              <a:rPr lang="en-US" altLang="zh-TW" sz="2000" dirty="0"/>
              <a:t>Automated Backups</a:t>
            </a:r>
            <a:r>
              <a:rPr lang="zh-TW" altLang="en-US" sz="2000" dirty="0"/>
              <a:t>：支援回復 </a:t>
            </a:r>
            <a:r>
              <a:rPr lang="en-US" altLang="zh-TW" sz="2000" dirty="0"/>
              <a:t>35 </a:t>
            </a:r>
            <a:r>
              <a:rPr lang="zh-TW" altLang="en-US" sz="2000" dirty="0"/>
              <a:t>天內，任何一秒的資料庫狀態。</a:t>
            </a:r>
            <a:endParaRPr lang="en-US" altLang="zh-TW" sz="2000" dirty="0"/>
          </a:p>
          <a:p>
            <a:pPr lvl="1"/>
            <a:r>
              <a:rPr lang="en-US" altLang="zh-TW" sz="2000" dirty="0"/>
              <a:t>Database </a:t>
            </a:r>
            <a:r>
              <a:rPr lang="en-US" altLang="zh-TW" sz="2000" dirty="0" err="1"/>
              <a:t>Snapshops</a:t>
            </a:r>
            <a:r>
              <a:rPr lang="zh-TW" altLang="en-US" sz="2000" dirty="0"/>
              <a:t>：</a:t>
            </a:r>
            <a:r>
              <a:rPr lang="zh-TW" altLang="en-US" sz="2000" dirty="0" smtClean="0"/>
              <a:t>手動的</a:t>
            </a:r>
            <a:r>
              <a:rPr lang="zh-TW" altLang="en-US" sz="2000" dirty="0"/>
              <a:t>備份，不隨刪除 </a:t>
            </a:r>
            <a:r>
              <a:rPr lang="en-US" altLang="zh-TW" sz="2000" dirty="0"/>
              <a:t>Instance </a:t>
            </a:r>
            <a:r>
              <a:rPr lang="zh-TW" altLang="en-US" sz="2000" dirty="0"/>
              <a:t>而</a:t>
            </a:r>
            <a:r>
              <a:rPr lang="zh-TW" altLang="en-US" sz="2000" dirty="0" smtClean="0"/>
              <a:t>消失。</a:t>
            </a:r>
          </a:p>
        </p:txBody>
      </p:sp>
    </p:spTree>
    <p:extLst>
      <p:ext uri="{BB962C8B-B14F-4D97-AF65-F5344CB8AC3E}">
        <p14:creationId xmlns:p14="http://schemas.microsoft.com/office/powerpoint/2010/main" val="1119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TW" dirty="0"/>
              <a:t>Encryption at Rest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altLang="zh-TW" sz="2400" dirty="0"/>
              <a:t>EBS </a:t>
            </a:r>
            <a:r>
              <a:rPr lang="zh-TW" altLang="nl-NL" sz="2400" dirty="0" smtClean="0"/>
              <a:t>除 </a:t>
            </a:r>
            <a:r>
              <a:rPr lang="nl-NL" altLang="zh-TW" sz="2400" dirty="0" smtClean="0"/>
              <a:t>root-volume </a:t>
            </a:r>
            <a:r>
              <a:rPr lang="zh-TW" altLang="nl-NL" sz="2400" dirty="0" smtClean="0"/>
              <a:t>及 </a:t>
            </a:r>
            <a:r>
              <a:rPr lang="nl-NL" altLang="zh-TW" sz="2400" dirty="0" err="1" smtClean="0"/>
              <a:t>instance</a:t>
            </a:r>
            <a:r>
              <a:rPr lang="nl-NL" altLang="zh-TW" sz="2400" dirty="0" smtClean="0"/>
              <a:t>-store </a:t>
            </a:r>
            <a:r>
              <a:rPr lang="zh-TW" altLang="nl-NL" sz="2400" dirty="0" smtClean="0"/>
              <a:t>外，支援 </a:t>
            </a:r>
            <a:r>
              <a:rPr lang="nl-NL" altLang="zh-TW" sz="2400" dirty="0"/>
              <a:t>Server-Side AES-256  </a:t>
            </a:r>
            <a:r>
              <a:rPr lang="zh-TW" altLang="nl-NL" sz="2400" dirty="0"/>
              <a:t>及 </a:t>
            </a:r>
            <a:r>
              <a:rPr lang="nl-NL" altLang="zh-TW" sz="2400" dirty="0"/>
              <a:t>KMS </a:t>
            </a:r>
            <a:r>
              <a:rPr lang="nl-NL" altLang="zh-TW" sz="2400" dirty="0" err="1" smtClean="0"/>
              <a:t>encryption</a:t>
            </a:r>
            <a:r>
              <a:rPr lang="zh-TW" altLang="nl-NL" sz="2400" dirty="0" smtClean="0"/>
              <a:t>。</a:t>
            </a:r>
            <a:endParaRPr lang="en-US" altLang="zh-TW" sz="2400" dirty="0" smtClean="0"/>
          </a:p>
          <a:p>
            <a:r>
              <a:rPr lang="nl-NL" altLang="zh-TW" sz="2400" dirty="0" smtClean="0"/>
              <a:t>Linux EC2 </a:t>
            </a:r>
            <a:r>
              <a:rPr lang="zh-TW" altLang="nl-NL" sz="2400" dirty="0" smtClean="0"/>
              <a:t>可以使用 </a:t>
            </a:r>
            <a:r>
              <a:rPr lang="nl-NL" altLang="zh-TW" sz="2400" dirty="0" smtClean="0"/>
              <a:t>dm-crypt </a:t>
            </a:r>
            <a:r>
              <a:rPr lang="zh-TW" altLang="nl-NL" sz="2400" dirty="0" smtClean="0"/>
              <a:t>對 </a:t>
            </a:r>
            <a:r>
              <a:rPr lang="nl-NL" altLang="zh-TW" sz="2400" dirty="0" smtClean="0"/>
              <a:t>EBS root volume </a:t>
            </a:r>
            <a:r>
              <a:rPr lang="zh-TW" altLang="nl-NL" sz="2400" dirty="0" smtClean="0"/>
              <a:t>加密。</a:t>
            </a:r>
            <a:endParaRPr lang="is-IS" altLang="zh-TW" sz="2400" dirty="0" smtClean="0"/>
          </a:p>
          <a:p>
            <a:r>
              <a:rPr lang="is-IS" altLang="zh-TW" sz="2400" dirty="0" smtClean="0"/>
              <a:t>S3 </a:t>
            </a:r>
            <a:r>
              <a:rPr lang="zh-TW" altLang="is-IS" sz="2400" dirty="0"/>
              <a:t>支援 </a:t>
            </a:r>
            <a:r>
              <a:rPr lang="is-IS" altLang="zh-TW" sz="2400" dirty="0"/>
              <a:t>Server-Side AES-256  </a:t>
            </a:r>
            <a:r>
              <a:rPr lang="zh-TW" altLang="is-IS" sz="2400" dirty="0"/>
              <a:t>及 </a:t>
            </a:r>
            <a:r>
              <a:rPr lang="is-IS" altLang="zh-TW" sz="2400" dirty="0"/>
              <a:t>KMS encryption</a:t>
            </a:r>
            <a:r>
              <a:rPr lang="zh-TW" altLang="is-IS" sz="2400" dirty="0" smtClean="0"/>
              <a:t>。</a:t>
            </a:r>
            <a:endParaRPr lang="en-US" altLang="zh-TW" sz="2400" dirty="0" smtClean="0"/>
          </a:p>
          <a:p>
            <a:r>
              <a:rPr lang="fr-FR" altLang="zh-TW" sz="2400" dirty="0"/>
              <a:t>Glacier </a:t>
            </a:r>
            <a:r>
              <a:rPr lang="zh-TW" altLang="fr-FR" sz="2400" dirty="0"/>
              <a:t>支援 </a:t>
            </a:r>
            <a:r>
              <a:rPr lang="fr-FR" altLang="zh-TW" sz="2400" dirty="0"/>
              <a:t>Server-</a:t>
            </a:r>
            <a:r>
              <a:rPr lang="fr-FR" altLang="zh-TW" sz="2400" dirty="0" err="1"/>
              <a:t>Side</a:t>
            </a:r>
            <a:r>
              <a:rPr lang="fr-FR" altLang="zh-TW" sz="2400" dirty="0"/>
              <a:t> AES-256 </a:t>
            </a:r>
            <a:r>
              <a:rPr lang="fr-FR" altLang="zh-TW" sz="2400" dirty="0" err="1"/>
              <a:t>encryption</a:t>
            </a:r>
            <a:r>
              <a:rPr lang="zh-TW" altLang="fr-FR" sz="2400" dirty="0" smtClean="0"/>
              <a:t>。</a:t>
            </a:r>
            <a:endParaRPr lang="en-US" altLang="zh-TW" sz="2400" dirty="0" smtClean="0"/>
          </a:p>
          <a:p>
            <a:r>
              <a:rPr lang="is-IS" altLang="zh-TW" sz="2400" dirty="0"/>
              <a:t>RDS </a:t>
            </a:r>
            <a:r>
              <a:rPr lang="zh-TW" altLang="is-IS" sz="2400" dirty="0"/>
              <a:t>支援 </a:t>
            </a:r>
            <a:r>
              <a:rPr lang="is-IS" altLang="zh-TW" sz="2400" dirty="0"/>
              <a:t>Server-Side AES-256  </a:t>
            </a:r>
            <a:r>
              <a:rPr lang="zh-TW" altLang="is-IS" sz="2400" dirty="0"/>
              <a:t>及 </a:t>
            </a:r>
            <a:r>
              <a:rPr lang="is-IS" altLang="zh-TW" sz="2400" dirty="0"/>
              <a:t>KMS encryption</a:t>
            </a:r>
            <a:r>
              <a:rPr lang="zh-TW" altLang="is-I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/>
              <a:t>RDS </a:t>
            </a:r>
            <a:r>
              <a:rPr lang="zh-TW" altLang="en-US" sz="2400" dirty="0"/>
              <a:t>的資料加密可以再透過 </a:t>
            </a:r>
            <a:r>
              <a:rPr lang="en-US" altLang="zh-TW" sz="2400" dirty="0"/>
              <a:t>Platform (MySQL function) </a:t>
            </a:r>
            <a:r>
              <a:rPr lang="zh-TW" altLang="en-US" sz="2400" dirty="0"/>
              <a:t>或 </a:t>
            </a:r>
            <a:r>
              <a:rPr lang="en-US" altLang="zh-TW" sz="2400" dirty="0"/>
              <a:t>Application Level (104AES) </a:t>
            </a:r>
            <a:r>
              <a:rPr lang="zh-TW" altLang="en-US" sz="2400" dirty="0"/>
              <a:t>加強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err="1"/>
              <a:t>DynamoDB</a:t>
            </a:r>
            <a:r>
              <a:rPr lang="en-US" altLang="zh-TW" sz="2400" dirty="0"/>
              <a:t> </a:t>
            </a:r>
            <a:r>
              <a:rPr lang="zh-TW" altLang="en-US" sz="2400" dirty="0"/>
              <a:t>只支援 </a:t>
            </a:r>
            <a:r>
              <a:rPr lang="en-US" altLang="zh-TW" sz="2400" dirty="0" err="1"/>
              <a:t>Appliacation</a:t>
            </a:r>
            <a:r>
              <a:rPr lang="en-US" altLang="zh-TW" sz="2400" dirty="0"/>
              <a:t> level </a:t>
            </a:r>
            <a:r>
              <a:rPr lang="zh-TW" altLang="en-US" sz="2400" dirty="0"/>
              <a:t>的 </a:t>
            </a:r>
            <a:r>
              <a:rPr lang="en-US" altLang="zh-TW" sz="2400" dirty="0"/>
              <a:t>encryption</a:t>
            </a:r>
            <a:r>
              <a:rPr lang="zh-TW" altLang="en-US" sz="2400" dirty="0"/>
              <a:t>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160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706</Words>
  <Application>Microsoft Macintosh PowerPoint</Application>
  <PresentationFormat>如螢幕大小 (4:3)</PresentationFormat>
  <Paragraphs>134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Mangal</vt:lpstr>
      <vt:lpstr>新細明體</vt:lpstr>
      <vt:lpstr>Arial</vt:lpstr>
      <vt:lpstr>Office 佈景主題</vt:lpstr>
      <vt:lpstr>AWS Getting Start</vt:lpstr>
      <vt:lpstr>EC2 Options </vt:lpstr>
      <vt:lpstr>Spot Instance</vt:lpstr>
      <vt:lpstr>Storage Options</vt:lpstr>
      <vt:lpstr>S3 Tiers / Classes</vt:lpstr>
      <vt:lpstr>S3 Feature</vt:lpstr>
      <vt:lpstr>Database Options</vt:lpstr>
      <vt:lpstr>RDS Detail</vt:lpstr>
      <vt:lpstr>Encryption at Rest</vt:lpstr>
      <vt:lpstr>CloudFront</vt:lpstr>
      <vt:lpstr>Simple Queue Service (SQS)</vt:lpstr>
      <vt:lpstr>Simple Notification Service (SNS)</vt:lpstr>
      <vt:lpstr>More Application</vt:lpstr>
      <vt:lpstr>More Application</vt:lpstr>
      <vt:lpstr>Q &amp; 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scott.liao[廖偉凱]</cp:lastModifiedBy>
  <cp:revision>84</cp:revision>
  <dcterms:created xsi:type="dcterms:W3CDTF">2016-04-11T05:30:30Z</dcterms:created>
  <dcterms:modified xsi:type="dcterms:W3CDTF">2017-08-01T17:34:16Z</dcterms:modified>
</cp:coreProperties>
</file>