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277" r:id="rId11"/>
    <p:sldId id="285" r:id="rId12"/>
    <p:sldId id="279" r:id="rId13"/>
    <p:sldId id="281" r:id="rId14"/>
    <p:sldId id="283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277"/>
            <p14:sldId id="285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71" d="100"/>
          <a:sy n="171" d="100"/>
        </p:scale>
        <p:origin x="141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interaction, </a:t>
            </a:r>
          </a:p>
          <a:p>
            <a:r>
              <a:rPr lang="en-US" dirty="0" smtClean="0"/>
              <a:t>Programming with sensors, </a:t>
            </a:r>
          </a:p>
          <a:p>
            <a:r>
              <a:rPr lang="en-US" dirty="0" smtClean="0"/>
              <a:t>Interactive</a:t>
            </a:r>
            <a:r>
              <a:rPr lang="en-US" baseline="0" dirty="0" smtClean="0"/>
              <a:t> graphical application, </a:t>
            </a:r>
          </a:p>
          <a:p>
            <a:r>
              <a:rPr lang="en-US" baseline="0" dirty="0" smtClean="0"/>
              <a:t>Working with internet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Kelvin Sung, </a:t>
            </a:r>
            <a:r>
              <a:rPr lang="zh-TW" altLang="en-US" dirty="0" smtClean="0"/>
              <a:t>宋賢清</a:t>
            </a:r>
            <a:endParaRPr lang="en-US" dirty="0" smtClean="0"/>
          </a:p>
          <a:p>
            <a:r>
              <a:rPr lang="en-US" dirty="0" smtClean="0"/>
              <a:t>Computing and Software Systems</a:t>
            </a:r>
          </a:p>
          <a:p>
            <a:r>
              <a:rPr lang="en-US" dirty="0" smtClean="0"/>
              <a:t>University of Washington Bothell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Summer Fun: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2D Game Engine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 smtClean="0"/>
              <a:t>TWO+ </a:t>
            </a:r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July </a:t>
            </a:r>
            <a:r>
              <a:rPr lang="en-US" b="1" dirty="0" smtClean="0"/>
              <a:t>14</a:t>
            </a:r>
            <a:r>
              <a:rPr lang="en-US" b="1" dirty="0" smtClean="0"/>
              <a:t> </a:t>
            </a:r>
            <a:r>
              <a:rPr lang="en-US" b="1" dirty="0" smtClean="0"/>
              <a:t>to July </a:t>
            </a:r>
            <a:r>
              <a:rPr lang="en-US" b="1" dirty="0" smtClean="0"/>
              <a:t>24/25</a:t>
            </a:r>
            <a:r>
              <a:rPr lang="en-US" b="1" dirty="0" smtClean="0"/>
              <a:t> </a:t>
            </a:r>
            <a:r>
              <a:rPr lang="en-US" dirty="0" smtClean="0"/>
              <a:t>(6-7 </a:t>
            </a:r>
            <a:r>
              <a:rPr lang="en-US" dirty="0" smtClean="0"/>
              <a:t>days): Learn Foundation: </a:t>
            </a:r>
            <a:r>
              <a:rPr lang="en-US" b="1" dirty="0" smtClean="0">
                <a:solidFill>
                  <a:srgbClr val="FFFF00"/>
                </a:solidFill>
              </a:rPr>
              <a:t>Exercise </a:t>
            </a:r>
            <a:r>
              <a:rPr lang="en-US" b="1" dirty="0" smtClean="0">
                <a:solidFill>
                  <a:srgbClr val="FFFF00"/>
                </a:solidFill>
              </a:rPr>
              <a:t>due regularly (each day or each other day)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Intro + Environment + Elementary graphics + Resource Management: </a:t>
            </a:r>
            <a:r>
              <a:rPr lang="en-US" b="1" dirty="0" smtClean="0">
                <a:solidFill>
                  <a:srgbClr val="FFFF00"/>
                </a:solidFill>
              </a:rPr>
              <a:t>Individual Exercise</a:t>
            </a:r>
          </a:p>
          <a:p>
            <a:pPr lvl="1"/>
            <a:r>
              <a:rPr lang="en-US" dirty="0" smtClean="0"/>
              <a:t>Object Behaviors + Camera Manipulations: </a:t>
            </a:r>
            <a:r>
              <a:rPr lang="en-US" b="1" dirty="0">
                <a:solidFill>
                  <a:srgbClr val="FFFF00"/>
                </a:solidFill>
              </a:rPr>
              <a:t>3</a:t>
            </a:r>
            <a:r>
              <a:rPr lang="en-US" b="1" dirty="0" smtClean="0">
                <a:solidFill>
                  <a:srgbClr val="FFFF00"/>
                </a:solidFill>
              </a:rPr>
              <a:t>-Person </a:t>
            </a:r>
            <a:r>
              <a:rPr lang="en-US" b="1" dirty="0" smtClean="0">
                <a:solidFill>
                  <a:srgbClr val="FFFF00"/>
                </a:solidFill>
              </a:rPr>
              <a:t>Group Exercise</a:t>
            </a:r>
          </a:p>
          <a:p>
            <a:pPr lvl="1"/>
            <a:r>
              <a:rPr lang="en-US" dirty="0" smtClean="0"/>
              <a:t>Fundamentals of building a game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/>
              <a:t>July </a:t>
            </a:r>
            <a:r>
              <a:rPr lang="en-US" b="1" dirty="0" smtClean="0"/>
              <a:t>24</a:t>
            </a:r>
            <a:r>
              <a:rPr lang="en-US" dirty="0" smtClean="0"/>
              <a:t>: </a:t>
            </a:r>
            <a:r>
              <a:rPr lang="en-US" dirty="0" smtClean="0"/>
              <a:t>Your favorite game + design your own game (your own)</a:t>
            </a:r>
          </a:p>
          <a:p>
            <a:pPr lvl="1"/>
            <a:r>
              <a:rPr lang="en-US" dirty="0" smtClean="0"/>
              <a:t>Think about what you want to build </a:t>
            </a:r>
            <a:r>
              <a:rPr lang="en-US" dirty="0" smtClean="0"/>
              <a:t>for next week</a:t>
            </a:r>
            <a:endParaRPr lang="en-US" dirty="0" smtClean="0"/>
          </a:p>
          <a:p>
            <a:r>
              <a:rPr lang="en-US" b="1" dirty="0" smtClean="0"/>
              <a:t>July </a:t>
            </a:r>
            <a:r>
              <a:rPr lang="en-US" b="1" dirty="0" smtClean="0"/>
              <a:t>25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Aug 1</a:t>
            </a:r>
            <a:r>
              <a:rPr lang="en-US" dirty="0" smtClean="0"/>
              <a:t> (7 </a:t>
            </a:r>
            <a:r>
              <a:rPr lang="en-US" dirty="0" smtClean="0"/>
              <a:t>days): Final Project Development and Progress Demo</a:t>
            </a:r>
          </a:p>
          <a:p>
            <a:pPr lvl="1"/>
            <a:r>
              <a:rPr lang="en-US" dirty="0" smtClean="0"/>
              <a:t>July </a:t>
            </a:r>
            <a:r>
              <a:rPr lang="en-US" dirty="0" smtClean="0"/>
              <a:t>24</a:t>
            </a:r>
            <a:r>
              <a:rPr lang="en-US" dirty="0" smtClean="0"/>
              <a:t>: </a:t>
            </a:r>
            <a:r>
              <a:rPr lang="en-US" dirty="0" smtClean="0"/>
              <a:t>Your favorite game + your final game: </a:t>
            </a:r>
            <a:r>
              <a:rPr lang="en-US" b="1" dirty="0" smtClean="0">
                <a:solidFill>
                  <a:srgbClr val="FFFF00"/>
                </a:solidFill>
              </a:rPr>
              <a:t>Presentation</a:t>
            </a:r>
          </a:p>
          <a:p>
            <a:pPr lvl="1"/>
            <a:r>
              <a:rPr lang="en-US" dirty="0" smtClean="0"/>
              <a:t>July 26</a:t>
            </a:r>
            <a:r>
              <a:rPr lang="en-US" dirty="0"/>
              <a:t>: Final game prototype demo: </a:t>
            </a:r>
            <a:r>
              <a:rPr lang="en-US" b="1" dirty="0">
                <a:solidFill>
                  <a:srgbClr val="FFFF00"/>
                </a:solidFill>
              </a:rPr>
              <a:t>Presentation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July 28: Final game playtest: </a:t>
            </a:r>
            <a:r>
              <a:rPr lang="en-US" b="1" dirty="0">
                <a:solidFill>
                  <a:srgbClr val="FFFF00"/>
                </a:solidFill>
              </a:rPr>
              <a:t>Presentation </a:t>
            </a:r>
            <a:r>
              <a:rPr lang="en-US" b="1" dirty="0" smtClean="0">
                <a:solidFill>
                  <a:srgbClr val="FFFF00"/>
                </a:solidFill>
              </a:rPr>
              <a:t>+ Everyone </a:t>
            </a:r>
            <a:r>
              <a:rPr lang="en-US" b="1" dirty="0" smtClean="0">
                <a:solidFill>
                  <a:srgbClr val="FFFF00"/>
                </a:solidFill>
              </a:rPr>
              <a:t>plays everyone else’s games!</a:t>
            </a:r>
            <a:endParaRPr lang="en-US" dirty="0" smtClean="0"/>
          </a:p>
          <a:p>
            <a:pPr lvl="1"/>
            <a:r>
              <a:rPr lang="en-US" dirty="0" smtClean="0"/>
              <a:t>Aug 1: Final playtest: </a:t>
            </a:r>
            <a:r>
              <a:rPr lang="en-US" b="1" dirty="0">
                <a:solidFill>
                  <a:srgbClr val="FFFF00"/>
                </a:solidFill>
              </a:rPr>
              <a:t>Presentation </a:t>
            </a:r>
            <a:r>
              <a:rPr lang="en-US" b="1" dirty="0" smtClean="0">
                <a:solidFill>
                  <a:srgbClr val="FFFF00"/>
                </a:solidFill>
              </a:rPr>
              <a:t>+ Whole </a:t>
            </a:r>
            <a:r>
              <a:rPr lang="en-US" b="1" dirty="0" smtClean="0">
                <a:solidFill>
                  <a:srgbClr val="FFFF00"/>
                </a:solidFill>
              </a:rPr>
              <a:t>class plays!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Delivery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time</a:t>
            </a:r>
          </a:p>
          <a:p>
            <a:pPr lvl="1"/>
            <a:r>
              <a:rPr lang="en-US" dirty="0" smtClean="0"/>
              <a:t>Daily </a:t>
            </a:r>
            <a:r>
              <a:rPr lang="en-US" dirty="0" smtClean="0"/>
              <a:t>9</a:t>
            </a:r>
            <a:r>
              <a:rPr lang="en-US" dirty="0" smtClean="0"/>
              <a:t>:30am-12:30pm</a:t>
            </a:r>
            <a:r>
              <a:rPr lang="en-US" dirty="0" smtClean="0"/>
              <a:t>: Lectures</a:t>
            </a:r>
          </a:p>
          <a:p>
            <a:pPr lvl="2"/>
            <a:r>
              <a:rPr lang="en-US" dirty="0" smtClean="0"/>
              <a:t>Learn concepts and understand implementation</a:t>
            </a:r>
          </a:p>
          <a:p>
            <a:pPr lvl="1"/>
            <a:r>
              <a:rPr lang="en-US" dirty="0" smtClean="0"/>
              <a:t>Afternoon + evening: Lab exercise</a:t>
            </a:r>
          </a:p>
          <a:p>
            <a:pPr lvl="2"/>
            <a:r>
              <a:rPr lang="en-US" dirty="0" smtClean="0"/>
              <a:t>Meant to take: 3 to 6 hours: </a:t>
            </a:r>
            <a:r>
              <a:rPr lang="en-US" b="1" dirty="0" smtClean="0">
                <a:solidFill>
                  <a:srgbClr val="FFFF00"/>
                </a:solidFill>
              </a:rPr>
              <a:t>LET ME KNOW if this is true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Make sure you start EARLY!!</a:t>
            </a:r>
          </a:p>
          <a:p>
            <a:r>
              <a:rPr lang="en-US" dirty="0"/>
              <a:t>Everyday:</a:t>
            </a:r>
          </a:p>
          <a:p>
            <a:pPr lvl="1"/>
            <a:r>
              <a:rPr lang="en-US" dirty="0"/>
              <a:t>First thing: short quiz as a review (what I think I </a:t>
            </a:r>
            <a:r>
              <a:rPr lang="en-US" dirty="0" smtClean="0"/>
              <a:t>taught and you learned)</a:t>
            </a:r>
            <a:endParaRPr lang="en-US" dirty="0"/>
          </a:p>
          <a:p>
            <a:pPr lvl="1"/>
            <a:r>
              <a:rPr lang="en-US" dirty="0"/>
              <a:t>Solutions to the quiz</a:t>
            </a:r>
          </a:p>
          <a:p>
            <a:pPr lvl="1"/>
            <a:r>
              <a:rPr lang="en-US" dirty="0" smtClean="0"/>
              <a:t>Concepts and examine </a:t>
            </a:r>
            <a:r>
              <a:rPr lang="en-US" dirty="0"/>
              <a:t>source code </a:t>
            </a:r>
          </a:p>
        </p:txBody>
      </p:sp>
    </p:spTree>
    <p:extLst>
      <p:ext uri="{BB962C8B-B14F-4D97-AF65-F5344CB8AC3E}">
        <p14:creationId xmlns:p14="http://schemas.microsoft.com/office/powerpoint/2010/main" val="15267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and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 smtClean="0"/>
              <a:t>Showing and demonstrating examples (</a:t>
            </a:r>
            <a:r>
              <a:rPr lang="en-US" dirty="0" err="1" smtClean="0"/>
              <a:t>ppts</a:t>
            </a:r>
            <a:r>
              <a:rPr lang="en-US" dirty="0" smtClean="0"/>
              <a:t> when appropriate)</a:t>
            </a:r>
            <a:endParaRPr lang="en-US" dirty="0"/>
          </a:p>
          <a:p>
            <a:pPr lvl="1"/>
            <a:r>
              <a:rPr lang="en-US" dirty="0" smtClean="0"/>
              <a:t>Referring to lecture </a:t>
            </a:r>
            <a:r>
              <a:rPr lang="en-US" dirty="0"/>
              <a:t>notes explaining the examples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Receiving questions/comments from you</a:t>
            </a:r>
            <a:r>
              <a:rPr lang="en-US" dirty="0" smtClean="0"/>
              <a:t>!!</a:t>
            </a:r>
            <a:endParaRPr lang="en-US" dirty="0"/>
          </a:p>
          <a:p>
            <a:r>
              <a:rPr lang="en-US" dirty="0"/>
              <a:t>You </a:t>
            </a:r>
            <a:r>
              <a:rPr lang="en-US" dirty="0" smtClean="0"/>
              <a:t>are responsible to learn by: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ollowing the examples in class</a:t>
            </a:r>
          </a:p>
          <a:p>
            <a:pPr lvl="1"/>
            <a:r>
              <a:rPr lang="en-US" dirty="0" smtClean="0"/>
              <a:t>Understanding the concepts behind the examples</a:t>
            </a:r>
          </a:p>
          <a:p>
            <a:pPr lvl="1"/>
            <a:r>
              <a:rPr lang="en-US" dirty="0" smtClean="0"/>
              <a:t>Practicing and reviewing the concepts/skills by hands-on exercises</a:t>
            </a:r>
          </a:p>
          <a:p>
            <a:r>
              <a:rPr lang="en-US" dirty="0" smtClean="0"/>
              <a:t>Remember: We will have one exercise everyday!</a:t>
            </a:r>
          </a:p>
          <a:p>
            <a:pPr lvl="1"/>
            <a:r>
              <a:rPr lang="en-US" dirty="0" smtClean="0"/>
              <a:t>Due before class on the following morning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… Let us begin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http</a:t>
            </a:r>
            <a:r>
              <a:rPr lang="en-US" sz="3200" dirty="0"/>
              <a:t>://</a:t>
            </a:r>
            <a:r>
              <a:rPr lang="en-US" sz="3200" dirty="0" smtClean="0"/>
              <a:t>depts.washington.edu/csscts/tmp/NUS/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Importantly: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Who are we? </a:t>
            </a:r>
          </a:p>
          <a:p>
            <a:pPr lvl="1"/>
            <a:r>
              <a:rPr lang="zh-CN" altLang="en-US" dirty="0"/>
              <a:t>华中科技大学</a:t>
            </a:r>
          </a:p>
          <a:p>
            <a:pPr lvl="1"/>
            <a:r>
              <a:rPr lang="zh-CN" altLang="en-US" dirty="0" smtClean="0"/>
              <a:t>南</a:t>
            </a:r>
            <a:r>
              <a:rPr lang="zh-CN" altLang="en-US" dirty="0"/>
              <a:t>京审计大学</a:t>
            </a:r>
          </a:p>
          <a:p>
            <a:pPr lvl="1"/>
            <a:r>
              <a:rPr lang="zh-CN" altLang="en-US" dirty="0" smtClean="0"/>
              <a:t>哈</a:t>
            </a:r>
            <a:r>
              <a:rPr lang="zh-CN" altLang="en-US" dirty="0"/>
              <a:t>尔滨工程大学</a:t>
            </a:r>
          </a:p>
          <a:p>
            <a:pPr lvl="1"/>
            <a:r>
              <a:rPr lang="zh-CN" altLang="en-US" dirty="0"/>
              <a:t>四川大学</a:t>
            </a:r>
          </a:p>
          <a:p>
            <a:pPr lvl="1"/>
            <a:r>
              <a:rPr lang="zh-CN" altLang="en-US" dirty="0" smtClean="0"/>
              <a:t>成</a:t>
            </a:r>
            <a:r>
              <a:rPr lang="zh-CN" altLang="en-US" dirty="0"/>
              <a:t>都信息工程大学</a:t>
            </a:r>
          </a:p>
          <a:p>
            <a:pPr lvl="1"/>
            <a:r>
              <a:rPr lang="zh-CN" altLang="en-US" dirty="0" smtClean="0"/>
              <a:t>江</a:t>
            </a:r>
            <a:r>
              <a:rPr lang="zh-CN" altLang="en-US" dirty="0"/>
              <a:t>南大</a:t>
            </a:r>
            <a:r>
              <a:rPr lang="zh-CN" altLang="en-US" dirty="0" smtClean="0"/>
              <a:t>学</a:t>
            </a:r>
            <a:endParaRPr lang="en-US" altLang="zh-CN" dirty="0" smtClean="0"/>
          </a:p>
          <a:p>
            <a:pPr lvl="1"/>
            <a:r>
              <a:rPr lang="zh-TW" altLang="en-US" dirty="0"/>
              <a:t>浙江大学</a:t>
            </a:r>
            <a:r>
              <a:rPr lang="zh-TW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 smtClean="0"/>
              <a:t>电</a:t>
            </a:r>
            <a:r>
              <a:rPr lang="zh-CN" altLang="en-US" dirty="0"/>
              <a:t>子科技大学</a:t>
            </a:r>
          </a:p>
          <a:p>
            <a:pPr lvl="1"/>
            <a:r>
              <a:rPr lang="zh-CN" altLang="en-US" dirty="0"/>
              <a:t>西南交通大</a:t>
            </a:r>
            <a:r>
              <a:rPr lang="zh-CN" altLang="en-US" dirty="0" smtClean="0"/>
              <a:t>学</a:t>
            </a:r>
            <a:endParaRPr lang="en-US" altLang="zh-CN" dirty="0" smtClean="0"/>
          </a:p>
          <a:p>
            <a:pPr lvl="1"/>
            <a:r>
              <a:rPr lang="zh-CN" altLang="en-US" dirty="0"/>
              <a:t>西安交通大学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 smtClean="0"/>
              <a:t>Did </a:t>
            </a:r>
            <a:r>
              <a:rPr lang="en-US" altLang="zh-CN" dirty="0" smtClean="0"/>
              <a:t>I miss anyone?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64134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Importantly: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countries are we from?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endParaRPr lang="en-US" dirty="0" smtClean="0"/>
          </a:p>
          <a:p>
            <a:r>
              <a:rPr lang="en-US" dirty="0" smtClean="0"/>
              <a:t>What language(s) do we speak?</a:t>
            </a:r>
          </a:p>
          <a:p>
            <a:pPr lvl="1"/>
            <a:r>
              <a:rPr lang="zh-CN" altLang="en-US" dirty="0" smtClean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 smtClean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</a:t>
            </a:r>
            <a:r>
              <a:rPr lang="zh-TW" altLang="en-US" dirty="0" smtClean="0">
                <a:latin typeface="+mn-ea"/>
                <a:cs typeface="FreesiaUPC" panose="020B0604020202020204" pitchFamily="34" charset="-34"/>
              </a:rPr>
              <a:t>话</a:t>
            </a:r>
            <a:r>
              <a:rPr lang="en-US" altLang="zh-TW" dirty="0" smtClean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 smtClean="0">
                <a:latin typeface="+mn-ea"/>
                <a:cs typeface="FreesiaUPC" panose="020B0604020202020204" pitchFamily="34" charset="-34"/>
              </a:rPr>
              <a:t>Anything else?</a:t>
            </a:r>
            <a:endParaRPr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lang="zh-CN" altLang="en-US" dirty="0">
              <a:latin typeface="+mn-ea"/>
            </a:endParaRPr>
          </a:p>
          <a:p>
            <a:r>
              <a:rPr lang="en-US" b="1" dirty="0" smtClean="0"/>
              <a:t>Me</a:t>
            </a:r>
            <a:r>
              <a:rPr lang="en-US" dirty="0" smtClean="0"/>
              <a:t>: University of Washington Bothell: </a:t>
            </a:r>
            <a:r>
              <a:rPr lang="zh-TW" altLang="en-US" dirty="0"/>
              <a:t>华盛</a:t>
            </a:r>
            <a:r>
              <a:rPr lang="zh-TW" altLang="en-US" dirty="0" smtClean="0"/>
              <a:t>顿</a:t>
            </a:r>
            <a:r>
              <a:rPr lang="zh-CN" altLang="en-US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 smtClean="0"/>
              <a:t>华</a:t>
            </a:r>
            <a:r>
              <a:rPr lang="zh-CN" altLang="en-US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 smtClean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</a:t>
            </a:r>
            <a:r>
              <a:rPr lang="zh-TW" altLang="en-US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 not confuse us with the UW Seattle Campus</a:t>
            </a:r>
          </a:p>
          <a:p>
            <a:pPr lvl="1"/>
            <a:r>
              <a:rPr lang="en-US" altLang="zh-TW" dirty="0" smtClean="0"/>
              <a:t>Countries: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</a:t>
            </a:r>
            <a:r>
              <a:rPr lang="zh-CN" altLang="en-US" dirty="0" smtClean="0">
                <a:latin typeface="+mn-ea"/>
                <a:cs typeface="FreesiaUPC" panose="020B0604020202020204" pitchFamily="34" charset="-34"/>
              </a:rPr>
              <a:t>国</a:t>
            </a:r>
            <a:r>
              <a:rPr lang="en-US" altLang="zh-CN" dirty="0" smtClean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</a:t>
            </a:r>
            <a:r>
              <a:rPr lang="zh-TW" altLang="en-US" dirty="0" smtClean="0"/>
              <a:t>灣</a:t>
            </a:r>
            <a:r>
              <a:rPr lang="en-US" altLang="zh-TW" dirty="0" smtClean="0"/>
              <a:t>), </a:t>
            </a:r>
            <a:r>
              <a:rPr lang="zh-TW" altLang="en-US" dirty="0"/>
              <a:t>新加</a:t>
            </a:r>
            <a:r>
              <a:rPr lang="zh-TW" altLang="en-US" dirty="0" smtClean="0"/>
              <a:t>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加</a:t>
            </a:r>
            <a:r>
              <a:rPr lang="zh-TW" altLang="en-US" dirty="0"/>
              <a:t>拿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/>
              <a:t>美</a:t>
            </a:r>
            <a:r>
              <a:rPr lang="zh-TW" altLang="en-US" dirty="0" smtClean="0"/>
              <a:t>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Languages: </a:t>
            </a:r>
          </a:p>
          <a:p>
            <a:pPr lvl="2"/>
            <a:r>
              <a:rPr lang="zh-TW" altLang="en-US" dirty="0" smtClean="0"/>
              <a:t>一</a:t>
            </a:r>
            <a:r>
              <a:rPr lang="zh-TW" altLang="en-US" dirty="0"/>
              <a:t>点</a:t>
            </a:r>
            <a:r>
              <a:rPr lang="zh-TW" altLang="en-US" dirty="0" smtClean="0"/>
              <a:t>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</a:t>
            </a:r>
            <a:r>
              <a:rPr lang="zh-CN" altLang="en-US" dirty="0" smtClean="0">
                <a:latin typeface="+mn-ea"/>
                <a:cs typeface="FreesiaUPC" panose="020B0604020202020204" pitchFamily="34" charset="-34"/>
              </a:rPr>
              <a:t>文</a:t>
            </a:r>
            <a:r>
              <a:rPr lang="en-US" altLang="zh-CN" dirty="0" smtClean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</a:t>
            </a:r>
            <a:r>
              <a:rPr lang="zh-TW" altLang="en-US" dirty="0" smtClean="0">
                <a:latin typeface="+mn-ea"/>
                <a:cs typeface="FreesiaUPC" panose="020B0604020202020204" pitchFamily="34" charset="-34"/>
              </a:rPr>
              <a:t>话</a:t>
            </a:r>
            <a:r>
              <a:rPr lang="en-US" altLang="zh-TW" dirty="0" smtClean="0">
                <a:latin typeface="+mn-ea"/>
                <a:cs typeface="FreesiaUPC" panose="020B0604020202020204" pitchFamily="34" charset="-34"/>
              </a:rPr>
              <a:t>)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TW" altLang="en-US" dirty="0" smtClean="0"/>
              <a:t>一</a:t>
            </a:r>
            <a:r>
              <a:rPr lang="zh-TW" altLang="en-US" dirty="0"/>
              <a:t>点儿英</a:t>
            </a:r>
            <a:r>
              <a:rPr lang="zh-TW" altLang="en-US" dirty="0" smtClean="0"/>
              <a:t>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</a:t>
            </a:r>
            <a:r>
              <a:rPr lang="zh-TW" altLang="en-US" dirty="0"/>
              <a:t>点儿广</a:t>
            </a:r>
            <a:r>
              <a:rPr lang="zh-TW" altLang="en-US" dirty="0" smtClean="0"/>
              <a:t>东</a:t>
            </a:r>
            <a:r>
              <a:rPr lang="zh-TW" altLang="en-US" dirty="0" smtClean="0">
                <a:latin typeface="+mn-ea"/>
                <a:cs typeface="FreesiaUPC" panose="020B0604020202020204" pitchFamily="34" charset="-34"/>
              </a:rPr>
              <a:t>话</a:t>
            </a:r>
            <a:r>
              <a:rPr lang="en-US" altLang="zh-TW" dirty="0" smtClean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真</a:t>
            </a:r>
            <a:r>
              <a:rPr lang="zh-TW" altLang="en-US" dirty="0" smtClean="0">
                <a:latin typeface="+mn-ea"/>
                <a:cs typeface="FreesiaUPC" panose="020B0604020202020204" pitchFamily="34" charset="-34"/>
              </a:rPr>
              <a:t>的</a:t>
            </a:r>
            <a:r>
              <a:rPr lang="zh-TW" altLang="en-US" dirty="0"/>
              <a:t>一</a:t>
            </a:r>
            <a:r>
              <a:rPr lang="zh-TW" altLang="en-US" dirty="0" smtClean="0"/>
              <a:t>点</a:t>
            </a:r>
            <a:r>
              <a:rPr lang="zh-TW" altLang="en-US" dirty="0"/>
              <a:t>点</a:t>
            </a:r>
            <a:r>
              <a:rPr lang="zh-TW" altLang="en-US" dirty="0" smtClean="0"/>
              <a:t>儿</a:t>
            </a:r>
            <a:r>
              <a:rPr lang="en-US" altLang="zh-TW" dirty="0" smtClean="0">
                <a:latin typeface="+mn-ea"/>
                <a:cs typeface="FreesiaUPC" panose="020B0604020202020204" pitchFamily="34" charset="-34"/>
              </a:rPr>
              <a:t>)</a:t>
            </a:r>
            <a:endParaRPr lang="en-US" altLang="zh-TW" dirty="0" smtClean="0"/>
          </a:p>
          <a:p>
            <a:pPr lvl="1"/>
            <a:endParaRPr lang="en-US" altLang="zh-TW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Most Important: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are you here?</a:t>
            </a:r>
          </a:p>
          <a:p>
            <a:pPr lvl="1"/>
            <a:r>
              <a:rPr lang="en-US" altLang="zh-TW" dirty="0" smtClean="0"/>
              <a:t>For fun?  … FUN? heard of Beaches? Or Swimming Pools?</a:t>
            </a:r>
          </a:p>
          <a:p>
            <a:pPr lvl="1"/>
            <a:r>
              <a:rPr lang="en-US" altLang="zh-TW" dirty="0" smtClean="0"/>
              <a:t>To learn? </a:t>
            </a:r>
          </a:p>
          <a:p>
            <a:r>
              <a:rPr lang="en-US" dirty="0" smtClean="0"/>
              <a:t>WHAT do you want to learn?</a:t>
            </a:r>
          </a:p>
          <a:p>
            <a:pPr lvl="1"/>
            <a:r>
              <a:rPr lang="en-US" dirty="0" smtClean="0"/>
              <a:t>Singapore culture?</a:t>
            </a:r>
          </a:p>
          <a:p>
            <a:pPr lvl="1"/>
            <a:r>
              <a:rPr lang="en-US" dirty="0" smtClean="0"/>
              <a:t>Living outside of China?</a:t>
            </a:r>
          </a:p>
          <a:p>
            <a:pPr lvl="1"/>
            <a:r>
              <a:rPr lang="en-US" dirty="0" smtClean="0"/>
              <a:t>Running away from parents?</a:t>
            </a:r>
            <a:endParaRPr lang="en-US" dirty="0"/>
          </a:p>
          <a:p>
            <a:pPr lvl="1"/>
            <a:r>
              <a:rPr lang="en-US" dirty="0" smtClean="0"/>
              <a:t>English?</a:t>
            </a:r>
          </a:p>
          <a:p>
            <a:pPr lvl="1"/>
            <a:r>
              <a:rPr lang="en-US" dirty="0" smtClean="0"/>
              <a:t>Videogames and game engine development?</a:t>
            </a:r>
          </a:p>
          <a:p>
            <a:pPr lvl="1"/>
            <a:r>
              <a:rPr lang="en-US" dirty="0" smtClean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</a:t>
            </a:r>
            <a:r>
              <a:rPr lang="en-US" b="1" dirty="0" smtClean="0">
                <a:solidFill>
                  <a:srgbClr val="FFFF00"/>
                </a:solidFill>
              </a:rPr>
              <a:t>cultures </a:t>
            </a:r>
            <a:r>
              <a:rPr lang="en-US" b="1" dirty="0">
                <a:solidFill>
                  <a:srgbClr val="FFFF00"/>
                </a:solidFill>
              </a:rPr>
              <a:t>teach and learn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Culture: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HELP ME: </a:t>
            </a:r>
            <a:r>
              <a:rPr lang="en-US" sz="2800" dirty="0" smtClean="0"/>
              <a:t>Take charge of your learning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b="1" u="sng" dirty="0" smtClean="0"/>
              <a:t>Actively</a:t>
            </a:r>
            <a:r>
              <a:rPr lang="en-US" sz="2800" dirty="0" smtClean="0"/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Single most important </a:t>
            </a:r>
            <a:r>
              <a:rPr lang="en-US" dirty="0" smtClean="0"/>
              <a:t>responsibility as a student: Ask me questions!! </a:t>
            </a:r>
          </a:p>
          <a:p>
            <a:pPr lvl="1"/>
            <a:r>
              <a:rPr lang="en-US" b="1" u="sng" dirty="0" smtClean="0"/>
              <a:t>YES </a:t>
            </a:r>
            <a:r>
              <a:rPr lang="en-US" dirty="0" smtClean="0"/>
              <a:t>I mean during class, interrupt me and ask any questions you may have!</a:t>
            </a:r>
          </a:p>
          <a:p>
            <a:pPr lvl="1"/>
            <a:r>
              <a:rPr lang="en-US" dirty="0" smtClean="0"/>
              <a:t>!!PLEASE!!</a:t>
            </a:r>
          </a:p>
          <a:p>
            <a:r>
              <a:rPr lang="en-US" dirty="0" smtClean="0"/>
              <a:t>Answer my questions</a:t>
            </a:r>
            <a:r>
              <a:rPr lang="en-US" dirty="0"/>
              <a:t> </a:t>
            </a:r>
            <a:r>
              <a:rPr lang="en-US" dirty="0" smtClean="0"/>
              <a:t>in class, just yell out your answers!</a:t>
            </a:r>
          </a:p>
          <a:p>
            <a:r>
              <a:rPr lang="en-US" dirty="0" smtClean="0"/>
              <a:t>Stop me:</a:t>
            </a:r>
          </a:p>
          <a:p>
            <a:pPr lvl="1"/>
            <a:r>
              <a:rPr lang="en-US" dirty="0" smtClean="0"/>
              <a:t>when I go too fast!</a:t>
            </a:r>
          </a:p>
          <a:p>
            <a:pPr lvl="1"/>
            <a:r>
              <a:rPr lang="en-US" dirty="0" smtClean="0"/>
              <a:t>When I teach things you already know!</a:t>
            </a:r>
          </a:p>
          <a:p>
            <a:r>
              <a:rPr lang="en-US" dirty="0" smtClean="0"/>
              <a:t>Guide me!</a:t>
            </a:r>
          </a:p>
          <a:p>
            <a:r>
              <a:rPr lang="en-US" dirty="0" smtClean="0"/>
              <a:t>You and I: we are here to have fun! </a:t>
            </a:r>
          </a:p>
          <a:p>
            <a:r>
              <a:rPr lang="en-US" dirty="0" smtClean="0"/>
              <a:t>Let’s learn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Most Important: your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</a:t>
            </a:r>
            <a:r>
              <a:rPr lang="en-US" dirty="0" smtClean="0"/>
              <a:t>?</a:t>
            </a:r>
          </a:p>
          <a:p>
            <a:r>
              <a:rPr lang="en-US" dirty="0" smtClean="0"/>
              <a:t>Foundational </a:t>
            </a:r>
            <a:r>
              <a:rPr lang="en-US" dirty="0"/>
              <a:t>computer science background?</a:t>
            </a:r>
          </a:p>
          <a:p>
            <a:pPr lvl="1"/>
            <a:r>
              <a:rPr lang="en-US" dirty="0"/>
              <a:t>Object Oriented Programming? Data </a:t>
            </a:r>
            <a:r>
              <a:rPr lang="en-US" dirty="0" smtClean="0"/>
              <a:t>structures? </a:t>
            </a:r>
            <a:r>
              <a:rPr lang="en-US" dirty="0"/>
              <a:t>Operating Systems? </a:t>
            </a:r>
            <a:endParaRPr lang="en-US" dirty="0" smtClean="0"/>
          </a:p>
          <a:p>
            <a:r>
              <a:rPr lang="en-US" dirty="0" smtClean="0"/>
              <a:t>Graphics </a:t>
            </a:r>
            <a:r>
              <a:rPr lang="en-US" dirty="0"/>
              <a:t>User Interface (GUI) Programming? Computer Graphics?</a:t>
            </a:r>
          </a:p>
          <a:p>
            <a:pPr lvl="1"/>
            <a:r>
              <a:rPr lang="en-US" dirty="0"/>
              <a:t>Swing? WPF? </a:t>
            </a:r>
            <a:r>
              <a:rPr lang="en-US" dirty="0" smtClean="0"/>
              <a:t>D3D</a:t>
            </a:r>
            <a:r>
              <a:rPr lang="en-US" dirty="0"/>
              <a:t>? OpenGL? </a:t>
            </a:r>
            <a:r>
              <a:rPr lang="en-US" dirty="0" err="1"/>
              <a:t>WebGL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Web </a:t>
            </a:r>
            <a:r>
              <a:rPr lang="en-US" dirty="0"/>
              <a:t>Programming?</a:t>
            </a:r>
          </a:p>
          <a:p>
            <a:pPr lvl="1"/>
            <a:r>
              <a:rPr lang="en-US" dirty="0" smtClean="0"/>
              <a:t>Front end? </a:t>
            </a:r>
            <a:r>
              <a:rPr lang="en-US" dirty="0" err="1" smtClean="0"/>
              <a:t>jQurey</a:t>
            </a:r>
            <a:r>
              <a:rPr lang="en-US" dirty="0" smtClean="0"/>
              <a:t>? Back 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background: my expectations/Hope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 smtClean="0">
                <a:solidFill>
                  <a:srgbClr val="FFFF00"/>
                </a:solidFill>
              </a:rPr>
              <a:t>… one of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C++    C#    Java</a:t>
            </a:r>
            <a:endParaRPr lang="en-US" dirty="0" smtClean="0"/>
          </a:p>
          <a:p>
            <a:r>
              <a:rPr lang="en-US" dirty="0" smtClean="0"/>
              <a:t>Foundational </a:t>
            </a:r>
            <a:r>
              <a:rPr lang="en-US" dirty="0"/>
              <a:t>computer science background?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YES</a:t>
            </a:r>
            <a:r>
              <a:rPr lang="en-US" dirty="0" smtClean="0"/>
              <a:t>: Object </a:t>
            </a:r>
            <a:r>
              <a:rPr lang="en-US" dirty="0"/>
              <a:t>Oriented </a:t>
            </a:r>
            <a:r>
              <a:rPr lang="en-US" dirty="0" smtClean="0"/>
              <a:t>Programming and Data structures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A little or not much</a:t>
            </a:r>
            <a:r>
              <a:rPr lang="en-US" dirty="0" smtClean="0"/>
              <a:t>: Operating </a:t>
            </a:r>
            <a:r>
              <a:rPr lang="en-US" dirty="0"/>
              <a:t>Systems? 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42900" lvl="1" indent="-342900"/>
            <a:r>
              <a:rPr lang="en-US" b="1" dirty="0" smtClean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宋賢</a:t>
            </a:r>
            <a:r>
              <a:rPr lang="zh-TW" altLang="en-US" dirty="0" smtClean="0"/>
              <a:t>清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山東台灣</a:t>
            </a:r>
            <a:r>
              <a:rPr lang="zh-TW" altLang="en-US" dirty="0"/>
              <a:t>省</a:t>
            </a:r>
            <a:r>
              <a:rPr lang="zh-TW" altLang="en-US" dirty="0" smtClean="0"/>
              <a:t>青島人，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台灣出生，到過山東，沒</a:t>
            </a:r>
            <a:r>
              <a:rPr lang="zh-TW" altLang="en-US" dirty="0"/>
              <a:t>去過青島</a:t>
            </a:r>
            <a:endParaRPr lang="en-US" dirty="0"/>
          </a:p>
          <a:p>
            <a:pPr lvl="1"/>
            <a:r>
              <a:rPr lang="en-US" altLang="zh-TW" dirty="0" smtClean="0"/>
              <a:t>Grew up in Singapore (since 6)</a:t>
            </a:r>
          </a:p>
          <a:p>
            <a:r>
              <a:rPr lang="en-US" altLang="zh-TW" dirty="0" smtClean="0"/>
              <a:t>Education: in US since 16</a:t>
            </a:r>
          </a:p>
          <a:p>
            <a:pPr lvl="1"/>
            <a:r>
              <a:rPr lang="en-US" altLang="zh-TW" dirty="0" smtClean="0"/>
              <a:t>BSEE: University of Wisconsin-Madison</a:t>
            </a:r>
          </a:p>
          <a:p>
            <a:pPr lvl="1"/>
            <a:r>
              <a:rPr lang="en-US" altLang="zh-TW" dirty="0" smtClean="0"/>
              <a:t>MS, PHD in CS: University of Illinois at Urbana-Champaign</a:t>
            </a:r>
          </a:p>
          <a:p>
            <a:r>
              <a:rPr lang="en-US" altLang="zh-TW" dirty="0" smtClean="0"/>
              <a:t>Experience and Areas of Research</a:t>
            </a:r>
          </a:p>
          <a:p>
            <a:pPr lvl="1"/>
            <a:r>
              <a:rPr lang="en-US" altLang="zh-TW" dirty="0" smtClean="0"/>
              <a:t>Computer graphics: image synthesis</a:t>
            </a:r>
          </a:p>
          <a:p>
            <a:pPr lvl="2"/>
            <a:r>
              <a:rPr lang="en-US" altLang="zh-TW" dirty="0" smtClean="0"/>
              <a:t>Maya Renderer: one of the chief designers</a:t>
            </a:r>
          </a:p>
          <a:p>
            <a:pPr lvl="1"/>
            <a:r>
              <a:rPr lang="en-US" altLang="zh-TW" dirty="0" smtClean="0"/>
              <a:t>More recently: Video Games for non-entertainment purposes (</a:t>
            </a:r>
            <a:r>
              <a:rPr lang="en-US" altLang="zh-TW" dirty="0"/>
              <a:t>s</a:t>
            </a:r>
            <a:r>
              <a:rPr lang="en-US" altLang="zh-TW" dirty="0" smtClean="0"/>
              <a:t>erious games)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this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Game Engine Development</a:t>
            </a:r>
          </a:p>
          <a:p>
            <a:pPr lvl="1"/>
            <a:r>
              <a:rPr lang="en-US" dirty="0" smtClean="0"/>
              <a:t>What is a “game engine”?</a:t>
            </a:r>
          </a:p>
          <a:p>
            <a:r>
              <a:rPr lang="en-US" dirty="0" smtClean="0"/>
              <a:t>What is the difference between building a game and a game engine?</a:t>
            </a:r>
          </a:p>
          <a:p>
            <a:r>
              <a:rPr lang="en-US" dirty="0" smtClean="0"/>
              <a:t>We will learn …</a:t>
            </a:r>
          </a:p>
          <a:p>
            <a:pPr lvl="1"/>
            <a:r>
              <a:rPr lang="en-US" dirty="0" smtClean="0"/>
              <a:t>What </a:t>
            </a:r>
            <a:r>
              <a:rPr lang="en-US" smtClean="0"/>
              <a:t>are and how </a:t>
            </a:r>
            <a:r>
              <a:rPr lang="en-US" dirty="0" smtClean="0"/>
              <a:t>to build the fundamentals of a game engine</a:t>
            </a:r>
          </a:p>
          <a:p>
            <a:pPr lvl="2"/>
            <a:r>
              <a:rPr lang="en-US" dirty="0" smtClean="0"/>
              <a:t>Graphics, Game Loop, Input, Resource Management, Camera, Behavior</a:t>
            </a:r>
          </a:p>
          <a:p>
            <a:pPr lvl="1"/>
            <a:r>
              <a:rPr lang="en-US" dirty="0" smtClean="0"/>
              <a:t>Some of the more advanced features (how to use)</a:t>
            </a:r>
          </a:p>
          <a:p>
            <a:pPr lvl="2"/>
            <a:r>
              <a:rPr lang="en-US" dirty="0" smtClean="0"/>
              <a:t>Illumination, Rigid Bodies, Particle Systems</a:t>
            </a:r>
          </a:p>
          <a:p>
            <a:pPr lvl="1"/>
            <a:r>
              <a:rPr lang="en-US" dirty="0" smtClean="0"/>
              <a:t>Fundamentals of building a game</a:t>
            </a:r>
          </a:p>
          <a:p>
            <a:pPr lvl="1"/>
            <a:r>
              <a:rPr lang="en-US" dirty="0" smtClean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1847</TotalTime>
  <Words>975</Words>
  <Application>Microsoft Office PowerPoint</Application>
  <PresentationFormat>On-screen Show (4:3)</PresentationFormat>
  <Paragraphs>152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方正姚体</vt:lpstr>
      <vt:lpstr>微軟正黑體</vt:lpstr>
      <vt:lpstr>Arial</vt:lpstr>
      <vt:lpstr>Arial Narrow</vt:lpstr>
      <vt:lpstr>Calibri</vt:lpstr>
      <vt:lpstr>FreesiaUPC</vt:lpstr>
      <vt:lpstr>Horizon</vt:lpstr>
      <vt:lpstr>Summer Fun:   Introduction to  2D Game Engine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TWO+ Weeks</vt:lpstr>
      <vt:lpstr>Course Delivery structure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CSS290: Mobile Computing</dc:title>
  <dc:creator>Kelvin Sung</dc:creator>
  <cp:lastModifiedBy>Kelvin Sung</cp:lastModifiedBy>
  <cp:revision>391</cp:revision>
  <dcterms:created xsi:type="dcterms:W3CDTF">2006-08-16T00:00:00Z</dcterms:created>
  <dcterms:modified xsi:type="dcterms:W3CDTF">2017-07-05T17:17:49Z</dcterms:modified>
</cp:coreProperties>
</file>