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3" r:id="rId2"/>
    <p:sldId id="375" r:id="rId3"/>
    <p:sldId id="256" r:id="rId4"/>
    <p:sldId id="266" r:id="rId5"/>
    <p:sldId id="267" r:id="rId6"/>
    <p:sldId id="268" r:id="rId7"/>
    <p:sldId id="269" r:id="rId8"/>
    <p:sldId id="270" r:id="rId9"/>
    <p:sldId id="275" r:id="rId10"/>
    <p:sldId id="274" r:id="rId11"/>
    <p:sldId id="272" r:id="rId12"/>
    <p:sldId id="273" r:id="rId13"/>
    <p:sldId id="276" r:id="rId14"/>
    <p:sldId id="277" r:id="rId15"/>
    <p:sldId id="278" r:id="rId16"/>
    <p:sldId id="279" r:id="rId17"/>
    <p:sldId id="280" r:id="rId18"/>
    <p:sldId id="281" r:id="rId19"/>
    <p:sldId id="285" r:id="rId20"/>
    <p:sldId id="345" r:id="rId21"/>
    <p:sldId id="284" r:id="rId22"/>
    <p:sldId id="283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4" r:id="rId31"/>
    <p:sldId id="293" r:id="rId32"/>
    <p:sldId id="346" r:id="rId33"/>
    <p:sldId id="295" r:id="rId34"/>
    <p:sldId id="296" r:id="rId35"/>
    <p:sldId id="297" r:id="rId36"/>
    <p:sldId id="299" r:id="rId37"/>
    <p:sldId id="298" r:id="rId38"/>
    <p:sldId id="301" r:id="rId39"/>
    <p:sldId id="311" r:id="rId40"/>
    <p:sldId id="302" r:id="rId41"/>
    <p:sldId id="303" r:id="rId42"/>
    <p:sldId id="306" r:id="rId43"/>
    <p:sldId id="307" r:id="rId44"/>
    <p:sldId id="313" r:id="rId45"/>
    <p:sldId id="314" r:id="rId46"/>
    <p:sldId id="315" r:id="rId47"/>
    <p:sldId id="310" r:id="rId48"/>
    <p:sldId id="316" r:id="rId49"/>
    <p:sldId id="312" r:id="rId50"/>
    <p:sldId id="317" r:id="rId51"/>
    <p:sldId id="318" r:id="rId52"/>
    <p:sldId id="321" r:id="rId53"/>
    <p:sldId id="320" r:id="rId54"/>
    <p:sldId id="322" r:id="rId55"/>
    <p:sldId id="323" r:id="rId56"/>
    <p:sldId id="324" r:id="rId57"/>
    <p:sldId id="325" r:id="rId58"/>
    <p:sldId id="326" r:id="rId59"/>
    <p:sldId id="329" r:id="rId60"/>
    <p:sldId id="327" r:id="rId61"/>
    <p:sldId id="328" r:id="rId62"/>
    <p:sldId id="330" r:id="rId63"/>
    <p:sldId id="332" r:id="rId64"/>
    <p:sldId id="333" r:id="rId65"/>
    <p:sldId id="331" r:id="rId66"/>
    <p:sldId id="334" r:id="rId67"/>
    <p:sldId id="336" r:id="rId68"/>
    <p:sldId id="335" r:id="rId69"/>
    <p:sldId id="337" r:id="rId70"/>
    <p:sldId id="338" r:id="rId71"/>
    <p:sldId id="347" r:id="rId72"/>
    <p:sldId id="339" r:id="rId73"/>
    <p:sldId id="340" r:id="rId74"/>
    <p:sldId id="365" r:id="rId75"/>
    <p:sldId id="366" r:id="rId76"/>
    <p:sldId id="341" r:id="rId77"/>
    <p:sldId id="342" r:id="rId78"/>
    <p:sldId id="367" r:id="rId79"/>
    <p:sldId id="343" r:id="rId80"/>
    <p:sldId id="344" r:id="rId81"/>
    <p:sldId id="349" r:id="rId82"/>
    <p:sldId id="348" r:id="rId83"/>
    <p:sldId id="350" r:id="rId84"/>
    <p:sldId id="351" r:id="rId85"/>
    <p:sldId id="368" r:id="rId86"/>
    <p:sldId id="369" r:id="rId87"/>
    <p:sldId id="352" r:id="rId88"/>
    <p:sldId id="370" r:id="rId89"/>
    <p:sldId id="353" r:id="rId90"/>
    <p:sldId id="354" r:id="rId91"/>
    <p:sldId id="355" r:id="rId92"/>
    <p:sldId id="357" r:id="rId93"/>
    <p:sldId id="358" r:id="rId94"/>
    <p:sldId id="359" r:id="rId95"/>
    <p:sldId id="363" r:id="rId96"/>
    <p:sldId id="364" r:id="rId97"/>
    <p:sldId id="360" r:id="rId98"/>
    <p:sldId id="356" r:id="rId99"/>
    <p:sldId id="371" r:id="rId10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08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Build your own 2D Game Engine and Create Great Web Games using HTML5, JavaScript, and WebGL. Sung, Pavleas, Arnez, and Pace, 2015.</a:t>
            </a:r>
          </a:p>
          <a:p>
            <a:pPr algn="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Ch</a:t>
            </a:r>
            <a:r>
              <a:rPr lang="en-US" dirty="0" smtClean="0"/>
              <a:t> 1: Introduction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18309" y="6356348"/>
            <a:ext cx="4619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Build your own 2D Game Engine. Sung, Pavleas, Arnez, and Pace, 2015.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technology: tools for learning 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/>
              <a:t>we </a:t>
            </a:r>
            <a:r>
              <a:rPr lang="en-US" dirty="0" smtClean="0"/>
              <a:t>need</a:t>
            </a:r>
            <a:endParaRPr lang="en-US" sz="1500" dirty="0"/>
          </a:p>
          <a:p>
            <a:pPr lvl="1"/>
            <a:r>
              <a:rPr lang="en-US" dirty="0"/>
              <a:t>Programming language</a:t>
            </a:r>
            <a:endParaRPr lang="en-US" sz="1450" dirty="0"/>
          </a:p>
          <a:p>
            <a:pPr lvl="1"/>
            <a:r>
              <a:rPr lang="en-US" dirty="0"/>
              <a:t>Graphics Support</a:t>
            </a:r>
            <a:endParaRPr lang="en-US" sz="1450" dirty="0"/>
          </a:p>
          <a:p>
            <a:pPr lvl="1"/>
            <a:r>
              <a:rPr lang="en-US" dirty="0"/>
              <a:t>System Support</a:t>
            </a:r>
            <a:endParaRPr lang="en-US" sz="1450" dirty="0"/>
          </a:p>
          <a:p>
            <a:pPr lvl="2"/>
            <a:r>
              <a:rPr lang="en-US" dirty="0"/>
              <a:t>Loading/</a:t>
            </a:r>
            <a:r>
              <a:rPr lang="en-US" dirty="0" err="1"/>
              <a:t>Input/Output</a:t>
            </a:r>
            <a:endParaRPr lang="en-US" sz="1200" dirty="0"/>
          </a:p>
          <a:p>
            <a:r>
              <a:rPr lang="en-US" dirty="0" smtClean="0"/>
              <a:t>Our choice</a:t>
            </a:r>
            <a:endParaRPr lang="en-US" sz="1500" dirty="0"/>
          </a:p>
          <a:p>
            <a:pPr lvl="1"/>
            <a:r>
              <a:rPr lang="en-US" dirty="0" smtClean="0"/>
              <a:t>JavaScript </a:t>
            </a:r>
            <a:r>
              <a:rPr lang="en-US" dirty="0"/>
              <a:t>/ WebGL / </a:t>
            </a:r>
            <a:r>
              <a:rPr lang="en-US" dirty="0" smtClean="0"/>
              <a:t>HTML5</a:t>
            </a:r>
            <a:endParaRPr lang="en-US" sz="1400" dirty="0"/>
          </a:p>
          <a:p>
            <a:pPr lvl="2"/>
            <a:r>
              <a:rPr lang="en-US" dirty="0" smtClean="0"/>
              <a:t>Web-play </a:t>
            </a:r>
            <a:r>
              <a:rPr lang="en-US" dirty="0"/>
              <a:t>anywhere</a:t>
            </a:r>
            <a:r>
              <a:rPr lang="en-US" dirty="0" smtClean="0"/>
              <a:t>!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22727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2.1: Scripts for drawing (clearing)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70" y="1441479"/>
            <a:ext cx="9429566" cy="479022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347997" y="2131856"/>
            <a:ext cx="6648743" cy="67969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629349" y="1678158"/>
            <a:ext cx="4331684" cy="9073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Get drawing canvas by “</a:t>
            </a:r>
            <a:r>
              <a:rPr lang="en-US" sz="2000" dirty="0" err="1" smtClean="0">
                <a:solidFill>
                  <a:schemeClr val="tx1"/>
                </a:solidFill>
              </a:rPr>
              <a:t>id”s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56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2.1: Scripts for drawing (clearing)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70" y="1441479"/>
            <a:ext cx="9429566" cy="479022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347997" y="2131856"/>
            <a:ext cx="6648743" cy="67969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629349" y="1678158"/>
            <a:ext cx="4331684" cy="9073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Get drawing canvas by “</a:t>
            </a:r>
            <a:r>
              <a:rPr lang="en-US" sz="2000" dirty="0" err="1" smtClean="0">
                <a:solidFill>
                  <a:schemeClr val="tx1"/>
                </a:solidFill>
              </a:rPr>
              <a:t>id”s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426564" y="3661162"/>
            <a:ext cx="5809123" cy="67969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111567" y="2946492"/>
            <a:ext cx="4331684" cy="9073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Get </a:t>
            </a:r>
            <a:r>
              <a:rPr lang="en-US" sz="2000" dirty="0" err="1" smtClean="0">
                <a:solidFill>
                  <a:schemeClr val="tx1"/>
                </a:solidFill>
              </a:rPr>
              <a:t>WebGL</a:t>
            </a:r>
            <a:r>
              <a:rPr lang="en-US" sz="2000" dirty="0" smtClean="0">
                <a:solidFill>
                  <a:schemeClr val="tx1"/>
                </a:solidFill>
              </a:rPr>
              <a:t> drawing context (associates </a:t>
            </a:r>
            <a:r>
              <a:rPr lang="en-US" sz="2000" dirty="0" err="1">
                <a:solidFill>
                  <a:schemeClr val="tx1"/>
                </a:solidFill>
              </a:rPr>
              <a:t>W</a:t>
            </a:r>
            <a:r>
              <a:rPr lang="en-US" sz="2000" dirty="0" err="1" smtClean="0">
                <a:solidFill>
                  <a:schemeClr val="tx1"/>
                </a:solidFill>
              </a:rPr>
              <a:t>ebGL</a:t>
            </a:r>
            <a:r>
              <a:rPr lang="en-US" sz="2000" dirty="0" smtClean="0">
                <a:solidFill>
                  <a:schemeClr val="tx1"/>
                </a:solidFill>
              </a:rPr>
              <a:t> with the drawing area)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8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2.1: Scripts for drawing (clearing)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70" y="1441479"/>
            <a:ext cx="9429566" cy="479022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347997" y="2131856"/>
            <a:ext cx="6648743" cy="67969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629349" y="1678158"/>
            <a:ext cx="4331684" cy="9073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Get drawing canvas by “</a:t>
            </a:r>
            <a:r>
              <a:rPr lang="en-US" sz="2000" dirty="0" err="1" smtClean="0">
                <a:solidFill>
                  <a:schemeClr val="tx1"/>
                </a:solidFill>
              </a:rPr>
              <a:t>id”s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426564" y="3661162"/>
            <a:ext cx="5809123" cy="67969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111567" y="2946492"/>
            <a:ext cx="4331684" cy="9073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Get </a:t>
            </a:r>
            <a:r>
              <a:rPr lang="en-US" sz="2000" dirty="0" err="1" smtClean="0">
                <a:solidFill>
                  <a:schemeClr val="tx1"/>
                </a:solidFill>
              </a:rPr>
              <a:t>WebGL</a:t>
            </a:r>
            <a:r>
              <a:rPr lang="en-US" sz="2000" dirty="0" smtClean="0">
                <a:solidFill>
                  <a:schemeClr val="tx1"/>
                </a:solidFill>
              </a:rPr>
              <a:t> drawing context (associates </a:t>
            </a:r>
            <a:r>
              <a:rPr lang="en-US" sz="2000" dirty="0" err="1">
                <a:solidFill>
                  <a:schemeClr val="tx1"/>
                </a:solidFill>
              </a:rPr>
              <a:t>W</a:t>
            </a:r>
            <a:r>
              <a:rPr lang="en-US" sz="2000" dirty="0" err="1" smtClean="0">
                <a:solidFill>
                  <a:schemeClr val="tx1"/>
                </a:solidFill>
              </a:rPr>
              <a:t>ebGL</a:t>
            </a:r>
            <a:r>
              <a:rPr lang="en-US" sz="2000" dirty="0" smtClean="0">
                <a:solidFill>
                  <a:schemeClr val="tx1"/>
                </a:solidFill>
              </a:rPr>
              <a:t> with the drawing area)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347997" y="4590392"/>
            <a:ext cx="4888097" cy="106639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194622" y="4805214"/>
            <a:ext cx="4331684" cy="9073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Draws (clears) with the </a:t>
            </a:r>
            <a:r>
              <a:rPr lang="en-US" sz="2000" dirty="0" err="1" smtClean="0">
                <a:solidFill>
                  <a:schemeClr val="tx1"/>
                </a:solidFill>
              </a:rPr>
              <a:t>WebGL</a:t>
            </a:r>
            <a:r>
              <a:rPr lang="en-US" sz="2000" dirty="0" smtClean="0">
                <a:solidFill>
                  <a:schemeClr val="tx1"/>
                </a:solidFill>
              </a:rPr>
              <a:t> context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7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 drawing element (with &lt;canvas&gt; tag)</a:t>
            </a:r>
          </a:p>
          <a:p>
            <a:r>
              <a:rPr lang="en-US" dirty="0" smtClean="0"/>
              <a:t>Define scripting element (with &lt;script&gt; tag)</a:t>
            </a:r>
          </a:p>
          <a:p>
            <a:pPr lvl="1"/>
            <a:r>
              <a:rPr lang="en-US" dirty="0" smtClean="0"/>
              <a:t>Get a reference to the drawing area</a:t>
            </a:r>
          </a:p>
          <a:p>
            <a:pPr lvl="1"/>
            <a:r>
              <a:rPr lang="en-US" dirty="0" smtClean="0"/>
              <a:t>Associate a </a:t>
            </a:r>
            <a:r>
              <a:rPr lang="en-US" dirty="0" err="1" smtClean="0"/>
              <a:t>WebGL</a:t>
            </a:r>
            <a:r>
              <a:rPr lang="en-US" dirty="0" smtClean="0"/>
              <a:t> context with the drawing area</a:t>
            </a:r>
          </a:p>
          <a:p>
            <a:pPr lvl="1"/>
            <a:r>
              <a:rPr lang="en-US" dirty="0" smtClean="0"/>
              <a:t>Draw (in our case) clear with the </a:t>
            </a:r>
            <a:r>
              <a:rPr lang="en-US" dirty="0" err="1" smtClean="0"/>
              <a:t>WeblGL</a:t>
            </a:r>
            <a:r>
              <a:rPr lang="en-US" dirty="0" smtClean="0"/>
              <a:t> context</a:t>
            </a:r>
          </a:p>
          <a:p>
            <a:r>
              <a:rPr lang="en-US" dirty="0" smtClean="0"/>
              <a:t>Lesson:</a:t>
            </a:r>
          </a:p>
          <a:p>
            <a:pPr lvl="1"/>
            <a:r>
              <a:rPr lang="en-US" dirty="0" smtClean="0"/>
              <a:t>Define area</a:t>
            </a:r>
          </a:p>
          <a:p>
            <a:pPr lvl="1"/>
            <a:r>
              <a:rPr lang="en-US" dirty="0" smtClean="0"/>
              <a:t>Associate context with area</a:t>
            </a:r>
          </a:p>
          <a:p>
            <a:pPr lvl="1"/>
            <a:r>
              <a:rPr lang="en-US" dirty="0" smtClean="0"/>
              <a:t>Draw with context (by using code: </a:t>
            </a:r>
            <a:r>
              <a:rPr lang="en-US" dirty="0" err="1" smtClean="0"/>
              <a:t>gl.Something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3256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2.2: Source code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Observations:</a:t>
            </a:r>
          </a:p>
          <a:p>
            <a:pPr lvl="1"/>
            <a:r>
              <a:rPr lang="en-US" b="1" i="1" dirty="0" smtClean="0"/>
              <a:t>Index.html</a:t>
            </a:r>
            <a:r>
              <a:rPr lang="en-US" dirty="0" smtClean="0"/>
              <a:t>: contains both</a:t>
            </a:r>
          </a:p>
          <a:p>
            <a:pPr lvl="2"/>
            <a:r>
              <a:rPr lang="en-US" dirty="0" smtClean="0"/>
              <a:t>Web page rendering HTML tags</a:t>
            </a:r>
          </a:p>
          <a:p>
            <a:pPr lvl="3"/>
            <a:r>
              <a:rPr lang="en-US" dirty="0" smtClean="0"/>
              <a:t>E.g. &lt;body&gt; </a:t>
            </a:r>
          </a:p>
          <a:p>
            <a:pPr lvl="2"/>
            <a:r>
              <a:rPr lang="en-US" dirty="0" smtClean="0"/>
              <a:t>Program Logic flow</a:t>
            </a:r>
          </a:p>
          <a:p>
            <a:pPr lvl="3"/>
            <a:r>
              <a:rPr lang="en-US" dirty="0" smtClean="0"/>
              <a:t>E.g. </a:t>
            </a:r>
          </a:p>
          <a:p>
            <a:pPr lvl="3"/>
            <a:endParaRPr lang="en-US" dirty="0"/>
          </a:p>
          <a:p>
            <a:r>
              <a:rPr lang="en-US" dirty="0" smtClean="0"/>
              <a:t>Problem: </a:t>
            </a:r>
          </a:p>
          <a:p>
            <a:pPr lvl="1"/>
            <a:r>
              <a:rPr lang="en-US" dirty="0" smtClean="0"/>
              <a:t>One file contains contents for heterogeneous </a:t>
            </a:r>
            <a:r>
              <a:rPr lang="en-US" dirty="0" smtClean="0"/>
              <a:t>purposes//</a:t>
            </a:r>
            <a:r>
              <a:rPr lang="zh-CN" altLang="en-US" dirty="0" smtClean="0"/>
              <a:t>异类？</a:t>
            </a:r>
            <a:endParaRPr lang="en-US" dirty="0" smtClean="0"/>
          </a:p>
          <a:p>
            <a:pPr lvl="1"/>
            <a:r>
              <a:rPr lang="en-US" dirty="0" smtClean="0"/>
              <a:t>Does not support growth in complexity!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634" y="3731150"/>
            <a:ext cx="5520520" cy="72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54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548640" lvl="0" indent="-3429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HelveticaNeue-Roman"/>
                <a:ea typeface="Calibri" panose="020F0502020204030204" pitchFamily="34" charset="0"/>
                <a:cs typeface="Times New Roman" panose="02020603050405020304" pitchFamily="18" charset="0"/>
              </a:rPr>
              <a:t>To learn how to separate source code into different files</a:t>
            </a:r>
          </a:p>
          <a:p>
            <a:pPr marL="342900" marR="548640" lvl="0" indent="-3429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HelveticaNeue-Roman"/>
                <a:ea typeface="Calibri" panose="020F0502020204030204" pitchFamily="34" charset="0"/>
                <a:cs typeface="Times New Roman" panose="02020603050405020304" pitchFamily="18" charset="0"/>
              </a:rPr>
              <a:t>To organize your code in a logical 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812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2.2: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source code file(s)</a:t>
            </a:r>
          </a:p>
          <a:p>
            <a:r>
              <a:rPr lang="en-US" dirty="0" smtClean="0"/>
              <a:t>Include source code file in HTML contents</a:t>
            </a:r>
          </a:p>
          <a:p>
            <a:r>
              <a:rPr lang="en-US" dirty="0" smtClean="0"/>
              <a:t>Invoke source code </a:t>
            </a:r>
            <a:r>
              <a:rPr lang="en-US" dirty="0" smtClean="0"/>
              <a:t>logic</a:t>
            </a:r>
            <a:r>
              <a:rPr lang="en-US" altLang="zh-CN" dirty="0" smtClean="0"/>
              <a:t>/</a:t>
            </a:r>
            <a:r>
              <a:rPr lang="en-US" altLang="zh-CN" dirty="0"/>
              <a:t>/</a:t>
            </a:r>
            <a:r>
              <a:rPr lang="zh-CN" altLang="en-US" dirty="0" smtClean="0"/>
              <a:t>调用逻辑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607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2.2: Define source code file(s)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new folder </a:t>
            </a:r>
          </a:p>
          <a:p>
            <a:pPr lvl="1"/>
            <a:r>
              <a:rPr lang="en-US" dirty="0" smtClean="0"/>
              <a:t>for organization purposes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new source code file in the folder</a:t>
            </a:r>
          </a:p>
          <a:p>
            <a:pPr lvl="1"/>
            <a:r>
              <a:rPr lang="en-US" dirty="0" smtClean="0"/>
              <a:t>Name: WebGL.js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551" y="252600"/>
            <a:ext cx="4011583" cy="287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726" y="3522672"/>
            <a:ext cx="4163805" cy="3335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0371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2.2: Define source code: in WebGL.js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478" y="1464348"/>
            <a:ext cx="8643523" cy="4430976"/>
          </a:xfrm>
        </p:spPr>
      </p:pic>
    </p:spTree>
    <p:extLst>
      <p:ext uri="{BB962C8B-B14F-4D97-AF65-F5344CB8AC3E}">
        <p14:creationId xmlns:p14="http://schemas.microsoft.com/office/powerpoint/2010/main" val="11850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2.2: Define source code: in WebGL.js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478" y="1464348"/>
            <a:ext cx="8643523" cy="4430976"/>
          </a:xfrm>
        </p:spPr>
      </p:pic>
      <p:sp>
        <p:nvSpPr>
          <p:cNvPr id="5" name="Rounded Rectangle 4"/>
          <p:cNvSpPr/>
          <p:nvPr/>
        </p:nvSpPr>
        <p:spPr>
          <a:xfrm>
            <a:off x="1264479" y="1350838"/>
            <a:ext cx="1933082" cy="67969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024946" y="1389828"/>
            <a:ext cx="3575749" cy="9073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chemeClr val="tx1"/>
                </a:solidFill>
              </a:rPr>
              <a:t>g</a:t>
            </a:r>
            <a:r>
              <a:rPr lang="en-US" sz="2000" dirty="0" smtClean="0">
                <a:solidFill>
                  <a:schemeClr val="tx1"/>
                </a:solidFill>
              </a:rPr>
              <a:t>lobal variable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8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 </a:t>
            </a:r>
            <a:r>
              <a:rPr lang="en-US" dirty="0"/>
              <a:t>+ Deployment platform (</a:t>
            </a:r>
            <a:r>
              <a:rPr lang="en-US" dirty="0" smtClean="0"/>
              <a:t>Chrome)</a:t>
            </a:r>
          </a:p>
          <a:p>
            <a:pPr lvl="1"/>
            <a:r>
              <a:rPr lang="en-US" dirty="0" smtClean="0"/>
              <a:t>What is an IDE? </a:t>
            </a:r>
          </a:p>
          <a:p>
            <a:r>
              <a:rPr lang="en-US" dirty="0" smtClean="0"/>
              <a:t>Need </a:t>
            </a:r>
            <a:r>
              <a:rPr lang="en-US" dirty="0"/>
              <a:t>to make the connection between Chrome and the IDE</a:t>
            </a:r>
            <a:endParaRPr lang="en-US" sz="1500" dirty="0"/>
          </a:p>
          <a:p>
            <a:r>
              <a:rPr lang="en-US" dirty="0" smtClean="0"/>
              <a:t>GLSL Syntax Checker</a:t>
            </a:r>
          </a:p>
          <a:p>
            <a:r>
              <a:rPr lang="en-US" dirty="0" err="1" smtClean="0"/>
              <a:t>JSLint</a:t>
            </a:r>
            <a:endParaRPr lang="en-US" dirty="0" smtClean="0"/>
          </a:p>
          <a:p>
            <a:r>
              <a:rPr lang="en-US" dirty="0" smtClean="0"/>
              <a:t>Eventually</a:t>
            </a:r>
            <a:r>
              <a:rPr lang="en-US" dirty="0"/>
              <a:t>: needs a math library</a:t>
            </a:r>
            <a:endParaRPr lang="en-US" sz="1500" dirty="0"/>
          </a:p>
          <a:p>
            <a:pPr lvl="1"/>
            <a:r>
              <a:rPr lang="en-US" dirty="0" smtClean="0"/>
              <a:t>You do need a math library</a:t>
            </a:r>
          </a:p>
          <a:p>
            <a:r>
              <a:rPr lang="en-US" b="1" dirty="0" smtClean="0"/>
              <a:t>Read: </a:t>
            </a:r>
            <a:r>
              <a:rPr lang="en-US" dirty="0" smtClean="0"/>
              <a:t>details of Chapter 1 for installation + working with NetBeans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54501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2.2: Define source code: in WebGL.js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478" y="1464348"/>
            <a:ext cx="8643523" cy="4430976"/>
          </a:xfrm>
        </p:spPr>
      </p:pic>
      <p:sp>
        <p:nvSpPr>
          <p:cNvPr id="5" name="Rounded Rectangle 4"/>
          <p:cNvSpPr/>
          <p:nvPr/>
        </p:nvSpPr>
        <p:spPr>
          <a:xfrm>
            <a:off x="1264479" y="1350838"/>
            <a:ext cx="1933082" cy="67969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024946" y="1389828"/>
            <a:ext cx="3575749" cy="9073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chemeClr val="tx1"/>
                </a:solidFill>
              </a:rPr>
              <a:t>g</a:t>
            </a:r>
            <a:r>
              <a:rPr lang="en-US" sz="2000" dirty="0" smtClean="0">
                <a:solidFill>
                  <a:schemeClr val="tx1"/>
                </a:solidFill>
              </a:rPr>
              <a:t>lobal variable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Flowchart: Alternate Process 2"/>
          <p:cNvSpPr/>
          <p:nvPr/>
        </p:nvSpPr>
        <p:spPr>
          <a:xfrm>
            <a:off x="7752522" y="1367878"/>
            <a:ext cx="4043806" cy="20398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/>
              <a:t>Convention:</a:t>
            </a:r>
          </a:p>
          <a:p>
            <a:endParaRPr lang="en-US" b="1" u="sng" dirty="0"/>
          </a:p>
          <a:p>
            <a:r>
              <a:rPr lang="en-US" dirty="0" smtClean="0"/>
              <a:t>Global variable names begins with “g”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2.2: Define source code: in WebGL.js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478" y="1464348"/>
            <a:ext cx="8643523" cy="4430976"/>
          </a:xfrm>
        </p:spPr>
      </p:pic>
      <p:sp>
        <p:nvSpPr>
          <p:cNvPr id="5" name="Rounded Rectangle 4"/>
          <p:cNvSpPr/>
          <p:nvPr/>
        </p:nvSpPr>
        <p:spPr>
          <a:xfrm>
            <a:off x="1264479" y="1350838"/>
            <a:ext cx="1933082" cy="67969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024946" y="1389828"/>
            <a:ext cx="3575749" cy="9073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chemeClr val="tx1"/>
                </a:solidFill>
              </a:rPr>
              <a:t>g</a:t>
            </a:r>
            <a:r>
              <a:rPr lang="en-US" sz="2000" dirty="0" smtClean="0">
                <a:solidFill>
                  <a:schemeClr val="tx1"/>
                </a:solidFill>
              </a:rPr>
              <a:t>lobal variable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31440" y="2450061"/>
            <a:ext cx="7008506" cy="355877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336784" y="2206505"/>
            <a:ext cx="4331684" cy="9073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Define a new function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746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2.2: More source code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Functions defined</a:t>
            </a:r>
          </a:p>
          <a:p>
            <a:r>
              <a:rPr lang="en-US" dirty="0" smtClean="0"/>
              <a:t>Now, must invoke the execution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67" y="1615525"/>
            <a:ext cx="9283747" cy="293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2.2: Include and Invoke source </a:t>
            </a:r>
            <a:r>
              <a:rPr lang="en-US" dirty="0"/>
              <a:t>C</a:t>
            </a:r>
            <a:r>
              <a:rPr lang="en-US" dirty="0" smtClean="0"/>
              <a:t>ode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9773"/>
            <a:ext cx="9170391" cy="3452204"/>
          </a:xfrm>
        </p:spPr>
      </p:pic>
      <p:sp>
        <p:nvSpPr>
          <p:cNvPr id="5" name="Round Diagonal Corner Rectangle 4"/>
          <p:cNvSpPr/>
          <p:nvPr/>
        </p:nvSpPr>
        <p:spPr>
          <a:xfrm>
            <a:off x="8351189" y="1854882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Index.html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646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2.2: Include and Invoke source </a:t>
            </a:r>
            <a:r>
              <a:rPr lang="en-US" dirty="0"/>
              <a:t>C</a:t>
            </a:r>
            <a:r>
              <a:rPr lang="en-US" dirty="0" smtClean="0"/>
              <a:t>ode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9773"/>
            <a:ext cx="9170391" cy="3452204"/>
          </a:xfrm>
        </p:spPr>
      </p:pic>
      <p:sp>
        <p:nvSpPr>
          <p:cNvPr id="5" name="Round Diagonal Corner Rectangle 4"/>
          <p:cNvSpPr/>
          <p:nvPr/>
        </p:nvSpPr>
        <p:spPr>
          <a:xfrm>
            <a:off x="8351189" y="1854882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Index.html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31440" y="3548793"/>
            <a:ext cx="8417022" cy="56316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387900" y="3011501"/>
            <a:ext cx="4331684" cy="6139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Include the source code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950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2.2: Include and Invoke source </a:t>
            </a:r>
            <a:r>
              <a:rPr lang="en-US" dirty="0"/>
              <a:t>C</a:t>
            </a:r>
            <a:r>
              <a:rPr lang="en-US" dirty="0" smtClean="0"/>
              <a:t>ode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9773"/>
            <a:ext cx="9170391" cy="3452204"/>
          </a:xfrm>
        </p:spPr>
      </p:pic>
      <p:sp>
        <p:nvSpPr>
          <p:cNvPr id="5" name="Round Diagonal Corner Rectangle 4"/>
          <p:cNvSpPr/>
          <p:nvPr/>
        </p:nvSpPr>
        <p:spPr>
          <a:xfrm>
            <a:off x="8351189" y="1854882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Index.html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31440" y="3548793"/>
            <a:ext cx="8417022" cy="56316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387900" y="3011501"/>
            <a:ext cx="4331684" cy="6139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Include the source code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48749" y="2161729"/>
            <a:ext cx="3919803" cy="56316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395946" y="1158240"/>
            <a:ext cx="3424730" cy="14600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Execute when &lt;body&gt; element is loaded (when &lt;/body&gt; is encountered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r>
              <a:rPr lang="en-US" altLang="zh-CN" sz="2000" dirty="0" smtClean="0">
                <a:solidFill>
                  <a:schemeClr val="tx1"/>
                </a:solidFill>
              </a:rPr>
              <a:t>//</a:t>
            </a:r>
            <a:r>
              <a:rPr lang="zh-CN" altLang="en-US" sz="2000" dirty="0" smtClean="0">
                <a:solidFill>
                  <a:schemeClr val="tx1"/>
                </a:solidFill>
              </a:rPr>
              <a:t>遇到</a:t>
            </a:r>
            <a:r>
              <a:rPr lang="en-US" altLang="zh-CN" sz="2000" dirty="0" smtClean="0">
                <a:solidFill>
                  <a:schemeClr val="tx1"/>
                </a:solidFill>
              </a:rPr>
              <a:t>Body</a:t>
            </a:r>
            <a:r>
              <a:rPr lang="zh-CN" altLang="en-US" sz="2000" dirty="0" smtClean="0">
                <a:solidFill>
                  <a:schemeClr val="tx1"/>
                </a:solidFill>
              </a:rPr>
              <a:t>结束标签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832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Elementary Drawing with </a:t>
            </a:r>
            <a:r>
              <a:rPr lang="en-US" dirty="0" err="1" smtClean="0"/>
              <a:t>WebGL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Drawing with </a:t>
            </a:r>
            <a:r>
              <a:rPr lang="en-US" dirty="0" err="1" smtClean="0"/>
              <a:t>WebGL</a:t>
            </a:r>
            <a:r>
              <a:rPr lang="en-US" dirty="0" smtClean="0"/>
              <a:t> is non-trivial in general</a:t>
            </a:r>
          </a:p>
          <a:p>
            <a:r>
              <a:rPr lang="en-US" dirty="0" smtClean="0"/>
              <a:t>Involves: </a:t>
            </a:r>
          </a:p>
          <a:p>
            <a:pPr lvl="1"/>
            <a:r>
              <a:rPr lang="en-US" dirty="0" smtClean="0"/>
              <a:t>New processor (GPU)</a:t>
            </a:r>
          </a:p>
          <a:p>
            <a:pPr lvl="1"/>
            <a:r>
              <a:rPr lang="en-US" dirty="0" smtClean="0"/>
              <a:t>New programming language: </a:t>
            </a:r>
            <a:r>
              <a:rPr lang="en-US" dirty="0" smtClean="0"/>
              <a:t>GLSL	</a:t>
            </a:r>
            <a:endParaRPr lang="en-US" dirty="0" smtClean="0"/>
          </a:p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Define geometry</a:t>
            </a:r>
          </a:p>
          <a:p>
            <a:pPr lvl="1"/>
            <a:r>
              <a:rPr lang="en-US" dirty="0"/>
              <a:t>Load geometry (to GPU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Define drawing program (in GLSL)</a:t>
            </a:r>
          </a:p>
          <a:p>
            <a:pPr lvl="1"/>
            <a:r>
              <a:rPr lang="en-US" dirty="0" smtClean="0"/>
              <a:t>Load and compile drawing program (to GLSL)</a:t>
            </a:r>
          </a:p>
          <a:p>
            <a:pPr lvl="1"/>
            <a:r>
              <a:rPr lang="en-US" dirty="0" smtClean="0"/>
              <a:t>Invoke drawing from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962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Draw One Square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4" y="1547813"/>
            <a:ext cx="5924551" cy="44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14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548640" lvl="0" indent="-3429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HelveticaNeue-Roman"/>
                <a:ea typeface="Calibri" panose="020F0502020204030204" pitchFamily="34" charset="0"/>
                <a:cs typeface="Times New Roman" panose="02020603050405020304" pitchFamily="18" charset="0"/>
              </a:rPr>
              <a:t>To understand how to load geometric data to the GPU</a:t>
            </a:r>
          </a:p>
          <a:p>
            <a:pPr marL="342900" marR="548640" lvl="0" indent="-3429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HelveticaNeue-Roman"/>
                <a:ea typeface="Calibri" panose="020F0502020204030204" pitchFamily="34" charset="0"/>
                <a:cs typeface="Times New Roman" panose="02020603050405020304" pitchFamily="18" charset="0"/>
              </a:rPr>
              <a:t>To learn about simple GLSL </a:t>
            </a:r>
            <a:r>
              <a:rPr lang="en-US" dirty="0" err="1">
                <a:latin typeface="HelveticaNeue-Roman"/>
                <a:ea typeface="Calibri" panose="020F0502020204030204" pitchFamily="34" charset="0"/>
                <a:cs typeface="Times New Roman" panose="02020603050405020304" pitchFamily="18" charset="0"/>
              </a:rPr>
              <a:t>shaders</a:t>
            </a:r>
            <a:r>
              <a:rPr lang="en-US" dirty="0">
                <a:latin typeface="HelveticaNeue-Roman"/>
                <a:ea typeface="Calibri" panose="020F0502020204030204" pitchFamily="34" charset="0"/>
                <a:cs typeface="Times New Roman" panose="02020603050405020304" pitchFamily="18" charset="0"/>
              </a:rPr>
              <a:t> for drawing with </a:t>
            </a:r>
            <a:r>
              <a:rPr lang="en-US" dirty="0" err="1">
                <a:latin typeface="HelveticaNeue-Roman"/>
                <a:ea typeface="Calibri" panose="020F0502020204030204" pitchFamily="34" charset="0"/>
                <a:cs typeface="Times New Roman" panose="02020603050405020304" pitchFamily="18" charset="0"/>
              </a:rPr>
              <a:t>WebGL</a:t>
            </a:r>
            <a:endParaRPr lang="en-US" dirty="0">
              <a:latin typeface="HelveticaNeue-Roma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548640" lvl="0" indent="-3429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HelveticaNeue-Roman"/>
                <a:ea typeface="Calibri" panose="020F0502020204030204" pitchFamily="34" charset="0"/>
                <a:cs typeface="Times New Roman" panose="02020603050405020304" pitchFamily="18" charset="0"/>
              </a:rPr>
              <a:t>To learn how to compile and load </a:t>
            </a:r>
            <a:r>
              <a:rPr lang="en-US" dirty="0" err="1">
                <a:latin typeface="HelveticaNeue-Roman"/>
                <a:ea typeface="Calibri" panose="020F0502020204030204" pitchFamily="34" charset="0"/>
                <a:cs typeface="Times New Roman" panose="02020603050405020304" pitchFamily="18" charset="0"/>
              </a:rPr>
              <a:t>shaders</a:t>
            </a:r>
            <a:r>
              <a:rPr lang="en-US" dirty="0">
                <a:latin typeface="HelveticaNeue-Roman"/>
                <a:ea typeface="Calibri" panose="020F0502020204030204" pitchFamily="34" charset="0"/>
                <a:cs typeface="Times New Roman" panose="02020603050405020304" pitchFamily="18" charset="0"/>
              </a:rPr>
              <a:t> to the GPU</a:t>
            </a:r>
          </a:p>
          <a:p>
            <a:pPr marL="342900" marR="548640" lvl="0" indent="-3429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HelveticaNeue-Roman"/>
                <a:ea typeface="Calibri" panose="020F0502020204030204" pitchFamily="34" charset="0"/>
                <a:cs typeface="Times New Roman" panose="02020603050405020304" pitchFamily="18" charset="0"/>
              </a:rPr>
              <a:t>To understand the steps to draw with </a:t>
            </a:r>
            <a:r>
              <a:rPr lang="en-US" dirty="0" err="1" smtClean="0">
                <a:latin typeface="HelveticaNeue-Roman"/>
                <a:ea typeface="Calibri" panose="020F0502020204030204" pitchFamily="34" charset="0"/>
                <a:cs typeface="Times New Roman" panose="02020603050405020304" pitchFamily="18" charset="0"/>
              </a:rPr>
              <a:t>WebGL</a:t>
            </a:r>
            <a:endParaRPr lang="en-US" dirty="0">
              <a:latin typeface="HelveticaNeue-Roman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052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695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Define </a:t>
            </a:r>
            <a:r>
              <a:rPr lang="en-US" dirty="0" smtClean="0"/>
              <a:t>and load geometry (to GPU</a:t>
            </a:r>
            <a:r>
              <a:rPr lang="en-US" dirty="0" smtClean="0"/>
              <a:t>)</a:t>
            </a:r>
          </a:p>
          <a:p>
            <a:r>
              <a:rPr lang="zh-CN" altLang="en-US" dirty="0"/>
              <a:t>定义和</a:t>
            </a:r>
            <a:r>
              <a:rPr lang="zh-CN" altLang="en-US" dirty="0" smtClean="0"/>
              <a:t>加载几何图形</a:t>
            </a:r>
            <a:endParaRPr lang="en-US" dirty="0"/>
          </a:p>
          <a:p>
            <a:r>
              <a:rPr lang="en-US" dirty="0"/>
              <a:t>Define drawing program (in GLSL</a:t>
            </a:r>
            <a:r>
              <a:rPr lang="en-US" dirty="0" smtClean="0"/>
              <a:t>)</a:t>
            </a:r>
          </a:p>
          <a:p>
            <a:r>
              <a:rPr lang="zh-CN" altLang="en-US" dirty="0" smtClean="0"/>
              <a:t>定义绘制程序</a:t>
            </a:r>
            <a:endParaRPr lang="en-US" dirty="0"/>
          </a:p>
          <a:p>
            <a:r>
              <a:rPr lang="en-US" dirty="0" smtClean="0"/>
              <a:t>Load, Compile, Link, drawing </a:t>
            </a:r>
            <a:r>
              <a:rPr lang="en-US" dirty="0"/>
              <a:t>program (to GLSL</a:t>
            </a:r>
            <a:r>
              <a:rPr lang="en-US" dirty="0" smtClean="0"/>
              <a:t>)</a:t>
            </a:r>
          </a:p>
          <a:p>
            <a:r>
              <a:rPr lang="zh-CN" altLang="en-US" dirty="0" smtClean="0"/>
              <a:t>加载，编译，连接，绘制程序</a:t>
            </a:r>
            <a:endParaRPr lang="en-US" dirty="0" smtClean="0"/>
          </a:p>
          <a:p>
            <a:pPr lvl="1"/>
            <a:r>
              <a:rPr lang="en-US" dirty="0" smtClean="0"/>
              <a:t>Bind drawing program with </a:t>
            </a:r>
            <a:r>
              <a:rPr lang="en-US" dirty="0" smtClean="0"/>
              <a:t>geometry</a:t>
            </a:r>
          </a:p>
          <a:p>
            <a:pPr lvl="1"/>
            <a:r>
              <a:rPr lang="zh-CN" altLang="en-US" dirty="0" smtClean="0"/>
              <a:t>捆绑绘画程序和几何图形</a:t>
            </a:r>
            <a:endParaRPr lang="en-US" dirty="0"/>
          </a:p>
          <a:p>
            <a:r>
              <a:rPr lang="en-US" dirty="0" smtClean="0"/>
              <a:t>Invoke </a:t>
            </a:r>
            <a:r>
              <a:rPr lang="en-US" dirty="0"/>
              <a:t>drawing from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drawing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90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Basics: HTML5, Drawing, and Source Code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Define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5061"/>
            <a:ext cx="9000833" cy="4641901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7874111" y="1059205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VertexBuffer.js/</a:t>
            </a:r>
            <a:r>
              <a:rPr lang="zh-CN" altLang="en-US" sz="2000" dirty="0" smtClean="0">
                <a:solidFill>
                  <a:schemeClr val="tx1"/>
                </a:solidFill>
              </a:rPr>
              <a:t>顶点缓冲区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8190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Define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5061"/>
            <a:ext cx="9000833" cy="4641901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7874111" y="1059205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VertexBuffer.js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14672" y="1409105"/>
            <a:ext cx="3919803" cy="56316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310753" y="839853"/>
            <a:ext cx="3424730" cy="9275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Global variable to keep track of </a:t>
            </a:r>
            <a:r>
              <a:rPr lang="en-US" sz="2000" dirty="0" err="1" smtClean="0">
                <a:solidFill>
                  <a:schemeClr val="tx1"/>
                </a:solidFill>
              </a:rPr>
              <a:t>WebGL</a:t>
            </a:r>
            <a:r>
              <a:rPr lang="en-US" sz="2000" dirty="0" smtClean="0">
                <a:solidFill>
                  <a:schemeClr val="tx1"/>
                </a:solidFill>
              </a:rPr>
              <a:t> Vertex Buffer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641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Define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5061"/>
            <a:ext cx="9000833" cy="4641901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7874111" y="1059205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VertexBuffer.js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14672" y="1409105"/>
            <a:ext cx="3919803" cy="56316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310753" y="839853"/>
            <a:ext cx="3424730" cy="9275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Global variable to keep track of </a:t>
            </a:r>
            <a:r>
              <a:rPr lang="en-US" sz="2000" dirty="0" err="1" smtClean="0">
                <a:solidFill>
                  <a:schemeClr val="tx1"/>
                </a:solidFill>
              </a:rPr>
              <a:t>WebGL</a:t>
            </a:r>
            <a:r>
              <a:rPr lang="en-US" sz="2000" dirty="0" smtClean="0">
                <a:solidFill>
                  <a:schemeClr val="tx1"/>
                </a:solidFill>
              </a:rPr>
              <a:t> Vertex Buffer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3691677" y="1829936"/>
            <a:ext cx="4043806" cy="20398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/>
              <a:t>Convention:</a:t>
            </a:r>
          </a:p>
          <a:p>
            <a:endParaRPr lang="en-US" b="1" u="sng" dirty="0"/>
          </a:p>
          <a:p>
            <a:r>
              <a:rPr lang="en-US" dirty="0" smtClean="0"/>
              <a:t>Notice the global variable name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22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Define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5061"/>
            <a:ext cx="9000833" cy="4641901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7874111" y="1059205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VertexBuffer.js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14672" y="1409105"/>
            <a:ext cx="3919803" cy="56316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310753" y="839853"/>
            <a:ext cx="3424730" cy="9275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Global variable to keep track of </a:t>
            </a:r>
            <a:r>
              <a:rPr lang="en-US" sz="2000" dirty="0" err="1" smtClean="0">
                <a:solidFill>
                  <a:schemeClr val="tx1"/>
                </a:solidFill>
              </a:rPr>
              <a:t>WebGL</a:t>
            </a:r>
            <a:r>
              <a:rPr lang="en-US" sz="2000" dirty="0" smtClean="0">
                <a:solidFill>
                  <a:schemeClr val="tx1"/>
                </a:solidFill>
              </a:rPr>
              <a:t> Vertex Buffer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68085" y="2599732"/>
            <a:ext cx="2676939" cy="1353201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700213" y="2318146"/>
            <a:ext cx="3791052" cy="12940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Unit square at origin on the X/Y plane [defined in CPU memory here]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434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Define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5061"/>
            <a:ext cx="9000833" cy="4641901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7874111" y="1059205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VertexBuffer.js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14672" y="1409105"/>
            <a:ext cx="3919803" cy="56316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310753" y="839853"/>
            <a:ext cx="3424730" cy="9275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Global variable to keep track of </a:t>
            </a:r>
            <a:r>
              <a:rPr lang="en-US" sz="2000" dirty="0" err="1" smtClean="0">
                <a:solidFill>
                  <a:schemeClr val="tx1"/>
                </a:solidFill>
              </a:rPr>
              <a:t>WebGL</a:t>
            </a:r>
            <a:r>
              <a:rPr lang="en-US" sz="2000" dirty="0" smtClean="0">
                <a:solidFill>
                  <a:schemeClr val="tx1"/>
                </a:solidFill>
              </a:rPr>
              <a:t> Vertex Buffer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34008" y="4001294"/>
            <a:ext cx="8594981" cy="1956505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745502" y="2662194"/>
            <a:ext cx="4904106" cy="26199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Create buffer in GPU</a:t>
            </a:r>
            <a:br>
              <a:rPr lang="en-US" sz="2000" dirty="0" smtClean="0">
                <a:solidFill>
                  <a:schemeClr val="tx1"/>
                </a:solidFill>
              </a:rPr>
            </a:b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Bind the created buffer to the global variable</a:t>
            </a:r>
          </a:p>
          <a:p>
            <a:pPr marL="457200" indent="-457200">
              <a:buAutoNum type="arabicPeriod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Load the unit square definition from the CPU to GPU memory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0136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Define GLSL drawing 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now (must change later), define program in </a:t>
            </a:r>
            <a:r>
              <a:rPr lang="en-US" b="1" i="1" dirty="0" smtClean="0"/>
              <a:t>index.html</a:t>
            </a:r>
          </a:p>
          <a:p>
            <a:r>
              <a:rPr lang="en-US" dirty="0" smtClean="0"/>
              <a:t>Remember:  &lt;script&gt; element and id for an element</a:t>
            </a:r>
          </a:p>
        </p:txBody>
      </p:sp>
    </p:spTree>
    <p:extLst>
      <p:ext uri="{BB962C8B-B14F-4D97-AF65-F5344CB8AC3E}">
        <p14:creationId xmlns:p14="http://schemas.microsoft.com/office/powerpoint/2010/main" val="2337260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Define GLSL drawing 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VertexShader</a:t>
            </a:r>
            <a:r>
              <a:rPr lang="en-US" dirty="0" smtClean="0"/>
              <a:t>: called by </a:t>
            </a:r>
            <a:r>
              <a:rPr lang="en-US" dirty="0" err="1" smtClean="0"/>
              <a:t>WebGL</a:t>
            </a:r>
            <a:r>
              <a:rPr lang="en-US" dirty="0" smtClean="0"/>
              <a:t> per each vertex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39" y="2507670"/>
            <a:ext cx="9399915" cy="3098000"/>
          </a:xfrm>
          <a:prstGeom prst="rect">
            <a:avLst/>
          </a:prstGeom>
        </p:spPr>
      </p:pic>
      <p:sp>
        <p:nvSpPr>
          <p:cNvPr id="6" name="Round Diagonal Corner Rectangle 5"/>
          <p:cNvSpPr/>
          <p:nvPr/>
        </p:nvSpPr>
        <p:spPr>
          <a:xfrm>
            <a:off x="7982022" y="2191928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Index.html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251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Define GLSL drawing 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VertexShader</a:t>
            </a:r>
            <a:r>
              <a:rPr lang="en-US" dirty="0" smtClean="0"/>
              <a:t>: called by </a:t>
            </a:r>
            <a:r>
              <a:rPr lang="en-US" dirty="0" err="1" smtClean="0"/>
              <a:t>WebGL</a:t>
            </a:r>
            <a:r>
              <a:rPr lang="en-US" dirty="0" smtClean="0"/>
              <a:t> per each vertex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39" y="2507670"/>
            <a:ext cx="9399915" cy="309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010007" y="2573402"/>
            <a:ext cx="1000538" cy="56316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99807" y="1790363"/>
            <a:ext cx="2328586" cy="9275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&lt;script&gt; element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214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Define GLSL drawing 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VertexShader</a:t>
            </a:r>
            <a:r>
              <a:rPr lang="en-US" dirty="0" smtClean="0"/>
              <a:t>: called by </a:t>
            </a:r>
            <a:r>
              <a:rPr lang="en-US" dirty="0" err="1" smtClean="0"/>
              <a:t>WebGL</a:t>
            </a:r>
            <a:r>
              <a:rPr lang="en-US" dirty="0" smtClean="0"/>
              <a:t> per each vertex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39" y="2507670"/>
            <a:ext cx="9399915" cy="309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010007" y="2573402"/>
            <a:ext cx="1000538" cy="56316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99807" y="1790363"/>
            <a:ext cx="2328586" cy="9275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&lt;script&gt; element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96276" y="2563527"/>
            <a:ext cx="2228256" cy="56316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28261" y="1758723"/>
            <a:ext cx="2636225" cy="9275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Id of element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7288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Define GLSL drawing 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VertexShader</a:t>
            </a:r>
            <a:r>
              <a:rPr lang="en-US" dirty="0" smtClean="0"/>
              <a:t>: called by </a:t>
            </a:r>
            <a:r>
              <a:rPr lang="en-US" dirty="0" err="1" smtClean="0"/>
              <a:t>WebGL</a:t>
            </a:r>
            <a:r>
              <a:rPr lang="en-US" dirty="0" smtClean="0"/>
              <a:t> per each vertex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39" y="2507670"/>
            <a:ext cx="9399915" cy="30980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389587" y="3114438"/>
            <a:ext cx="9043660" cy="68514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960890" y="3689753"/>
            <a:ext cx="4705758" cy="9333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Parameter for “binding” program to specific geometry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83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Simple drawing with </a:t>
            </a:r>
            <a:r>
              <a:rPr lang="en-US" dirty="0" err="1" smtClean="0"/>
              <a:t>WebGL</a:t>
            </a:r>
            <a:r>
              <a:rPr lang="en-US" dirty="0" smtClean="0"/>
              <a:t>: constant color square</a:t>
            </a:r>
          </a:p>
          <a:p>
            <a:pPr lvl="1"/>
            <a:r>
              <a:rPr lang="en-US" dirty="0" smtClean="0"/>
              <a:t>Variable types: attribute and uniform</a:t>
            </a:r>
          </a:p>
          <a:p>
            <a:pPr lvl="1"/>
            <a:r>
              <a:rPr lang="en-US" dirty="0" smtClean="0"/>
              <a:t>Pre-defined variables</a:t>
            </a:r>
            <a:endParaRPr lang="en-US" dirty="0"/>
          </a:p>
          <a:p>
            <a:pPr lvl="0"/>
            <a:r>
              <a:rPr lang="en-US" dirty="0" smtClean="0"/>
              <a:t>Source code files and organization</a:t>
            </a:r>
          </a:p>
          <a:p>
            <a:pPr lvl="1"/>
            <a:r>
              <a:rPr lang="en-US" dirty="0"/>
              <a:t>Approaches to organize: </a:t>
            </a:r>
            <a:r>
              <a:rPr lang="en-US" altLang="zh-CN" dirty="0" smtClean="0"/>
              <a:t>//</a:t>
            </a:r>
            <a:r>
              <a:rPr lang="zh-CN" altLang="en-US" dirty="0" smtClean="0"/>
              <a:t>组织方式</a:t>
            </a:r>
            <a:endParaRPr lang="en-US" dirty="0"/>
          </a:p>
          <a:p>
            <a:pPr lvl="2"/>
            <a:r>
              <a:rPr lang="en-US" dirty="0"/>
              <a:t>Appreciation  for proper </a:t>
            </a:r>
            <a:r>
              <a:rPr lang="en-US" dirty="0" smtClean="0"/>
              <a:t>abstraction</a:t>
            </a:r>
            <a:r>
              <a:rPr lang="en-US" altLang="zh-CN" dirty="0" smtClean="0"/>
              <a:t>//</a:t>
            </a:r>
            <a:r>
              <a:rPr lang="zh-CN" altLang="en-US" dirty="0" smtClean="0"/>
              <a:t>欣赏抽象？</a:t>
            </a:r>
            <a:endParaRPr lang="en-US" dirty="0"/>
          </a:p>
          <a:p>
            <a:pPr lvl="2"/>
            <a:r>
              <a:rPr lang="en-US" dirty="0"/>
              <a:t>Approaches to organize source</a:t>
            </a:r>
          </a:p>
          <a:p>
            <a:pPr lvl="2"/>
            <a:r>
              <a:rPr lang="en-US" dirty="0"/>
              <a:t>Support for growth in </a:t>
            </a:r>
            <a:r>
              <a:rPr lang="en-US" dirty="0" smtClean="0"/>
              <a:t>complexity</a:t>
            </a:r>
            <a:r>
              <a:rPr lang="en-US" altLang="zh-CN" dirty="0" smtClean="0"/>
              <a:t>//</a:t>
            </a:r>
            <a:r>
              <a:rPr lang="zh-CN" altLang="en-US" dirty="0" smtClean="0"/>
              <a:t>复杂</a:t>
            </a:r>
            <a:endParaRPr lang="en-US" dirty="0"/>
          </a:p>
          <a:p>
            <a:pPr lvl="0"/>
            <a:r>
              <a:rPr lang="en-US" dirty="0" smtClean="0"/>
              <a:t>Infrastructure</a:t>
            </a:r>
            <a:r>
              <a:rPr lang="en-US" altLang="zh-CN" dirty="0" smtClean="0"/>
              <a:t>//</a:t>
            </a:r>
            <a:r>
              <a:rPr lang="zh-CN" altLang="en-US" dirty="0" smtClean="0"/>
              <a:t>基础设施</a:t>
            </a:r>
            <a:r>
              <a:rPr lang="en-US" dirty="0" smtClean="0"/>
              <a:t> </a:t>
            </a:r>
            <a:r>
              <a:rPr lang="en-US" dirty="0" smtClean="0"/>
              <a:t>for game engine core</a:t>
            </a:r>
          </a:p>
          <a:p>
            <a:pPr lvl="1"/>
            <a:r>
              <a:rPr lang="en-US" dirty="0" smtClean="0"/>
              <a:t>Singleton </a:t>
            </a:r>
            <a:r>
              <a:rPr lang="en-US" altLang="zh-CN" dirty="0" smtClean="0"/>
              <a:t>//</a:t>
            </a:r>
            <a:r>
              <a:rPr lang="zh-CN" altLang="en-US" dirty="0" smtClean="0"/>
              <a:t>？</a:t>
            </a:r>
            <a:endParaRPr lang="en-US" dirty="0" smtClean="0"/>
          </a:p>
          <a:p>
            <a:pPr lvl="1"/>
            <a:r>
              <a:rPr lang="en-US" dirty="0"/>
              <a:t>U</a:t>
            </a:r>
            <a:r>
              <a:rPr lang="en-US" dirty="0" smtClean="0"/>
              <a:t>ser </a:t>
            </a:r>
            <a:r>
              <a:rPr lang="en-US" dirty="0" smtClean="0"/>
              <a:t>code </a:t>
            </a:r>
            <a:r>
              <a:rPr lang="en-US" altLang="zh-CN" dirty="0" smtClean="0"/>
              <a:t>// </a:t>
            </a:r>
            <a:r>
              <a:rPr lang="zh-CN" altLang="en-US" dirty="0" smtClean="0"/>
              <a:t>用户代码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2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Define GLSL drawing 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VertexShader</a:t>
            </a:r>
            <a:r>
              <a:rPr lang="en-US" dirty="0" smtClean="0"/>
              <a:t>: called by </a:t>
            </a:r>
            <a:r>
              <a:rPr lang="en-US" dirty="0" err="1" smtClean="0"/>
              <a:t>WebGL</a:t>
            </a:r>
            <a:r>
              <a:rPr lang="en-US" dirty="0" smtClean="0"/>
              <a:t> per each vertex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39" y="2507670"/>
            <a:ext cx="9399915" cy="30980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405680" y="3807951"/>
            <a:ext cx="7579294" cy="154781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094589" y="3186201"/>
            <a:ext cx="4259212" cy="17095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 err="1" smtClean="0">
                <a:solidFill>
                  <a:schemeClr val="tx1"/>
                </a:solidFill>
              </a:rPr>
              <a:t>VertexShader</a:t>
            </a:r>
            <a:r>
              <a:rPr lang="en-US" sz="2000" dirty="0" smtClean="0">
                <a:solidFill>
                  <a:schemeClr val="tx1"/>
                </a:solidFill>
              </a:rPr>
              <a:t> program: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VERY 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gl_Position</a:t>
            </a:r>
            <a:r>
              <a:rPr lang="en-US" sz="2000" dirty="0" smtClean="0">
                <a:solidFill>
                  <a:schemeClr val="tx1"/>
                </a:solidFill>
              </a:rPr>
              <a:t>: defined by </a:t>
            </a:r>
            <a:r>
              <a:rPr lang="en-US" sz="2000" dirty="0" err="1" smtClean="0">
                <a:solidFill>
                  <a:schemeClr val="tx1"/>
                </a:solidFill>
              </a:rPr>
              <a:t>WebGL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2696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1944"/>
            <a:ext cx="10822398" cy="3358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Define GLSL drawing 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FragmentShader</a:t>
            </a:r>
            <a:r>
              <a:rPr lang="en-US" dirty="0" smtClean="0"/>
              <a:t>: called by </a:t>
            </a:r>
            <a:r>
              <a:rPr lang="en-US" dirty="0" err="1" smtClean="0"/>
              <a:t>WebGL</a:t>
            </a:r>
            <a:r>
              <a:rPr lang="en-US" dirty="0" smtClean="0"/>
              <a:t> per each vertex</a:t>
            </a:r>
            <a:endParaRPr lang="en-US" dirty="0"/>
          </a:p>
        </p:txBody>
      </p:sp>
      <p:sp>
        <p:nvSpPr>
          <p:cNvPr id="13" name="Round Diagonal Corner Rectangle 12"/>
          <p:cNvSpPr/>
          <p:nvPr/>
        </p:nvSpPr>
        <p:spPr>
          <a:xfrm>
            <a:off x="8913460" y="1825625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Index.html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1267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1944"/>
            <a:ext cx="10822398" cy="3358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Define GLSL drawing 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FragmentShader</a:t>
            </a:r>
            <a:r>
              <a:rPr lang="en-US" dirty="0" smtClean="0"/>
              <a:t>: called by </a:t>
            </a:r>
            <a:r>
              <a:rPr lang="en-US" dirty="0" err="1" smtClean="0"/>
              <a:t>WebGL</a:t>
            </a:r>
            <a:r>
              <a:rPr lang="en-US" dirty="0" smtClean="0"/>
              <a:t> per each vertex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2281943"/>
            <a:ext cx="1376806" cy="535091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603370" y="2234116"/>
            <a:ext cx="3523183" cy="69650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821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1944"/>
            <a:ext cx="10822398" cy="3358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Define GLSL drawing 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FragmentShader</a:t>
            </a:r>
            <a:r>
              <a:rPr lang="en-US" dirty="0" smtClean="0"/>
              <a:t>: called by </a:t>
            </a:r>
            <a:r>
              <a:rPr lang="en-US" dirty="0" err="1" smtClean="0"/>
              <a:t>WebGL</a:t>
            </a:r>
            <a:r>
              <a:rPr lang="en-US" dirty="0" smtClean="0"/>
              <a:t> per each vertex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2281943"/>
            <a:ext cx="1376806" cy="535091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603370" y="2234116"/>
            <a:ext cx="3523183" cy="69650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320487" y="3115052"/>
            <a:ext cx="10237302" cy="178635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946853" y="4662709"/>
            <a:ext cx="5179293" cy="164919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 err="1" smtClean="0">
                <a:solidFill>
                  <a:schemeClr val="tx1"/>
                </a:solidFill>
              </a:rPr>
              <a:t>FragmentShader</a:t>
            </a:r>
            <a:r>
              <a:rPr lang="en-US" sz="2000" dirty="0" smtClean="0">
                <a:solidFill>
                  <a:schemeClr val="tx1"/>
                </a:solidFill>
              </a:rPr>
              <a:t> program: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VERY 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gl_FragColor</a:t>
            </a:r>
            <a:r>
              <a:rPr lang="en-US" sz="2000" dirty="0" smtClean="0">
                <a:solidFill>
                  <a:schemeClr val="tx1"/>
                </a:solidFill>
              </a:rPr>
              <a:t>: defined by </a:t>
            </a:r>
            <a:r>
              <a:rPr lang="en-US" sz="2000" dirty="0" err="1" smtClean="0">
                <a:solidFill>
                  <a:schemeClr val="tx1"/>
                </a:solidFill>
              </a:rPr>
              <a:t>WebGL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Always output white (1.0) 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White square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1283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Load, Compile, Link, GLSL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loadAndCompileShader</a:t>
            </a:r>
            <a:r>
              <a:rPr lang="en-US" dirty="0" smtClean="0"/>
              <a:t>(): load (CPU to GPU) and compile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5" y="2212961"/>
            <a:ext cx="9209754" cy="4611017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7567418" y="2212961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ShaderSupport.js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8757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Load, Compile, Link, GLSL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initSimpleShader</a:t>
            </a:r>
            <a:r>
              <a:rPr lang="en-US" dirty="0" smtClean="0"/>
              <a:t>(): Load/Compile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7929"/>
            <a:ext cx="9580142" cy="4467962"/>
          </a:xfrm>
          <a:prstGeom prst="rect">
            <a:avLst/>
          </a:prstGeom>
        </p:spPr>
      </p:pic>
      <p:sp>
        <p:nvSpPr>
          <p:cNvPr id="6" name="Round Diagonal Corner Rectangle 5"/>
          <p:cNvSpPr/>
          <p:nvPr/>
        </p:nvSpPr>
        <p:spPr>
          <a:xfrm>
            <a:off x="8090517" y="1817250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ShaderSupport.js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037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Load, Compile, Link, GLSL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initSimpleShader</a:t>
            </a:r>
            <a:r>
              <a:rPr lang="en-US" dirty="0" smtClean="0"/>
              <a:t>(): Load/Compile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7929"/>
            <a:ext cx="9580142" cy="4467962"/>
          </a:xfrm>
          <a:prstGeom prst="rect">
            <a:avLst/>
          </a:prstGeom>
        </p:spPr>
      </p:pic>
      <p:sp>
        <p:nvSpPr>
          <p:cNvPr id="6" name="Round Diagonal Corner Rectangle 5"/>
          <p:cNvSpPr/>
          <p:nvPr/>
        </p:nvSpPr>
        <p:spPr>
          <a:xfrm>
            <a:off x="8090517" y="1817250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ShaderSupport.js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76938" y="2690867"/>
            <a:ext cx="7164220" cy="631642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338739" y="3322510"/>
            <a:ext cx="5139537" cy="11415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Call the load function twice, once for each Vertex and Fragment </a:t>
            </a:r>
            <a:r>
              <a:rPr lang="en-US" sz="2000" dirty="0" err="1" smtClean="0">
                <a:solidFill>
                  <a:schemeClr val="tx1"/>
                </a:solidFill>
              </a:rPr>
              <a:t>shader</a:t>
            </a:r>
            <a:r>
              <a:rPr lang="en-US" sz="2000" dirty="0" smtClean="0">
                <a:solidFill>
                  <a:schemeClr val="tx1"/>
                </a:solidFill>
              </a:rPr>
              <a:t>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4511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67" y="2281292"/>
            <a:ext cx="9725676" cy="4461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Load, Compile, Link, GLSL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program to geometries (the unit square)</a:t>
            </a:r>
            <a:endParaRPr lang="en-US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7817317" y="1889229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ShaderSupport.js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8420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67" y="2281292"/>
            <a:ext cx="9725676" cy="4461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Load, Compile, Link, GLSL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program to geometries (the unit square)</a:t>
            </a:r>
            <a:endParaRPr lang="en-US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7817317" y="1889229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ShaderSupport.js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848095" y="3204455"/>
            <a:ext cx="2764775" cy="535091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901071" y="2380347"/>
            <a:ext cx="4526562" cy="756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The parameter defined in </a:t>
            </a:r>
            <a:r>
              <a:rPr lang="en-US" sz="2000" dirty="0" err="1" smtClean="0">
                <a:solidFill>
                  <a:schemeClr val="tx1"/>
                </a:solidFill>
              </a:rPr>
              <a:t>VertexShader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553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67" y="2281292"/>
            <a:ext cx="9725676" cy="4461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Load, Compile, Link, GLSL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program to geometries (the unit square)</a:t>
            </a:r>
            <a:endParaRPr lang="en-US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7817317" y="1889229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ShaderSupport.js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848095" y="3204455"/>
            <a:ext cx="2764775" cy="535091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901071" y="2380347"/>
            <a:ext cx="4526562" cy="756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The parameter defined in </a:t>
            </a:r>
            <a:r>
              <a:rPr lang="en-US" sz="2000" dirty="0" err="1" smtClean="0">
                <a:solidFill>
                  <a:schemeClr val="tx1"/>
                </a:solidFill>
              </a:rPr>
              <a:t>VertexShader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244817" y="4001294"/>
            <a:ext cx="2764775" cy="535091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582071" y="4068493"/>
            <a:ext cx="4538395" cy="9357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 err="1" smtClean="0">
                <a:solidFill>
                  <a:schemeClr val="tx1"/>
                </a:solidFill>
              </a:rPr>
              <a:t>WebGL</a:t>
            </a:r>
            <a:r>
              <a:rPr lang="en-US" sz="2000" dirty="0" smtClean="0">
                <a:solidFill>
                  <a:schemeClr val="tx1"/>
                </a:solidFill>
              </a:rPr>
              <a:t> buffer containing the loaded unit square (defined in VertexBuffer.js)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96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.1: Canvas for Drawing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452" y="1690688"/>
            <a:ext cx="55957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67" y="2281292"/>
            <a:ext cx="9725676" cy="4461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Load, Compile, Link, GLSL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program to geometries (the unit square)</a:t>
            </a:r>
            <a:endParaRPr lang="en-US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7817317" y="1889229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ShaderSupport.js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848095" y="3204455"/>
            <a:ext cx="2764775" cy="535091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901071" y="2380347"/>
            <a:ext cx="4526562" cy="756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The parameter defined in </a:t>
            </a:r>
            <a:r>
              <a:rPr lang="en-US" sz="2000" dirty="0" err="1" smtClean="0">
                <a:solidFill>
                  <a:schemeClr val="tx1"/>
                </a:solidFill>
              </a:rPr>
              <a:t>VertexShader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244817" y="4001294"/>
            <a:ext cx="2764775" cy="535091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582071" y="4068493"/>
            <a:ext cx="4538395" cy="9357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 err="1" smtClean="0">
                <a:solidFill>
                  <a:schemeClr val="tx1"/>
                </a:solidFill>
              </a:rPr>
              <a:t>WebGL</a:t>
            </a:r>
            <a:r>
              <a:rPr lang="en-US" sz="2000" dirty="0" smtClean="0">
                <a:solidFill>
                  <a:schemeClr val="tx1"/>
                </a:solidFill>
              </a:rPr>
              <a:t> buffer containing the loaded unit square (defined in VertexBuffer.js)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15411" y="5148554"/>
            <a:ext cx="8664693" cy="1484076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34476" y="5475125"/>
            <a:ext cx="6122839" cy="13347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Binding the buffer (unit square vertices) to the parameter (vertex of </a:t>
            </a:r>
            <a:r>
              <a:rPr lang="en-US" sz="2000" dirty="0" err="1" smtClean="0">
                <a:solidFill>
                  <a:schemeClr val="tx1"/>
                </a:solidFill>
              </a:rPr>
              <a:t>VertexShader</a:t>
            </a:r>
            <a:r>
              <a:rPr lang="en-US" sz="2000" dirty="0" smtClean="0">
                <a:solidFill>
                  <a:schemeClr val="tx1"/>
                </a:solidFill>
              </a:rPr>
              <a:t>): binding geometry to the GLSL vertex </a:t>
            </a:r>
            <a:r>
              <a:rPr lang="en-US" sz="2000" dirty="0" err="1" smtClean="0">
                <a:solidFill>
                  <a:schemeClr val="tx1"/>
                </a:solidFill>
              </a:rPr>
              <a:t>shader</a:t>
            </a:r>
            <a:r>
              <a:rPr lang="en-US" sz="2000" dirty="0" smtClean="0">
                <a:solidFill>
                  <a:schemeClr val="tx1"/>
                </a:solidFill>
              </a:rPr>
              <a:t>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387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Invoke the </a:t>
            </a:r>
            <a:r>
              <a:rPr lang="en-US" dirty="0" err="1" smtClean="0"/>
              <a:t>WebGL</a:t>
            </a:r>
            <a:r>
              <a:rPr lang="en-US" dirty="0" smtClean="0"/>
              <a:t> drawing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63" y="1356615"/>
            <a:ext cx="8488324" cy="4305850"/>
          </a:xfrm>
        </p:spPr>
      </p:pic>
      <p:sp>
        <p:nvSpPr>
          <p:cNvPr id="5" name="Round Diagonal Corner Rectangle 4"/>
          <p:cNvSpPr/>
          <p:nvPr/>
        </p:nvSpPr>
        <p:spPr>
          <a:xfrm>
            <a:off x="8074473" y="1040873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WebGL.js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94720" y="3916101"/>
            <a:ext cx="5347864" cy="1269285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480248" y="3361722"/>
            <a:ext cx="5611822" cy="22325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Define unit square and load to GPU (in VertexBuffer.js)</a:t>
            </a:r>
            <a:br>
              <a:rPr lang="en-US" sz="2000" dirty="0" smtClean="0">
                <a:solidFill>
                  <a:schemeClr val="tx1"/>
                </a:solidFill>
              </a:rPr>
            </a:b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Load, compile, GLSL programs and bind to the unit square geometry (in ShaderSupport.js)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38200" y="1260509"/>
            <a:ext cx="2819400" cy="430180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917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49" y="1356613"/>
            <a:ext cx="9128804" cy="516508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Invoke the </a:t>
            </a:r>
            <a:r>
              <a:rPr lang="en-US" dirty="0" err="1" smtClean="0"/>
              <a:t>WebGL</a:t>
            </a:r>
            <a:r>
              <a:rPr lang="en-US" dirty="0" smtClean="0"/>
              <a:t> drawing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2408" y="1299925"/>
            <a:ext cx="8085385" cy="3504935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20611" y="3677206"/>
            <a:ext cx="4845089" cy="17751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Clear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Select drawing program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Activate geometry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Draw as triangle strips with 4 vertices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8074473" y="1040873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WebGL.js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4859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49" y="1356613"/>
            <a:ext cx="9128804" cy="516508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Invoke the </a:t>
            </a:r>
            <a:r>
              <a:rPr lang="en-US" dirty="0" err="1" smtClean="0"/>
              <a:t>WebGL</a:t>
            </a:r>
            <a:r>
              <a:rPr lang="en-US" dirty="0" smtClean="0"/>
              <a:t> drawing</a:t>
            </a:r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8074473" y="1040873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WebGL.js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26974" y="5301899"/>
            <a:ext cx="5347864" cy="1269285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679846" y="4640154"/>
            <a:ext cx="3765983" cy="117565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Called from index.html (when &lt;body&gt; is completed loaded)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0093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 a square:</a:t>
            </a:r>
          </a:p>
          <a:p>
            <a:pPr lvl="1"/>
            <a:r>
              <a:rPr lang="en-US" dirty="0" smtClean="0"/>
              <a:t>The default Normalized Device Coordinate (NDC)</a:t>
            </a:r>
          </a:p>
          <a:p>
            <a:pPr lvl="2"/>
            <a:r>
              <a:rPr lang="en-US" dirty="0" smtClean="0"/>
              <a:t>(-1, -1) to (1, 1)</a:t>
            </a:r>
          </a:p>
          <a:p>
            <a:pPr lvl="1"/>
            <a:r>
              <a:rPr lang="en-US" dirty="0" smtClean="0"/>
              <a:t>Square space mapped to non-square drawing area</a:t>
            </a:r>
          </a:p>
          <a:p>
            <a:pPr lvl="2"/>
            <a:r>
              <a:rPr lang="en-US" dirty="0" smtClean="0"/>
              <a:t>640x480 canvas area</a:t>
            </a:r>
          </a:p>
          <a:p>
            <a:r>
              <a:rPr lang="en-US" dirty="0" smtClean="0"/>
              <a:t>How to change color of the square?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Many global variables scattered </a:t>
            </a:r>
            <a:r>
              <a:rPr lang="en-US" altLang="zh-CN" dirty="0" smtClean="0"/>
              <a:t>//</a:t>
            </a:r>
            <a:r>
              <a:rPr lang="zh-CN" altLang="en-US" dirty="0" smtClean="0"/>
              <a:t>疏散？回收？</a:t>
            </a:r>
            <a:r>
              <a:rPr lang="en-US" altLang="zh-CN" dirty="0" smtClean="0"/>
              <a:t> </a:t>
            </a:r>
            <a:r>
              <a:rPr lang="en-US" dirty="0" smtClean="0"/>
              <a:t>in </a:t>
            </a:r>
            <a:r>
              <a:rPr lang="en-US" dirty="0" smtClean="0"/>
              <a:t>different files (is this a problem?)</a:t>
            </a:r>
          </a:p>
          <a:p>
            <a:pPr lvl="2"/>
            <a:r>
              <a:rPr lang="en-US" dirty="0" smtClean="0"/>
              <a:t>Fix in the next example</a:t>
            </a:r>
            <a:endParaRPr lang="en-US" dirty="0"/>
          </a:p>
          <a:p>
            <a:pPr lvl="1"/>
            <a:r>
              <a:rPr lang="en-US" dirty="0" smtClean="0"/>
              <a:t>How to draw more than one square?</a:t>
            </a:r>
          </a:p>
          <a:p>
            <a:pPr lvl="2"/>
            <a:r>
              <a:rPr lang="en-US" dirty="0" smtClean="0"/>
              <a:t>Fix in the next chapter!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3203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JavaScript Objects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one square project: </a:t>
            </a:r>
          </a:p>
          <a:p>
            <a:pPr lvl="1"/>
            <a:r>
              <a:rPr lang="en-US" dirty="0" smtClean="0"/>
              <a:t>Functional </a:t>
            </a:r>
            <a:r>
              <a:rPr lang="en-US" dirty="0" smtClean="0"/>
              <a:t>decomposition</a:t>
            </a:r>
            <a:r>
              <a:rPr lang="en-US" altLang="zh-CN" dirty="0" smtClean="0"/>
              <a:t>//</a:t>
            </a:r>
            <a:r>
              <a:rPr lang="zh-CN" altLang="en-US" dirty="0" smtClean="0"/>
              <a:t>功能分解</a:t>
            </a:r>
            <a:endParaRPr lang="en-US" dirty="0" smtClean="0"/>
          </a:p>
          <a:p>
            <a:pPr lvl="1"/>
            <a:r>
              <a:rPr lang="en-US" dirty="0" smtClean="0"/>
              <a:t>Procedural </a:t>
            </a:r>
            <a:r>
              <a:rPr lang="en-US" dirty="0" smtClean="0"/>
              <a:t>programming</a:t>
            </a:r>
            <a:r>
              <a:rPr lang="en-US" altLang="zh-CN" dirty="0" smtClean="0"/>
              <a:t>//</a:t>
            </a:r>
            <a:r>
              <a:rPr lang="zh-CN" altLang="en-US" dirty="0" smtClean="0"/>
              <a:t>程序化编程</a:t>
            </a:r>
            <a:endParaRPr lang="en-US" dirty="0" smtClean="0"/>
          </a:p>
          <a:p>
            <a:pPr lvl="2"/>
            <a:r>
              <a:rPr lang="en-US" dirty="0" smtClean="0"/>
              <a:t>Define procedures/functions to support the logic flow</a:t>
            </a:r>
          </a:p>
          <a:p>
            <a:pPr lvl="2"/>
            <a:r>
              <a:rPr lang="en-US" dirty="0" smtClean="0"/>
              <a:t>Well-structured, easy to understand</a:t>
            </a:r>
          </a:p>
          <a:p>
            <a:pPr lvl="2"/>
            <a:r>
              <a:rPr lang="en-US" dirty="0" smtClean="0"/>
              <a:t>Does not support hiding of information or increase in complexity</a:t>
            </a:r>
          </a:p>
          <a:p>
            <a:r>
              <a:rPr lang="en-US" dirty="0" smtClean="0"/>
              <a:t>This project:</a:t>
            </a:r>
          </a:p>
          <a:p>
            <a:pPr lvl="1"/>
            <a:r>
              <a:rPr lang="en-US" dirty="0" smtClean="0"/>
              <a:t>Object-oriented analysis and programming</a:t>
            </a:r>
          </a:p>
          <a:p>
            <a:pPr lvl="2"/>
            <a:r>
              <a:rPr lang="en-US" dirty="0" smtClean="0"/>
              <a:t>Isolates and hides details</a:t>
            </a:r>
          </a:p>
          <a:p>
            <a:pPr lvl="2"/>
            <a:r>
              <a:rPr lang="en-US" dirty="0" smtClean="0"/>
              <a:t>Support: manageability and expandability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91838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separate the game engine from the game logic code</a:t>
            </a:r>
          </a:p>
          <a:p>
            <a:pPr lvl="0"/>
            <a:r>
              <a:rPr lang="en-US" dirty="0"/>
              <a:t>To demonstrate the implementation of a </a:t>
            </a:r>
            <a:r>
              <a:rPr lang="en-US" dirty="0" smtClean="0"/>
              <a:t>Singleton-like//</a:t>
            </a:r>
            <a:r>
              <a:rPr lang="zh-CN" altLang="en-US" dirty="0" smtClean="0"/>
              <a:t>？</a:t>
            </a:r>
            <a:r>
              <a:rPr lang="en-US" dirty="0" smtClean="0"/>
              <a:t> </a:t>
            </a:r>
            <a:r>
              <a:rPr lang="en-US" dirty="0"/>
              <a:t>object based on the JavaScript Module pattern</a:t>
            </a:r>
          </a:p>
          <a:p>
            <a:pPr lvl="0"/>
            <a:r>
              <a:rPr lang="en-US" dirty="0"/>
              <a:t>To understand how to build abstractions with JavaScript </a:t>
            </a:r>
            <a:r>
              <a:rPr lang="en-US" dirty="0" smtClean="0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009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folder to organize source code</a:t>
            </a:r>
          </a:p>
          <a:p>
            <a:r>
              <a:rPr lang="en-US" dirty="0" smtClean="0"/>
              <a:t>Separate game engine into</a:t>
            </a:r>
          </a:p>
          <a:p>
            <a:pPr lvl="1"/>
            <a:r>
              <a:rPr lang="en-US" b="1" dirty="0" smtClean="0"/>
              <a:t>Core</a:t>
            </a:r>
            <a:r>
              <a:rPr lang="en-US" dirty="0" smtClean="0"/>
              <a:t>, </a:t>
            </a:r>
            <a:r>
              <a:rPr lang="en-US" b="1" dirty="0" err="1" smtClean="0"/>
              <a:t>VertexBuffer</a:t>
            </a:r>
            <a:r>
              <a:rPr lang="en-US" dirty="0" smtClean="0"/>
              <a:t>, and </a:t>
            </a:r>
            <a:r>
              <a:rPr lang="en-US" b="1" dirty="0" err="1" smtClean="0"/>
              <a:t>SimpleShader</a:t>
            </a:r>
            <a:endParaRPr lang="en-US" b="1" dirty="0" smtClean="0"/>
          </a:p>
          <a:p>
            <a:r>
              <a:rPr lang="en-US" dirty="0" smtClean="0"/>
              <a:t>Define “user” code </a:t>
            </a:r>
          </a:p>
          <a:p>
            <a:pPr lvl="1"/>
            <a:r>
              <a:rPr lang="en-US" dirty="0" smtClean="0"/>
              <a:t>User of </a:t>
            </a:r>
            <a:r>
              <a:rPr lang="en-US" dirty="0" err="1" smtClean="0"/>
              <a:t>GameEngine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362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Folder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 folders:</a:t>
            </a:r>
          </a:p>
          <a:p>
            <a:pPr lvl="1"/>
            <a:r>
              <a:rPr lang="en-US" dirty="0" smtClean="0"/>
              <a:t>Engine: source code to the game engine</a:t>
            </a:r>
          </a:p>
          <a:p>
            <a:pPr lvl="1"/>
            <a:r>
              <a:rPr lang="en-US" dirty="0" err="1" smtClean="0"/>
              <a:t>MyGame</a:t>
            </a:r>
            <a:r>
              <a:rPr lang="en-US" dirty="0" smtClean="0"/>
              <a:t>: user code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925" y="2747957"/>
            <a:ext cx="3683799" cy="320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578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Folder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 folders:</a:t>
            </a:r>
          </a:p>
          <a:p>
            <a:pPr lvl="1"/>
            <a:r>
              <a:rPr lang="en-US" dirty="0" smtClean="0"/>
              <a:t>Engine: source code to the game engine</a:t>
            </a:r>
          </a:p>
          <a:p>
            <a:pPr lvl="1"/>
            <a:r>
              <a:rPr lang="en-US" dirty="0" err="1" smtClean="0"/>
              <a:t>MyGame</a:t>
            </a:r>
            <a:r>
              <a:rPr lang="en-US" dirty="0" smtClean="0"/>
              <a:t>: user code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925" y="2747957"/>
            <a:ext cx="3683799" cy="320432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515205" y="4282345"/>
            <a:ext cx="2743200" cy="88032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62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learn how to set up the HTML canvas element </a:t>
            </a:r>
          </a:p>
          <a:p>
            <a:pPr lvl="0"/>
            <a:r>
              <a:rPr lang="en-US" dirty="0"/>
              <a:t>To learn how to retrieve </a:t>
            </a:r>
            <a:r>
              <a:rPr lang="en-US" altLang="zh-CN" dirty="0" smtClean="0"/>
              <a:t>// </a:t>
            </a:r>
            <a:r>
              <a:rPr lang="zh-CN" altLang="en-US" dirty="0" smtClean="0"/>
              <a:t>取回 </a:t>
            </a:r>
            <a:r>
              <a:rPr lang="en-US" dirty="0" smtClean="0"/>
              <a:t>the </a:t>
            </a:r>
            <a:r>
              <a:rPr lang="en-US" dirty="0"/>
              <a:t>canvas element from an HTML document for use in JavaScript</a:t>
            </a:r>
          </a:p>
          <a:p>
            <a:pPr lvl="0"/>
            <a:r>
              <a:rPr lang="en-US" dirty="0"/>
              <a:t>To learn how to create a reference context to </a:t>
            </a:r>
            <a:r>
              <a:rPr lang="en-US" dirty="0" err="1"/>
              <a:t>WebGL</a:t>
            </a:r>
            <a:r>
              <a:rPr lang="en-US" dirty="0"/>
              <a:t> from the </a:t>
            </a:r>
            <a:r>
              <a:rPr lang="en-US" dirty="0" smtClean="0"/>
              <a:t>retrieved</a:t>
            </a:r>
            <a:r>
              <a:rPr lang="en-US" altLang="zh-CN" dirty="0" smtClean="0"/>
              <a:t>//</a:t>
            </a:r>
            <a:r>
              <a:rPr lang="zh-CN" altLang="en-US" dirty="0" smtClean="0"/>
              <a:t>获取</a:t>
            </a:r>
            <a:r>
              <a:rPr lang="en-US" dirty="0" smtClean="0"/>
              <a:t> </a:t>
            </a:r>
            <a:r>
              <a:rPr lang="en-US" dirty="0"/>
              <a:t>canvas element and manipulate the canvas from the </a:t>
            </a:r>
            <a:r>
              <a:rPr lang="en-US" dirty="0" err="1"/>
              <a:t>WebGL</a:t>
            </a:r>
            <a:r>
              <a:rPr lang="en-US" dirty="0"/>
              <a:t> context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00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Abstracting the Game Engine Core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98" y="1434291"/>
            <a:ext cx="6824702" cy="5331610"/>
          </a:xfrm>
        </p:spPr>
      </p:pic>
      <p:sp>
        <p:nvSpPr>
          <p:cNvPr id="5" name="Round Diagonal Corner Rectangle 4"/>
          <p:cNvSpPr/>
          <p:nvPr/>
        </p:nvSpPr>
        <p:spPr>
          <a:xfrm>
            <a:off x="6830662" y="1262374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Engine_Core.js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2546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Abstracting the Game Engine Core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98" y="1434291"/>
            <a:ext cx="6824702" cy="5331610"/>
          </a:xfrm>
        </p:spPr>
      </p:pic>
      <p:sp>
        <p:nvSpPr>
          <p:cNvPr id="5" name="Round Diagonal Corner Rectangle 4"/>
          <p:cNvSpPr/>
          <p:nvPr/>
        </p:nvSpPr>
        <p:spPr>
          <a:xfrm>
            <a:off x="6830662" y="1262374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Engine_Core.js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5372" y="1309210"/>
            <a:ext cx="3150843" cy="58464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08449" y="1482140"/>
            <a:ext cx="2879776" cy="6672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Global singleton!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86285" y="5226740"/>
            <a:ext cx="3716343" cy="1338765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321770" y="4768031"/>
            <a:ext cx="3653134" cy="8446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Publically accessible members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6752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Abstracting the Game Engine Core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98" y="1434291"/>
            <a:ext cx="6824702" cy="5331610"/>
          </a:xfrm>
        </p:spPr>
      </p:pic>
      <p:sp>
        <p:nvSpPr>
          <p:cNvPr id="5" name="Round Diagonal Corner Rectangle 4"/>
          <p:cNvSpPr/>
          <p:nvPr/>
        </p:nvSpPr>
        <p:spPr>
          <a:xfrm>
            <a:off x="6830662" y="1262374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Engine_Core.js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5372" y="1309210"/>
            <a:ext cx="3150843" cy="58464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08449" y="1482140"/>
            <a:ext cx="2879776" cy="6672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Global singleton!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86285" y="5226740"/>
            <a:ext cx="3716343" cy="1338765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321770" y="4768031"/>
            <a:ext cx="3653134" cy="8446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Publically accessible members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38200" y="3457328"/>
            <a:ext cx="6769326" cy="71142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746439" y="2993240"/>
            <a:ext cx="3709525" cy="13686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Look at this …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0653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Abstracting the Game Engine Core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98" y="1434291"/>
            <a:ext cx="6824702" cy="5331610"/>
          </a:xfrm>
        </p:spPr>
      </p:pic>
      <p:sp>
        <p:nvSpPr>
          <p:cNvPr id="5" name="Round Diagonal Corner Rectangle 4"/>
          <p:cNvSpPr/>
          <p:nvPr/>
        </p:nvSpPr>
        <p:spPr>
          <a:xfrm>
            <a:off x="6830662" y="1262374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Engine_Core.js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5372" y="1309210"/>
            <a:ext cx="3150843" cy="58464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08449" y="1482140"/>
            <a:ext cx="2879776" cy="6672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Global singleton!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86285" y="5226740"/>
            <a:ext cx="3716343" cy="1338765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321770" y="4768031"/>
            <a:ext cx="3653134" cy="8446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Publically accessible members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38200" y="3457328"/>
            <a:ext cx="6769326" cy="71142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746439" y="2993240"/>
            <a:ext cx="3709525" cy="13686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Look at this …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149" y="1898815"/>
            <a:ext cx="8801909" cy="38525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717055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Abstracting the Game Engine Core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98" y="1434291"/>
            <a:ext cx="6824702" cy="5331610"/>
          </a:xfrm>
        </p:spPr>
      </p:pic>
      <p:sp>
        <p:nvSpPr>
          <p:cNvPr id="5" name="Round Diagonal Corner Rectangle 4"/>
          <p:cNvSpPr/>
          <p:nvPr/>
        </p:nvSpPr>
        <p:spPr>
          <a:xfrm>
            <a:off x="6830662" y="1262374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Engine_Core.js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5372" y="1309210"/>
            <a:ext cx="3150843" cy="58464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08449" y="1482140"/>
            <a:ext cx="2879776" cy="6672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Global singleton!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86285" y="5226740"/>
            <a:ext cx="3716343" cy="1338765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321770" y="4768031"/>
            <a:ext cx="3653134" cy="8446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Publically accessible members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38200" y="3457328"/>
            <a:ext cx="6769326" cy="71142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746439" y="2993240"/>
            <a:ext cx="3709525" cy="13686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Look at this …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149" y="1898815"/>
            <a:ext cx="8801909" cy="38525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Rounded Rectangle 11"/>
          <p:cNvSpPr/>
          <p:nvPr/>
        </p:nvSpPr>
        <p:spPr>
          <a:xfrm>
            <a:off x="3445999" y="4887267"/>
            <a:ext cx="4097801" cy="71142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034075" y="4405120"/>
            <a:ext cx="2879776" cy="6672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What’s this?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3593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Abstracting the </a:t>
            </a:r>
            <a:r>
              <a:rPr lang="en-US" dirty="0" err="1" smtClean="0"/>
              <a:t>VertexBuffer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18" y="1375174"/>
            <a:ext cx="7321209" cy="5255101"/>
          </a:xfrm>
        </p:spPr>
      </p:pic>
      <p:sp>
        <p:nvSpPr>
          <p:cNvPr id="8" name="Round Diagonal Corner Rectangle 7"/>
          <p:cNvSpPr/>
          <p:nvPr/>
        </p:nvSpPr>
        <p:spPr>
          <a:xfrm>
            <a:off x="6830661" y="1262374"/>
            <a:ext cx="2983519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Engine_VertexBuffer.js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2560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Abstracting the </a:t>
            </a:r>
            <a:r>
              <a:rPr lang="en-US" dirty="0" err="1" smtClean="0"/>
              <a:t>VertexBuffer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18" y="1375174"/>
            <a:ext cx="7321209" cy="5255101"/>
          </a:xfrm>
        </p:spPr>
      </p:pic>
      <p:sp>
        <p:nvSpPr>
          <p:cNvPr id="6" name="Rounded Rectangle 5"/>
          <p:cNvSpPr/>
          <p:nvPr/>
        </p:nvSpPr>
        <p:spPr>
          <a:xfrm>
            <a:off x="1418416" y="3876316"/>
            <a:ext cx="4891512" cy="599132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96000" y="3493224"/>
            <a:ext cx="2879776" cy="6672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Recall …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6830661" y="1262374"/>
            <a:ext cx="2983519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Engine_VertexBuffer.js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3597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Abstracting the </a:t>
            </a:r>
            <a:r>
              <a:rPr lang="en-US" dirty="0" err="1" smtClean="0"/>
              <a:t>VertexBuffer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18" y="1375174"/>
            <a:ext cx="7321209" cy="5255101"/>
          </a:xfrm>
        </p:spPr>
      </p:pic>
      <p:sp>
        <p:nvSpPr>
          <p:cNvPr id="6" name="Rounded Rectangle 5"/>
          <p:cNvSpPr/>
          <p:nvPr/>
        </p:nvSpPr>
        <p:spPr>
          <a:xfrm>
            <a:off x="1418416" y="3876316"/>
            <a:ext cx="4891512" cy="599132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96000" y="3493224"/>
            <a:ext cx="2879776" cy="6672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Recall …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111" y="1184750"/>
            <a:ext cx="9357889" cy="28257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ounded Rectangle 7"/>
          <p:cNvSpPr/>
          <p:nvPr/>
        </p:nvSpPr>
        <p:spPr>
          <a:xfrm>
            <a:off x="6433457" y="409189"/>
            <a:ext cx="4920343" cy="15511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Create </a:t>
            </a:r>
            <a:r>
              <a:rPr lang="en-US" sz="2000" dirty="0" err="1" smtClean="0">
                <a:solidFill>
                  <a:schemeClr val="tx1"/>
                </a:solidFill>
              </a:rPr>
              <a:t>WebGL</a:t>
            </a:r>
            <a:r>
              <a:rPr lang="en-US" sz="2000" dirty="0" smtClean="0">
                <a:solidFill>
                  <a:schemeClr val="tx1"/>
                </a:solidFill>
              </a:rPr>
              <a:t> buffer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Store buffer reference in </a:t>
            </a:r>
            <a:r>
              <a:rPr lang="en-US" sz="2000" dirty="0" err="1" smtClean="0">
                <a:solidFill>
                  <a:schemeClr val="tx1"/>
                </a:solidFill>
              </a:rPr>
              <a:t>mSquareVertexBuffer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Load unit square vertices to this buffer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6278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Abstracting the </a:t>
            </a:r>
            <a:r>
              <a:rPr lang="en-US" dirty="0" err="1" smtClean="0"/>
              <a:t>VertexBuffer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18" y="1375174"/>
            <a:ext cx="7321209" cy="5255101"/>
          </a:xfrm>
        </p:spPr>
      </p:pic>
      <p:sp>
        <p:nvSpPr>
          <p:cNvPr id="6" name="Rounded Rectangle 5"/>
          <p:cNvSpPr/>
          <p:nvPr/>
        </p:nvSpPr>
        <p:spPr>
          <a:xfrm>
            <a:off x="1418416" y="3876316"/>
            <a:ext cx="4891512" cy="599132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96000" y="3493224"/>
            <a:ext cx="2879776" cy="6672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Recall …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111" y="1184750"/>
            <a:ext cx="9357889" cy="28257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ounded Rectangle 7"/>
          <p:cNvSpPr/>
          <p:nvPr/>
        </p:nvSpPr>
        <p:spPr>
          <a:xfrm>
            <a:off x="6433457" y="409189"/>
            <a:ext cx="4920343" cy="15511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Create </a:t>
            </a:r>
            <a:r>
              <a:rPr lang="en-US" sz="2000" dirty="0" err="1" smtClean="0">
                <a:solidFill>
                  <a:schemeClr val="tx1"/>
                </a:solidFill>
              </a:rPr>
              <a:t>WebGL</a:t>
            </a:r>
            <a:r>
              <a:rPr lang="en-US" sz="2000" dirty="0" smtClean="0">
                <a:solidFill>
                  <a:schemeClr val="tx1"/>
                </a:solidFill>
              </a:rPr>
              <a:t> buffer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Store buffer reference in </a:t>
            </a:r>
            <a:r>
              <a:rPr lang="en-US" sz="2000" dirty="0" err="1" smtClean="0">
                <a:solidFill>
                  <a:schemeClr val="tx1"/>
                </a:solidFill>
              </a:rPr>
              <a:t>mSquareVertexBuffer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Load unit square vertices to this buffer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72033" y="4938327"/>
            <a:ext cx="3870148" cy="1064907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42181" y="4666633"/>
            <a:ext cx="4920343" cy="15511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Public access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Initialize() function 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 err="1" smtClean="0">
                <a:solidFill>
                  <a:schemeClr val="tx1"/>
                </a:solidFill>
              </a:rPr>
              <a:t>WebGL</a:t>
            </a:r>
            <a:r>
              <a:rPr lang="en-US" sz="2000" dirty="0" smtClean="0">
                <a:solidFill>
                  <a:schemeClr val="tx1"/>
                </a:solidFill>
              </a:rPr>
              <a:t> vertex buffer (for binding to GLSL vertex program)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1222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The </a:t>
            </a:r>
            <a:r>
              <a:rPr lang="en-US" dirty="0" err="1" smtClean="0"/>
              <a:t>SimpleShader</a:t>
            </a:r>
            <a:r>
              <a:rPr lang="en-US" dirty="0" smtClean="0"/>
              <a:t> object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91" y="1291751"/>
            <a:ext cx="8598300" cy="5451021"/>
          </a:xfrm>
        </p:spPr>
      </p:pic>
      <p:sp>
        <p:nvSpPr>
          <p:cNvPr id="5" name="Round Diagonal Corner Rectangle 4"/>
          <p:cNvSpPr/>
          <p:nvPr/>
        </p:nvSpPr>
        <p:spPr>
          <a:xfrm>
            <a:off x="7387252" y="1220227"/>
            <a:ext cx="2983519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SimpleShader.js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523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2.1: Define drawing and scripting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HTML5 Project and edit the </a:t>
            </a:r>
            <a:r>
              <a:rPr lang="en-US" b="1" i="1" dirty="0" smtClean="0"/>
              <a:t>index.html </a:t>
            </a:r>
            <a:r>
              <a:rPr lang="en-US" dirty="0"/>
              <a:t>file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Define to a drawing canvas (within the &lt;body&gt; element)</a:t>
            </a:r>
          </a:p>
          <a:p>
            <a:pPr lvl="1"/>
            <a:r>
              <a:rPr lang="en-US" dirty="0" smtClean="0"/>
              <a:t>Notice the “id”: name of this canvas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663" y="1366623"/>
            <a:ext cx="2880127" cy="1830938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417" y="4244202"/>
            <a:ext cx="8163309" cy="158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6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The </a:t>
            </a:r>
            <a:r>
              <a:rPr lang="en-US" dirty="0" err="1" smtClean="0"/>
              <a:t>SimpleShader</a:t>
            </a:r>
            <a:r>
              <a:rPr lang="en-US" dirty="0" smtClean="0"/>
              <a:t> object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91" y="1291751"/>
            <a:ext cx="8598300" cy="5451021"/>
          </a:xfrm>
        </p:spPr>
      </p:pic>
      <p:sp>
        <p:nvSpPr>
          <p:cNvPr id="5" name="Rounded Rectangle 4"/>
          <p:cNvSpPr/>
          <p:nvPr/>
        </p:nvSpPr>
        <p:spPr>
          <a:xfrm>
            <a:off x="724569" y="1235291"/>
            <a:ext cx="5914769" cy="138202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599044" y="1785293"/>
            <a:ext cx="4447998" cy="12929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Constructor of </a:t>
            </a:r>
            <a:r>
              <a:rPr lang="en-US" sz="2000" b="1" dirty="0" err="1" smtClean="0">
                <a:solidFill>
                  <a:schemeClr val="tx1"/>
                </a:solidFill>
              </a:rPr>
              <a:t>SimpleShader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Notice the instance variables</a:t>
            </a:r>
          </a:p>
        </p:txBody>
      </p:sp>
    </p:spTree>
    <p:extLst>
      <p:ext uri="{BB962C8B-B14F-4D97-AF65-F5344CB8AC3E}">
        <p14:creationId xmlns:p14="http://schemas.microsoft.com/office/powerpoint/2010/main" val="24806342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The </a:t>
            </a:r>
            <a:r>
              <a:rPr lang="en-US" dirty="0" err="1" smtClean="0"/>
              <a:t>SimpleShader</a:t>
            </a:r>
            <a:r>
              <a:rPr lang="en-US" dirty="0" smtClean="0"/>
              <a:t> object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91" y="1291751"/>
            <a:ext cx="8598300" cy="5451021"/>
          </a:xfrm>
        </p:spPr>
      </p:pic>
      <p:sp>
        <p:nvSpPr>
          <p:cNvPr id="5" name="Rounded Rectangle 4"/>
          <p:cNvSpPr/>
          <p:nvPr/>
        </p:nvSpPr>
        <p:spPr>
          <a:xfrm>
            <a:off x="724569" y="1235291"/>
            <a:ext cx="5914769" cy="138202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599044" y="1785293"/>
            <a:ext cx="4447998" cy="12929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Constructor of </a:t>
            </a:r>
            <a:r>
              <a:rPr lang="en-US" sz="2000" b="1" dirty="0" err="1" smtClean="0">
                <a:solidFill>
                  <a:schemeClr val="tx1"/>
                </a:solidFill>
              </a:rPr>
              <a:t>SimpleShader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Notice the instance variables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956758" y="2409729"/>
            <a:ext cx="5080554" cy="20398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/>
              <a:t>Convention: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Instance variable names … begins with “m”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Private functions (not enforced by JavaScript), names begin with “_”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18142" y="6423183"/>
            <a:ext cx="5914769" cy="37604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9627338">
            <a:off x="2028398" y="3976911"/>
            <a:ext cx="670182" cy="2630915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082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The </a:t>
            </a:r>
            <a:r>
              <a:rPr lang="en-US" dirty="0" err="1" smtClean="0"/>
              <a:t>SimpleShader</a:t>
            </a:r>
            <a:r>
              <a:rPr lang="en-US" dirty="0" smtClean="0"/>
              <a:t> object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91" y="1291751"/>
            <a:ext cx="8598300" cy="5451021"/>
          </a:xfrm>
        </p:spPr>
      </p:pic>
      <p:sp>
        <p:nvSpPr>
          <p:cNvPr id="5" name="Rounded Rectangle 4"/>
          <p:cNvSpPr/>
          <p:nvPr/>
        </p:nvSpPr>
        <p:spPr>
          <a:xfrm>
            <a:off x="724569" y="1235291"/>
            <a:ext cx="5914769" cy="138202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599044" y="1785293"/>
            <a:ext cx="4447998" cy="12929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Constructor of </a:t>
            </a:r>
            <a:r>
              <a:rPr lang="en-US" sz="2000" b="1" dirty="0" err="1" smtClean="0">
                <a:solidFill>
                  <a:schemeClr val="tx1"/>
                </a:solidFill>
              </a:rPr>
              <a:t>SimpleShader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Notice the instance variables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24569" y="4460302"/>
            <a:ext cx="6726939" cy="138202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255092" y="4605787"/>
            <a:ext cx="4447998" cy="12929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Activate the </a:t>
            </a:r>
            <a:r>
              <a:rPr lang="en-US" sz="2000" dirty="0" err="1" smtClean="0">
                <a:solidFill>
                  <a:schemeClr val="tx1"/>
                </a:solidFill>
              </a:rPr>
              <a:t>shader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Bind to the unit square vertex</a:t>
            </a:r>
          </a:p>
        </p:txBody>
      </p:sp>
    </p:spTree>
    <p:extLst>
      <p:ext uri="{BB962C8B-B14F-4D97-AF65-F5344CB8AC3E}">
        <p14:creationId xmlns:p14="http://schemas.microsoft.com/office/powerpoint/2010/main" val="39537567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The Client (User)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of the game engine: the game … in </a:t>
            </a:r>
            <a:r>
              <a:rPr lang="en-US" dirty="0" err="1" smtClean="0"/>
              <a:t>MyGame</a:t>
            </a:r>
            <a:r>
              <a:rPr lang="en-US" dirty="0" smtClean="0"/>
              <a:t> folder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74" y="2243918"/>
            <a:ext cx="8238808" cy="4480649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7254022" y="2243918"/>
            <a:ext cx="2983519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MyGame.js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8445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invoking </a:t>
            </a:r>
            <a:r>
              <a:rPr lang="en-US" dirty="0" err="1" smtClean="0"/>
              <a:t>MyGame</a:t>
            </a:r>
            <a:r>
              <a:rPr lang="en-US" dirty="0" smtClean="0"/>
              <a:t> from index.html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692" y="1825625"/>
            <a:ext cx="96346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728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invoking </a:t>
            </a:r>
            <a:r>
              <a:rPr lang="en-US" dirty="0" err="1" smtClean="0"/>
              <a:t>MyGame</a:t>
            </a:r>
            <a:r>
              <a:rPr lang="en-US" dirty="0" smtClean="0"/>
              <a:t> from index.html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692" y="1825625"/>
            <a:ext cx="9634616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130222" y="4356179"/>
            <a:ext cx="4855974" cy="414604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717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2664"/>
            <a:ext cx="10515600" cy="4351338"/>
          </a:xfrm>
        </p:spPr>
        <p:txBody>
          <a:bodyPr/>
          <a:lstStyle/>
          <a:p>
            <a:r>
              <a:rPr lang="en-US" dirty="0" smtClean="0"/>
              <a:t>Organization:</a:t>
            </a:r>
          </a:p>
          <a:p>
            <a:pPr lvl="1"/>
            <a:r>
              <a:rPr lang="en-US" dirty="0" smtClean="0"/>
              <a:t>Engine: Source code to game engine</a:t>
            </a:r>
          </a:p>
          <a:p>
            <a:pPr lvl="2"/>
            <a:r>
              <a:rPr lang="en-US" dirty="0" err="1" smtClean="0"/>
              <a:t>Engine_Core</a:t>
            </a:r>
            <a:r>
              <a:rPr lang="en-US" dirty="0" smtClean="0"/>
              <a:t>: </a:t>
            </a:r>
          </a:p>
          <a:p>
            <a:pPr lvl="3"/>
            <a:r>
              <a:rPr lang="en-US" dirty="0" smtClean="0"/>
              <a:t>core of engine</a:t>
            </a:r>
          </a:p>
          <a:p>
            <a:pPr lvl="2"/>
            <a:r>
              <a:rPr lang="en-US" dirty="0" err="1" smtClean="0"/>
              <a:t>Engine_VertexBuffer</a:t>
            </a:r>
            <a:r>
              <a:rPr lang="en-US" dirty="0" smtClean="0"/>
              <a:t>: </a:t>
            </a:r>
          </a:p>
          <a:p>
            <a:pPr lvl="3"/>
            <a:r>
              <a:rPr lang="en-US" dirty="0" smtClean="0"/>
              <a:t>unit square buffer</a:t>
            </a:r>
          </a:p>
          <a:p>
            <a:pPr lvl="2"/>
            <a:r>
              <a:rPr lang="en-US" dirty="0" err="1" smtClean="0"/>
              <a:t>SimpleShader</a:t>
            </a:r>
            <a:r>
              <a:rPr lang="en-US" dirty="0" smtClean="0"/>
              <a:t>: </a:t>
            </a:r>
          </a:p>
          <a:p>
            <a:pPr lvl="3"/>
            <a:r>
              <a:rPr lang="en-US" dirty="0" smtClean="0"/>
              <a:t>the </a:t>
            </a:r>
            <a:r>
              <a:rPr lang="en-US" dirty="0" err="1" smtClean="0"/>
              <a:t>shader</a:t>
            </a:r>
            <a:r>
              <a:rPr lang="en-US" dirty="0" smtClean="0"/>
              <a:t> that supports drawing</a:t>
            </a:r>
          </a:p>
          <a:p>
            <a:pPr lvl="1"/>
            <a:r>
              <a:rPr lang="en-US" dirty="0" err="1" smtClean="0"/>
              <a:t>MyGame</a:t>
            </a:r>
            <a:r>
              <a:rPr lang="en-US" dirty="0" smtClean="0"/>
              <a:t>: Client code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984" y="730325"/>
            <a:ext cx="4639895" cy="445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053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2.5: Separating GLSL </a:t>
            </a:r>
            <a:r>
              <a:rPr lang="en-US" dirty="0" err="1" smtClean="0"/>
              <a:t>shader</a:t>
            </a:r>
            <a:r>
              <a:rPr lang="en-US" dirty="0" smtClean="0"/>
              <a:t>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Recall: GLSL </a:t>
            </a:r>
            <a:r>
              <a:rPr lang="en-US" dirty="0" err="1" smtClean="0"/>
              <a:t>shaders</a:t>
            </a:r>
            <a:r>
              <a:rPr lang="en-US" dirty="0" smtClean="0"/>
              <a:t> are defined in </a:t>
            </a:r>
            <a:r>
              <a:rPr lang="en-US" b="1" dirty="0" smtClean="0"/>
              <a:t>index.html</a:t>
            </a:r>
            <a:endParaRPr lang="en-US" b="1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549" y="2252490"/>
            <a:ext cx="7632722" cy="361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589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2.5: Separating GLSL </a:t>
            </a:r>
            <a:r>
              <a:rPr lang="en-US" dirty="0" err="1" smtClean="0"/>
              <a:t>shader</a:t>
            </a:r>
            <a:r>
              <a:rPr lang="en-US" dirty="0" smtClean="0"/>
              <a:t>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Recall: GLSL </a:t>
            </a:r>
            <a:r>
              <a:rPr lang="en-US" dirty="0" err="1" smtClean="0"/>
              <a:t>shaders</a:t>
            </a:r>
            <a:r>
              <a:rPr lang="en-US" dirty="0" smtClean="0"/>
              <a:t> are defined in </a:t>
            </a:r>
            <a:r>
              <a:rPr lang="en-US" b="1" dirty="0" smtClean="0"/>
              <a:t>index.html</a:t>
            </a:r>
            <a:endParaRPr lang="en-US" b="1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549" y="2252490"/>
            <a:ext cx="7632722" cy="361443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167524" y="3397045"/>
            <a:ext cx="6160399" cy="1278194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79033" y="4810176"/>
            <a:ext cx="6248890" cy="1094095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875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separate the GLSL </a:t>
            </a:r>
            <a:r>
              <a:rPr lang="en-US" dirty="0" err="1"/>
              <a:t>shaders</a:t>
            </a:r>
            <a:r>
              <a:rPr lang="en-US" dirty="0"/>
              <a:t> from the HTML source code</a:t>
            </a:r>
          </a:p>
          <a:p>
            <a:pPr lvl="0"/>
            <a:r>
              <a:rPr lang="en-US" dirty="0"/>
              <a:t>To demonstrate how to load the </a:t>
            </a:r>
            <a:r>
              <a:rPr lang="en-US" dirty="0" err="1"/>
              <a:t>shader</a:t>
            </a:r>
            <a:r>
              <a:rPr lang="en-US" dirty="0"/>
              <a:t> source files during runtime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67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2.1: Scripts for drawing (clearing)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Canvas.getContext</a:t>
            </a:r>
            <a:r>
              <a:rPr lang="zh-CN" altLang="en-US" dirty="0" smtClean="0"/>
              <a:t>指定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的绘图方式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4" y="4677728"/>
            <a:ext cx="9429566" cy="47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0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2.5: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Creare</a:t>
            </a:r>
            <a:r>
              <a:rPr lang="en-US" dirty="0" smtClean="0"/>
              <a:t> a new folder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544" y="503158"/>
            <a:ext cx="3308020" cy="410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228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2.5: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Creare</a:t>
            </a:r>
            <a:r>
              <a:rPr lang="en-US" dirty="0" smtClean="0"/>
              <a:t> a new folder</a:t>
            </a:r>
          </a:p>
          <a:p>
            <a:pPr lvl="1"/>
            <a:r>
              <a:rPr lang="en-US" dirty="0" err="1" smtClean="0"/>
              <a:t>GLSLShader</a:t>
            </a:r>
            <a:endParaRPr lang="en-US" dirty="0" smtClean="0"/>
          </a:p>
          <a:p>
            <a:r>
              <a:rPr lang="en-US" dirty="0" smtClean="0"/>
              <a:t>Storing GLSL </a:t>
            </a:r>
            <a:r>
              <a:rPr lang="en-US" dirty="0" err="1" smtClean="0"/>
              <a:t>shaders</a:t>
            </a:r>
            <a:endParaRPr lang="en-US" dirty="0" smtClean="0"/>
          </a:p>
          <a:p>
            <a:pPr lvl="1"/>
            <a:r>
              <a:rPr lang="en-US" dirty="0" smtClean="0"/>
              <a:t>Our own </a:t>
            </a:r>
            <a:r>
              <a:rPr lang="en-US" dirty="0" err="1" smtClean="0"/>
              <a:t>convension</a:t>
            </a:r>
            <a:endParaRPr lang="en-US" dirty="0" smtClean="0"/>
          </a:p>
          <a:p>
            <a:pPr lvl="2"/>
            <a:r>
              <a:rPr lang="en-US" dirty="0" err="1" smtClean="0"/>
              <a:t>SimleShaderVS</a:t>
            </a:r>
            <a:endParaRPr lang="en-US" dirty="0" smtClean="0"/>
          </a:p>
          <a:p>
            <a:pPr lvl="2"/>
            <a:r>
              <a:rPr lang="en-US" dirty="0" err="1" smtClean="0"/>
              <a:t>SimpleShaderFS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544" y="503158"/>
            <a:ext cx="3308020" cy="4101946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490147" y="2238224"/>
            <a:ext cx="2858723" cy="138202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325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2.5: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Creare</a:t>
            </a:r>
            <a:r>
              <a:rPr lang="en-US" dirty="0" smtClean="0"/>
              <a:t> a new folder</a:t>
            </a:r>
          </a:p>
          <a:p>
            <a:pPr lvl="1"/>
            <a:r>
              <a:rPr lang="en-US" dirty="0" err="1" smtClean="0"/>
              <a:t>GLSLShader</a:t>
            </a:r>
            <a:endParaRPr lang="en-US" dirty="0" smtClean="0"/>
          </a:p>
          <a:p>
            <a:r>
              <a:rPr lang="en-US" dirty="0" smtClean="0"/>
              <a:t>Storing GLSL </a:t>
            </a:r>
            <a:r>
              <a:rPr lang="en-US" dirty="0" err="1" smtClean="0"/>
              <a:t>shaders</a:t>
            </a:r>
            <a:endParaRPr lang="en-US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544" y="503158"/>
            <a:ext cx="3308020" cy="4101946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490147" y="2238224"/>
            <a:ext cx="2858723" cy="138202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495780" y="3272295"/>
            <a:ext cx="5080554" cy="20398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/>
              <a:t>Convention: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VS: for Vertex </a:t>
            </a:r>
            <a:r>
              <a:rPr lang="en-US" dirty="0" err="1" smtClean="0"/>
              <a:t>Shader</a:t>
            </a:r>
            <a:r>
              <a:rPr lang="en-US" dirty="0" smtClean="0"/>
              <a:t>: </a:t>
            </a:r>
            <a:r>
              <a:rPr lang="en-US" dirty="0" err="1" smtClean="0"/>
              <a:t>SimpleVS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FS: for Fragment </a:t>
            </a:r>
            <a:r>
              <a:rPr lang="en-US" dirty="0" err="1" smtClean="0"/>
              <a:t>Shaders:WhiteFS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381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2.5: GLSL Source </a:t>
            </a:r>
            <a:r>
              <a:rPr lang="en-US" dirty="0"/>
              <a:t>C</a:t>
            </a:r>
            <a:r>
              <a:rPr lang="en-US" dirty="0" smtClean="0"/>
              <a:t>ode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63" y="1518917"/>
            <a:ext cx="8074880" cy="2337465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991" y="3993736"/>
            <a:ext cx="7779230" cy="1921438"/>
          </a:xfrm>
          <a:prstGeom prst="rect">
            <a:avLst/>
          </a:prstGeom>
        </p:spPr>
      </p:pic>
      <p:sp>
        <p:nvSpPr>
          <p:cNvPr id="6" name="Round Diagonal Corner Rectangle 5"/>
          <p:cNvSpPr/>
          <p:nvPr/>
        </p:nvSpPr>
        <p:spPr>
          <a:xfrm>
            <a:off x="7254022" y="2243918"/>
            <a:ext cx="2983519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SimpleVS.glsl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7309870" y="3778129"/>
            <a:ext cx="2983519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WhiteFS.glsl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0752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2.5: Runtime Sync </a:t>
            </a:r>
            <a:r>
              <a:rPr lang="en-US" dirty="0"/>
              <a:t>L</a:t>
            </a:r>
            <a:r>
              <a:rPr lang="en-US" dirty="0" smtClean="0"/>
              <a:t>oading of GLSL files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69" y="1374215"/>
            <a:ext cx="9508629" cy="4924354"/>
          </a:xfrm>
        </p:spPr>
      </p:pic>
    </p:spTree>
    <p:extLst>
      <p:ext uri="{BB962C8B-B14F-4D97-AF65-F5344CB8AC3E}">
        <p14:creationId xmlns:p14="http://schemas.microsoft.com/office/powerpoint/2010/main" val="288624884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2.5: Runtime Sync </a:t>
            </a:r>
            <a:r>
              <a:rPr lang="en-US" dirty="0"/>
              <a:t>L</a:t>
            </a:r>
            <a:r>
              <a:rPr lang="en-US" dirty="0" smtClean="0"/>
              <a:t>oading of GLSL files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69" y="1374215"/>
            <a:ext cx="9508629" cy="4924354"/>
          </a:xfrm>
        </p:spPr>
      </p:pic>
      <p:sp>
        <p:nvSpPr>
          <p:cNvPr id="5" name="Rounded Rectangle 4"/>
          <p:cNvSpPr/>
          <p:nvPr/>
        </p:nvSpPr>
        <p:spPr>
          <a:xfrm>
            <a:off x="6950237" y="1235334"/>
            <a:ext cx="1279363" cy="544305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316353" y="2252973"/>
            <a:ext cx="4258537" cy="149803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293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2.5: Runtime Sync </a:t>
            </a:r>
            <a:r>
              <a:rPr lang="en-US" dirty="0"/>
              <a:t>L</a:t>
            </a:r>
            <a:r>
              <a:rPr lang="en-US" dirty="0" smtClean="0"/>
              <a:t>oading of GLSL files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69" y="1374215"/>
            <a:ext cx="9508629" cy="4924354"/>
          </a:xfrm>
        </p:spPr>
      </p:pic>
      <p:sp>
        <p:nvSpPr>
          <p:cNvPr id="5" name="Rounded Rectangle 4"/>
          <p:cNvSpPr/>
          <p:nvPr/>
        </p:nvSpPr>
        <p:spPr>
          <a:xfrm>
            <a:off x="6950237" y="1235334"/>
            <a:ext cx="1279363" cy="544305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316353" y="2252973"/>
            <a:ext cx="4258537" cy="149803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5407453" y="2907084"/>
            <a:ext cx="4798430" cy="130603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/>
              <a:t>Warning:</a:t>
            </a:r>
            <a:r>
              <a:rPr lang="en-US" dirty="0" smtClean="0"/>
              <a:t> cannot double click on index.html on your machine to run (unless you have a server running and properly configured your system).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8155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2.5: Invoking the loading from </a:t>
            </a:r>
            <a:r>
              <a:rPr lang="en-US" dirty="0" err="1" smtClean="0"/>
              <a:t>MyGame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88" y="1534755"/>
            <a:ext cx="10783835" cy="3803978"/>
          </a:xfrm>
        </p:spPr>
      </p:pic>
    </p:spTree>
    <p:extLst>
      <p:ext uri="{BB962C8B-B14F-4D97-AF65-F5344CB8AC3E}">
        <p14:creationId xmlns:p14="http://schemas.microsoft.com/office/powerpoint/2010/main" val="10306772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2.5: Invoking the loading from </a:t>
            </a:r>
            <a:r>
              <a:rPr lang="en-US" dirty="0" err="1" smtClean="0"/>
              <a:t>MyGame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88" y="1534755"/>
            <a:ext cx="10783835" cy="3803978"/>
          </a:xfrm>
        </p:spPr>
      </p:pic>
      <p:sp>
        <p:nvSpPr>
          <p:cNvPr id="5" name="Rounded Rectangle 4"/>
          <p:cNvSpPr/>
          <p:nvPr/>
        </p:nvSpPr>
        <p:spPr>
          <a:xfrm>
            <a:off x="2048856" y="4337413"/>
            <a:ext cx="9626950" cy="90809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0260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78" t="-26181" r="9378" b="26181"/>
          <a:stretch/>
        </p:blipFill>
        <p:spPr>
          <a:xfrm>
            <a:off x="904110" y="1595716"/>
            <a:ext cx="9508629" cy="4924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2.5: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Synchronous load: performance problem!</a:t>
            </a:r>
          </a:p>
          <a:p>
            <a:pPr lvl="1"/>
            <a:r>
              <a:rPr lang="en-US" dirty="0" smtClean="0"/>
              <a:t>Issue load and wait … fix later (when learn about resource management)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06380" y="4674732"/>
            <a:ext cx="4545536" cy="190213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65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2.1: Scripts for drawing (clearing)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70" y="1441479"/>
            <a:ext cx="9429566" cy="479022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967470" y="1330845"/>
            <a:ext cx="4070249" cy="67969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38200" y="5742873"/>
            <a:ext cx="4070249" cy="67969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7734994">
            <a:off x="5589894" y="1508167"/>
            <a:ext cx="670182" cy="22766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3733250">
            <a:off x="5657016" y="3900356"/>
            <a:ext cx="670182" cy="22766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611513" y="3223014"/>
            <a:ext cx="4270987" cy="14944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Define &lt;script&gt; element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98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2.6 Parameterize Fragment </a:t>
            </a:r>
            <a:r>
              <a:rPr lang="en-US" dirty="0" err="1"/>
              <a:t>S</a:t>
            </a:r>
            <a:r>
              <a:rPr lang="en-US" dirty="0" err="1" smtClean="0"/>
              <a:t>hader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211" y="1766888"/>
            <a:ext cx="5846964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852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2.6: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gain experience with creating a GLSL </a:t>
            </a:r>
            <a:r>
              <a:rPr lang="en-US" dirty="0" err="1"/>
              <a:t>shader</a:t>
            </a:r>
            <a:r>
              <a:rPr lang="en-US" dirty="0"/>
              <a:t> in the source code structure</a:t>
            </a:r>
          </a:p>
          <a:p>
            <a:pPr lvl="0"/>
            <a:r>
              <a:rPr lang="en-US" dirty="0"/>
              <a:t>To learn about the uniform variable and define a fragment </a:t>
            </a:r>
            <a:r>
              <a:rPr lang="en-US" dirty="0" err="1"/>
              <a:t>shader</a:t>
            </a:r>
            <a:r>
              <a:rPr lang="en-US" dirty="0"/>
              <a:t> with the color parameter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9266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2.6: </a:t>
            </a:r>
            <a:r>
              <a:rPr lang="en-US" dirty="0" smtClean="0"/>
              <a:t>Attribute 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“attribute variable” in vertex </a:t>
            </a:r>
            <a:r>
              <a:rPr lang="en-US" dirty="0" err="1" smtClean="0"/>
              <a:t>shader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Binds per vertex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894" y="2762728"/>
            <a:ext cx="8074880" cy="2337465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7890127" y="2533572"/>
            <a:ext cx="2983519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SimpleVS.glsl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39443" y="2680478"/>
            <a:ext cx="1836413" cy="484577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9444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2.6: Uniform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once per loading of the </a:t>
            </a:r>
            <a:r>
              <a:rPr lang="en-US" dirty="0" err="1" smtClean="0"/>
              <a:t>shader</a:t>
            </a:r>
            <a:r>
              <a:rPr lang="en-US" dirty="0" smtClean="0"/>
              <a:t> …</a:t>
            </a:r>
          </a:p>
          <a:p>
            <a:pPr lvl="1"/>
            <a:r>
              <a:rPr lang="en-US" dirty="0" smtClean="0"/>
              <a:t>Add in “uniform” and change </a:t>
            </a:r>
            <a:r>
              <a:rPr lang="en-US" b="1" dirty="0" err="1" smtClean="0"/>
              <a:t>WhiteFS</a:t>
            </a:r>
            <a:r>
              <a:rPr lang="en-US" dirty="0" smtClean="0"/>
              <a:t> to </a:t>
            </a:r>
            <a:r>
              <a:rPr lang="en-US" b="1" dirty="0" err="1" smtClean="0"/>
              <a:t>SimpleFS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447" y="3166179"/>
            <a:ext cx="6350752" cy="269506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599687" y="3776622"/>
            <a:ext cx="1836413" cy="484577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638221" y="4974997"/>
            <a:ext cx="1910246" cy="484577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Diagonal Corner Rectangle 6"/>
          <p:cNvSpPr/>
          <p:nvPr/>
        </p:nvSpPr>
        <p:spPr>
          <a:xfrm>
            <a:off x="6602439" y="3073124"/>
            <a:ext cx="2983519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SimpleFS.glsl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8539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2.6: Drawing with the new </a:t>
            </a:r>
            <a:r>
              <a:rPr lang="en-US" dirty="0" err="1" smtClean="0"/>
              <a:t>shader</a:t>
            </a:r>
            <a:r>
              <a:rPr lang="en-US" dirty="0" smtClean="0"/>
              <a:t> …</a:t>
            </a:r>
            <a:endParaRPr lang="en-US" dirty="0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6"/>
          <a:stretch/>
        </p:blipFill>
        <p:spPr>
          <a:xfrm>
            <a:off x="702039" y="1485038"/>
            <a:ext cx="9126842" cy="1502381"/>
          </a:xfrm>
          <a:prstGeom prst="rect">
            <a:avLst/>
          </a:prstGeom>
        </p:spPr>
      </p:pic>
      <p:sp>
        <p:nvSpPr>
          <p:cNvPr id="10" name="Round Diagonal Corner Rectangle 9"/>
          <p:cNvSpPr/>
          <p:nvPr/>
        </p:nvSpPr>
        <p:spPr>
          <a:xfrm>
            <a:off x="7733132" y="1246388"/>
            <a:ext cx="2983519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SimpleShader.js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04882" y="2700270"/>
            <a:ext cx="4447998" cy="12929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Constructor of </a:t>
            </a:r>
            <a:r>
              <a:rPr lang="en-US" sz="2000" b="1" dirty="0" err="1" smtClean="0">
                <a:solidFill>
                  <a:schemeClr val="tx1"/>
                </a:solidFill>
              </a:rPr>
              <a:t>SimpleShader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Keep a reference to the uniform variable defined in </a:t>
            </a:r>
            <a:r>
              <a:rPr lang="en-US" sz="2000" dirty="0" err="1" smtClean="0">
                <a:solidFill>
                  <a:schemeClr val="tx1"/>
                </a:solidFill>
              </a:rPr>
              <a:t>SimpleFS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18755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2.6: Drawing with the new </a:t>
            </a:r>
            <a:r>
              <a:rPr lang="en-US" dirty="0" err="1" smtClean="0"/>
              <a:t>shader</a:t>
            </a:r>
            <a:r>
              <a:rPr lang="en-US" dirty="0" smtClean="0"/>
              <a:t> …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58" y="4325883"/>
            <a:ext cx="8476075" cy="1656755"/>
          </a:xfrm>
        </p:spPr>
      </p:pic>
      <p:sp>
        <p:nvSpPr>
          <p:cNvPr id="8" name="Rounded Rectangle 7"/>
          <p:cNvSpPr/>
          <p:nvPr/>
        </p:nvSpPr>
        <p:spPr>
          <a:xfrm>
            <a:off x="3844185" y="4163181"/>
            <a:ext cx="1903472" cy="484577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6"/>
          <a:stretch/>
        </p:blipFill>
        <p:spPr>
          <a:xfrm>
            <a:off x="702039" y="1485038"/>
            <a:ext cx="9126842" cy="1502381"/>
          </a:xfrm>
          <a:prstGeom prst="rect">
            <a:avLst/>
          </a:prstGeom>
        </p:spPr>
      </p:pic>
      <p:sp>
        <p:nvSpPr>
          <p:cNvPr id="10" name="Round Diagonal Corner Rectangle 9"/>
          <p:cNvSpPr/>
          <p:nvPr/>
        </p:nvSpPr>
        <p:spPr>
          <a:xfrm>
            <a:off x="7733132" y="1246388"/>
            <a:ext cx="2983519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SimpleShader.js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04882" y="2700270"/>
            <a:ext cx="4447998" cy="12929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Constructor of </a:t>
            </a:r>
            <a:r>
              <a:rPr lang="en-US" sz="2000" b="1" dirty="0" err="1" smtClean="0">
                <a:solidFill>
                  <a:schemeClr val="tx1"/>
                </a:solidFill>
              </a:rPr>
              <a:t>SimpleShader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Keep a reference to the uniform variable defined in </a:t>
            </a:r>
            <a:r>
              <a:rPr lang="en-US" sz="2000" dirty="0" err="1" smtClean="0">
                <a:solidFill>
                  <a:schemeClr val="tx1"/>
                </a:solidFill>
              </a:rPr>
              <a:t>SimpleFS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6115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2.6: Drawing with the new </a:t>
            </a:r>
            <a:r>
              <a:rPr lang="en-US" dirty="0" err="1" smtClean="0"/>
              <a:t>shader</a:t>
            </a:r>
            <a:r>
              <a:rPr lang="en-US" dirty="0" smtClean="0"/>
              <a:t> …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58" y="4325883"/>
            <a:ext cx="8476075" cy="1656755"/>
          </a:xfrm>
        </p:spPr>
      </p:pic>
      <p:sp>
        <p:nvSpPr>
          <p:cNvPr id="7" name="Rounded Rectangle 6"/>
          <p:cNvSpPr/>
          <p:nvPr/>
        </p:nvSpPr>
        <p:spPr>
          <a:xfrm>
            <a:off x="6985897" y="4175486"/>
            <a:ext cx="1594526" cy="484577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589422" y="5230927"/>
            <a:ext cx="1594526" cy="484577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6"/>
          <a:stretch/>
        </p:blipFill>
        <p:spPr>
          <a:xfrm>
            <a:off x="702039" y="1485038"/>
            <a:ext cx="9126842" cy="1502381"/>
          </a:xfrm>
          <a:prstGeom prst="rect">
            <a:avLst/>
          </a:prstGeom>
        </p:spPr>
      </p:pic>
      <p:sp>
        <p:nvSpPr>
          <p:cNvPr id="10" name="Round Diagonal Corner Rectangle 9"/>
          <p:cNvSpPr/>
          <p:nvPr/>
        </p:nvSpPr>
        <p:spPr>
          <a:xfrm>
            <a:off x="7733132" y="1246388"/>
            <a:ext cx="2983519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SimpleShader.js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04882" y="2700270"/>
            <a:ext cx="4447998" cy="12929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Constructor of </a:t>
            </a:r>
            <a:r>
              <a:rPr lang="en-US" sz="2000" b="1" dirty="0" err="1" smtClean="0">
                <a:solidFill>
                  <a:schemeClr val="tx1"/>
                </a:solidFill>
              </a:rPr>
              <a:t>SimpleShader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Keep a reference to the uniform variable defined in </a:t>
            </a:r>
            <a:r>
              <a:rPr lang="en-US" sz="2000" dirty="0" err="1" smtClean="0">
                <a:solidFill>
                  <a:schemeClr val="tx1"/>
                </a:solidFill>
              </a:rPr>
              <a:t>SimpleFS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552820" y="5457228"/>
            <a:ext cx="4447998" cy="12929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Allow binding the uniform location to parameter when activate (same value for the entire drawing)</a:t>
            </a:r>
          </a:p>
        </p:txBody>
      </p:sp>
    </p:spTree>
    <p:extLst>
      <p:ext uri="{BB962C8B-B14F-4D97-AF65-F5344CB8AC3E}">
        <p14:creationId xmlns:p14="http://schemas.microsoft.com/office/powerpoint/2010/main" val="215667710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Activate with specific color in </a:t>
            </a:r>
            <a:r>
              <a:rPr lang="en-US" dirty="0" err="1" smtClean="0"/>
              <a:t>MyGame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2.6: Drawing with the new </a:t>
            </a:r>
            <a:r>
              <a:rPr lang="en-US" dirty="0" err="1" smtClean="0"/>
              <a:t>shader</a:t>
            </a:r>
            <a:r>
              <a:rPr lang="en-US" dirty="0" smtClean="0"/>
              <a:t> …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93" y="2361617"/>
            <a:ext cx="7019019" cy="289192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935872" y="3140870"/>
            <a:ext cx="5407726" cy="800705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7555036" y="1861880"/>
            <a:ext cx="2983519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MyGame.js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77567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2: Learned?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with HTML, </a:t>
            </a:r>
            <a:r>
              <a:rPr lang="en-US" dirty="0" err="1" smtClean="0"/>
              <a:t>WebGL</a:t>
            </a:r>
            <a:r>
              <a:rPr lang="en-US" dirty="0" smtClean="0"/>
              <a:t>, and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Importance of source code organization</a:t>
            </a:r>
          </a:p>
          <a:p>
            <a:pPr lvl="1"/>
            <a:r>
              <a:rPr lang="en-US" dirty="0" smtClean="0"/>
              <a:t>Folders</a:t>
            </a:r>
          </a:p>
          <a:p>
            <a:pPr lvl="1"/>
            <a:r>
              <a:rPr lang="en-US" dirty="0" smtClean="0"/>
              <a:t>Source code file types: html, </a:t>
            </a:r>
            <a:r>
              <a:rPr lang="en-US" dirty="0" err="1" smtClean="0"/>
              <a:t>js</a:t>
            </a:r>
            <a:r>
              <a:rPr lang="en-US" dirty="0" smtClean="0"/>
              <a:t>, </a:t>
            </a:r>
            <a:r>
              <a:rPr lang="en-US" dirty="0" err="1" smtClean="0"/>
              <a:t>glsl</a:t>
            </a:r>
            <a:endParaRPr lang="en-US" dirty="0" smtClean="0"/>
          </a:p>
          <a:p>
            <a:r>
              <a:rPr lang="en-US" dirty="0" smtClean="0"/>
              <a:t>Object-orientation analysis and implementation</a:t>
            </a:r>
          </a:p>
          <a:p>
            <a:r>
              <a:rPr lang="en-US" dirty="0" smtClean="0"/>
              <a:t>GLSL: </a:t>
            </a:r>
          </a:p>
          <a:p>
            <a:pPr lvl="1"/>
            <a:r>
              <a:rPr lang="en-US" dirty="0" smtClean="0"/>
              <a:t>Programming model: memory loading, program compiling</a:t>
            </a:r>
            <a:endParaRPr lang="en-US" dirty="0"/>
          </a:p>
          <a:p>
            <a:pPr lvl="1"/>
            <a:r>
              <a:rPr lang="en-US" dirty="0" smtClean="0"/>
              <a:t>attribute and uniform variables</a:t>
            </a:r>
          </a:p>
          <a:p>
            <a:pPr lvl="1"/>
            <a:r>
              <a:rPr lang="en-US" dirty="0" smtClean="0"/>
              <a:t>Predefined: </a:t>
            </a:r>
            <a:r>
              <a:rPr lang="en-US" dirty="0" err="1" smtClean="0"/>
              <a:t>gl_Positoin</a:t>
            </a:r>
            <a:r>
              <a:rPr lang="en-US" dirty="0" smtClean="0"/>
              <a:t>, </a:t>
            </a:r>
            <a:r>
              <a:rPr lang="en-US" dirty="0" err="1" smtClean="0"/>
              <a:t>gl_FragColor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5529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Today: work on EX1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985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</TotalTime>
  <Words>2311</Words>
  <Application>Microsoft Office PowerPoint</Application>
  <PresentationFormat>宽屏</PresentationFormat>
  <Paragraphs>433</Paragraphs>
  <Slides>99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99</vt:i4>
      </vt:variant>
    </vt:vector>
  </HeadingPairs>
  <TitlesOfParts>
    <vt:vector size="108" baseType="lpstr">
      <vt:lpstr>HelveticaNeue-Roman</vt:lpstr>
      <vt:lpstr>宋体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The technology: tools for learning … </vt:lpstr>
      <vt:lpstr>Development Environment</vt:lpstr>
      <vt:lpstr>Chapter 2</vt:lpstr>
      <vt:lpstr>This Chapter</vt:lpstr>
      <vt:lpstr>2.1: Canvas for Drawing</vt:lpstr>
      <vt:lpstr>2.1: Goals</vt:lpstr>
      <vt:lpstr>2.1: Define drawing and scripting elements</vt:lpstr>
      <vt:lpstr>2.1: Scripts for drawing (clearing)</vt:lpstr>
      <vt:lpstr>2.1: Scripts for drawing (clearing)</vt:lpstr>
      <vt:lpstr>2.1: Scripts for drawing (clearing)</vt:lpstr>
      <vt:lpstr>2.1: Scripts for drawing (clearing)</vt:lpstr>
      <vt:lpstr>2.1: Scripts for drawing (clearing)</vt:lpstr>
      <vt:lpstr>2.1: Summary</vt:lpstr>
      <vt:lpstr>2.2: Source code organization</vt:lpstr>
      <vt:lpstr>2.2: Goals</vt:lpstr>
      <vt:lpstr>2.2: Steps</vt:lpstr>
      <vt:lpstr>2.2: Define source code file(s)</vt:lpstr>
      <vt:lpstr>2.2: Define source code: in WebGL.js</vt:lpstr>
      <vt:lpstr>2.2: Define source code: in WebGL.js</vt:lpstr>
      <vt:lpstr>2.2: Define source code: in WebGL.js</vt:lpstr>
      <vt:lpstr>2.2: Define source code: in WebGL.js</vt:lpstr>
      <vt:lpstr>2.2: More source code definition</vt:lpstr>
      <vt:lpstr>2.2: Include and Invoke source Code</vt:lpstr>
      <vt:lpstr>2.2: Include and Invoke source Code</vt:lpstr>
      <vt:lpstr>2.2: Include and Invoke source Code</vt:lpstr>
      <vt:lpstr>Elementary Drawing with WebGL</vt:lpstr>
      <vt:lpstr>2.3: Draw One Square</vt:lpstr>
      <vt:lpstr>2.3: Goals</vt:lpstr>
      <vt:lpstr>2.3: Steps</vt:lpstr>
      <vt:lpstr>2.3: Define geometry</vt:lpstr>
      <vt:lpstr>2.3: Define geometry</vt:lpstr>
      <vt:lpstr>2.3: Define geometry</vt:lpstr>
      <vt:lpstr>2.3: Define geometry</vt:lpstr>
      <vt:lpstr>2.3: Define geometry</vt:lpstr>
      <vt:lpstr>2.3: Define GLSL drawing program </vt:lpstr>
      <vt:lpstr>2.3: Define GLSL drawing program </vt:lpstr>
      <vt:lpstr>2.3: Define GLSL drawing program </vt:lpstr>
      <vt:lpstr>2.3: Define GLSL drawing program </vt:lpstr>
      <vt:lpstr>2.3: Define GLSL drawing program </vt:lpstr>
      <vt:lpstr>2.3: Define GLSL drawing program </vt:lpstr>
      <vt:lpstr>2.3: Define GLSL drawing program </vt:lpstr>
      <vt:lpstr>2.3: Define GLSL drawing program </vt:lpstr>
      <vt:lpstr>2.3: Define GLSL drawing program </vt:lpstr>
      <vt:lpstr>2.3: Load, Compile, Link, GLSL programs</vt:lpstr>
      <vt:lpstr>2.3: Load, Compile, Link, GLSL programs</vt:lpstr>
      <vt:lpstr>2.3: Load, Compile, Link, GLSL programs</vt:lpstr>
      <vt:lpstr>2.3: Load, Compile, Link, GLSL programs</vt:lpstr>
      <vt:lpstr>2.3: Load, Compile, Link, GLSL programs</vt:lpstr>
      <vt:lpstr>2.3: Load, Compile, Link, GLSL programs</vt:lpstr>
      <vt:lpstr>2.3: Load, Compile, Link, GLSL programs</vt:lpstr>
      <vt:lpstr>2.3: Invoke the WebGL drawing</vt:lpstr>
      <vt:lpstr>2.3: Invoke the WebGL drawing</vt:lpstr>
      <vt:lpstr>2.3: Invoke the WebGL drawing</vt:lpstr>
      <vt:lpstr>2.3: Observations</vt:lpstr>
      <vt:lpstr>2.4: JavaScript Objects Project</vt:lpstr>
      <vt:lpstr>2.4: Goals</vt:lpstr>
      <vt:lpstr>2.4 Steps</vt:lpstr>
      <vt:lpstr>2.4: Folder organization</vt:lpstr>
      <vt:lpstr>2.4: Folder organization</vt:lpstr>
      <vt:lpstr>2.4: Abstracting the Game Engine Core</vt:lpstr>
      <vt:lpstr>2.4: Abstracting the Game Engine Core</vt:lpstr>
      <vt:lpstr>2.4: Abstracting the Game Engine Core</vt:lpstr>
      <vt:lpstr>2.4: Abstracting the Game Engine Core</vt:lpstr>
      <vt:lpstr>2.4: Abstracting the Game Engine Core</vt:lpstr>
      <vt:lpstr>2.4: Abstracting the VertexBuffer</vt:lpstr>
      <vt:lpstr>2.4: Abstracting the VertexBuffer</vt:lpstr>
      <vt:lpstr>2.4: Abstracting the VertexBuffer</vt:lpstr>
      <vt:lpstr>2.4: Abstracting the VertexBuffer</vt:lpstr>
      <vt:lpstr>2.4: The SimpleShader object</vt:lpstr>
      <vt:lpstr>2.4: The SimpleShader object</vt:lpstr>
      <vt:lpstr>2.4: The SimpleShader object</vt:lpstr>
      <vt:lpstr>2.4: The SimpleShader object</vt:lpstr>
      <vt:lpstr>2.4: The Client (User) code</vt:lpstr>
      <vt:lpstr>2.4: invoking MyGame from index.html</vt:lpstr>
      <vt:lpstr>2.4: invoking MyGame from index.html</vt:lpstr>
      <vt:lpstr>2.4: Observation</vt:lpstr>
      <vt:lpstr>2.5: Separating GLSL shader source code</vt:lpstr>
      <vt:lpstr>2.5: Separating GLSL shader source code</vt:lpstr>
      <vt:lpstr>2.5: Goals</vt:lpstr>
      <vt:lpstr>2.5: Organization</vt:lpstr>
      <vt:lpstr>2.5: Organization</vt:lpstr>
      <vt:lpstr>2.5: Organization</vt:lpstr>
      <vt:lpstr>2.5: GLSL Source Code</vt:lpstr>
      <vt:lpstr>2.5: Runtime Sync Loading of GLSL files</vt:lpstr>
      <vt:lpstr>2.5: Runtime Sync Loading of GLSL files</vt:lpstr>
      <vt:lpstr>2.5: Runtime Sync Loading of GLSL files</vt:lpstr>
      <vt:lpstr>2.5: Invoking the loading from MyGame</vt:lpstr>
      <vt:lpstr>2.5: Invoking the loading from MyGame</vt:lpstr>
      <vt:lpstr>2.5: Problem</vt:lpstr>
      <vt:lpstr>2.6 Parameterize Fragment Shader</vt:lpstr>
      <vt:lpstr>2.6: Goals</vt:lpstr>
      <vt:lpstr>2.6: Attribute … </vt:lpstr>
      <vt:lpstr>2.6: Uniform …</vt:lpstr>
      <vt:lpstr>2.6: Drawing with the new shader …</vt:lpstr>
      <vt:lpstr>2.6: Drawing with the new shader …</vt:lpstr>
      <vt:lpstr>2.6: Drawing with the new shader …</vt:lpstr>
      <vt:lpstr>2.6: Drawing with the new shader …</vt:lpstr>
      <vt:lpstr>Chapter 2: Learned?</vt:lpstr>
      <vt:lpstr>PowerPoint 演示文稿</vt:lpstr>
    </vt:vector>
  </TitlesOfParts>
  <Company>UWB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谌杨</cp:lastModifiedBy>
  <cp:revision>400</cp:revision>
  <dcterms:created xsi:type="dcterms:W3CDTF">2015-10-15T20:24:08Z</dcterms:created>
  <dcterms:modified xsi:type="dcterms:W3CDTF">2017-07-14T08:40:08Z</dcterms:modified>
</cp:coreProperties>
</file>