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3" r:id="rId18"/>
    <p:sldId id="374" r:id="rId19"/>
    <p:sldId id="375" r:id="rId20"/>
    <p:sldId id="376" r:id="rId21"/>
    <p:sldId id="377" r:id="rId22"/>
    <p:sldId id="380" r:id="rId23"/>
    <p:sldId id="379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429" r:id="rId33"/>
    <p:sldId id="443" r:id="rId34"/>
    <p:sldId id="444" r:id="rId35"/>
    <p:sldId id="445" r:id="rId36"/>
    <p:sldId id="446" r:id="rId37"/>
    <p:sldId id="447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7" r:id="rId46"/>
    <p:sldId id="430" r:id="rId47"/>
    <p:sldId id="448" r:id="rId48"/>
    <p:sldId id="396" r:id="rId49"/>
    <p:sldId id="398" r:id="rId50"/>
    <p:sldId id="402" r:id="rId51"/>
    <p:sldId id="403" r:id="rId52"/>
    <p:sldId id="404" r:id="rId53"/>
    <p:sldId id="431" r:id="rId54"/>
    <p:sldId id="432" r:id="rId55"/>
    <p:sldId id="433" r:id="rId56"/>
    <p:sldId id="434" r:id="rId57"/>
    <p:sldId id="407" r:id="rId58"/>
    <p:sldId id="436" r:id="rId59"/>
    <p:sldId id="400" r:id="rId60"/>
    <p:sldId id="437" r:id="rId61"/>
    <p:sldId id="438" r:id="rId62"/>
    <p:sldId id="408" r:id="rId63"/>
    <p:sldId id="435" r:id="rId64"/>
    <p:sldId id="449" r:id="rId65"/>
    <p:sldId id="450" r:id="rId66"/>
    <p:sldId id="452" r:id="rId67"/>
    <p:sldId id="453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20" r:id="rId78"/>
    <p:sldId id="439" r:id="rId79"/>
    <p:sldId id="440" r:id="rId80"/>
    <p:sldId id="419" r:id="rId81"/>
    <p:sldId id="418" r:id="rId82"/>
    <p:sldId id="421" r:id="rId83"/>
    <p:sldId id="422" r:id="rId84"/>
    <p:sldId id="423" r:id="rId85"/>
    <p:sldId id="424" r:id="rId86"/>
    <p:sldId id="426" r:id="rId87"/>
    <p:sldId id="441" r:id="rId88"/>
    <p:sldId id="442" r:id="rId89"/>
    <p:sldId id="427" r:id="rId90"/>
    <p:sldId id="356" r:id="rId91"/>
    <p:sldId id="428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7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washington.edu/ksung/2DGameEngine/GameEngineGUI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dirty="0"/>
              <a:t> </a:t>
            </a:r>
            <a:r>
              <a:rPr lang="en-US" dirty="0" smtClean="0"/>
              <a:t>In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Testing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8" y="1368760"/>
            <a:ext cx="6757103" cy="538609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18727" y="3382109"/>
            <a:ext cx="6130550" cy="12864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95104" y="5450004"/>
            <a:ext cx="6130550" cy="12864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6096000" y="1208357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8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Observations and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squares are drawn, only see one?!</a:t>
            </a:r>
          </a:p>
          <a:p>
            <a:pPr lvl="1"/>
            <a:r>
              <a:rPr lang="en-US" dirty="0" smtClean="0"/>
              <a:t>Overlapped</a:t>
            </a:r>
          </a:p>
          <a:p>
            <a:r>
              <a:rPr lang="en-US" dirty="0" smtClean="0"/>
              <a:t>Later drawn overlaps on earlier drawn</a:t>
            </a:r>
          </a:p>
          <a:p>
            <a:r>
              <a:rPr lang="en-US" dirty="0" smtClean="0"/>
              <a:t>What can be done?</a:t>
            </a:r>
          </a:p>
          <a:p>
            <a:pPr lvl="1"/>
            <a:r>
              <a:rPr lang="en-US" dirty="0" smtClean="0"/>
              <a:t>Draw to different locations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A: Define new square geometries (must transform from CPU to GPU)</a:t>
            </a:r>
          </a:p>
          <a:p>
            <a:pPr lvl="1"/>
            <a:r>
              <a:rPr lang="en-US" dirty="0" smtClean="0"/>
              <a:t>B: Define ways of </a:t>
            </a:r>
            <a:r>
              <a:rPr lang="en-US" b="1" i="1" dirty="0" smtClean="0"/>
              <a:t>transforming </a:t>
            </a:r>
            <a:r>
              <a:rPr lang="en-US" dirty="0" smtClean="0"/>
              <a:t>the defined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2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Matrix: black box operator</a:t>
            </a:r>
          </a:p>
          <a:p>
            <a:r>
              <a:rPr lang="en-US" dirty="0" smtClean="0"/>
              <a:t>Translation: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14299"/>
            <a:ext cx="7108059" cy="2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Scale and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Rotation: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3" y="1304925"/>
            <a:ext cx="7105101" cy="213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40" y="3578224"/>
            <a:ext cx="6362472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Identity: no-op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Always transform on vertices: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: a matrix operator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: a vertex position</a:t>
            </a:r>
          </a:p>
          <a:p>
            <a:pPr lvl="1"/>
            <a:r>
              <a:rPr lang="en-US" b="1" dirty="0" smtClean="0"/>
              <a:t>p' </a:t>
            </a:r>
            <a:r>
              <a:rPr lang="en-US" dirty="0" smtClean="0"/>
              <a:t>is the transform of </a:t>
            </a:r>
            <a:r>
              <a:rPr lang="en-US" b="1" dirty="0" smtClean="0"/>
              <a:t>p</a:t>
            </a:r>
            <a:r>
              <a:rPr lang="en-US" dirty="0" smtClean="0"/>
              <a:t> by </a:t>
            </a:r>
            <a:r>
              <a:rPr lang="en-US" b="1" dirty="0" smtClean="0"/>
              <a:t>M</a:t>
            </a:r>
            <a:r>
              <a:rPr lang="en-US" dirty="0" smtClean="0"/>
              <a:t>: </a:t>
            </a:r>
          </a:p>
          <a:p>
            <a:pPr lvl="2"/>
            <a:r>
              <a:rPr lang="en-US" b="1" dirty="0"/>
              <a:t>p' </a:t>
            </a:r>
            <a:r>
              <a:rPr lang="en-US" b="1" dirty="0" smtClean="0"/>
              <a:t>= </a:t>
            </a:r>
            <a:r>
              <a:rPr lang="en-US" b="1" dirty="0" err="1" smtClean="0"/>
              <a:t>Mp</a:t>
            </a:r>
            <a:endParaRPr lang="en-US" b="1" dirty="0" smtClean="0"/>
          </a:p>
          <a:p>
            <a:pPr lvl="2"/>
            <a:r>
              <a:rPr lang="en-US" dirty="0" smtClean="0"/>
              <a:t>(Multiple </a:t>
            </a:r>
            <a:r>
              <a:rPr lang="en-US" b="1" dirty="0" smtClean="0"/>
              <a:t>p</a:t>
            </a:r>
            <a:r>
              <a:rPr lang="en-US" dirty="0" smtClean="0"/>
              <a:t> by </a:t>
            </a:r>
            <a:r>
              <a:rPr lang="en-US" b="1" dirty="0" smtClean="0"/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81125"/>
            <a:ext cx="1990725" cy="15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Transformation: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 is a vertex position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, </a:t>
            </a:r>
            <a:r>
              <a:rPr lang="en-US" b="1" dirty="0" smtClean="0"/>
              <a:t>R</a:t>
            </a:r>
            <a:r>
              <a:rPr lang="en-US" dirty="0" smtClean="0"/>
              <a:t>, </a:t>
            </a:r>
            <a:r>
              <a:rPr lang="en-US" b="1" dirty="0" smtClean="0"/>
              <a:t>S</a:t>
            </a:r>
            <a:r>
              <a:rPr lang="en-US" dirty="0" smtClean="0"/>
              <a:t>: three matrix operators</a:t>
            </a:r>
          </a:p>
          <a:p>
            <a:pPr lvl="1"/>
            <a:r>
              <a:rPr lang="en-US" b="1" dirty="0" smtClean="0"/>
              <a:t>p‘</a:t>
            </a:r>
            <a:r>
              <a:rPr lang="en-US" dirty="0" smtClean="0"/>
              <a:t> = </a:t>
            </a:r>
            <a:r>
              <a:rPr lang="en-US" b="1" dirty="0" smtClean="0"/>
              <a:t>T R S p</a:t>
            </a:r>
          </a:p>
          <a:p>
            <a:pPr lvl="2"/>
            <a:r>
              <a:rPr lang="en-US" b="1" dirty="0" err="1" smtClean="0"/>
              <a:t>vp</a:t>
            </a:r>
            <a:r>
              <a:rPr lang="en-US" b="1" dirty="0" smtClean="0"/>
              <a:t>‘</a:t>
            </a:r>
            <a:r>
              <a:rPr lang="en-US" dirty="0" smtClean="0"/>
              <a:t> is the result of </a:t>
            </a:r>
            <a:r>
              <a:rPr lang="en-US" b="1" dirty="0" smtClean="0"/>
              <a:t>S</a:t>
            </a:r>
            <a:r>
              <a:rPr lang="en-US" dirty="0" smtClean="0"/>
              <a:t> operating on </a:t>
            </a:r>
            <a:r>
              <a:rPr lang="en-US" b="1" dirty="0" smtClean="0"/>
              <a:t>p</a:t>
            </a:r>
            <a:r>
              <a:rPr lang="en-US" dirty="0" smtClean="0"/>
              <a:t>, followed by </a:t>
            </a:r>
            <a:r>
              <a:rPr lang="en-US" b="1" dirty="0" smtClean="0"/>
              <a:t>R</a:t>
            </a:r>
            <a:r>
              <a:rPr lang="en-US" dirty="0" smtClean="0"/>
              <a:t>, and lastly by </a:t>
            </a:r>
            <a:r>
              <a:rPr lang="en-US" b="1" dirty="0" smtClean="0"/>
              <a:t>T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Compute new operator: </a:t>
            </a:r>
            <a:r>
              <a:rPr lang="en-US" b="1" dirty="0" smtClean="0"/>
              <a:t>M</a:t>
            </a:r>
            <a:r>
              <a:rPr lang="en-US" dirty="0" smtClean="0"/>
              <a:t> = </a:t>
            </a:r>
            <a:r>
              <a:rPr lang="en-US" b="1" dirty="0" smtClean="0"/>
              <a:t>T R 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 smtClean="0"/>
              <a:t>M p</a:t>
            </a:r>
          </a:p>
          <a:p>
            <a:r>
              <a:rPr lang="en-US" b="1" dirty="0" smtClean="0"/>
              <a:t>M </a:t>
            </a:r>
            <a:r>
              <a:rPr lang="en-US" dirty="0" smtClean="0"/>
              <a:t>can be applied to any vertex position (same effect as </a:t>
            </a:r>
            <a:r>
              <a:rPr lang="en-US" b="1" dirty="0" smtClean="0"/>
              <a:t>T R 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efficient then applying </a:t>
            </a:r>
            <a:r>
              <a:rPr lang="en-US" b="1" dirty="0" smtClean="0"/>
              <a:t>T R S</a:t>
            </a:r>
            <a:r>
              <a:rPr lang="en-US" dirty="0" smtClean="0"/>
              <a:t> separately!</a:t>
            </a:r>
          </a:p>
          <a:p>
            <a:pPr lvl="1"/>
            <a:r>
              <a:rPr lang="en-US" dirty="0" smtClean="0"/>
              <a:t>Order is important! </a:t>
            </a:r>
            <a:r>
              <a:rPr lang="en-US" dirty="0"/>
              <a:t>	</a:t>
            </a:r>
            <a:endParaRPr lang="en-US" dirty="0" smtClean="0"/>
          </a:p>
          <a:p>
            <a:pPr lvl="2"/>
            <a:r>
              <a:rPr lang="en-US" b="1" dirty="0" smtClean="0"/>
              <a:t>T S &lt;&gt; S 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18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547812"/>
            <a:ext cx="26193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7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547812"/>
            <a:ext cx="2619375" cy="3571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86550" y="3771198"/>
            <a:ext cx="24765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r>
              <a:rPr lang="en-US" dirty="0" smtClean="0"/>
              <a:t>Load glMarix.js in index.html: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14699"/>
            <a:ext cx="10267950" cy="352745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9332397" y="305313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2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glMatrix.js: Matrix operator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 smtClean="0"/>
              <a:t>Load into project:</a:t>
            </a:r>
          </a:p>
          <a:p>
            <a:r>
              <a:rPr lang="en-US" dirty="0" smtClean="0"/>
              <a:t>Load glMarix.js in index.html: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14699"/>
            <a:ext cx="10267950" cy="352745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9332397" y="305313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5178424"/>
            <a:ext cx="90678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and draw multiple rectangular objects </a:t>
            </a:r>
          </a:p>
          <a:p>
            <a:pPr lvl="0"/>
            <a:r>
              <a:rPr lang="en-US" dirty="0"/>
              <a:t>Control the position, size, rotation, and color of the created rectangular objects</a:t>
            </a:r>
          </a:p>
          <a:p>
            <a:pPr lvl="0"/>
            <a:r>
              <a:rPr lang="en-US" dirty="0"/>
              <a:t>Define a coordinate system to draw from</a:t>
            </a:r>
          </a:p>
          <a:p>
            <a:pPr lvl="0"/>
            <a:r>
              <a:rPr lang="en-US" dirty="0"/>
              <a:t>Define a target subarea on the canvas to draw to</a:t>
            </a:r>
          </a:p>
          <a:p>
            <a:pPr lvl="0"/>
            <a:r>
              <a:rPr lang="en-US" dirty="0"/>
              <a:t>Work with abstract representations of </a:t>
            </a:r>
            <a:r>
              <a:rPr lang="en-US" dirty="0" err="1"/>
              <a:t>renderable</a:t>
            </a:r>
            <a:r>
              <a:rPr lang="en-US" dirty="0"/>
              <a:t> objects, transformation operators, and cameras </a:t>
            </a:r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Matrix Transform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introduce transformation matrices as operators for drawing a </a:t>
            </a:r>
            <a:r>
              <a:rPr lang="en-US" dirty="0" err="1"/>
              <a:t>Renderable</a:t>
            </a:r>
            <a:endParaRPr lang="en-US" dirty="0"/>
          </a:p>
          <a:p>
            <a:pPr lvl="0"/>
            <a:r>
              <a:rPr lang="en-US" dirty="0"/>
              <a:t>To understand how to work with the transform operators to manipulate a </a:t>
            </a:r>
            <a:r>
              <a:rPr lang="en-US" dirty="0" err="1"/>
              <a:t>Renderable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1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875" y="2619271"/>
            <a:ext cx="517207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79456" y="1302154"/>
            <a:ext cx="4497694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New uniform (load once) variable for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8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" y="1825625"/>
            <a:ext cx="11859610" cy="438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Vertex </a:t>
            </a:r>
            <a:r>
              <a:rPr lang="en-US" dirty="0" err="1" smtClean="0"/>
              <a:t>Shader</a:t>
            </a:r>
            <a:r>
              <a:rPr lang="en-US" dirty="0" smtClean="0"/>
              <a:t> with Transform Support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875" y="2619271"/>
            <a:ext cx="517207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7800975" y="14434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0374" y="5184952"/>
            <a:ext cx="8810625" cy="81985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79456" y="1302154"/>
            <a:ext cx="4497694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New uniform (load once) variable for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20887" y="3795221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Transform vertex by the uniform matrix operator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7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0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85192" y="3318917"/>
            <a:ext cx="10767478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72125" y="1725613"/>
            <a:ext cx="562881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Keep a reference to the uniform variable transform operator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3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0"/>
            <a:ext cx="11238320" cy="490537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296275" y="76715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322" y="4623842"/>
            <a:ext cx="9005353" cy="16519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88998" y="3230509"/>
            <a:ext cx="562881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Support loading of operator to the </a:t>
            </a:r>
            <a:r>
              <a:rPr lang="en-US" sz="2800" dirty="0" err="1" smtClean="0">
                <a:solidFill>
                  <a:schemeClr val="tx1"/>
                </a:solidFill>
              </a:rPr>
              <a:t>unform</a:t>
            </a:r>
            <a:r>
              <a:rPr lang="en-US" sz="2800" dirty="0" smtClean="0">
                <a:solidFill>
                  <a:schemeClr val="tx1"/>
                </a:solidFill>
              </a:rPr>
              <a:t> variable during runtime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2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Renderable</a:t>
            </a:r>
            <a:r>
              <a:rPr lang="en-US" dirty="0" smtClean="0"/>
              <a:t> Support for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9549" cy="4357687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8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Renderable</a:t>
            </a:r>
            <a:r>
              <a:rPr lang="en-US" dirty="0" smtClean="0"/>
              <a:t> Support for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9549" cy="43576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66825" y="4981574"/>
            <a:ext cx="9324975" cy="4572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7458074" y="3705222"/>
            <a:ext cx="2952751" cy="6477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Space and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to think pixels:</a:t>
            </a:r>
          </a:p>
          <a:p>
            <a:pPr lvl="1"/>
            <a:r>
              <a:rPr lang="en-US" dirty="0" smtClean="0"/>
              <a:t>Same game to run on a phone (low pixel count) and high resolution desk top monitor</a:t>
            </a:r>
          </a:p>
          <a:p>
            <a:r>
              <a:rPr lang="en-US" dirty="0" smtClean="0"/>
              <a:t>Game object reference …</a:t>
            </a:r>
          </a:p>
          <a:p>
            <a:pPr lvl="1"/>
            <a:r>
              <a:rPr lang="en-US" dirty="0" smtClean="0"/>
              <a:t>In a chess game</a:t>
            </a:r>
          </a:p>
          <a:p>
            <a:pPr lvl="1"/>
            <a:r>
              <a:rPr lang="en-US" dirty="0" smtClean="0"/>
              <a:t>In a soccer game</a:t>
            </a:r>
          </a:p>
          <a:p>
            <a:r>
              <a:rPr lang="en-US" dirty="0" smtClean="0"/>
              <a:t>Need for coordinate system support</a:t>
            </a:r>
          </a:p>
          <a:p>
            <a:pPr lvl="1"/>
            <a:r>
              <a:rPr lang="en-US" dirty="0" smtClean="0"/>
              <a:t>Cartesian Coordinate System: origin and axes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7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38300" y="2697164"/>
            <a:ext cx="7629525" cy="1608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3.2: </a:t>
            </a:r>
            <a:r>
              <a:rPr lang="en-US" dirty="0" err="1" smtClean="0"/>
              <a:t>MyGame</a:t>
            </a:r>
            <a:r>
              <a:rPr lang="en-US" dirty="0" smtClean="0"/>
              <a:t> Testing of Transform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71601"/>
            <a:ext cx="9557854" cy="51339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38300" y="2697164"/>
            <a:ext cx="7629525" cy="1608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058150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MyGame.hs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35061" y="4591665"/>
            <a:ext cx="7629525" cy="166042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What does this do?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a new identity transform operator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xform</a:t>
            </a:r>
            <a:r>
              <a:rPr lang="en-US" dirty="0" smtClean="0"/>
              <a:t> = mat4.create();</a:t>
            </a:r>
          </a:p>
          <a:p>
            <a:pPr marL="0" indent="0">
              <a:buNone/>
            </a:pPr>
            <a:r>
              <a:rPr lang="en-US" dirty="0" smtClean="0"/>
              <a:t>mat4.translate(</a:t>
            </a:r>
            <a:r>
              <a:rPr lang="en-US" dirty="0" err="1" smtClean="0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</a:t>
            </a:r>
            <a:r>
              <a:rPr lang="en-US" dirty="0" smtClean="0"/>
              <a:t>0.5</a:t>
            </a:r>
            <a:r>
              <a:rPr lang="en-US" dirty="0"/>
              <a:t>, </a:t>
            </a:r>
            <a:r>
              <a:rPr lang="en-US" dirty="0" smtClean="0"/>
              <a:t>0.5</a:t>
            </a:r>
            <a:r>
              <a:rPr lang="en-US" dirty="0"/>
              <a:t>, 0.0));</a:t>
            </a:r>
          </a:p>
          <a:p>
            <a:pPr marL="0" indent="0">
              <a:buNone/>
            </a:pPr>
            <a:r>
              <a:rPr lang="en-US" dirty="0" smtClean="0"/>
              <a:t>mat4.rotateZ(</a:t>
            </a:r>
            <a:r>
              <a:rPr lang="en-US" dirty="0" err="1" smtClean="0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smtClean="0"/>
              <a:t>3.14/4); </a:t>
            </a:r>
            <a:r>
              <a:rPr lang="en-US" dirty="0"/>
              <a:t>// rotation is in radian</a:t>
            </a:r>
          </a:p>
          <a:p>
            <a:pPr marL="0" indent="0">
              <a:buNone/>
            </a:pPr>
            <a:r>
              <a:rPr lang="en-US" dirty="0" smtClean="0"/>
              <a:t>mat4.scale(</a:t>
            </a:r>
            <a:r>
              <a:rPr lang="en-US" dirty="0" err="1" smtClean="0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smtClean="0"/>
              <a:t>vec3.fromValues(0.25, 0.25, </a:t>
            </a:r>
            <a:r>
              <a:rPr lang="en-US" dirty="0"/>
              <a:t>1.0));</a:t>
            </a:r>
          </a:p>
        </p:txBody>
      </p:sp>
    </p:spTree>
    <p:extLst>
      <p:ext uri="{BB962C8B-B14F-4D97-AF65-F5344CB8AC3E}">
        <p14:creationId xmlns:p14="http://schemas.microsoft.com/office/powerpoint/2010/main" val="219651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39" y="1082129"/>
            <a:ext cx="6373551" cy="4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2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How about this?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a new identity transform operator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xform</a:t>
            </a:r>
            <a:r>
              <a:rPr lang="en-US" dirty="0" smtClean="0"/>
              <a:t> = mat4.create();</a:t>
            </a:r>
          </a:p>
          <a:p>
            <a:pPr marL="0" indent="0">
              <a:buNone/>
            </a:pPr>
            <a:r>
              <a:rPr lang="en-US" dirty="0"/>
              <a:t>mat4.scale(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vec3.fromValues(0.5, 0.5, 1.0));</a:t>
            </a:r>
          </a:p>
          <a:p>
            <a:pPr marL="0" indent="0">
              <a:buNone/>
            </a:pPr>
            <a:r>
              <a:rPr lang="en-US" dirty="0" smtClean="0"/>
              <a:t>mat4.rotateZ(</a:t>
            </a:r>
            <a:r>
              <a:rPr lang="en-US" dirty="0" err="1" smtClean="0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smtClean="0"/>
              <a:t>3.14/4); </a:t>
            </a:r>
            <a:r>
              <a:rPr lang="en-US" dirty="0"/>
              <a:t>// rotation is in </a:t>
            </a:r>
            <a:r>
              <a:rPr lang="en-US" dirty="0" smtClean="0"/>
              <a:t>radian</a:t>
            </a:r>
          </a:p>
          <a:p>
            <a:pPr marL="0" indent="0">
              <a:buNone/>
            </a:pPr>
            <a:r>
              <a:rPr lang="en-US" dirty="0"/>
              <a:t>mat4.translate(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vec3.fromValues(-0.5, 0.5, 0.0));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82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87" y="1188389"/>
            <a:ext cx="6714415" cy="50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 ordering is IMPORTANT</a:t>
            </a:r>
          </a:p>
          <a:p>
            <a:r>
              <a:rPr lang="en-US" dirty="0" smtClean="0"/>
              <a:t>M = TRS</a:t>
            </a:r>
          </a:p>
          <a:p>
            <a:pPr lvl="1"/>
            <a:r>
              <a:rPr lang="en-US" dirty="0" smtClean="0"/>
              <a:t>Is “</a:t>
            </a:r>
            <a:r>
              <a:rPr lang="en-US" i="1" dirty="0" smtClean="0"/>
              <a:t>intuitive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Rotation </a:t>
            </a:r>
            <a:r>
              <a:rPr lang="en-US" b="1" dirty="0" smtClean="0"/>
              <a:t>after </a:t>
            </a:r>
            <a:r>
              <a:rPr lang="en-US" dirty="0" smtClean="0"/>
              <a:t>Scaling</a:t>
            </a:r>
          </a:p>
          <a:p>
            <a:pPr lvl="2"/>
            <a:r>
              <a:rPr lang="en-US" b="1" dirty="0" smtClean="0"/>
              <a:t>Last</a:t>
            </a:r>
            <a:r>
              <a:rPr lang="en-US" dirty="0" smtClean="0"/>
              <a:t>: translation </a:t>
            </a:r>
          </a:p>
          <a:p>
            <a:pPr lvl="1"/>
            <a:r>
              <a:rPr lang="en-US" dirty="0" smtClean="0"/>
              <a:t>No “</a:t>
            </a:r>
            <a:r>
              <a:rPr lang="en-US" i="1" dirty="0" smtClean="0"/>
              <a:t>unexpected</a:t>
            </a:r>
            <a:r>
              <a:rPr lang="en-US" dirty="0" smtClean="0"/>
              <a:t>” movements!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3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Encapsulating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3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create the Transform object so it can encapsulate the matrix transformation functionality</a:t>
            </a:r>
          </a:p>
          <a:p>
            <a:pPr lvl="0"/>
            <a:r>
              <a:rPr lang="en-US" dirty="0"/>
              <a:t>To integrate the Transform object into the game engine</a:t>
            </a:r>
          </a:p>
          <a:p>
            <a:pPr lvl="0"/>
            <a:r>
              <a:rPr lang="en-US" dirty="0"/>
              <a:t>To demonstrate how to work with the Transform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World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coordinate system the game objects should be defined in?</a:t>
            </a:r>
          </a:p>
          <a:p>
            <a:pPr lvl="1"/>
            <a:r>
              <a:rPr lang="en-US" dirty="0" smtClean="0"/>
              <a:t>Idea: need a “Game world coordinate system”</a:t>
            </a:r>
          </a:p>
          <a:p>
            <a:r>
              <a:rPr lang="en-US" dirty="0" smtClean="0"/>
              <a:t>Which of the game objects should be drawn?</a:t>
            </a:r>
          </a:p>
          <a:p>
            <a:pPr lvl="1"/>
            <a:r>
              <a:rPr lang="en-US" dirty="0" smtClean="0"/>
              <a:t>Idea: need a “Camera”</a:t>
            </a:r>
          </a:p>
          <a:p>
            <a:r>
              <a:rPr lang="en-US" dirty="0" smtClean="0"/>
              <a:t>Where should the game objects be drawn to?</a:t>
            </a:r>
          </a:p>
          <a:p>
            <a:pPr lvl="1"/>
            <a:r>
              <a:rPr lang="en-US" dirty="0" smtClean="0"/>
              <a:t>Idea: need a “Viewport”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6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The  Transform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09725"/>
            <a:ext cx="11906250" cy="26860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82313" y="4295775"/>
            <a:ext cx="4885162" cy="1847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Other set/get functions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8458200" y="111957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Transform.js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10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The Transform </a:t>
            </a:r>
            <a:r>
              <a:rPr lang="en-US" dirty="0"/>
              <a:t>O</a:t>
            </a:r>
            <a:r>
              <a:rPr lang="en-US" dirty="0" smtClean="0"/>
              <a:t>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1690688"/>
            <a:ext cx="11476846" cy="44105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47973" y="1260864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Computes: </a:t>
            </a:r>
            <a:r>
              <a:rPr lang="en-US" sz="2800" b="1" dirty="0" smtClean="0">
                <a:solidFill>
                  <a:schemeClr val="tx1"/>
                </a:solidFill>
              </a:rPr>
              <a:t>T R 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Most intuitive for users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00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</a:t>
            </a:r>
            <a:r>
              <a:rPr lang="en-US" dirty="0" err="1" smtClean="0"/>
              <a:t>Renderable</a:t>
            </a:r>
            <a:r>
              <a:rPr lang="en-US" dirty="0" smtClean="0"/>
              <a:t> Object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09" y="1435099"/>
            <a:ext cx="10753100" cy="4727575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9667875" y="82430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</a:t>
            </a:r>
            <a:r>
              <a:rPr lang="en-US" dirty="0" err="1" smtClean="0"/>
              <a:t>Renderable</a:t>
            </a:r>
            <a:r>
              <a:rPr lang="en-US" dirty="0" smtClean="0"/>
              <a:t> Object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09" y="1435099"/>
            <a:ext cx="10753100" cy="47275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04925" y="2143125"/>
            <a:ext cx="5076825" cy="39052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9667875" y="824300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4438650"/>
            <a:ext cx="9048750" cy="40005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199" y="5743575"/>
            <a:ext cx="10824109" cy="4190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73200" y="2052251"/>
            <a:ext cx="7607300" cy="11608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3.3: Testing </a:t>
            </a:r>
            <a:r>
              <a:rPr lang="en-US" dirty="0" err="1" smtClean="0"/>
              <a:t>Renderable</a:t>
            </a:r>
            <a:r>
              <a:rPr lang="en-US" dirty="0" smtClean="0"/>
              <a:t> with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6" y="1435100"/>
            <a:ext cx="8739253" cy="515137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639175" y="1329125"/>
            <a:ext cx="271462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73200" y="2052251"/>
            <a:ext cx="7607300" cy="11608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73200" y="4195683"/>
            <a:ext cx="7656052" cy="185115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What happens?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setPosition</a:t>
            </a:r>
            <a:r>
              <a:rPr lang="en-US" dirty="0" smtClean="0"/>
              <a:t>(20, 30);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setRotationInDegree</a:t>
            </a:r>
            <a:r>
              <a:rPr lang="en-US" dirty="0" smtClean="0"/>
              <a:t>(90); </a:t>
            </a:r>
            <a:r>
              <a:rPr lang="en-US" dirty="0"/>
              <a:t>// In </a:t>
            </a:r>
            <a:r>
              <a:rPr lang="en-US" dirty="0" smtClean="0"/>
              <a:t>Degrees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setSize</a:t>
            </a:r>
            <a:r>
              <a:rPr lang="en-US" dirty="0" smtClean="0"/>
              <a:t>(4, 2);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>
                <a:solidFill>
                  <a:srgbClr val="FF0000"/>
                </a:solidFill>
              </a:rPr>
              <a:t>what is defined?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this.mSq.draw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>
                <a:solidFill>
                  <a:srgbClr val="FF0000"/>
                </a:solidFill>
              </a:rPr>
              <a:t>what </a:t>
            </a:r>
            <a:r>
              <a:rPr lang="en-US" b="1" dirty="0" smtClean="0">
                <a:solidFill>
                  <a:srgbClr val="FF0000"/>
                </a:solidFill>
              </a:rPr>
              <a:t>will I see?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52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soccer game</a:t>
            </a:r>
          </a:p>
          <a:p>
            <a:pPr lvl="1"/>
            <a:r>
              <a:rPr lang="en-US" dirty="0" smtClean="0"/>
              <a:t>Where are the center of the field, goal posts? What unit should you use?</a:t>
            </a:r>
          </a:p>
          <a:p>
            <a:pPr lvl="1"/>
            <a:r>
              <a:rPr lang="en-US" dirty="0" smtClean="0"/>
              <a:t>You probably want: units in Meters?</a:t>
            </a:r>
          </a:p>
          <a:p>
            <a:pPr lvl="1"/>
            <a:r>
              <a:rPr lang="en-US" dirty="0" smtClean="0"/>
              <a:t>Center of field at (0,0) or Left court boundary is X=0?</a:t>
            </a:r>
          </a:p>
          <a:p>
            <a:r>
              <a:rPr lang="en-US" dirty="0" smtClean="0"/>
              <a:t>Design a chess game</a:t>
            </a:r>
          </a:p>
          <a:p>
            <a:pPr lvl="1"/>
            <a:r>
              <a:rPr lang="en-US" dirty="0" smtClean="0"/>
              <a:t>Where are the locations of the King, Queen, and Knight?</a:t>
            </a:r>
          </a:p>
          <a:p>
            <a:pPr lvl="1"/>
            <a:r>
              <a:rPr lang="en-US" dirty="0" smtClean="0"/>
              <a:t>Probably coordinate in discrete locations (1.5, 1.5) does _NOT_ make sense?!</a:t>
            </a:r>
          </a:p>
          <a:p>
            <a:r>
              <a:rPr lang="en-US" dirty="0" smtClean="0"/>
              <a:t>Display to where in the canvas?</a:t>
            </a:r>
          </a:p>
          <a:p>
            <a:pPr lvl="1"/>
            <a:r>
              <a:rPr lang="en-US" dirty="0" smtClean="0"/>
              <a:t>What if you want to reserve part of canvas for UI?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0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want?</a:t>
            </a:r>
          </a:p>
          <a:p>
            <a:pPr lvl="1"/>
            <a:r>
              <a:rPr lang="en-US" dirty="0"/>
              <a:t>Game coordinate system should be user defined!</a:t>
            </a:r>
          </a:p>
          <a:p>
            <a:pPr lvl="1"/>
            <a:r>
              <a:rPr lang="en-US" dirty="0"/>
              <a:t>Origin, Axes (x/y), units are </a:t>
            </a:r>
            <a:r>
              <a:rPr lang="en-US" b="1" i="1" dirty="0"/>
              <a:t>implicit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3111648"/>
            <a:ext cx="3311525" cy="30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with </a:t>
            </a:r>
            <a:r>
              <a:rPr lang="en-US" dirty="0" err="1" smtClean="0"/>
              <a:t>WebGL</a:t>
            </a:r>
            <a:r>
              <a:rPr lang="en-US" dirty="0" smtClean="0"/>
              <a:t> is messy and non-trivial</a:t>
            </a:r>
          </a:p>
          <a:p>
            <a:r>
              <a:rPr lang="en-US" dirty="0" smtClean="0"/>
              <a:t>Define object to hide the drawing operation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No need to worry about drawing</a:t>
            </a:r>
          </a:p>
          <a:p>
            <a:pPr lvl="1"/>
            <a:r>
              <a:rPr lang="en-US" dirty="0" smtClean="0"/>
              <a:t>Can focus on thinking and building game-specific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87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83770" y="1232298"/>
            <a:ext cx="3083829" cy="247610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68370" y="2921398"/>
            <a:ext cx="3083829" cy="108703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41424" r="11326" b="14304"/>
          <a:stretch/>
        </p:blipFill>
        <p:spPr>
          <a:xfrm>
            <a:off x="1966452" y="3538654"/>
            <a:ext cx="6270658" cy="137638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693089" y="3465919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</a:t>
            </a:r>
          </a:p>
          <a:p>
            <a:pPr lvl="1"/>
            <a:r>
              <a:rPr lang="en-US" dirty="0" smtClean="0"/>
              <a:t>Defines the unit square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Vertex Buffer “</a:t>
            </a:r>
            <a:r>
              <a:rPr lang="en-US" dirty="0" err="1" smtClean="0"/>
              <a:t>uModelTransform</a:t>
            </a:r>
            <a:r>
              <a:rPr lang="en-US" dirty="0" smtClean="0"/>
              <a:t>” transforms into NDC</a:t>
            </a:r>
          </a:p>
          <a:p>
            <a:endParaRPr lang="en-US" dirty="0" smtClean="0"/>
          </a:p>
          <a:p>
            <a:r>
              <a:rPr lang="en-US" dirty="0" smtClean="0"/>
              <a:t>NDC is drawn on to the canvas automatically!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12574" r="843" b="51925"/>
          <a:stretch/>
        </p:blipFill>
        <p:spPr>
          <a:xfrm>
            <a:off x="433764" y="2007590"/>
            <a:ext cx="6688394" cy="14115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41424" r="11326" b="14304"/>
          <a:stretch/>
        </p:blipFill>
        <p:spPr>
          <a:xfrm>
            <a:off x="1966452" y="3538654"/>
            <a:ext cx="6270658" cy="137638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5937194" y="274279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7693089" y="3465919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961" y="5035747"/>
            <a:ext cx="7332431" cy="1141216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9187592" y="466366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Coordinate: </a:t>
            </a:r>
          </a:p>
          <a:p>
            <a:pPr lvl="1"/>
            <a:r>
              <a:rPr lang="en-US" dirty="0" smtClean="0"/>
              <a:t>The unit square between (-0.5, -0.5) to (0.5, 0.5)</a:t>
            </a:r>
          </a:p>
          <a:p>
            <a:r>
              <a:rPr lang="en-US" dirty="0" smtClean="0"/>
              <a:t>Normalized Device Coordinate (NDC)</a:t>
            </a:r>
          </a:p>
          <a:p>
            <a:pPr lvl="1"/>
            <a:r>
              <a:rPr lang="en-US" dirty="0" smtClean="0"/>
              <a:t>(-1, -1) to (1, 1)</a:t>
            </a:r>
          </a:p>
          <a:p>
            <a:pPr lvl="1"/>
            <a:r>
              <a:rPr lang="en-US" dirty="0" smtClean="0"/>
              <a:t>The default drawing space for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Canvas Coordinate Space (or Device Coordinate Space)</a:t>
            </a:r>
          </a:p>
          <a:p>
            <a:pPr lvl="1"/>
            <a:r>
              <a:rPr lang="en-US" dirty="0" smtClean="0"/>
              <a:t>Hardware pixel drawing area,</a:t>
            </a:r>
            <a:r>
              <a:rPr lang="en-US" dirty="0"/>
              <a:t> units in pixels</a:t>
            </a:r>
            <a:endParaRPr lang="en-US" dirty="0" smtClean="0"/>
          </a:p>
          <a:p>
            <a:r>
              <a:rPr lang="en-US" dirty="0" smtClean="0"/>
              <a:t>BUT … we need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33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00716"/>
            <a:ext cx="5267632" cy="1947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user (MyGame.js) must think in terms of NDC</a:t>
            </a:r>
          </a:p>
          <a:p>
            <a:pPr lvl="1"/>
            <a:r>
              <a:rPr lang="en-US" dirty="0" smtClean="0"/>
              <a:t>Everything must be between -1 to 1</a:t>
            </a:r>
          </a:p>
          <a:p>
            <a:r>
              <a:rPr lang="en-US" dirty="0" smtClean="0"/>
              <a:t>Does not work with Soccer or Chess!</a:t>
            </a:r>
          </a:p>
          <a:p>
            <a:r>
              <a:rPr lang="en-US" dirty="0" smtClean="0"/>
              <a:t>Need something in between </a:t>
            </a:r>
          </a:p>
          <a:p>
            <a:pPr lvl="1"/>
            <a:r>
              <a:rPr lang="en-US" dirty="0" smtClean="0"/>
              <a:t>Model Coordinate (the unit square)</a:t>
            </a:r>
          </a:p>
          <a:p>
            <a:pPr marL="457200" lvl="1" indent="0">
              <a:buNone/>
            </a:pP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NDC (-1 to 1)</a:t>
            </a:r>
          </a:p>
          <a:p>
            <a:r>
              <a:rPr lang="en-US" dirty="0" smtClean="0"/>
              <a:t>Need: … </a:t>
            </a:r>
            <a:r>
              <a:rPr lang="en-US" b="1" dirty="0" smtClean="0"/>
              <a:t>World Coordinate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75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Coordinate (WC)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our user define a convenient coordinate system</a:t>
            </a:r>
          </a:p>
          <a:p>
            <a:pPr lvl="1"/>
            <a:r>
              <a:rPr lang="en-US" dirty="0" smtClean="0"/>
              <a:t>E.g., (0, 0) to (100, 60) for a soccer field</a:t>
            </a:r>
          </a:p>
          <a:p>
            <a:pPr lvl="1"/>
            <a:r>
              <a:rPr lang="en-US" dirty="0" smtClean="0"/>
              <a:t>E.g., (0, 0) to (24, 24) for  chess board</a:t>
            </a:r>
          </a:p>
          <a:p>
            <a:r>
              <a:rPr lang="en-US" dirty="0" smtClean="0"/>
              <a:t>Let our user move their objects in their coordinate system</a:t>
            </a:r>
          </a:p>
          <a:p>
            <a:pPr lvl="1"/>
            <a:r>
              <a:rPr lang="en-US" dirty="0" smtClean="0"/>
              <a:t>E.g., a play on the soccer field has a size of 1x2, located at (50, 30)</a:t>
            </a:r>
          </a:p>
          <a:p>
            <a:pPr lvl="1"/>
            <a:r>
              <a:rPr lang="en-US" dirty="0" smtClean="0"/>
              <a:t>E.g., a chess piece is of size 0.8x0.8, and located at position (3, 5)</a:t>
            </a:r>
          </a:p>
          <a:p>
            <a:r>
              <a:rPr lang="en-US" dirty="0" smtClean="0"/>
              <a:t>Remember: </a:t>
            </a:r>
          </a:p>
          <a:p>
            <a:pPr lvl="1"/>
            <a:r>
              <a:rPr lang="en-US" dirty="0" err="1" smtClean="0"/>
              <a:t>WebGL</a:t>
            </a:r>
            <a:r>
              <a:rPr lang="en-US" dirty="0" smtClean="0"/>
              <a:t> only knows how to draw everything within NDC</a:t>
            </a:r>
          </a:p>
          <a:p>
            <a:pPr lvl="1"/>
            <a:r>
              <a:rPr lang="en-US" dirty="0" smtClean="0"/>
              <a:t>MUST: transform user defined coordinate system (WC) to 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418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Coordinate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72724"/>
            <a:ext cx="9010650" cy="4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</a:t>
            </a:r>
            <a:r>
              <a:rPr lang="en-US" dirty="0" err="1" smtClean="0"/>
              <a:t>Renderable</a:t>
            </a:r>
            <a:r>
              <a:rPr lang="en-US" dirty="0" smtClean="0"/>
              <a:t> Object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493" y="1825625"/>
            <a:ext cx="5903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View-Projection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0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View-Projection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4670" y="2191507"/>
            <a:ext cx="529780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20" y="876300"/>
            <a:ext cx="4968930" cy="3033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vpMatrix</a:t>
            </a:r>
            <a:r>
              <a:rPr lang="en-US" dirty="0" smtClean="0"/>
              <a:t>: </a:t>
            </a:r>
            <a:r>
              <a:rPr lang="en-US" dirty="0" err="1" smtClean="0"/>
              <a:t>lookAt</a:t>
            </a:r>
            <a:r>
              <a:rPr lang="en-US" dirty="0" smtClean="0"/>
              <a:t>() and </a:t>
            </a:r>
            <a:r>
              <a:rPr lang="en-US" dirty="0" err="1" smtClean="0"/>
              <a:t>ortho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914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b="1" i="1" dirty="0" err="1"/>
              <a:t>viewMatrix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[</a:t>
            </a:r>
            <a:r>
              <a:rPr lang="en-US" dirty="0"/>
              <a:t>cx, cy, 10],   // (</a:t>
            </a:r>
            <a:r>
              <a:rPr lang="en-US" dirty="0" err="1"/>
              <a:t>cx,cy</a:t>
            </a:r>
            <a:r>
              <a:rPr lang="en-US" dirty="0"/>
              <a:t>) is center of the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[cx</a:t>
            </a:r>
            <a:r>
              <a:rPr lang="en-US" dirty="0"/>
              <a:t>, cy, 0],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[</a:t>
            </a:r>
            <a:r>
              <a:rPr lang="en-US" dirty="0"/>
              <a:t>0, 1, 0]);     // orientation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mat4.ortho(</a:t>
            </a:r>
            <a:r>
              <a:rPr lang="en-US" b="1" i="1" dirty="0" err="1" smtClean="0"/>
              <a:t>projMatrix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-W/2,  </a:t>
            </a:r>
            <a:r>
              <a:rPr lang="en-US" dirty="0"/>
              <a:t>// distant from (</a:t>
            </a:r>
            <a:r>
              <a:rPr lang="en-US" dirty="0" err="1"/>
              <a:t>cx,cy</a:t>
            </a:r>
            <a:r>
              <a:rPr lang="en-US" dirty="0"/>
              <a:t>) to left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W/2,   </a:t>
            </a:r>
            <a:r>
              <a:rPr lang="en-US" dirty="0"/>
              <a:t>// distant from (</a:t>
            </a:r>
            <a:r>
              <a:rPr lang="en-US" dirty="0" err="1"/>
              <a:t>cx,cy</a:t>
            </a:r>
            <a:r>
              <a:rPr lang="en-US" dirty="0"/>
              <a:t>) to right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-H/2,   // </a:t>
            </a:r>
            <a:r>
              <a:rPr lang="en-US" dirty="0"/>
              <a:t>distant from (</a:t>
            </a:r>
            <a:r>
              <a:rPr lang="en-US" dirty="0" err="1"/>
              <a:t>cx,cy</a:t>
            </a:r>
            <a:r>
              <a:rPr lang="en-US" dirty="0"/>
              <a:t>) to bottom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H/2,    // </a:t>
            </a:r>
            <a:r>
              <a:rPr lang="en-US" dirty="0"/>
              <a:t>distant from (</a:t>
            </a:r>
            <a:r>
              <a:rPr lang="en-US" dirty="0" err="1"/>
              <a:t>cx,cy</a:t>
            </a:r>
            <a:r>
              <a:rPr lang="en-US" dirty="0"/>
              <a:t>) to top of </a:t>
            </a:r>
            <a:r>
              <a:rPr lang="en-US" dirty="0" smtClean="0"/>
              <a:t>WC</a:t>
            </a:r>
            <a:br>
              <a:rPr lang="en-US" dirty="0" smtClean="0"/>
            </a:br>
            <a:r>
              <a:rPr lang="en-US" dirty="0" smtClean="0"/>
              <a:t>	0</a:t>
            </a:r>
            <a:r>
              <a:rPr lang="en-US" dirty="0"/>
              <a:t>,        </a:t>
            </a:r>
            <a:r>
              <a:rPr lang="en-US" dirty="0" smtClean="0"/>
              <a:t>// </a:t>
            </a:r>
            <a:r>
              <a:rPr lang="en-US" dirty="0"/>
              <a:t>the z-distant to near </a:t>
            </a:r>
            <a:r>
              <a:rPr lang="en-US" dirty="0" smtClean="0"/>
              <a:t>plane</a:t>
            </a:r>
            <a:br>
              <a:rPr lang="en-US" dirty="0" smtClean="0"/>
            </a:br>
            <a:r>
              <a:rPr lang="en-US" dirty="0" smtClean="0"/>
              <a:t>	1000  // </a:t>
            </a:r>
            <a:r>
              <a:rPr lang="en-US" dirty="0"/>
              <a:t>the z-distant to far </a:t>
            </a:r>
            <a:r>
              <a:rPr lang="en-US" dirty="0" smtClean="0"/>
              <a:t>plane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vpMatrix</a:t>
            </a:r>
            <a:r>
              <a:rPr lang="en-US" b="1" dirty="0" smtClean="0"/>
              <a:t> = </a:t>
            </a:r>
            <a:r>
              <a:rPr lang="en-US" b="1" dirty="0" err="1" smtClean="0"/>
              <a:t>projMatrix</a:t>
            </a:r>
            <a:r>
              <a:rPr lang="en-US" b="1" dirty="0" smtClean="0"/>
              <a:t> × </a:t>
            </a:r>
            <a:r>
              <a:rPr lang="en-US" b="1" dirty="0" err="1" smtClean="0"/>
              <a:t>viewMatrix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vpMatrix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projMatrix</a:t>
            </a:r>
            <a:r>
              <a:rPr lang="en-US" b="1" dirty="0"/>
              <a:t> × </a:t>
            </a:r>
            <a:r>
              <a:rPr lang="en-US" b="1" dirty="0" err="1" smtClean="0"/>
              <a:t>viewMatrix</a:t>
            </a:r>
            <a:r>
              <a:rPr lang="en-US" b="1" dirty="0" smtClean="0"/>
              <a:t> 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… is simply …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translating (</a:t>
            </a:r>
            <a:r>
              <a:rPr lang="en-US" dirty="0" err="1" smtClean="0"/>
              <a:t>Cx</a:t>
            </a:r>
            <a:r>
              <a:rPr lang="en-US" dirty="0" smtClean="0"/>
              <a:t>, Cy) to (0, 0)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scaling </a:t>
            </a:r>
            <a:r>
              <a:rPr lang="en-US" dirty="0" err="1"/>
              <a:t>WxH</a:t>
            </a:r>
            <a:r>
              <a:rPr lang="en-US" dirty="0"/>
              <a:t> to </a:t>
            </a:r>
            <a:r>
              <a:rPr lang="en-US" dirty="0" smtClean="0"/>
              <a:t>2x2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…  </a:t>
            </a:r>
            <a:r>
              <a:rPr lang="en-US" dirty="0" err="1" smtClean="0"/>
              <a:t>vpMatrix</a:t>
            </a:r>
            <a:r>
              <a:rPr lang="en-US" dirty="0" smtClean="0"/>
              <a:t> = S(2/W, 2/H) T(-</a:t>
            </a:r>
            <a:r>
              <a:rPr lang="en-US" dirty="0" err="1" smtClean="0"/>
              <a:t>Cx</a:t>
            </a:r>
            <a:r>
              <a:rPr lang="en-US" dirty="0" smtClean="0"/>
              <a:t>, -Cy)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44" y="1269272"/>
            <a:ext cx="5090637" cy="252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done by </a:t>
            </a:r>
            <a:r>
              <a:rPr lang="en-US" dirty="0" err="1" smtClean="0"/>
              <a:t>lookAt</a:t>
            </a:r>
            <a:r>
              <a:rPr lang="en-US" dirty="0" smtClean="0"/>
              <a:t>() and </a:t>
            </a:r>
            <a:r>
              <a:rPr lang="en-US" dirty="0" err="1" smtClean="0"/>
              <a:t>ortho</a:t>
            </a:r>
            <a:r>
              <a:rPr lang="en-US" dirty="0" smtClean="0"/>
              <a:t>()?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56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How to set up …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setPosition</a:t>
            </a:r>
            <a:r>
              <a:rPr lang="en-US" dirty="0" smtClean="0"/>
              <a:t>(20, 30);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setRotationInDegree</a:t>
            </a:r>
            <a:r>
              <a:rPr lang="en-US" dirty="0" smtClean="0"/>
              <a:t>(90); </a:t>
            </a:r>
            <a:r>
              <a:rPr lang="en-US" dirty="0"/>
              <a:t>// In </a:t>
            </a:r>
            <a:r>
              <a:rPr lang="en-US" dirty="0" smtClean="0"/>
              <a:t>Degrees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setSize</a:t>
            </a:r>
            <a:r>
              <a:rPr lang="en-US" dirty="0" smtClean="0"/>
              <a:t>(4, 2);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>
                <a:solidFill>
                  <a:srgbClr val="FF0000"/>
                </a:solidFill>
              </a:rPr>
              <a:t>How to set </a:t>
            </a:r>
            <a:r>
              <a:rPr lang="en-US" b="1" dirty="0" err="1" smtClean="0">
                <a:solidFill>
                  <a:srgbClr val="FF0000"/>
                </a:solidFill>
              </a:rPr>
              <a:t>vpMatrix</a:t>
            </a:r>
            <a:r>
              <a:rPr lang="en-US" b="1" dirty="0" smtClean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/>
              <a:t>Assume: </a:t>
            </a:r>
            <a:r>
              <a:rPr lang="en-US" dirty="0" smtClean="0"/>
              <a:t>square canvas! (e.g., 500x500)</a:t>
            </a:r>
          </a:p>
          <a:p>
            <a:pPr marL="0" indent="0">
              <a:buNone/>
            </a:pPr>
            <a:r>
              <a:rPr lang="en-US" dirty="0" smtClean="0"/>
              <a:t>// position: in the center of canvas</a:t>
            </a:r>
          </a:p>
          <a:p>
            <a:pPr marL="0" indent="0">
              <a:buNone/>
            </a:pPr>
            <a:r>
              <a:rPr lang="en-US" dirty="0" smtClean="0"/>
              <a:t>//  size: 50% width and height of canvas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10" y="2838616"/>
            <a:ext cx="4296597" cy="4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44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dirty="0" err="1"/>
              <a:t>viewMatrix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[20, 30, 10],   // camera position</a:t>
            </a:r>
          </a:p>
          <a:p>
            <a:pPr marL="0" indent="0">
              <a:buNone/>
            </a:pPr>
            <a:r>
              <a:rPr lang="en-US" dirty="0"/>
              <a:t>        [20, 30, 0],    // look at position</a:t>
            </a:r>
          </a:p>
          <a:p>
            <a:pPr marL="0" indent="0">
              <a:buNone/>
            </a:pPr>
            <a:r>
              <a:rPr lang="en-US" dirty="0"/>
              <a:t>        [0, 1, 0]);     // orientation </a:t>
            </a:r>
          </a:p>
          <a:p>
            <a:pPr marL="0" indent="0">
              <a:buNone/>
            </a:pPr>
            <a:r>
              <a:rPr lang="en-US" dirty="0"/>
              <a:t>    // Step F2: define the projection matrix</a:t>
            </a:r>
          </a:p>
          <a:p>
            <a:pPr marL="0" indent="0">
              <a:buNone/>
            </a:pPr>
            <a:r>
              <a:rPr lang="en-US" dirty="0"/>
              <a:t>    mat4.ortho(</a:t>
            </a:r>
            <a:r>
              <a:rPr lang="en-US" dirty="0" err="1"/>
              <a:t>projMatrix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-2,     // distance to left of WC</a:t>
            </a:r>
          </a:p>
          <a:p>
            <a:pPr marL="0" indent="0">
              <a:buNone/>
            </a:pPr>
            <a:r>
              <a:rPr lang="en-US" dirty="0"/>
              <a:t>         2,     // distance to right of WC</a:t>
            </a:r>
          </a:p>
          <a:p>
            <a:pPr marL="0" indent="0">
              <a:buNone/>
            </a:pPr>
            <a:r>
              <a:rPr lang="en-US" dirty="0"/>
              <a:t>        -4,      // distance to bottom of WC</a:t>
            </a:r>
          </a:p>
          <a:p>
            <a:pPr marL="0" indent="0">
              <a:buNone/>
            </a:pPr>
            <a:r>
              <a:rPr lang="en-US" dirty="0"/>
              <a:t>         4,      // distance to top of WC</a:t>
            </a:r>
          </a:p>
          <a:p>
            <a:pPr marL="0" indent="0">
              <a:buNone/>
            </a:pPr>
            <a:r>
              <a:rPr lang="en-US" dirty="0"/>
              <a:t>         0,      // distance to near plane </a:t>
            </a:r>
          </a:p>
          <a:p>
            <a:pPr marL="0" indent="0">
              <a:buNone/>
            </a:pPr>
            <a:r>
              <a:rPr lang="en-US" dirty="0"/>
              <a:t>         1000);  // distance to far </a:t>
            </a:r>
            <a:r>
              <a:rPr lang="en-US" dirty="0" smtClean="0"/>
              <a:t>plane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vpMatrix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 smtClean="0"/>
              <a:t>mat4.multiply(</a:t>
            </a:r>
            <a:r>
              <a:rPr lang="en-US" dirty="0" err="1" smtClean="0"/>
              <a:t>vpMatrix</a:t>
            </a:r>
            <a:r>
              <a:rPr lang="en-US" dirty="0"/>
              <a:t>, </a:t>
            </a:r>
            <a:r>
              <a:rPr lang="en-US" dirty="0" err="1"/>
              <a:t>projMatrix</a:t>
            </a:r>
            <a:r>
              <a:rPr lang="en-US" dirty="0"/>
              <a:t>, </a:t>
            </a:r>
            <a:r>
              <a:rPr lang="en-US" dirty="0" err="1"/>
              <a:t>viewMatrix</a:t>
            </a:r>
            <a:r>
              <a:rPr lang="en-US" dirty="0"/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690688"/>
            <a:ext cx="3482423" cy="136654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5725" y="3481057"/>
            <a:ext cx="3059927" cy="183836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4067295" y="139498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Center on object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733340" y="3399037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Visible width is: 4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Visible Height is: 8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46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How about this?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setPosition</a:t>
            </a:r>
            <a:r>
              <a:rPr lang="en-US" dirty="0" smtClean="0"/>
              <a:t>(20, 30);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setRotationInDegree</a:t>
            </a:r>
            <a:r>
              <a:rPr lang="en-US" dirty="0" smtClean="0"/>
              <a:t>(90); </a:t>
            </a:r>
            <a:r>
              <a:rPr lang="en-US" dirty="0"/>
              <a:t>// In </a:t>
            </a:r>
            <a:r>
              <a:rPr lang="en-US" dirty="0" smtClean="0"/>
              <a:t>Degrees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this.mSq.getXform</a:t>
            </a:r>
            <a:r>
              <a:rPr lang="en-US" dirty="0"/>
              <a:t>().</a:t>
            </a:r>
            <a:r>
              <a:rPr lang="en-US" dirty="0" err="1" smtClean="0"/>
              <a:t>setSize</a:t>
            </a:r>
            <a:r>
              <a:rPr lang="en-US" dirty="0" smtClean="0"/>
              <a:t>(4, 2);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>
                <a:solidFill>
                  <a:srgbClr val="FF0000"/>
                </a:solidFill>
              </a:rPr>
              <a:t>How to set </a:t>
            </a:r>
            <a:r>
              <a:rPr lang="en-US" b="1" dirty="0" err="1" smtClean="0">
                <a:solidFill>
                  <a:srgbClr val="FF0000"/>
                </a:solidFill>
              </a:rPr>
              <a:t>vpMatrix</a:t>
            </a:r>
            <a:r>
              <a:rPr lang="en-US" b="1" dirty="0" smtClean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/>
              <a:t>Assume: </a:t>
            </a:r>
            <a:r>
              <a:rPr lang="en-US" dirty="0" smtClean="0"/>
              <a:t>square canvas! (e.g., 500x500)</a:t>
            </a:r>
          </a:p>
          <a:p>
            <a:pPr marL="0" indent="0">
              <a:buNone/>
            </a:pPr>
            <a:r>
              <a:rPr lang="en-US" dirty="0" smtClean="0"/>
              <a:t>// position: in the center of canvas</a:t>
            </a:r>
          </a:p>
          <a:p>
            <a:pPr marL="0" indent="0">
              <a:buNone/>
            </a:pPr>
            <a:r>
              <a:rPr lang="en-US" dirty="0" smtClean="0"/>
              <a:t>//  size: </a:t>
            </a:r>
            <a:r>
              <a:rPr lang="en-US" b="1" i="1" dirty="0" smtClean="0"/>
              <a:t>almost </a:t>
            </a:r>
            <a:r>
              <a:rPr lang="en-US" dirty="0" smtClean="0"/>
              <a:t>covers the entire canvas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73" y="3085105"/>
            <a:ext cx="2676735" cy="26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7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mat4.lookAt(</a:t>
            </a:r>
            <a:r>
              <a:rPr lang="en-US" dirty="0" err="1"/>
              <a:t>viewMatrix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[20, 30, 10],   // camera position</a:t>
            </a:r>
          </a:p>
          <a:p>
            <a:pPr marL="0" indent="0">
              <a:buNone/>
            </a:pPr>
            <a:r>
              <a:rPr lang="en-US" dirty="0"/>
              <a:t>        [20, 30, 0],    // look at position</a:t>
            </a:r>
          </a:p>
          <a:p>
            <a:pPr marL="0" indent="0">
              <a:buNone/>
            </a:pPr>
            <a:r>
              <a:rPr lang="en-US" dirty="0"/>
              <a:t>        [0, 1, 0]);     // orientation </a:t>
            </a:r>
          </a:p>
          <a:p>
            <a:pPr marL="0" indent="0">
              <a:buNone/>
            </a:pPr>
            <a:r>
              <a:rPr lang="en-US" dirty="0"/>
              <a:t>    // Step F2: define the projection matrix</a:t>
            </a:r>
          </a:p>
          <a:p>
            <a:pPr marL="0" indent="0">
              <a:buNone/>
            </a:pPr>
            <a:r>
              <a:rPr lang="en-US" dirty="0"/>
              <a:t>    mat4.ortho(</a:t>
            </a:r>
            <a:r>
              <a:rPr lang="en-US" dirty="0" err="1"/>
              <a:t>projMatrix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-1.1,     </a:t>
            </a:r>
            <a:r>
              <a:rPr lang="en-US" dirty="0"/>
              <a:t>// distance to left of WC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1.1,     </a:t>
            </a:r>
            <a:r>
              <a:rPr lang="en-US" dirty="0"/>
              <a:t>// distance to right of WC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--2.1,      </a:t>
            </a:r>
            <a:r>
              <a:rPr lang="en-US" dirty="0"/>
              <a:t>// distance to bottom of WC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2.1,      </a:t>
            </a:r>
            <a:r>
              <a:rPr lang="en-US" dirty="0"/>
              <a:t>// distance to top of WC</a:t>
            </a:r>
          </a:p>
          <a:p>
            <a:pPr marL="0" indent="0">
              <a:buNone/>
            </a:pPr>
            <a:r>
              <a:rPr lang="en-US" dirty="0"/>
              <a:t>         0,      // distance to near plane </a:t>
            </a:r>
          </a:p>
          <a:p>
            <a:pPr marL="0" indent="0">
              <a:buNone/>
            </a:pPr>
            <a:r>
              <a:rPr lang="en-US" dirty="0"/>
              <a:t>         1000);  // distance to far </a:t>
            </a:r>
            <a:r>
              <a:rPr lang="en-US" dirty="0" smtClean="0"/>
              <a:t>plane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vpMatrix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 smtClean="0"/>
              <a:t>mat4.multiply(</a:t>
            </a:r>
            <a:r>
              <a:rPr lang="en-US" dirty="0" err="1" smtClean="0"/>
              <a:t>vpMatrix</a:t>
            </a:r>
            <a:r>
              <a:rPr lang="en-US" dirty="0"/>
              <a:t>, </a:t>
            </a:r>
            <a:r>
              <a:rPr lang="en-US" dirty="0" err="1"/>
              <a:t>projMatrix</a:t>
            </a:r>
            <a:r>
              <a:rPr lang="en-US" dirty="0"/>
              <a:t>, </a:t>
            </a:r>
            <a:r>
              <a:rPr lang="en-US" dirty="0" err="1"/>
              <a:t>viewMatrix</a:t>
            </a:r>
            <a:r>
              <a:rPr lang="en-US" dirty="0"/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690688"/>
            <a:ext cx="3482423" cy="136654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5725" y="3481057"/>
            <a:ext cx="3059927" cy="183836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4067295" y="139498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Center on object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733340" y="3399037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Visible width is: 2.2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Visible Height is: 4.2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840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37" y="3233435"/>
            <a:ext cx="8329863" cy="338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r>
              <a:rPr lang="en-US" dirty="0" smtClean="0"/>
              <a:t>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 smtClean="0"/>
              <a:t>gl.viewport</a:t>
            </a:r>
            <a:r>
              <a:rPr lang="en-US" sz="1600" dirty="0" smtClean="0"/>
              <a:t>(</a:t>
            </a:r>
            <a:br>
              <a:rPr lang="en-US" sz="1600" dirty="0" smtClean="0"/>
            </a:br>
            <a:r>
              <a:rPr lang="en-US" sz="1600" dirty="0" smtClean="0"/>
              <a:t>	x</a:t>
            </a:r>
            <a:r>
              <a:rPr lang="en-US" sz="1600" dirty="0"/>
              <a:t>,     // x position of bottom-left corner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y</a:t>
            </a:r>
            <a:r>
              <a:rPr lang="en-US" sz="1600" dirty="0"/>
              <a:t>,     // y position of bottom-left corner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width</a:t>
            </a:r>
            <a:r>
              <a:rPr lang="en-US" sz="1600" dirty="0"/>
              <a:t>, // width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	height </a:t>
            </a:r>
            <a:r>
              <a:rPr lang="en-US" sz="1600" dirty="0"/>
              <a:t>// height of the area to be </a:t>
            </a:r>
            <a:r>
              <a:rPr lang="en-US" sz="1600" dirty="0" smtClean="0"/>
              <a:t>drawn</a:t>
            </a:r>
            <a:br>
              <a:rPr lang="en-US" sz="1600" dirty="0" smtClean="0"/>
            </a:b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2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View Projection and Viewport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475627"/>
            <a:ext cx="7439025" cy="56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begin the process of building an object to encapsulate the drawing operations by first abstracting the drawing functionality</a:t>
            </a:r>
          </a:p>
          <a:p>
            <a:pPr lvl="0"/>
            <a:r>
              <a:rPr lang="en-US" dirty="0"/>
              <a:t>To demonstrate how to create different instances of </a:t>
            </a:r>
            <a:r>
              <a:rPr lang="en-US" dirty="0" err="1"/>
              <a:t>SimpleShader</a:t>
            </a:r>
            <a:endParaRPr lang="en-US" dirty="0"/>
          </a:p>
          <a:p>
            <a:pPr lvl="0"/>
            <a:r>
              <a:rPr lang="en-US" dirty="0"/>
              <a:t>To demonstrate the ability to create multiple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614734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Vertex </a:t>
            </a:r>
            <a:r>
              <a:rPr lang="en-US" dirty="0" err="1" smtClean="0"/>
              <a:t>Shader</a:t>
            </a:r>
            <a:r>
              <a:rPr lang="en-US" dirty="0" smtClean="0"/>
              <a:t> Support for </a:t>
            </a:r>
            <a:r>
              <a:rPr lang="en-US" dirty="0" err="1" smtClean="0"/>
              <a:t>ViewProjection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1857224"/>
            <a:ext cx="11763119" cy="3453683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520873" y="1495661"/>
            <a:ext cx="277090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Vertex </a:t>
            </a:r>
            <a:r>
              <a:rPr lang="en-US" dirty="0" err="1" smtClean="0"/>
              <a:t>Shader</a:t>
            </a:r>
            <a:r>
              <a:rPr lang="en-US" dirty="0" smtClean="0"/>
              <a:t> Support for </a:t>
            </a:r>
            <a:r>
              <a:rPr lang="en-US" dirty="0" err="1" smtClean="0"/>
              <a:t>ViewProjection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" y="1857224"/>
            <a:ext cx="11763119" cy="3453683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520873" y="1495661"/>
            <a:ext cx="277090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470" y="2923647"/>
            <a:ext cx="4371148" cy="53998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87" y="4530059"/>
            <a:ext cx="11296721" cy="53998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</a:t>
            </a:r>
            <a:r>
              <a:rPr lang="en-US" dirty="0" err="1" smtClean="0"/>
              <a:t>SimpleShader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72446"/>
            <a:ext cx="8677677" cy="5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</a:t>
            </a:r>
            <a:r>
              <a:rPr lang="en-US" dirty="0" err="1" smtClean="0"/>
              <a:t>SimpleShader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72446"/>
            <a:ext cx="8677677" cy="504682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74988" y="2623127"/>
            <a:ext cx="8409088" cy="42487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63491" y="3629891"/>
            <a:ext cx="1246910" cy="3505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4988" y="4207814"/>
            <a:ext cx="5882830" cy="35451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Modify </a:t>
            </a:r>
            <a:r>
              <a:rPr lang="en-US" dirty="0" err="1" smtClean="0"/>
              <a:t>Renderable.draw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10" y="2313820"/>
            <a:ext cx="10515600" cy="18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328862"/>
            <a:ext cx="12315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Modify </a:t>
            </a:r>
            <a:r>
              <a:rPr lang="en-US" dirty="0" err="1" smtClean="0"/>
              <a:t>Renderable.draw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10" y="2313820"/>
            <a:ext cx="10515600" cy="18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328862"/>
            <a:ext cx="12315825" cy="22002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661538" y="2143645"/>
            <a:ext cx="162595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99564" y="2913298"/>
            <a:ext cx="1681018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7017"/>
            <a:ext cx="4806587" cy="3222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0" y="2240685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Testing View Projection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the test: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Setup Viewport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1391514"/>
            <a:ext cx="6616842" cy="440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5621070" y="86037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Note on </a:t>
            </a:r>
            <a:r>
              <a:rPr lang="en-US" dirty="0" err="1" smtClean="0"/>
              <a:t>gl.scissor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80" y="1391514"/>
            <a:ext cx="6616842" cy="440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3177" y="3313684"/>
            <a:ext cx="1697907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796" y="4650658"/>
            <a:ext cx="6023559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vs. Scissor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gl.viewport</a:t>
            </a:r>
            <a:r>
              <a:rPr lang="en-US" dirty="0" smtClean="0"/>
              <a:t>() defines where NDC is mapped to</a:t>
            </a:r>
          </a:p>
          <a:p>
            <a:pPr lvl="1"/>
            <a:r>
              <a:rPr lang="en-US" dirty="0" smtClean="0"/>
              <a:t>Implicitly performed by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err="1" smtClean="0"/>
              <a:t>gl.scissor</a:t>
            </a:r>
            <a:r>
              <a:rPr lang="en-US" dirty="0" smtClean="0"/>
              <a:t>() defines area that can be drawn to!</a:t>
            </a:r>
          </a:p>
          <a:p>
            <a:pPr lvl="1"/>
            <a:r>
              <a:rPr lang="en-US" dirty="0" smtClean="0"/>
              <a:t>Does not affect anything else</a:t>
            </a:r>
          </a:p>
          <a:p>
            <a:pPr lvl="1"/>
            <a:r>
              <a:rPr lang="en-US" dirty="0" smtClean="0"/>
              <a:t>Expensive operation!</a:t>
            </a:r>
          </a:p>
          <a:p>
            <a:pPr lvl="1"/>
            <a:r>
              <a:rPr lang="en-US" dirty="0" smtClean="0"/>
              <a:t>That’s why, enable/clear/disable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36122"/>
          <a:stretch/>
        </p:blipFill>
        <p:spPr>
          <a:xfrm>
            <a:off x="5752758" y="3165987"/>
            <a:ext cx="6616842" cy="28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062"/>
            <a:ext cx="4943475" cy="138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99" y="3473450"/>
            <a:ext cx="11506200" cy="2381250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5324592" y="278962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26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Setup View Projection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2" y="1596877"/>
            <a:ext cx="6549449" cy="5221024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5672353" y="132912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79" y="2293213"/>
            <a:ext cx="4094421" cy="2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29" y="2289337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3.4: Implementing the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8" y="1313152"/>
            <a:ext cx="3964648" cy="220510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90" t="26394" r="3530" b="6106"/>
          <a:stretch/>
        </p:blipFill>
        <p:spPr>
          <a:xfrm>
            <a:off x="7426035" y="907995"/>
            <a:ext cx="3770717" cy="205323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4134366" y="279513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07" y="3518261"/>
            <a:ext cx="3608502" cy="29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from 3.4</a:t>
            </a:r>
          </a:p>
          <a:p>
            <a:pPr lvl="1"/>
            <a:r>
              <a:rPr lang="en-US" dirty="0" smtClean="0"/>
              <a:t>Viewport and View Projection setting</a:t>
            </a:r>
          </a:p>
          <a:p>
            <a:pPr lvl="2"/>
            <a:r>
              <a:rPr lang="en-US" dirty="0" smtClean="0"/>
              <a:t>Messy and makes MyGame.js difficult to read</a:t>
            </a:r>
          </a:p>
          <a:p>
            <a:pPr lvl="1"/>
            <a:r>
              <a:rPr lang="en-US" dirty="0" smtClean="0"/>
              <a:t>Need an abstraction … the Camera!</a:t>
            </a:r>
          </a:p>
          <a:p>
            <a:r>
              <a:rPr lang="en-US" dirty="0" smtClean="0"/>
              <a:t>Camera:</a:t>
            </a:r>
          </a:p>
          <a:p>
            <a:pPr lvl="1"/>
            <a:r>
              <a:rPr lang="en-US" dirty="0" smtClean="0"/>
              <a:t>WC Center: where is the camera viewfinder</a:t>
            </a:r>
          </a:p>
          <a:p>
            <a:pPr lvl="1"/>
            <a:r>
              <a:rPr lang="en-US" dirty="0" smtClean="0"/>
              <a:t>WC Width/Height: what can be seen through the camera</a:t>
            </a:r>
          </a:p>
          <a:p>
            <a:pPr lvl="1"/>
            <a:r>
              <a:rPr lang="en-US" dirty="0" smtClean="0"/>
              <a:t>Viewport: where to show the WC on the film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define the Camera object to encapsulate the definition of WC and the viewport functionality</a:t>
            </a:r>
          </a:p>
          <a:p>
            <a:pPr lvl="0"/>
            <a:r>
              <a:rPr lang="en-US" dirty="0"/>
              <a:t>To integrate the Camera object into the game engine</a:t>
            </a:r>
          </a:p>
          <a:p>
            <a:r>
              <a:rPr lang="en-US" dirty="0"/>
              <a:t>To demonstrate how to work with the Camera object</a:t>
            </a:r>
          </a:p>
        </p:txBody>
      </p:sp>
    </p:spTree>
    <p:extLst>
      <p:ext uri="{BB962C8B-B14F-4D97-AF65-F5344CB8AC3E}">
        <p14:creationId xmlns:p14="http://schemas.microsoft.com/office/powerpoint/2010/main" val="9861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Object -- 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30" y="1520825"/>
            <a:ext cx="74002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– Utility functions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368"/>
            <a:ext cx="10515600" cy="3804505"/>
          </a:xfrm>
        </p:spPr>
      </p:pic>
    </p:spTree>
    <p:extLst>
      <p:ext uri="{BB962C8B-B14F-4D97-AF65-F5344CB8AC3E}">
        <p14:creationId xmlns:p14="http://schemas.microsoft.com/office/powerpoint/2010/main" val="38454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–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1" y="1363807"/>
            <a:ext cx="7282330" cy="5353204"/>
          </a:xfrm>
        </p:spPr>
      </p:pic>
    </p:spTree>
    <p:extLst>
      <p:ext uri="{BB962C8B-B14F-4D97-AF65-F5344CB8AC3E}">
        <p14:creationId xmlns:p14="http://schemas.microsoft.com/office/powerpoint/2010/main" val="3204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The Camera –Aspect Ratio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1" y="1363807"/>
            <a:ext cx="7282330" cy="5353204"/>
          </a:xfrm>
        </p:spPr>
      </p:pic>
      <p:sp>
        <p:nvSpPr>
          <p:cNvPr id="5" name="Rounded Rectangle 4"/>
          <p:cNvSpPr/>
          <p:nvPr/>
        </p:nvSpPr>
        <p:spPr>
          <a:xfrm>
            <a:off x="1694222" y="4798355"/>
            <a:ext cx="7071236" cy="110591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 of WC and DC </a:t>
            </a:r>
            <a:r>
              <a:rPr lang="en-US" smtClean="0"/>
              <a:t>must match!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91508"/>
            <a:ext cx="11645578" cy="3247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4670" y="2191507"/>
            <a:ext cx="304099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57715" y="2191507"/>
            <a:ext cx="3040995" cy="299961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4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3.5: Testing The Camera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3441"/>
          <a:stretch/>
        </p:blipFill>
        <p:spPr>
          <a:xfrm>
            <a:off x="558671" y="1436413"/>
            <a:ext cx="10756323" cy="144052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98" y="3155950"/>
            <a:ext cx="10334625" cy="3429000"/>
          </a:xfrm>
        </p:spPr>
      </p:pic>
      <p:sp>
        <p:nvSpPr>
          <p:cNvPr id="7" name="Round Diagonal Corner Rectangle 6"/>
          <p:cNvSpPr/>
          <p:nvPr/>
        </p:nvSpPr>
        <p:spPr>
          <a:xfrm>
            <a:off x="9921617" y="251537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3.1: Testing the </a:t>
            </a:r>
            <a:r>
              <a:rPr lang="en-US" dirty="0" err="1" smtClean="0"/>
              <a:t>Renderable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8" y="1368760"/>
            <a:ext cx="6757103" cy="5386096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6096000" y="1208357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508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Learned?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Transformation and drawing of objects</a:t>
            </a:r>
          </a:p>
          <a:p>
            <a:pPr lvl="0"/>
            <a:r>
              <a:rPr lang="en-US" dirty="0" smtClean="0"/>
              <a:t>Coordinate system: </a:t>
            </a:r>
          </a:p>
          <a:p>
            <a:pPr lvl="1"/>
            <a:r>
              <a:rPr lang="en-US" dirty="0" smtClean="0"/>
              <a:t>World space </a:t>
            </a:r>
          </a:p>
          <a:p>
            <a:pPr lvl="1"/>
            <a:r>
              <a:rPr lang="en-US" dirty="0" smtClean="0"/>
              <a:t>Camera: where to draw from</a:t>
            </a:r>
          </a:p>
          <a:p>
            <a:pPr lvl="0"/>
            <a:r>
              <a:rPr lang="en-US" dirty="0" smtClean="0"/>
              <a:t>Viewports: where to draw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Engine with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faculty.washington.edu/ksung/2DGameEngine/GameEngineGUI/index.html</a:t>
            </a:r>
            <a:r>
              <a:rPr lang="en-US" u="sn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2217</Words>
  <Application>Microsoft Office PowerPoint</Application>
  <PresentationFormat>Widescreen</PresentationFormat>
  <Paragraphs>401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Chapter 3</vt:lpstr>
      <vt:lpstr>This Chapter</vt:lpstr>
      <vt:lpstr>Coordinate Space and Pixels</vt:lpstr>
      <vt:lpstr>Game World and Viewport</vt:lpstr>
      <vt:lpstr>Encapsulating Drawing</vt:lpstr>
      <vt:lpstr>3.1: Renderable Object Project</vt:lpstr>
      <vt:lpstr>PowerPoint Presentation</vt:lpstr>
      <vt:lpstr>3.1: The Renderable Object</vt:lpstr>
      <vt:lpstr>3.1: Testing the Renderable Object</vt:lpstr>
      <vt:lpstr>3.1: Testing the Renderable Object</vt:lpstr>
      <vt:lpstr>3.1: Observations and Problems?</vt:lpstr>
      <vt:lpstr>Matrix Transformation: Translate</vt:lpstr>
      <vt:lpstr>Matrix Transformation: Scale and Rotate</vt:lpstr>
      <vt:lpstr>Matrix Transformation: Identity</vt:lpstr>
      <vt:lpstr>Matrix Transformation: Concatenation</vt:lpstr>
      <vt:lpstr>glMatrix.js: Matrix operator library</vt:lpstr>
      <vt:lpstr>glMatrix.js: Matrix operator library</vt:lpstr>
      <vt:lpstr>glMatrix.js: Matrix operator library</vt:lpstr>
      <vt:lpstr>glMatrix.js: Matrix operator library</vt:lpstr>
      <vt:lpstr>3.2: Matrix Transform Project</vt:lpstr>
      <vt:lpstr>3.2: Goals</vt:lpstr>
      <vt:lpstr>3.2: Vertex Shader with Transform Support</vt:lpstr>
      <vt:lpstr>3.2: Vertex Shader with Transform Support</vt:lpstr>
      <vt:lpstr>3.2: Vertex Shader with Transform Support</vt:lpstr>
      <vt:lpstr>3.2: SimpleShader object</vt:lpstr>
      <vt:lpstr>3.2: SimpleShader object</vt:lpstr>
      <vt:lpstr>3.2: SimpleShader object</vt:lpstr>
      <vt:lpstr>3.2: Renderable Support for Transformation</vt:lpstr>
      <vt:lpstr>3.2: Renderable Support for Transformation</vt:lpstr>
      <vt:lpstr>3.2: MyGame Testing of Transform</vt:lpstr>
      <vt:lpstr>3.2: MyGame Testing of Transform</vt:lpstr>
      <vt:lpstr>3.2: MyGame Testing of Transform</vt:lpstr>
      <vt:lpstr>Question: What does this do?</vt:lpstr>
      <vt:lpstr>PowerPoint Presentation</vt:lpstr>
      <vt:lpstr>Question: How about this?</vt:lpstr>
      <vt:lpstr>PowerPoint Presentation</vt:lpstr>
      <vt:lpstr>Learned?</vt:lpstr>
      <vt:lpstr>3.3: Encapsulating Transform</vt:lpstr>
      <vt:lpstr>3.3: Goals</vt:lpstr>
      <vt:lpstr>3.3: The  Transform object</vt:lpstr>
      <vt:lpstr>3.3: The Transform Object</vt:lpstr>
      <vt:lpstr>3.3: Renderable Object with Transform</vt:lpstr>
      <vt:lpstr>3.3: Renderable Object with Transform</vt:lpstr>
      <vt:lpstr>3.3: Testing Renderable with Transform</vt:lpstr>
      <vt:lpstr>3.3: Testing Renderable with Transform</vt:lpstr>
      <vt:lpstr>3.3: Testing Renderable with Transform</vt:lpstr>
      <vt:lpstr>Question: What happens?</vt:lpstr>
      <vt:lpstr>Coordinate Systems and Viewport</vt:lpstr>
      <vt:lpstr>Cartesian Coordinate System</vt:lpstr>
      <vt:lpstr>Currently: Drawing</vt:lpstr>
      <vt:lpstr>Currently: Drawing</vt:lpstr>
      <vt:lpstr>Currently: Drawing</vt:lpstr>
      <vt:lpstr>Currently: Drawing</vt:lpstr>
      <vt:lpstr>Currently: Drawing</vt:lpstr>
      <vt:lpstr>Currently: Drawing</vt:lpstr>
      <vt:lpstr>All the Coordinate Systems</vt:lpstr>
      <vt:lpstr>What’s wrong</vt:lpstr>
      <vt:lpstr>The World Coordinate (WC) System</vt:lpstr>
      <vt:lpstr>World Coordinate System</vt:lpstr>
      <vt:lpstr>The View-Projection Transform</vt:lpstr>
      <vt:lpstr>The View-Projection Transform</vt:lpstr>
      <vt:lpstr>vpMatrix: lookAt() and ortho()</vt:lpstr>
      <vt:lpstr>What is done by lookAt() and ortho()? </vt:lpstr>
      <vt:lpstr>Question: How to set up … ?</vt:lpstr>
      <vt:lpstr>Answer:</vt:lpstr>
      <vt:lpstr>Question: How about this?</vt:lpstr>
      <vt:lpstr>Answer:</vt:lpstr>
      <vt:lpstr>WebGL Viewport</vt:lpstr>
      <vt:lpstr>3.4: View Projection and Viewport</vt:lpstr>
      <vt:lpstr>3.4: Vertex Shader Support for ViewProjection</vt:lpstr>
      <vt:lpstr>3.4: Vertex Shader Support for ViewProjection</vt:lpstr>
      <vt:lpstr>3.4: SimpleShader modification</vt:lpstr>
      <vt:lpstr>3.4: SimpleShader modification</vt:lpstr>
      <vt:lpstr>3.4: Modify Renderable.draw()</vt:lpstr>
      <vt:lpstr>3.4: Modify Renderable.draw()</vt:lpstr>
      <vt:lpstr>3.4: Testing View Projection and Viewport</vt:lpstr>
      <vt:lpstr>3.4: Setup Viewport</vt:lpstr>
      <vt:lpstr>3.4: Note on gl.scissor()</vt:lpstr>
      <vt:lpstr>Viewport vs. Scissor</vt:lpstr>
      <vt:lpstr>3.4: Setup View Projection</vt:lpstr>
      <vt:lpstr>3.4: Implementing the test</vt:lpstr>
      <vt:lpstr>3.5: The Camera</vt:lpstr>
      <vt:lpstr>3.5: Goals</vt:lpstr>
      <vt:lpstr>3.5: The Camera Object -- Constructor</vt:lpstr>
      <vt:lpstr>3.5: The Camera – Utility functions</vt:lpstr>
      <vt:lpstr>3.5: The Camera – compute vpMatrix</vt:lpstr>
      <vt:lpstr>3.5: The Camera –Aspect Ratio</vt:lpstr>
      <vt:lpstr>Aspect Ratio of WC and DC must match!</vt:lpstr>
      <vt:lpstr>3.5: Testing The Camera</vt:lpstr>
      <vt:lpstr>Chapter 3: Learned?</vt:lpstr>
      <vt:lpstr>The Game Engine with UI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617</cp:revision>
  <dcterms:created xsi:type="dcterms:W3CDTF">2015-10-15T20:24:08Z</dcterms:created>
  <dcterms:modified xsi:type="dcterms:W3CDTF">2017-07-16T23:12:17Z</dcterms:modified>
</cp:coreProperties>
</file>