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4" r:id="rId3"/>
    <p:sldId id="261" r:id="rId4"/>
    <p:sldId id="259" r:id="rId5"/>
    <p:sldId id="267" r:id="rId6"/>
    <p:sldId id="268" r:id="rId7"/>
    <p:sldId id="269" r:id="rId8"/>
    <p:sldId id="270" r:id="rId9"/>
    <p:sldId id="260" r:id="rId10"/>
    <p:sldId id="271" r:id="rId11"/>
    <p:sldId id="272" r:id="rId12"/>
    <p:sldId id="273" r:id="rId13"/>
    <p:sldId id="274" r:id="rId14"/>
    <p:sldId id="263" r:id="rId15"/>
    <p:sldId id="257" r:id="rId16"/>
    <p:sldId id="258" r:id="rId17"/>
    <p:sldId id="262"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75"/>
    <p:restoredTop sz="87132"/>
  </p:normalViewPr>
  <p:slideViewPr>
    <p:cSldViewPr snapToGrid="0" snapToObjects="1">
      <p:cViewPr varScale="1">
        <p:scale>
          <a:sx n="100" d="100"/>
          <a:sy n="100" d="100"/>
        </p:scale>
        <p:origin x="12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3</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236509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15</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17</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rapidbi.com/rapidbi-daily-business-cartoon-14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social media post&#10;&#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817CF0D-5F9B-4942-9782-188D0834AAD1}"/>
              </a:ext>
            </a:extLst>
          </p:cNvPr>
          <p:cNvPicPr>
            <a:picLocks noChangeAspect="1"/>
          </p:cNvPicPr>
          <p:nvPr/>
        </p:nvPicPr>
        <p:blipFill>
          <a:blip r:embed="rId5"/>
          <a:stretch>
            <a:fillRect/>
          </a:stretch>
        </p:blipFill>
        <p:spPr>
          <a:xfrm>
            <a:off x="4754934" y="2083594"/>
            <a:ext cx="6108700" cy="2032000"/>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683D336B-F397-EC48-B03B-2138057086A7}"/>
              </a:ext>
            </a:extLst>
          </p:cNvPr>
          <p:cNvPicPr>
            <a:picLocks noChangeAspect="1"/>
          </p:cNvPicPr>
          <p:nvPr/>
        </p:nvPicPr>
        <p:blipFill>
          <a:blip r:embed="rId6"/>
          <a:stretch>
            <a:fillRect/>
          </a:stretch>
        </p:blipFill>
        <p:spPr>
          <a:xfrm>
            <a:off x="4464421" y="4046581"/>
            <a:ext cx="6986216" cy="2381129"/>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dirty="0">
                <a:hlinkClick r:id="rId3"/>
              </a:rPr>
              <a:t>https://api.iextrading.com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A screenshot of a computer&#10;&#10;Description automatically generated">
            <a:extLst>
              <a:ext uri="{FF2B5EF4-FFF2-40B4-BE49-F238E27FC236}">
                <a16:creationId xmlns:a16="http://schemas.microsoft.com/office/drawing/2014/main" id="{386836D5-51E8-BE47-A193-5381896EAADD}"/>
              </a:ext>
            </a:extLst>
          </p:cNvPr>
          <p:cNvPicPr>
            <a:picLocks noGrp="1" noChangeAspect="1"/>
          </p:cNvPicPr>
          <p:nvPr>
            <p:ph idx="1"/>
          </p:nvPr>
        </p:nvPicPr>
        <p:blipFill>
          <a:blip r:embed="rId4"/>
          <a:stretch>
            <a:fillRect/>
          </a:stretch>
        </p:blipFill>
        <p:spPr>
          <a:xfrm>
            <a:off x="4048776" y="2366963"/>
            <a:ext cx="8076550" cy="4320953"/>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5"/>
          <a:stretch>
            <a:fillRect/>
          </a:stretch>
        </p:blipFill>
        <p:spPr>
          <a:xfrm>
            <a:off x="4205193" y="261373"/>
            <a:ext cx="7812840" cy="1578531"/>
          </a:xfrm>
          <a:prstGeom prst="rect">
            <a:avLst/>
          </a:prstGeom>
        </p:spPr>
      </p:pic>
      <p:pic>
        <p:nvPicPr>
          <p:cNvPr id="89" name="Picture 88">
            <a:extLst>
              <a:ext uri="{FF2B5EF4-FFF2-40B4-BE49-F238E27FC236}">
                <a16:creationId xmlns:a16="http://schemas.microsoft.com/office/drawing/2014/main" id="{8132DB2F-2F25-D640-8C0F-8779EE848886}"/>
              </a:ext>
            </a:extLst>
          </p:cNvPr>
          <p:cNvPicPr>
            <a:picLocks noChangeAspect="1"/>
          </p:cNvPicPr>
          <p:nvPr/>
        </p:nvPicPr>
        <p:blipFill>
          <a:blip r:embed="rId6"/>
          <a:stretch>
            <a:fillRect/>
          </a:stretch>
        </p:blipFill>
        <p:spPr>
          <a:xfrm>
            <a:off x="1945156" y="4639179"/>
            <a:ext cx="1842170" cy="1950533"/>
          </a:xfrm>
          <a:prstGeom prst="rect">
            <a:avLst/>
          </a:prstGeom>
        </p:spPr>
      </p:pic>
    </p:spTree>
    <p:extLst>
      <p:ext uri="{BB962C8B-B14F-4D97-AF65-F5344CB8AC3E}">
        <p14:creationId xmlns:p14="http://schemas.microsoft.com/office/powerpoint/2010/main" val="15182790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2262248822"/>
              </p:ext>
            </p:extLst>
          </p:nvPr>
        </p:nvGraphicFramePr>
        <p:xfrm>
          <a:off x="11414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53609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53609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75898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9281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1730744"/>
            <a:ext cx="3792956" cy="1938992"/>
          </a:xfrm>
          <a:prstGeom prst="rect">
            <a:avLst/>
          </a:prstGeom>
          <a:noFill/>
        </p:spPr>
        <p:txBody>
          <a:bodyPr wrap="square" rtlCol="0">
            <a:spAutoFit/>
          </a:bodyPr>
          <a:lstStyle/>
          <a:p>
            <a:r>
              <a:rPr lang="en-US" sz="2400" dirty="0"/>
              <a:t>The external stimuli are plotting within the equity market data during multiple declining trends for many of the stock options! </a:t>
            </a:r>
          </a:p>
        </p:txBody>
      </p:sp>
    </p:spTree>
    <p:extLst>
      <p:ext uri="{BB962C8B-B14F-4D97-AF65-F5344CB8AC3E}">
        <p14:creationId xmlns:p14="http://schemas.microsoft.com/office/powerpoint/2010/main" val="759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a:xfrm>
            <a:off x="1141412" y="335975"/>
            <a:ext cx="3856037" cy="593561"/>
          </a:xfrm>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a:xfrm>
            <a:off x="7106652" y="1564106"/>
            <a:ext cx="4614525" cy="3994483"/>
          </a:xfrm>
        </p:spPr>
        <p:txBody>
          <a:bodyPr>
            <a:normAutofit fontScale="92500" lnSpcReduction="10000"/>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p:txBody>
      </p:sp>
      <p:cxnSp>
        <p:nvCxnSpPr>
          <p:cNvPr id="4" name="Straight Connector 3">
            <a:extLst>
              <a:ext uri="{FF2B5EF4-FFF2-40B4-BE49-F238E27FC236}">
                <a16:creationId xmlns:a16="http://schemas.microsoft.com/office/drawing/2014/main" id="{2F3C9B11-587F-B04C-B6DF-77D181390533}"/>
              </a:ext>
            </a:extLst>
          </p:cNvPr>
          <p:cNvCxnSpPr/>
          <p:nvPr/>
        </p:nvCxnSpPr>
        <p:spPr>
          <a:xfrm>
            <a:off x="1141412" y="818151"/>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black background&#10;&#10;Description automatically generated">
            <a:extLst>
              <a:ext uri="{FF2B5EF4-FFF2-40B4-BE49-F238E27FC236}">
                <a16:creationId xmlns:a16="http://schemas.microsoft.com/office/drawing/2014/main" id="{9D4743EB-3583-1C4B-BD7D-0058D678AADF}"/>
              </a:ext>
            </a:extLst>
          </p:cNvPr>
          <p:cNvPicPr>
            <a:picLocks noChangeAspect="1"/>
          </p:cNvPicPr>
          <p:nvPr/>
        </p:nvPicPr>
        <p:blipFill>
          <a:blip r:embed="rId3"/>
          <a:stretch>
            <a:fillRect/>
          </a:stretch>
        </p:blipFill>
        <p:spPr>
          <a:xfrm>
            <a:off x="898356" y="929536"/>
            <a:ext cx="5950425" cy="5399987"/>
          </a:xfrm>
          <a:prstGeom prst="rect">
            <a:avLst/>
          </a:prstGeom>
        </p:spPr>
      </p:pic>
      <p:sp>
        <p:nvSpPr>
          <p:cNvPr id="8" name="Rectangle 7">
            <a:extLst>
              <a:ext uri="{FF2B5EF4-FFF2-40B4-BE49-F238E27FC236}">
                <a16:creationId xmlns:a16="http://schemas.microsoft.com/office/drawing/2014/main" id="{FFFE0595-0ABB-104D-BE37-449E8CB0800A}"/>
              </a:ext>
            </a:extLst>
          </p:cNvPr>
          <p:cNvSpPr/>
          <p:nvPr/>
        </p:nvSpPr>
        <p:spPr>
          <a:xfrm>
            <a:off x="898357" y="6354308"/>
            <a:ext cx="5479513" cy="646331"/>
          </a:xfrm>
          <a:prstGeom prst="rect">
            <a:avLst/>
          </a:prstGeom>
        </p:spPr>
        <p:txBody>
          <a:bodyPr wrap="none">
            <a:spAutoFit/>
          </a:bodyPr>
          <a:lstStyle/>
          <a:p>
            <a:r>
              <a:rPr lang="en-US" dirty="0">
                <a:hlinkClick r:id="rId4"/>
              </a:rPr>
              <a:t>https://rapidbi.com/rapidbi-daily-business-cartoon-149/</a:t>
            </a:r>
            <a:endParaRPr lang="en-US" dirty="0"/>
          </a:p>
          <a:p>
            <a:endParaRPr lang="en-US" dirty="0"/>
          </a:p>
        </p:txBody>
      </p:sp>
    </p:spTree>
    <p:extLst>
      <p:ext uri="{BB962C8B-B14F-4D97-AF65-F5344CB8AC3E}">
        <p14:creationId xmlns:p14="http://schemas.microsoft.com/office/powerpoint/2010/main" val="388604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endParaRPr lang="en-US" dirty="0"/>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a:t>
            </a: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model database design with MySQL-Workbench</a:t>
            </a:r>
          </a:p>
        </p:txBody>
      </p:sp>
      <p:cxnSp>
        <p:nvCxnSpPr>
          <p:cNvPr id="4" name="Straight Connector 3">
            <a:extLst>
              <a:ext uri="{FF2B5EF4-FFF2-40B4-BE49-F238E27FC236}">
                <a16:creationId xmlns:a16="http://schemas.microsoft.com/office/drawing/2014/main"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a:p>
            <a:pPr lvl="1"/>
            <a:r>
              <a:rPr lang="en-US" dirty="0"/>
              <a:t>Tragedies</a:t>
            </a:r>
          </a:p>
          <a:p>
            <a:pPr lvl="1"/>
            <a:r>
              <a:rPr lang="en-US" dirty="0"/>
              <a:t>Technological Advances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FEMA</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pic>
        <p:nvPicPr>
          <p:cNvPr id="4" name="Content Placeholder 3" descr="A screenshot of a cell phone&#10;&#10;Description automatically generated">
            <a:extLst>
              <a:ext uri="{FF2B5EF4-FFF2-40B4-BE49-F238E27FC236}">
                <a16:creationId xmlns:a16="http://schemas.microsoft.com/office/drawing/2014/main" id="{B47EA33D-5B22-4AF2-A8D8-7F8A58C09F36}"/>
              </a:ext>
            </a:extLst>
          </p:cNvPr>
          <p:cNvPicPr>
            <a:picLocks noGrp="1" noChangeAspect="1"/>
          </p:cNvPicPr>
          <p:nvPr>
            <p:ph idx="1"/>
          </p:nvPr>
        </p:nvPicPr>
        <p:blipFill>
          <a:blip r:embed="rId3"/>
          <a:stretch>
            <a:fillRect/>
          </a:stretch>
        </p:blipFill>
        <p:spPr>
          <a:xfrm>
            <a:off x="2817458" y="2587071"/>
            <a:ext cx="4900757" cy="3278187"/>
          </a:xfrm>
        </p:spPr>
      </p:pic>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3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fontScale="55000" lnSpcReduction="2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pPr lvl="2"/>
            <a:r>
              <a:rPr lang="en-US" dirty="0" err="1"/>
              <a:t>Create_Engine</a:t>
            </a:r>
            <a:endParaRPr lang="en-US" dirty="0"/>
          </a:p>
          <a:p>
            <a:r>
              <a:rPr lang="en-US" dirty="0"/>
              <a:t>C# libraries used:</a:t>
            </a:r>
          </a:p>
          <a:p>
            <a:pPr lvl="1"/>
            <a:r>
              <a:rPr lang="en-US" dirty="0" err="1"/>
              <a:t>RestSharp</a:t>
            </a:r>
            <a:endParaRPr lang="en-US" dirty="0"/>
          </a:p>
          <a:p>
            <a:pPr lvl="1"/>
            <a:r>
              <a:rPr lang="en-US" dirty="0" err="1"/>
              <a:t>Newtonsoft.Json</a:t>
            </a:r>
            <a:endParaRPr lang="en-US" dirty="0"/>
          </a:p>
          <a:p>
            <a:pPr lvl="1"/>
            <a:r>
              <a:rPr lang="en-US" dirty="0" err="1"/>
              <a:t>MySql.Data</a:t>
            </a:r>
            <a:endParaRPr lang="en-US" dirty="0"/>
          </a:p>
          <a:p>
            <a:r>
              <a:rPr lang="en-US" dirty="0"/>
              <a:t>Create tables for the data gathered with column one being date-time format.</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 and C#</a:t>
            </a:r>
          </a:p>
        </p:txBody>
      </p:sp>
      <p:cxnSp>
        <p:nvCxnSpPr>
          <p:cNvPr id="5" name="Straight Connector 4">
            <a:extLst>
              <a:ext uri="{FF2B5EF4-FFF2-40B4-BE49-F238E27FC236}">
                <a16:creationId xmlns:a16="http://schemas.microsoft.com/office/drawing/2014/main"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808513"/>
            <a:ext cx="9905999" cy="2982687"/>
          </a:xfrm>
        </p:spPr>
        <p:txBody>
          <a:bodyPr/>
          <a:lstStyle/>
          <a:p>
            <a:r>
              <a:rPr lang="en-US" dirty="0"/>
              <a:t>Import the created tables into the MySQL database created in step 1.</a:t>
            </a:r>
          </a:p>
          <a:p>
            <a:r>
              <a:rPr lang="en-US" dirty="0"/>
              <a:t>Check that the tables imported into MySQL correctly.</a:t>
            </a:r>
          </a:p>
          <a:p>
            <a:r>
              <a:rPr lang="en-US" dirty="0"/>
              <a:t>Export the database to Spotfire for data visualization.</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830997"/>
          </a:xfrm>
          <a:prstGeom prst="rect">
            <a:avLst/>
          </a:prstGeom>
          <a:noFill/>
        </p:spPr>
        <p:txBody>
          <a:bodyPr wrap="square" rtlCol="0">
            <a:spAutoFit/>
          </a:bodyPr>
          <a:lstStyle/>
          <a:p>
            <a:r>
              <a:rPr lang="en-US" sz="2400" dirty="0"/>
              <a:t>Step 4. Gather the data for the equity market analysis using Python3.x via </a:t>
            </a:r>
            <a:r>
              <a:rPr lang="en-US" sz="2400" dirty="0" err="1"/>
              <a:t>Jupyter</a:t>
            </a:r>
            <a:r>
              <a:rPr lang="en-US" sz="2400" dirty="0"/>
              <a:t> Notebook and C#</a:t>
            </a:r>
          </a:p>
        </p:txBody>
      </p:sp>
      <p:cxnSp>
        <p:nvCxnSpPr>
          <p:cNvPr id="5" name="Straight Connector 4">
            <a:extLst>
              <a:ext uri="{FF2B5EF4-FFF2-40B4-BE49-F238E27FC236}">
                <a16:creationId xmlns:a16="http://schemas.microsoft.com/office/drawing/2014/main" id="{1E03029E-0F85-FF4C-BEC2-B294170AAFE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59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Open the exported database from MySQL in step 4.</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5. Visualize the data for the equity market analysis using Spotfire.</a:t>
            </a:r>
          </a:p>
        </p:txBody>
      </p:sp>
      <p:cxnSp>
        <p:nvCxnSpPr>
          <p:cNvPr id="5" name="Straight Connector 4">
            <a:extLst>
              <a:ext uri="{FF2B5EF4-FFF2-40B4-BE49-F238E27FC236}">
                <a16:creationId xmlns:a16="http://schemas.microsoft.com/office/drawing/2014/main"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a:t>
            </a:r>
            <a:r>
              <a:rPr lang="en-US" sz="1200" dirty="0">
                <a:hlinkClick r:id="rId5"/>
              </a:rPr>
              <a:t>api.iextrading.com </a:t>
            </a:r>
            <a:endParaRPr lang="en-US" sz="1200" dirty="0"/>
          </a:p>
        </p:txBody>
      </p:sp>
      <p:cxnSp>
        <p:nvCxnSpPr>
          <p:cNvPr id="5" name="Straight Connector 4">
            <a:extLst>
              <a:ext uri="{FF2B5EF4-FFF2-40B4-BE49-F238E27FC236}">
                <a16:creationId xmlns:a16="http://schemas.microsoft.com/office/drawing/2014/main"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966</Words>
  <Application>Microsoft Office PowerPoint</Application>
  <PresentationFormat>Widescreen</PresentationFormat>
  <Paragraphs>128</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Tw Cen MT</vt:lpstr>
      <vt:lpstr>Circuit</vt:lpstr>
      <vt:lpstr>AGGREGATION OF MULTIPLE DATA SOURCES FOR INTEGRATED EQUITY MARKET ANALYSIS</vt:lpstr>
      <vt:lpstr>abstract</vt:lpstr>
      <vt:lpstr>Introduction</vt:lpstr>
      <vt:lpstr>tutorial</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Relational Database design</vt:lpstr>
      <vt:lpstr>analysis:  a new equity market analysis approach </vt:lpstr>
      <vt:lpstr>PowerPoint Presentation</vt:lpstr>
      <vt:lpstr>ethics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Daniel Serna</cp:lastModifiedBy>
  <cp:revision>9</cp:revision>
  <dcterms:created xsi:type="dcterms:W3CDTF">2018-11-25T00:28:00Z</dcterms:created>
  <dcterms:modified xsi:type="dcterms:W3CDTF">2018-11-25T23:38:14Z</dcterms:modified>
</cp:coreProperties>
</file>