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4" r:id="rId3"/>
    <p:sldId id="261" r:id="rId4"/>
    <p:sldId id="259" r:id="rId5"/>
    <p:sldId id="267" r:id="rId6"/>
    <p:sldId id="268" r:id="rId7"/>
    <p:sldId id="270" r:id="rId8"/>
    <p:sldId id="260" r:id="rId9"/>
    <p:sldId id="271" r:id="rId10"/>
    <p:sldId id="272" r:id="rId11"/>
    <p:sldId id="273" r:id="rId12"/>
    <p:sldId id="277" r:id="rId13"/>
    <p:sldId id="263" r:id="rId14"/>
    <p:sldId id="275" r:id="rId15"/>
    <p:sldId id="278" r:id="rId16"/>
    <p:sldId id="257" r:id="rId17"/>
    <p:sldId id="258" r:id="rId18"/>
    <p:sldId id="262" r:id="rId19"/>
    <p:sldId id="266"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75"/>
    <p:restoredTop sz="87132"/>
  </p:normalViewPr>
  <p:slideViewPr>
    <p:cSldViewPr snapToGrid="0" snapToObjects="1">
      <p:cViewPr varScale="1">
        <p:scale>
          <a:sx n="100" d="100"/>
          <a:sy n="100" d="100"/>
        </p:scale>
        <p:origin x="126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3</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13</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15</a:t>
            </a:fld>
            <a:endParaRPr lang="en-US"/>
          </a:p>
        </p:txBody>
      </p:sp>
    </p:spTree>
    <p:extLst>
      <p:ext uri="{BB962C8B-B14F-4D97-AF65-F5344CB8AC3E}">
        <p14:creationId xmlns:p14="http://schemas.microsoft.com/office/powerpoint/2010/main" val="352100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16</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18</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rapidbi.com/rapidbi-daily-business-cartoon-14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5" name="Picture 4">
            <a:extLst>
              <a:ext uri="{FF2B5EF4-FFF2-40B4-BE49-F238E27FC236}">
                <a16:creationId xmlns:a16="http://schemas.microsoft.com/office/drawing/2014/main" id="{987245DC-9CB2-4EFC-BDF6-4AF9BFD81F1C}"/>
              </a:ext>
            </a:extLst>
          </p:cNvPr>
          <p:cNvPicPr>
            <a:picLocks noChangeAspect="1"/>
          </p:cNvPicPr>
          <p:nvPr/>
        </p:nvPicPr>
        <p:blipFill>
          <a:blip r:embed="rId6"/>
          <a:stretch>
            <a:fillRect/>
          </a:stretch>
        </p:blipFill>
        <p:spPr>
          <a:xfrm>
            <a:off x="4508613" y="3982098"/>
            <a:ext cx="6985075" cy="2379531"/>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dirty="0">
                <a:hlinkClick r:id="rId3"/>
              </a:rPr>
              <a:t>https://api.iextrading.com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Picture 6" descr="A screenshot of a social media post&#10;&#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4"/>
          <a:stretch>
            <a:fillRect/>
          </a:stretch>
        </p:blipFill>
        <p:spPr>
          <a:xfrm>
            <a:off x="4205193" y="261373"/>
            <a:ext cx="7812840" cy="1578531"/>
          </a:xfrm>
          <a:prstGeom prst="rect">
            <a:avLst/>
          </a:prstGeom>
        </p:spPr>
      </p:pic>
      <p:pic>
        <p:nvPicPr>
          <p:cNvPr id="8" name="Content Placeholder 7">
            <a:extLst>
              <a:ext uri="{FF2B5EF4-FFF2-40B4-BE49-F238E27FC236}">
                <a16:creationId xmlns:a16="http://schemas.microsoft.com/office/drawing/2014/main" id="{2E0DE81E-F572-42CE-9295-663B11F751C8}"/>
              </a:ext>
            </a:extLst>
          </p:cNvPr>
          <p:cNvPicPr>
            <a:picLocks noGrp="1" noChangeAspect="1"/>
          </p:cNvPicPr>
          <p:nvPr>
            <p:ph idx="1"/>
          </p:nvPr>
        </p:nvPicPr>
        <p:blipFill>
          <a:blip r:embed="rId5"/>
          <a:stretch>
            <a:fillRect/>
          </a:stretch>
        </p:blipFill>
        <p:spPr>
          <a:xfrm>
            <a:off x="4205193" y="1928813"/>
            <a:ext cx="7782020" cy="4386865"/>
          </a:xfrm>
          <a:prstGeom prst="rect">
            <a:avLst/>
          </a:prstGeom>
        </p:spPr>
      </p:pic>
    </p:spTree>
    <p:extLst>
      <p:ext uri="{BB962C8B-B14F-4D97-AF65-F5344CB8AC3E}">
        <p14:creationId xmlns:p14="http://schemas.microsoft.com/office/powerpoint/2010/main" val="199202488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IDEAL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3572617194"/>
              </p:ext>
            </p:extLst>
          </p:nvPr>
        </p:nvGraphicFramePr>
        <p:xfrm>
          <a:off x="4556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46751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46751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69040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242344" y="4448776"/>
            <a:ext cx="2601913" cy="369332"/>
          </a:xfrm>
          <a:prstGeom prst="rect">
            <a:avLst/>
          </a:prstGeom>
          <a:noFill/>
        </p:spPr>
        <p:txBody>
          <a:bodyPr wrap="square" rtlCol="0">
            <a:spAutoFit/>
          </a:bodyPr>
          <a:lstStyle/>
          <a:p>
            <a:r>
              <a:rPr lang="en-US" dirty="0"/>
              <a:t>Many-Many Relationships</a:t>
            </a:r>
          </a:p>
        </p:txBody>
      </p:sp>
      <p:cxnSp>
        <p:nvCxnSpPr>
          <p:cNvPr id="10" name="Straight Connector 9">
            <a:extLst>
              <a:ext uri="{FF2B5EF4-FFF2-40B4-BE49-F238E27FC236}">
                <a16:creationId xmlns:a16="http://schemas.microsoft.com/office/drawing/2014/main" id="{67AD1C1C-3497-4044-A734-95D17FDB0C34}"/>
              </a:ext>
            </a:extLst>
          </p:cNvPr>
          <p:cNvCxnSpPr/>
          <p:nvPr/>
        </p:nvCxnSpPr>
        <p:spPr>
          <a:xfrm>
            <a:off x="1141412" y="93044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9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A0E5-8E9F-4019-B536-D2B488BAE358}"/>
              </a:ext>
            </a:extLst>
          </p:cNvPr>
          <p:cNvSpPr>
            <a:spLocks noGrp="1"/>
          </p:cNvSpPr>
          <p:nvPr>
            <p:ph type="title"/>
          </p:nvPr>
        </p:nvSpPr>
        <p:spPr/>
        <p:txBody>
          <a:bodyPr/>
          <a:lstStyle/>
          <a:p>
            <a:r>
              <a:rPr lang="en-US" u="sng" dirty="0"/>
              <a:t>Results: end state database design__________</a:t>
            </a:r>
          </a:p>
        </p:txBody>
      </p:sp>
      <p:sp>
        <p:nvSpPr>
          <p:cNvPr id="3" name="Content Placeholder 2">
            <a:extLst>
              <a:ext uri="{FF2B5EF4-FFF2-40B4-BE49-F238E27FC236}">
                <a16:creationId xmlns:a16="http://schemas.microsoft.com/office/drawing/2014/main" id="{E39D0DCC-94F3-4A47-9CF6-A2AACBDDB7C8}"/>
              </a:ext>
            </a:extLst>
          </p:cNvPr>
          <p:cNvSpPr>
            <a:spLocks noGrp="1"/>
          </p:cNvSpPr>
          <p:nvPr>
            <p:ph idx="1"/>
          </p:nvPr>
        </p:nvSpPr>
        <p:spPr/>
        <p:txBody>
          <a:bodyPr/>
          <a:lstStyle/>
          <a:p>
            <a:r>
              <a:rPr lang="en-US" dirty="0"/>
              <a:t>Practical Requirements:</a:t>
            </a:r>
          </a:p>
          <a:p>
            <a:pPr lvl="1"/>
            <a:r>
              <a:rPr lang="en-US" dirty="0"/>
              <a:t>Ability to support quick data refreshes.</a:t>
            </a:r>
          </a:p>
          <a:p>
            <a:pPr lvl="1"/>
            <a:r>
              <a:rPr lang="en-US" dirty="0"/>
              <a:t>Resiliency to rapidly changing code.</a:t>
            </a:r>
          </a:p>
          <a:p>
            <a:pPr lvl="1"/>
            <a:r>
              <a:rPr lang="en-US" dirty="0"/>
              <a:t>Easy analysis by Spotfire business intelligence tool.</a:t>
            </a:r>
          </a:p>
          <a:p>
            <a:r>
              <a:rPr lang="en-US" dirty="0"/>
              <a:t>End State Design:</a:t>
            </a:r>
          </a:p>
          <a:p>
            <a:pPr lvl="1"/>
            <a:r>
              <a:rPr lang="en-US" dirty="0"/>
              <a:t>Flat, independent tables.</a:t>
            </a:r>
          </a:p>
          <a:p>
            <a:pPr lvl="1"/>
            <a:r>
              <a:rPr lang="en-US" dirty="0"/>
              <a:t>Stored procedures as abstraction layers.</a:t>
            </a:r>
          </a:p>
        </p:txBody>
      </p:sp>
    </p:spTree>
    <p:extLst>
      <p:ext uri="{BB962C8B-B14F-4D97-AF65-F5344CB8AC3E}">
        <p14:creationId xmlns:p14="http://schemas.microsoft.com/office/powerpoint/2010/main" val="1782137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3"/>
          <a:stretch>
            <a:fillRect/>
          </a:stretch>
        </p:blipFill>
        <p:spPr>
          <a:xfrm>
            <a:off x="6266014" y="4409962"/>
            <a:ext cx="1842170" cy="1950533"/>
          </a:xfrm>
          <a:prstGeom prst="rect">
            <a:avLst/>
          </a:prstGeom>
        </p:spPr>
      </p:pic>
      <p:pic>
        <p:nvPicPr>
          <p:cNvPr id="11" name="Content Placeholder 4" descr="A screenshot of a computer&#10;&#10;Description automatically generated">
            <a:extLst>
              <a:ext uri="{FF2B5EF4-FFF2-40B4-BE49-F238E27FC236}">
                <a16:creationId xmlns:a16="http://schemas.microsoft.com/office/drawing/2014/main" id="{DE765351-BE99-4C74-ACA9-E464C0C84BEA}"/>
              </a:ext>
            </a:extLst>
          </p:cNvPr>
          <p:cNvPicPr>
            <a:picLocks noChangeAspect="1"/>
          </p:cNvPicPr>
          <p:nvPr/>
        </p:nvPicPr>
        <p:blipFill>
          <a:blip r:embed="rId4"/>
          <a:stretch>
            <a:fillRect/>
          </a:stretch>
        </p:blipFill>
        <p:spPr>
          <a:xfrm>
            <a:off x="31634" y="89009"/>
            <a:ext cx="8076550" cy="4320953"/>
          </a:xfrm>
          <a:prstGeom prst="rect">
            <a:avLst/>
          </a:prstGeom>
        </p:spPr>
      </p:pic>
    </p:spTree>
    <p:extLst>
      <p:ext uri="{BB962C8B-B14F-4D97-AF65-F5344CB8AC3E}">
        <p14:creationId xmlns:p14="http://schemas.microsoft.com/office/powerpoint/2010/main" val="4237511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32083" y="0"/>
            <a:ext cx="7748338" cy="6871599"/>
          </a:xfrm>
          <a:prstGeom prst="rect">
            <a:avLst/>
          </a:prstGeom>
        </p:spPr>
      </p:pic>
      <p:sp>
        <p:nvSpPr>
          <p:cNvPr id="8" name="TextBox 7">
            <a:extLst>
              <a:ext uri="{FF2B5EF4-FFF2-40B4-BE49-F238E27FC236}">
                <a16:creationId xmlns:a16="http://schemas.microsoft.com/office/drawing/2014/main" id="{CB157606-49C5-0644-BC99-89BF9B1E9BAB}"/>
              </a:ext>
            </a:extLst>
          </p:cNvPr>
          <p:cNvSpPr txBox="1"/>
          <p:nvPr/>
        </p:nvSpPr>
        <p:spPr>
          <a:xfrm rot="16200000">
            <a:off x="1871538" y="2744722"/>
            <a:ext cx="1299375" cy="275283"/>
          </a:xfrm>
          <a:prstGeom prst="rect">
            <a:avLst/>
          </a:prstGeom>
          <a:noFill/>
        </p:spPr>
        <p:txBody>
          <a:bodyPr wrap="square" rtlCol="0">
            <a:spAutoFit/>
          </a:bodyPr>
          <a:lstStyle/>
          <a:p>
            <a:r>
              <a:rPr lang="en-US" sz="1200" dirty="0"/>
              <a:t>Orlando shooting</a:t>
            </a:r>
          </a:p>
        </p:txBody>
      </p:sp>
      <p:sp>
        <p:nvSpPr>
          <p:cNvPr id="10" name="TextBox 9">
            <a:extLst>
              <a:ext uri="{FF2B5EF4-FFF2-40B4-BE49-F238E27FC236}">
                <a16:creationId xmlns:a16="http://schemas.microsoft.com/office/drawing/2014/main" id="{DDC0F4E2-D2BE-3041-B70D-200EDDA0FAE7}"/>
              </a:ext>
            </a:extLst>
          </p:cNvPr>
          <p:cNvSpPr txBox="1"/>
          <p:nvPr/>
        </p:nvSpPr>
        <p:spPr>
          <a:xfrm rot="16200000">
            <a:off x="2824252" y="2322033"/>
            <a:ext cx="1950534" cy="276999"/>
          </a:xfrm>
          <a:prstGeom prst="rect">
            <a:avLst/>
          </a:prstGeom>
          <a:noFill/>
        </p:spPr>
        <p:txBody>
          <a:bodyPr wrap="square" rtlCol="0">
            <a:spAutoFit/>
          </a:bodyPr>
          <a:lstStyle/>
          <a:p>
            <a:r>
              <a:rPr lang="en-US" sz="1200" dirty="0"/>
              <a:t>Dallas officer shot and killed</a:t>
            </a:r>
          </a:p>
        </p:txBody>
      </p:sp>
      <p:sp>
        <p:nvSpPr>
          <p:cNvPr id="12" name="TextBox 11">
            <a:extLst>
              <a:ext uri="{FF2B5EF4-FFF2-40B4-BE49-F238E27FC236}">
                <a16:creationId xmlns:a16="http://schemas.microsoft.com/office/drawing/2014/main" id="{C856EFA7-02D2-8B48-AC99-B158998CFE65}"/>
              </a:ext>
            </a:extLst>
          </p:cNvPr>
          <p:cNvSpPr txBox="1"/>
          <p:nvPr/>
        </p:nvSpPr>
        <p:spPr>
          <a:xfrm rot="16200000">
            <a:off x="4934620" y="3093635"/>
            <a:ext cx="1271179" cy="275281"/>
          </a:xfrm>
          <a:prstGeom prst="rect">
            <a:avLst/>
          </a:prstGeom>
          <a:noFill/>
        </p:spPr>
        <p:txBody>
          <a:bodyPr wrap="square" rtlCol="0">
            <a:spAutoFit/>
          </a:bodyPr>
          <a:lstStyle/>
          <a:p>
            <a:r>
              <a:rPr lang="en-US" sz="1200" dirty="0"/>
              <a:t>Milwaukie Riots</a:t>
            </a:r>
          </a:p>
        </p:txBody>
      </p:sp>
      <p:sp>
        <p:nvSpPr>
          <p:cNvPr id="14" name="TextBox 13">
            <a:extLst>
              <a:ext uri="{FF2B5EF4-FFF2-40B4-BE49-F238E27FC236}">
                <a16:creationId xmlns:a16="http://schemas.microsoft.com/office/drawing/2014/main" id="{34AD110E-3584-AF4C-AFEC-BC3FC29BD0BA}"/>
              </a:ext>
            </a:extLst>
          </p:cNvPr>
          <p:cNvSpPr txBox="1"/>
          <p:nvPr/>
        </p:nvSpPr>
        <p:spPr>
          <a:xfrm rot="16200000">
            <a:off x="5085989" y="2125891"/>
            <a:ext cx="1271182" cy="275281"/>
          </a:xfrm>
          <a:prstGeom prst="rect">
            <a:avLst/>
          </a:prstGeom>
          <a:noFill/>
        </p:spPr>
        <p:txBody>
          <a:bodyPr wrap="square" rtlCol="0">
            <a:spAutoFit/>
          </a:bodyPr>
          <a:lstStyle/>
          <a:p>
            <a:r>
              <a:rPr lang="en-US" sz="1200"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8085220" y="4695889"/>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1730744"/>
            <a:ext cx="3792956" cy="1938992"/>
          </a:xfrm>
          <a:prstGeom prst="rect">
            <a:avLst/>
          </a:prstGeom>
          <a:noFill/>
        </p:spPr>
        <p:txBody>
          <a:bodyPr wrap="square" rtlCol="0">
            <a:spAutoFit/>
          </a:bodyPr>
          <a:lstStyle/>
          <a:p>
            <a:r>
              <a:rPr lang="en-US" sz="2400" dirty="0"/>
              <a:t>The external stimuli are plotting within the equity market data during multiple declining trends for many of the stock options! </a:t>
            </a:r>
          </a:p>
        </p:txBody>
      </p:sp>
    </p:spTree>
    <p:extLst>
      <p:ext uri="{BB962C8B-B14F-4D97-AF65-F5344CB8AC3E}">
        <p14:creationId xmlns:p14="http://schemas.microsoft.com/office/powerpoint/2010/main" val="759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a:xfrm>
            <a:off x="1141412" y="335975"/>
            <a:ext cx="3856037" cy="593561"/>
          </a:xfrm>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a:xfrm>
            <a:off x="7106652" y="1564106"/>
            <a:ext cx="4614525" cy="3994483"/>
          </a:xfrm>
        </p:spPr>
        <p:txBody>
          <a:bodyPr>
            <a:normAutofit fontScale="92500" lnSpcReduction="10000"/>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p:txBody>
      </p:sp>
      <p:cxnSp>
        <p:nvCxnSpPr>
          <p:cNvPr id="4" name="Straight Connector 3">
            <a:extLst>
              <a:ext uri="{FF2B5EF4-FFF2-40B4-BE49-F238E27FC236}">
                <a16:creationId xmlns:a16="http://schemas.microsoft.com/office/drawing/2014/main" id="{2F3C9B11-587F-B04C-B6DF-77D181390533}"/>
              </a:ext>
            </a:extLst>
          </p:cNvPr>
          <p:cNvCxnSpPr/>
          <p:nvPr/>
        </p:nvCxnSpPr>
        <p:spPr>
          <a:xfrm>
            <a:off x="1141412" y="818151"/>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black background&#10;&#10;Description automatically generated">
            <a:extLst>
              <a:ext uri="{FF2B5EF4-FFF2-40B4-BE49-F238E27FC236}">
                <a16:creationId xmlns:a16="http://schemas.microsoft.com/office/drawing/2014/main" id="{9D4743EB-3583-1C4B-BD7D-0058D678AADF}"/>
              </a:ext>
            </a:extLst>
          </p:cNvPr>
          <p:cNvPicPr>
            <a:picLocks noChangeAspect="1"/>
          </p:cNvPicPr>
          <p:nvPr/>
        </p:nvPicPr>
        <p:blipFill>
          <a:blip r:embed="rId3"/>
          <a:stretch>
            <a:fillRect/>
          </a:stretch>
        </p:blipFill>
        <p:spPr>
          <a:xfrm>
            <a:off x="898356" y="929536"/>
            <a:ext cx="5950425" cy="5399987"/>
          </a:xfrm>
          <a:prstGeom prst="rect">
            <a:avLst/>
          </a:prstGeom>
        </p:spPr>
      </p:pic>
      <p:sp>
        <p:nvSpPr>
          <p:cNvPr id="8" name="Rectangle 7">
            <a:extLst>
              <a:ext uri="{FF2B5EF4-FFF2-40B4-BE49-F238E27FC236}">
                <a16:creationId xmlns:a16="http://schemas.microsoft.com/office/drawing/2014/main" id="{FFFE0595-0ABB-104D-BE37-449E8CB0800A}"/>
              </a:ext>
            </a:extLst>
          </p:cNvPr>
          <p:cNvSpPr/>
          <p:nvPr/>
        </p:nvSpPr>
        <p:spPr>
          <a:xfrm>
            <a:off x="898357" y="6354308"/>
            <a:ext cx="5479513" cy="646331"/>
          </a:xfrm>
          <a:prstGeom prst="rect">
            <a:avLst/>
          </a:prstGeom>
        </p:spPr>
        <p:txBody>
          <a:bodyPr wrap="none">
            <a:spAutoFit/>
          </a:bodyPr>
          <a:lstStyle/>
          <a:p>
            <a:r>
              <a:rPr lang="en-US" dirty="0">
                <a:hlinkClick r:id="rId4"/>
              </a:rPr>
              <a:t>https://rapidbi.com/rapidbi-daily-business-cartoon-149/</a:t>
            </a:r>
            <a:endParaRPr lang="en-US" dirty="0"/>
          </a:p>
          <a:p>
            <a:endParaRPr lang="en-US" dirty="0"/>
          </a:p>
        </p:txBody>
      </p:sp>
    </p:spTree>
    <p:extLst>
      <p:ext uri="{BB962C8B-B14F-4D97-AF65-F5344CB8AC3E}">
        <p14:creationId xmlns:p14="http://schemas.microsoft.com/office/powerpoint/2010/main" val="3886040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r>
              <a:rPr lang="en-US" dirty="0"/>
              <a:t>There is a market up-tick for gun manufactures immediately after shooting event.</a:t>
            </a:r>
          </a:p>
          <a:p>
            <a:r>
              <a:rPr lang="en-US" dirty="0"/>
              <a:t>After natural disasters, hardware stores have a long running up-tick.</a:t>
            </a:r>
          </a:p>
          <a:p>
            <a:r>
              <a:rPr lang="en-US" dirty="0"/>
              <a:t>Too many data points for twitter data for effective equity analysis.</a:t>
            </a:r>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8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a:t>
            </a: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2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r>
              <a:rPr lang="en-US" dirty="0"/>
              <a:t>Potential use of statistical sampling (NLP) or clustering for twitter analysis.</a:t>
            </a:r>
          </a:p>
          <a:p>
            <a:r>
              <a:rPr lang="en-US" dirty="0"/>
              <a:t>Investigate utilizing NoSQL database.</a:t>
            </a:r>
          </a:p>
          <a:p>
            <a:r>
              <a:rPr lang="en-US" dirty="0"/>
              <a:t>Automate data refreshes.</a:t>
            </a:r>
          </a:p>
          <a:p>
            <a:endParaRPr lang="en-US" dirty="0"/>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9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2" y="657726"/>
            <a:ext cx="9905999" cy="123638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database model design with MySQL-Workbench</a:t>
            </a:r>
          </a:p>
          <a:p>
            <a:pPr lvl="1"/>
            <a:r>
              <a:rPr lang="en-US" dirty="0"/>
              <a:t>Perform visual analysis in BI tools (Spotfire).</a:t>
            </a:r>
          </a:p>
        </p:txBody>
      </p:sp>
      <p:cxnSp>
        <p:nvCxnSpPr>
          <p:cNvPr id="4" name="Straight Connector 3">
            <a:extLst>
              <a:ext uri="{FF2B5EF4-FFF2-40B4-BE49-F238E27FC236}">
                <a16:creationId xmlns:a16="http://schemas.microsoft.com/office/drawing/2014/main" id="{494A6092-4DF1-554C-ACC7-B34E693F5936}"/>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506833"/>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Tornados</a:t>
            </a:r>
          </a:p>
          <a:p>
            <a:pPr lvl="1"/>
            <a:r>
              <a:rPr lang="en-US" dirty="0"/>
              <a:t>FEMA relief</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cxnSp>
        <p:nvCxnSpPr>
          <p:cNvPr id="10" name="Straight Connector 9">
            <a:extLst>
              <a:ext uri="{FF2B5EF4-FFF2-40B4-BE49-F238E27FC236}">
                <a16:creationId xmlns:a16="http://schemas.microsoft.com/office/drawing/2014/main" id="{6A57132B-4504-2742-8E07-0949B629B577}"/>
              </a:ext>
            </a:extLst>
          </p:cNvPr>
          <p:cNvCxnSpPr/>
          <p:nvPr/>
        </p:nvCxnSpPr>
        <p:spPr>
          <a:xfrm>
            <a:off x="1141412" y="109086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cxnSp>
        <p:nvCxnSpPr>
          <p:cNvPr id="5" name="Straight Connector 4">
            <a:extLst>
              <a:ext uri="{FF2B5EF4-FFF2-40B4-BE49-F238E27FC236}">
                <a16:creationId xmlns:a16="http://schemas.microsoft.com/office/drawing/2014/main" id="{815C533E-203F-9B45-A571-D8C40EE5C620}"/>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98273F91-8871-452A-9A3F-D958765CADDE}"/>
              </a:ext>
            </a:extLst>
          </p:cNvPr>
          <p:cNvPicPr>
            <a:picLocks noGrp="1" noChangeAspect="1"/>
          </p:cNvPicPr>
          <p:nvPr>
            <p:ph idx="1"/>
          </p:nvPr>
        </p:nvPicPr>
        <p:blipFill>
          <a:blip r:embed="rId3"/>
          <a:stretch>
            <a:fillRect/>
          </a:stretch>
        </p:blipFill>
        <p:spPr>
          <a:xfrm>
            <a:off x="3074862" y="2697770"/>
            <a:ext cx="4762752" cy="3541712"/>
          </a:xfrm>
        </p:spPr>
      </p:pic>
    </p:spTree>
    <p:extLst>
      <p:ext uri="{BB962C8B-B14F-4D97-AF65-F5344CB8AC3E}">
        <p14:creationId xmlns:p14="http://schemas.microsoft.com/office/powerpoint/2010/main" val="38783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fontScale="77500" lnSpcReduction="2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r>
              <a:rPr lang="en-US" dirty="0"/>
              <a:t>C# libraries used:</a:t>
            </a:r>
          </a:p>
          <a:p>
            <a:pPr lvl="1"/>
            <a:r>
              <a:rPr lang="en-US" dirty="0" err="1"/>
              <a:t>RestSharp</a:t>
            </a:r>
            <a:endParaRPr lang="en-US" dirty="0"/>
          </a:p>
          <a:p>
            <a:pPr lvl="1"/>
            <a:r>
              <a:rPr lang="en-US" dirty="0" err="1"/>
              <a:t>Newtonsoft.Json</a:t>
            </a:r>
            <a:endParaRPr lang="en-US" dirty="0"/>
          </a:p>
          <a:p>
            <a:pPr lvl="1"/>
            <a:r>
              <a:rPr lang="en-US" dirty="0" err="1"/>
              <a:t>MySql.Data</a:t>
            </a:r>
            <a:endParaRPr lang="en-US" dirty="0"/>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 and C#</a:t>
            </a:r>
          </a:p>
        </p:txBody>
      </p:sp>
      <p:cxnSp>
        <p:nvCxnSpPr>
          <p:cNvPr id="5" name="Straight Connector 4">
            <a:extLst>
              <a:ext uri="{FF2B5EF4-FFF2-40B4-BE49-F238E27FC236}">
                <a16:creationId xmlns:a16="http://schemas.microsoft.com/office/drawing/2014/main" id="{C21B80B2-D6B1-B940-973A-54A59537D45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99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Access the database (populated in step 3) using Spotfire.</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4. Visualize the data for the equity market analysis using Spotfire.</a:t>
            </a:r>
          </a:p>
        </p:txBody>
      </p:sp>
      <p:cxnSp>
        <p:nvCxnSpPr>
          <p:cNvPr id="5" name="Straight Connector 4">
            <a:extLst>
              <a:ext uri="{FF2B5EF4-FFF2-40B4-BE49-F238E27FC236}">
                <a16:creationId xmlns:a16="http://schemas.microsoft.com/office/drawing/2014/main" id="{548701DE-6B6C-5641-AD95-DFA9341006B8}"/>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93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1412" y="957907"/>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https://api.iextrading.com </a:t>
            </a:r>
            <a:endParaRPr lang="en-US" sz="1200" dirty="0"/>
          </a:p>
        </p:txBody>
      </p:sp>
      <p:cxnSp>
        <p:nvCxnSpPr>
          <p:cNvPr id="5" name="Straight Connector 4">
            <a:extLst>
              <a:ext uri="{FF2B5EF4-FFF2-40B4-BE49-F238E27FC236}">
                <a16:creationId xmlns:a16="http://schemas.microsoft.com/office/drawing/2014/main" id="{6FE2A2A8-8E54-704B-8397-94785746AB9D}"/>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5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social media post&#10;&#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5" name="Picture 4">
            <a:extLst>
              <a:ext uri="{FF2B5EF4-FFF2-40B4-BE49-F238E27FC236}">
                <a16:creationId xmlns:a16="http://schemas.microsoft.com/office/drawing/2014/main" id="{24B66F85-D7FA-47F3-A5E5-EB653BB4E47C}"/>
              </a:ext>
            </a:extLst>
          </p:cNvPr>
          <p:cNvPicPr>
            <a:picLocks noChangeAspect="1"/>
          </p:cNvPicPr>
          <p:nvPr/>
        </p:nvPicPr>
        <p:blipFill>
          <a:blip r:embed="rId5"/>
          <a:stretch>
            <a:fillRect/>
          </a:stretch>
        </p:blipFill>
        <p:spPr>
          <a:xfrm>
            <a:off x="4793304" y="2104702"/>
            <a:ext cx="6540032" cy="2108641"/>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1016</Words>
  <Application>Microsoft Office PowerPoint</Application>
  <PresentationFormat>Widescreen</PresentationFormat>
  <Paragraphs>138</Paragraphs>
  <Slides>20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Tw Cen MT</vt:lpstr>
      <vt:lpstr>Circuit</vt:lpstr>
      <vt:lpstr>AGGREGATION OF MULTIPLE DATA SOURCES FOR INTEGRATED EQUITY MARKET ANALYSIS</vt:lpstr>
      <vt:lpstr>abstract</vt:lpstr>
      <vt:lpstr>Introduction</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IDEAL Relational Database design</vt:lpstr>
      <vt:lpstr>Results: end state database design__________</vt:lpstr>
      <vt:lpstr>analysis:  a new equity market analysis approach </vt:lpstr>
      <vt:lpstr>analysis:  a new equity market analysis approach </vt:lpstr>
      <vt:lpstr>PowerPoint Presentation</vt:lpstr>
      <vt:lpstr>ethics</vt:lpstr>
      <vt:lpstr>Conclusions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Daniel Serna</cp:lastModifiedBy>
  <cp:revision>16</cp:revision>
  <dcterms:created xsi:type="dcterms:W3CDTF">2018-11-25T00:28:00Z</dcterms:created>
  <dcterms:modified xsi:type="dcterms:W3CDTF">2018-11-26T00:56:32Z</dcterms:modified>
</cp:coreProperties>
</file>