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4" r:id="rId3"/>
    <p:sldId id="261" r:id="rId4"/>
    <p:sldId id="259" r:id="rId5"/>
    <p:sldId id="267" r:id="rId6"/>
    <p:sldId id="268" r:id="rId7"/>
    <p:sldId id="270" r:id="rId8"/>
    <p:sldId id="260" r:id="rId9"/>
    <p:sldId id="271" r:id="rId10"/>
    <p:sldId id="272" r:id="rId11"/>
    <p:sldId id="273" r:id="rId12"/>
    <p:sldId id="277" r:id="rId13"/>
    <p:sldId id="263" r:id="rId14"/>
    <p:sldId id="275" r:id="rId15"/>
    <p:sldId id="278" r:id="rId16"/>
    <p:sldId id="257" r:id="rId17"/>
    <p:sldId id="258" r:id="rId18"/>
    <p:sldId id="262" r:id="rId19"/>
    <p:sldId id="266"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5"/>
    <p:restoredTop sz="87132"/>
  </p:normalViewPr>
  <p:slideViewPr>
    <p:cSldViewPr snapToGrid="0" snapToObjects="1">
      <p:cViewPr varScale="1">
        <p:scale>
          <a:sx n="100" d="100"/>
          <a:sy n="100" d="100"/>
        </p:scale>
        <p:origin x="12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13</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15</a:t>
            </a:fld>
            <a:endParaRPr lang="en-US"/>
          </a:p>
        </p:txBody>
      </p:sp>
    </p:spTree>
    <p:extLst>
      <p:ext uri="{BB962C8B-B14F-4D97-AF65-F5344CB8AC3E}">
        <p14:creationId xmlns:p14="http://schemas.microsoft.com/office/powerpoint/2010/main" val="352100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16</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18</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rapidbi.com/rapidbi-daily-business-cartoon-14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5" name="Picture 4">
            <a:extLst>
              <a:ext uri="{FF2B5EF4-FFF2-40B4-BE49-F238E27FC236}">
                <a16:creationId xmlns:a16="http://schemas.microsoft.com/office/drawing/2014/main" id="{987245DC-9CB2-4EFC-BDF6-4AF9BFD81F1C}"/>
              </a:ext>
            </a:extLst>
          </p:cNvPr>
          <p:cNvPicPr>
            <a:picLocks noChangeAspect="1"/>
          </p:cNvPicPr>
          <p:nvPr/>
        </p:nvPicPr>
        <p:blipFill>
          <a:blip r:embed="rId6"/>
          <a:stretch>
            <a:fillRect/>
          </a:stretch>
        </p:blipFill>
        <p:spPr>
          <a:xfrm>
            <a:off x="4508613" y="3982098"/>
            <a:ext cx="6985075" cy="2379531"/>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dirty="0">
                <a:hlinkClick r:id="rId3"/>
              </a:rPr>
              <a:t>https://api.iextrading.com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Picture 6" descr="A screenshot of a social media post&#10;&#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4"/>
          <a:stretch>
            <a:fillRect/>
          </a:stretch>
        </p:blipFill>
        <p:spPr>
          <a:xfrm>
            <a:off x="4205193" y="261373"/>
            <a:ext cx="7812840" cy="1578531"/>
          </a:xfrm>
          <a:prstGeom prst="rect">
            <a:avLst/>
          </a:prstGeom>
        </p:spPr>
      </p:pic>
      <p:pic>
        <p:nvPicPr>
          <p:cNvPr id="8" name="Content Placeholder 7">
            <a:extLst>
              <a:ext uri="{FF2B5EF4-FFF2-40B4-BE49-F238E27FC236}">
                <a16:creationId xmlns:a16="http://schemas.microsoft.com/office/drawing/2014/main" id="{2E0DE81E-F572-42CE-9295-663B11F751C8}"/>
              </a:ext>
            </a:extLst>
          </p:cNvPr>
          <p:cNvPicPr>
            <a:picLocks noGrp="1" noChangeAspect="1"/>
          </p:cNvPicPr>
          <p:nvPr>
            <p:ph idx="1"/>
          </p:nvPr>
        </p:nvPicPr>
        <p:blipFill>
          <a:blip r:embed="rId5"/>
          <a:stretch>
            <a:fillRect/>
          </a:stretch>
        </p:blipFill>
        <p:spPr>
          <a:xfrm>
            <a:off x="4205193" y="1928813"/>
            <a:ext cx="7782020" cy="4386865"/>
          </a:xfrm>
          <a:prstGeom prst="rect">
            <a:avLst/>
          </a:prstGeom>
        </p:spPr>
      </p:pic>
    </p:spTree>
    <p:extLst>
      <p:ext uri="{BB962C8B-B14F-4D97-AF65-F5344CB8AC3E}">
        <p14:creationId xmlns:p14="http://schemas.microsoft.com/office/powerpoint/2010/main" val="199202488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IDEAL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3572617194"/>
              </p:ext>
            </p:extLst>
          </p:nvPr>
        </p:nvGraphicFramePr>
        <p:xfrm>
          <a:off x="4556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46751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46751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69040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2423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A0E5-8E9F-4019-B536-D2B488BAE358}"/>
              </a:ext>
            </a:extLst>
          </p:cNvPr>
          <p:cNvSpPr>
            <a:spLocks noGrp="1"/>
          </p:cNvSpPr>
          <p:nvPr>
            <p:ph type="title"/>
          </p:nvPr>
        </p:nvSpPr>
        <p:spPr/>
        <p:txBody>
          <a:bodyPr/>
          <a:lstStyle/>
          <a:p>
            <a:r>
              <a:rPr lang="en-US" u="sng" dirty="0"/>
              <a:t>Results: end state database design__________</a:t>
            </a:r>
          </a:p>
        </p:txBody>
      </p:sp>
      <p:sp>
        <p:nvSpPr>
          <p:cNvPr id="3" name="Content Placeholder 2">
            <a:extLst>
              <a:ext uri="{FF2B5EF4-FFF2-40B4-BE49-F238E27FC236}">
                <a16:creationId xmlns:a16="http://schemas.microsoft.com/office/drawing/2014/main" id="{E39D0DCC-94F3-4A47-9CF6-A2AACBDDB7C8}"/>
              </a:ext>
            </a:extLst>
          </p:cNvPr>
          <p:cNvSpPr>
            <a:spLocks noGrp="1"/>
          </p:cNvSpPr>
          <p:nvPr>
            <p:ph idx="1"/>
          </p:nvPr>
        </p:nvSpPr>
        <p:spPr/>
        <p:txBody>
          <a:bodyPr/>
          <a:lstStyle/>
          <a:p>
            <a:r>
              <a:rPr lang="en-US" dirty="0"/>
              <a:t>Practical Requirements:</a:t>
            </a:r>
          </a:p>
          <a:p>
            <a:pPr lvl="1"/>
            <a:r>
              <a:rPr lang="en-US" dirty="0"/>
              <a:t>Ability to support quick data refreshes.</a:t>
            </a:r>
          </a:p>
          <a:p>
            <a:pPr lvl="1"/>
            <a:r>
              <a:rPr lang="en-US" dirty="0"/>
              <a:t>Resiliency to rapidly changing code.</a:t>
            </a:r>
          </a:p>
          <a:p>
            <a:pPr lvl="1"/>
            <a:r>
              <a:rPr lang="en-US" dirty="0"/>
              <a:t>Easy analysis by Spotfire business intelligence tool.</a:t>
            </a:r>
          </a:p>
          <a:p>
            <a:r>
              <a:rPr lang="en-US" dirty="0"/>
              <a:t>End State Design:</a:t>
            </a:r>
          </a:p>
          <a:p>
            <a:pPr lvl="1"/>
            <a:r>
              <a:rPr lang="en-US" dirty="0"/>
              <a:t>Flat, independent tables.</a:t>
            </a:r>
          </a:p>
          <a:p>
            <a:pPr lvl="1"/>
            <a:r>
              <a:rPr lang="en-US" dirty="0"/>
              <a:t>Stored procedures as abstraction layers.</a:t>
            </a:r>
          </a:p>
        </p:txBody>
      </p:sp>
    </p:spTree>
    <p:extLst>
      <p:ext uri="{BB962C8B-B14F-4D97-AF65-F5344CB8AC3E}">
        <p14:creationId xmlns:p14="http://schemas.microsoft.com/office/powerpoint/2010/main" val="178213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3"/>
          <a:stretch>
            <a:fillRect/>
          </a:stretch>
        </p:blipFill>
        <p:spPr>
          <a:xfrm>
            <a:off x="6266014" y="4409962"/>
            <a:ext cx="1842170" cy="1950533"/>
          </a:xfrm>
          <a:prstGeom prst="rect">
            <a:avLst/>
          </a:prstGeom>
        </p:spPr>
      </p:pic>
      <p:pic>
        <p:nvPicPr>
          <p:cNvPr id="11" name="Content Placeholder 4" descr="A screenshot of a computer&#10;&#10;Description automatically generated">
            <a:extLst>
              <a:ext uri="{FF2B5EF4-FFF2-40B4-BE49-F238E27FC236}">
                <a16:creationId xmlns:a16="http://schemas.microsoft.com/office/drawing/2014/main" id="{DE765351-BE99-4C74-ACA9-E464C0C84BEA}"/>
              </a:ext>
            </a:extLst>
          </p:cNvPr>
          <p:cNvPicPr>
            <a:picLocks noChangeAspect="1"/>
          </p:cNvPicPr>
          <p:nvPr/>
        </p:nvPicPr>
        <p:blipFill>
          <a:blip r:embed="rId4"/>
          <a:stretch>
            <a:fillRect/>
          </a:stretch>
        </p:blipFill>
        <p:spPr>
          <a:xfrm>
            <a:off x="31634" y="89009"/>
            <a:ext cx="8076550" cy="4320953"/>
          </a:xfrm>
          <a:prstGeom prst="rect">
            <a:avLst/>
          </a:prstGeom>
        </p:spPr>
      </p:pic>
    </p:spTree>
    <p:extLst>
      <p:ext uri="{BB962C8B-B14F-4D97-AF65-F5344CB8AC3E}">
        <p14:creationId xmlns:p14="http://schemas.microsoft.com/office/powerpoint/2010/main" val="423751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0;&#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646331"/>
          </a:xfrm>
          <a:prstGeom prst="rect">
            <a:avLst/>
          </a:prstGeom>
        </p:spPr>
        <p:txBody>
          <a:bodyPr wrap="none">
            <a:spAutoFit/>
          </a:bodyPr>
          <a:lstStyle/>
          <a:p>
            <a:r>
              <a:rPr lang="en-US" dirty="0">
                <a:hlinkClick r:id="rId4"/>
              </a:rPr>
              <a:t>https://rapidbi.com/rapidbi-daily-business-cartoon-149/</a:t>
            </a:r>
            <a:endParaRPr lang="en-US" dirty="0"/>
          </a:p>
          <a:p>
            <a:endParaRPr lang="en-US" dirty="0"/>
          </a:p>
        </p:txBody>
      </p:sp>
    </p:spTree>
    <p:extLst>
      <p:ext uri="{BB962C8B-B14F-4D97-AF65-F5344CB8AC3E}">
        <p14:creationId xmlns:p14="http://schemas.microsoft.com/office/powerpoint/2010/main" val="388604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r>
              <a:rPr lang="en-US" dirty="0"/>
              <a:t>There is a market up-tick for gun manufactures immediately after shooting event.</a:t>
            </a:r>
          </a:p>
          <a:p>
            <a:r>
              <a:rPr lang="en-US" dirty="0"/>
              <a:t>After natural disasters, hardware stores have a long running up-tick.</a:t>
            </a:r>
          </a:p>
          <a:p>
            <a:r>
              <a:rPr lang="en-US" dirty="0"/>
              <a:t>Too many data points for twitter data for effective equity analysis.</a:t>
            </a:r>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a:t>
            </a: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r>
              <a:rPr lang="en-US" dirty="0"/>
              <a:t>Potential use of statistical sampling (NLP) or clustering for twitter analysis.</a:t>
            </a:r>
          </a:p>
          <a:p>
            <a:r>
              <a:rPr lang="en-US" dirty="0"/>
              <a:t>Investigate utilizing NoSQL database.</a:t>
            </a:r>
          </a:p>
          <a:p>
            <a:r>
              <a:rPr lang="en-US" dirty="0"/>
              <a:t>Automate data refreshes.</a:t>
            </a:r>
          </a:p>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9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database model design with MySQL-Workbench</a:t>
            </a:r>
          </a:p>
          <a:p>
            <a:pPr lvl="1"/>
            <a:r>
              <a:rPr lang="en-US" dirty="0"/>
              <a:t>Perform visual analysis in BI tools (Spotfire).</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Tornados</a:t>
            </a:r>
          </a:p>
          <a:p>
            <a:pPr lvl="1"/>
            <a:r>
              <a:rPr lang="en-US" dirty="0"/>
              <a:t>FEMA relief</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98273F91-8871-452A-9A3F-D958765CADDE}"/>
              </a:ext>
            </a:extLst>
          </p:cNvPr>
          <p:cNvPicPr>
            <a:picLocks noGrp="1" noChangeAspect="1"/>
          </p:cNvPicPr>
          <p:nvPr>
            <p:ph idx="1"/>
          </p:nvPr>
        </p:nvPicPr>
        <p:blipFill>
          <a:blip r:embed="rId3"/>
          <a:stretch>
            <a:fillRect/>
          </a:stretch>
        </p:blipFill>
        <p:spPr>
          <a:xfrm>
            <a:off x="3074862" y="2697770"/>
            <a:ext cx="4762752" cy="3541712"/>
          </a:xfrm>
        </p:spPr>
      </p:pic>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fontScale="77500" lnSpcReduction="2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r>
              <a:rPr lang="en-US" dirty="0"/>
              <a:t>C# libraries used:</a:t>
            </a:r>
          </a:p>
          <a:p>
            <a:pPr lvl="1"/>
            <a:r>
              <a:rPr lang="en-US" dirty="0" err="1"/>
              <a:t>RestSharp</a:t>
            </a:r>
            <a:endParaRPr lang="en-US" dirty="0"/>
          </a:p>
          <a:p>
            <a:pPr lvl="1"/>
            <a:r>
              <a:rPr lang="en-US" dirty="0" err="1"/>
              <a:t>Newtonsoft.Json</a:t>
            </a:r>
            <a:endParaRPr lang="en-US" dirty="0"/>
          </a:p>
          <a:p>
            <a:pPr lvl="1"/>
            <a:r>
              <a:rPr lang="en-US" dirty="0" err="1"/>
              <a:t>MySql.Data</a:t>
            </a:r>
            <a:endParaRPr lang="en-US" dirty="0"/>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Access the database (populated in step 3) using Spotfire.</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4.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https://api.iextrading.com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5" name="Picture 4">
            <a:extLst>
              <a:ext uri="{FF2B5EF4-FFF2-40B4-BE49-F238E27FC236}">
                <a16:creationId xmlns:a16="http://schemas.microsoft.com/office/drawing/2014/main" id="{24B66F85-D7FA-47F3-A5E5-EB653BB4E47C}"/>
              </a:ext>
            </a:extLst>
          </p:cNvPr>
          <p:cNvPicPr>
            <a:picLocks noChangeAspect="1"/>
          </p:cNvPicPr>
          <p:nvPr/>
        </p:nvPicPr>
        <p:blipFill>
          <a:blip r:embed="rId5"/>
          <a:stretch>
            <a:fillRect/>
          </a:stretch>
        </p:blipFill>
        <p:spPr>
          <a:xfrm>
            <a:off x="4793304" y="2104702"/>
            <a:ext cx="6540032" cy="2108641"/>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1016</Words>
  <Application>Microsoft Office PowerPoint</Application>
  <PresentationFormat>Widescreen</PresentationFormat>
  <Paragraphs>138</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IDEAL Relational Database design</vt:lpstr>
      <vt:lpstr>Results: end state database design__________</vt:lpstr>
      <vt:lpstr>analysis:  a new equity market analysis approach </vt:lpstr>
      <vt:lpstr>analysis:  a new equity market analysis approach </vt:lpstr>
      <vt:lpstr>PowerPoint Presentation</vt:lpstr>
      <vt:lpstr>ethics</vt:lpstr>
      <vt:lpstr>Conclusions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Daniel Serna</cp:lastModifiedBy>
  <cp:revision>16</cp:revision>
  <dcterms:created xsi:type="dcterms:W3CDTF">2018-11-25T00:28:00Z</dcterms:created>
  <dcterms:modified xsi:type="dcterms:W3CDTF">2018-11-26T00:55:45Z</dcterms:modified>
</cp:coreProperties>
</file>