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6"/>
  </p:notesMasterIdLst>
  <p:sldIdLst>
    <p:sldId id="256" r:id="rId2"/>
    <p:sldId id="276" r:id="rId3"/>
    <p:sldId id="264" r:id="rId4"/>
    <p:sldId id="261" r:id="rId5"/>
    <p:sldId id="259" r:id="rId6"/>
    <p:sldId id="267" r:id="rId7"/>
    <p:sldId id="268" r:id="rId8"/>
    <p:sldId id="270" r:id="rId9"/>
    <p:sldId id="260" r:id="rId10"/>
    <p:sldId id="271" r:id="rId11"/>
    <p:sldId id="272" r:id="rId12"/>
    <p:sldId id="273" r:id="rId13"/>
    <p:sldId id="277" r:id="rId14"/>
    <p:sldId id="263" r:id="rId15"/>
    <p:sldId id="275" r:id="rId16"/>
    <p:sldId id="278" r:id="rId17"/>
    <p:sldId id="257" r:id="rId18"/>
    <p:sldId id="258" r:id="rId19"/>
    <p:sldId id="280" r:id="rId20"/>
    <p:sldId id="262" r:id="rId21"/>
    <p:sldId id="266" r:id="rId22"/>
    <p:sldId id="279" r:id="rId23"/>
    <p:sldId id="281" r:id="rId24"/>
    <p:sldId id="282"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275"/>
    <p:restoredTop sz="87132"/>
  </p:normalViewPr>
  <p:slideViewPr>
    <p:cSldViewPr snapToGrid="0" snapToObjects="1">
      <p:cViewPr varScale="1">
        <p:scale>
          <a:sx n="100" d="100"/>
          <a:sy n="100" d="100"/>
        </p:scale>
        <p:origin x="1260" y="7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06AD026-0ACF-594E-A806-80D3B76FEA66}" type="doc">
      <dgm:prSet loTypeId="urn:microsoft.com/office/officeart/2008/layout/RadialCluster" loCatId="" qsTypeId="urn:microsoft.com/office/officeart/2005/8/quickstyle/simple1" qsCatId="simple" csTypeId="urn:microsoft.com/office/officeart/2005/8/colors/accent1_2" csCatId="accent1" phldr="1"/>
      <dgm:spPr/>
      <dgm:t>
        <a:bodyPr/>
        <a:lstStyle/>
        <a:p>
          <a:endParaRPr lang="en-US"/>
        </a:p>
      </dgm:t>
    </dgm:pt>
    <dgm:pt modelId="{6C822FC1-F83A-C847-948B-E21719CC17CD}">
      <dgm:prSet phldrT="[Text]"/>
      <dgm:spPr/>
      <dgm:t>
        <a:bodyPr/>
        <a:lstStyle/>
        <a:p>
          <a:r>
            <a:rPr lang="en-US" dirty="0"/>
            <a:t>Equity Market</a:t>
          </a:r>
        </a:p>
      </dgm:t>
    </dgm:pt>
    <dgm:pt modelId="{E7621320-25CC-5A43-ACF0-1E50E051B2FE}" type="parTrans" cxnId="{890A4DCB-AAD9-FC40-A6A7-5B50A19313F4}">
      <dgm:prSet/>
      <dgm:spPr/>
      <dgm:t>
        <a:bodyPr/>
        <a:lstStyle/>
        <a:p>
          <a:endParaRPr lang="en-US"/>
        </a:p>
      </dgm:t>
    </dgm:pt>
    <dgm:pt modelId="{1908800F-6D3F-E649-8C19-7A959B15266D}" type="sibTrans" cxnId="{890A4DCB-AAD9-FC40-A6A7-5B50A19313F4}">
      <dgm:prSet/>
      <dgm:spPr/>
      <dgm:t>
        <a:bodyPr/>
        <a:lstStyle/>
        <a:p>
          <a:endParaRPr lang="en-US"/>
        </a:p>
      </dgm:t>
    </dgm:pt>
    <dgm:pt modelId="{BE0979DF-D84E-2345-97A8-8E6EA685D256}">
      <dgm:prSet phldrT="[Text]"/>
      <dgm:spPr/>
      <dgm:t>
        <a:bodyPr/>
        <a:lstStyle/>
        <a:p>
          <a:r>
            <a:rPr lang="en-US" dirty="0"/>
            <a:t>Political Climate</a:t>
          </a:r>
        </a:p>
      </dgm:t>
    </dgm:pt>
    <dgm:pt modelId="{00CE1E3D-5895-6446-9F3E-AB4E4BE5A0C8}" type="parTrans" cxnId="{EA2E4352-266D-9843-AA16-F922226B0420}">
      <dgm:prSet/>
      <dgm:spPr/>
      <dgm:t>
        <a:bodyPr/>
        <a:lstStyle/>
        <a:p>
          <a:endParaRPr lang="en-US"/>
        </a:p>
      </dgm:t>
    </dgm:pt>
    <dgm:pt modelId="{AC7DC699-FDF3-A545-BD8C-DA84E1E60879}" type="sibTrans" cxnId="{EA2E4352-266D-9843-AA16-F922226B0420}">
      <dgm:prSet/>
      <dgm:spPr/>
      <dgm:t>
        <a:bodyPr/>
        <a:lstStyle/>
        <a:p>
          <a:endParaRPr lang="en-US"/>
        </a:p>
      </dgm:t>
    </dgm:pt>
    <dgm:pt modelId="{E1C62498-875F-9A42-8BA2-12FE08231F75}">
      <dgm:prSet phldrT="[Text]"/>
      <dgm:spPr/>
      <dgm:t>
        <a:bodyPr/>
        <a:lstStyle/>
        <a:p>
          <a:r>
            <a:rPr lang="en-US" dirty="0"/>
            <a:t>National Events</a:t>
          </a:r>
        </a:p>
      </dgm:t>
    </dgm:pt>
    <dgm:pt modelId="{9B1EC198-4A1E-5D4C-9B77-9DE047F9D3FA}" type="parTrans" cxnId="{E80D7CC4-BE96-C547-A6B0-446144238C3B}">
      <dgm:prSet/>
      <dgm:spPr/>
      <dgm:t>
        <a:bodyPr/>
        <a:lstStyle/>
        <a:p>
          <a:endParaRPr lang="en-US"/>
        </a:p>
      </dgm:t>
    </dgm:pt>
    <dgm:pt modelId="{B7F74456-7275-BF48-B9B5-1540296F4CEE}" type="sibTrans" cxnId="{E80D7CC4-BE96-C547-A6B0-446144238C3B}">
      <dgm:prSet/>
      <dgm:spPr/>
      <dgm:t>
        <a:bodyPr/>
        <a:lstStyle/>
        <a:p>
          <a:endParaRPr lang="en-US"/>
        </a:p>
      </dgm:t>
    </dgm:pt>
    <dgm:pt modelId="{D98B5C20-E098-694C-BF21-1ECF2915B5ED}">
      <dgm:prSet phldrT="[Text]"/>
      <dgm:spPr/>
      <dgm:t>
        <a:bodyPr/>
        <a:lstStyle/>
        <a:p>
          <a:r>
            <a:rPr lang="en-US" dirty="0"/>
            <a:t>Natural Disasters</a:t>
          </a:r>
        </a:p>
      </dgm:t>
    </dgm:pt>
    <dgm:pt modelId="{CEFBE1CC-099A-F24C-92AA-FE35AB04CF4D}" type="parTrans" cxnId="{10EF85E1-06C3-3A43-B714-52DD7226AD7C}">
      <dgm:prSet/>
      <dgm:spPr/>
      <dgm:t>
        <a:bodyPr/>
        <a:lstStyle/>
        <a:p>
          <a:endParaRPr lang="en-US"/>
        </a:p>
      </dgm:t>
    </dgm:pt>
    <dgm:pt modelId="{8A60C841-4F11-0842-A23C-44E9AD148597}" type="sibTrans" cxnId="{10EF85E1-06C3-3A43-B714-52DD7226AD7C}">
      <dgm:prSet/>
      <dgm:spPr/>
      <dgm:t>
        <a:bodyPr/>
        <a:lstStyle/>
        <a:p>
          <a:endParaRPr lang="en-US"/>
        </a:p>
      </dgm:t>
    </dgm:pt>
    <dgm:pt modelId="{AFBB05AA-B00F-7942-944F-AE8CA6A3C623}">
      <dgm:prSet phldrT="[Text]"/>
      <dgm:spPr/>
      <dgm:t>
        <a:bodyPr/>
        <a:lstStyle/>
        <a:p>
          <a:r>
            <a:rPr lang="en-US" dirty="0"/>
            <a:t>Date</a:t>
          </a:r>
        </a:p>
      </dgm:t>
    </dgm:pt>
    <dgm:pt modelId="{21680FB6-6688-7641-8814-DF6BFB4F9080}" type="parTrans" cxnId="{548E8263-BAB8-9B45-9BF5-A81D8B50C58A}">
      <dgm:prSet/>
      <dgm:spPr/>
      <dgm:t>
        <a:bodyPr/>
        <a:lstStyle/>
        <a:p>
          <a:endParaRPr lang="en-US"/>
        </a:p>
      </dgm:t>
    </dgm:pt>
    <dgm:pt modelId="{1126CFBB-1CF0-1945-A915-815EEECBE25A}" type="sibTrans" cxnId="{548E8263-BAB8-9B45-9BF5-A81D8B50C58A}">
      <dgm:prSet/>
      <dgm:spPr/>
      <dgm:t>
        <a:bodyPr/>
        <a:lstStyle/>
        <a:p>
          <a:endParaRPr lang="en-US"/>
        </a:p>
      </dgm:t>
    </dgm:pt>
    <dgm:pt modelId="{B7574D95-F74D-FA49-A64F-B76754182F1F}" type="pres">
      <dgm:prSet presAssocID="{606AD026-0ACF-594E-A806-80D3B76FEA66}" presName="Name0" presStyleCnt="0">
        <dgm:presLayoutVars>
          <dgm:chMax val="1"/>
          <dgm:chPref val="1"/>
          <dgm:dir/>
          <dgm:animOne val="branch"/>
          <dgm:animLvl val="lvl"/>
        </dgm:presLayoutVars>
      </dgm:prSet>
      <dgm:spPr/>
    </dgm:pt>
    <dgm:pt modelId="{D37B14B5-FD6D-024D-AD33-4E0F624CF5D0}" type="pres">
      <dgm:prSet presAssocID="{6C822FC1-F83A-C847-948B-E21719CC17CD}" presName="textCenter" presStyleLbl="node1" presStyleIdx="0" presStyleCnt="5" custLinFactX="21939" custLinFactY="-9079" custLinFactNeighborX="100000" custLinFactNeighborY="-100000"/>
      <dgm:spPr/>
    </dgm:pt>
    <dgm:pt modelId="{79B9D354-1E2B-7F4E-8817-8E7AD72CA15D}" type="pres">
      <dgm:prSet presAssocID="{6C822FC1-F83A-C847-948B-E21719CC17CD}" presName="cycle_1" presStyleCnt="0"/>
      <dgm:spPr/>
    </dgm:pt>
    <dgm:pt modelId="{B37337EC-F7E1-C14B-8D69-1DE47B592ABE}" type="pres">
      <dgm:prSet presAssocID="{AFBB05AA-B00F-7942-944F-AE8CA6A3C623}" presName="childCenter1" presStyleLbl="node1" presStyleIdx="1" presStyleCnt="5" custLinFactNeighborX="791" custLinFactNeighborY="1976"/>
      <dgm:spPr/>
    </dgm:pt>
    <dgm:pt modelId="{34A1C86B-380B-8946-A7D9-318C7178D2B4}" type="pres">
      <dgm:prSet presAssocID="{00CE1E3D-5895-6446-9F3E-AB4E4BE5A0C8}" presName="Name141" presStyleLbl="parChTrans1D3" presStyleIdx="0" presStyleCnt="3"/>
      <dgm:spPr/>
    </dgm:pt>
    <dgm:pt modelId="{9DBE0817-C586-CB42-932F-C4F16146D573}" type="pres">
      <dgm:prSet presAssocID="{BE0979DF-D84E-2345-97A8-8E6EA685D256}" presName="text1" presStyleLbl="node1" presStyleIdx="2" presStyleCnt="5" custRadScaleRad="167840" custRadScaleInc="-212921">
        <dgm:presLayoutVars>
          <dgm:bulletEnabled val="1"/>
        </dgm:presLayoutVars>
      </dgm:prSet>
      <dgm:spPr/>
    </dgm:pt>
    <dgm:pt modelId="{EFB7774B-8185-1644-9141-DBFC7B177724}" type="pres">
      <dgm:prSet presAssocID="{9B1EC198-4A1E-5D4C-9B77-9DE047F9D3FA}" presName="Name141" presStyleLbl="parChTrans1D3" presStyleIdx="1" presStyleCnt="3"/>
      <dgm:spPr/>
    </dgm:pt>
    <dgm:pt modelId="{62862DC8-A228-5342-A14E-3CB7C5FAD70A}" type="pres">
      <dgm:prSet presAssocID="{E1C62498-875F-9A42-8BA2-12FE08231F75}" presName="text1" presStyleLbl="node1" presStyleIdx="3" presStyleCnt="5" custRadScaleRad="103549" custRadScaleInc="148085">
        <dgm:presLayoutVars>
          <dgm:bulletEnabled val="1"/>
        </dgm:presLayoutVars>
      </dgm:prSet>
      <dgm:spPr/>
    </dgm:pt>
    <dgm:pt modelId="{529BF845-11CD-4D41-B588-97A4CB9F5547}" type="pres">
      <dgm:prSet presAssocID="{CEFBE1CC-099A-F24C-92AA-FE35AB04CF4D}" presName="Name141" presStyleLbl="parChTrans1D3" presStyleIdx="2" presStyleCnt="3"/>
      <dgm:spPr/>
    </dgm:pt>
    <dgm:pt modelId="{25C79D8A-E005-CC41-8C9F-3DF08186CA03}" type="pres">
      <dgm:prSet presAssocID="{D98B5C20-E098-694C-BF21-1ECF2915B5ED}" presName="text1" presStyleLbl="node1" presStyleIdx="4" presStyleCnt="5" custRadScaleRad="171186" custRadScaleInc="-88516">
        <dgm:presLayoutVars>
          <dgm:bulletEnabled val="1"/>
        </dgm:presLayoutVars>
      </dgm:prSet>
      <dgm:spPr/>
    </dgm:pt>
    <dgm:pt modelId="{8F5EC628-7EE7-8643-A56A-4563C94FADC0}" type="pres">
      <dgm:prSet presAssocID="{21680FB6-6688-7641-8814-DF6BFB4F9080}" presName="Name144" presStyleLbl="parChTrans1D2" presStyleIdx="0" presStyleCnt="1"/>
      <dgm:spPr/>
    </dgm:pt>
  </dgm:ptLst>
  <dgm:cxnLst>
    <dgm:cxn modelId="{D824D305-A2DE-2840-9434-75869C296825}" type="presOf" srcId="{D98B5C20-E098-694C-BF21-1ECF2915B5ED}" destId="{25C79D8A-E005-CC41-8C9F-3DF08186CA03}" srcOrd="0" destOrd="0" presId="urn:microsoft.com/office/officeart/2008/layout/RadialCluster"/>
    <dgm:cxn modelId="{A099E015-E820-9F49-941A-E28E7D86B781}" type="presOf" srcId="{CEFBE1CC-099A-F24C-92AA-FE35AB04CF4D}" destId="{529BF845-11CD-4D41-B588-97A4CB9F5547}" srcOrd="0" destOrd="0" presId="urn:microsoft.com/office/officeart/2008/layout/RadialCluster"/>
    <dgm:cxn modelId="{DAC51719-A7B4-AC47-AC21-5EDFD0D938CC}" type="presOf" srcId="{AFBB05AA-B00F-7942-944F-AE8CA6A3C623}" destId="{B37337EC-F7E1-C14B-8D69-1DE47B592ABE}" srcOrd="0" destOrd="0" presId="urn:microsoft.com/office/officeart/2008/layout/RadialCluster"/>
    <dgm:cxn modelId="{548E8263-BAB8-9B45-9BF5-A81D8B50C58A}" srcId="{6C822FC1-F83A-C847-948B-E21719CC17CD}" destId="{AFBB05AA-B00F-7942-944F-AE8CA6A3C623}" srcOrd="0" destOrd="0" parTransId="{21680FB6-6688-7641-8814-DF6BFB4F9080}" sibTransId="{1126CFBB-1CF0-1945-A915-815EEECBE25A}"/>
    <dgm:cxn modelId="{EA2E4352-266D-9843-AA16-F922226B0420}" srcId="{AFBB05AA-B00F-7942-944F-AE8CA6A3C623}" destId="{BE0979DF-D84E-2345-97A8-8E6EA685D256}" srcOrd="0" destOrd="0" parTransId="{00CE1E3D-5895-6446-9F3E-AB4E4BE5A0C8}" sibTransId="{AC7DC699-FDF3-A545-BD8C-DA84E1E60879}"/>
    <dgm:cxn modelId="{E6287F54-7571-CC49-B241-6162FC723866}" type="presOf" srcId="{21680FB6-6688-7641-8814-DF6BFB4F9080}" destId="{8F5EC628-7EE7-8643-A56A-4563C94FADC0}" srcOrd="0" destOrd="0" presId="urn:microsoft.com/office/officeart/2008/layout/RadialCluster"/>
    <dgm:cxn modelId="{A4ED3779-0FE6-D944-AAB7-0920AD42CE16}" type="presOf" srcId="{606AD026-0ACF-594E-A806-80D3B76FEA66}" destId="{B7574D95-F74D-FA49-A64F-B76754182F1F}" srcOrd="0" destOrd="0" presId="urn:microsoft.com/office/officeart/2008/layout/RadialCluster"/>
    <dgm:cxn modelId="{BC8763AC-E2FD-EB4F-88F3-E00970DC8370}" type="presOf" srcId="{9B1EC198-4A1E-5D4C-9B77-9DE047F9D3FA}" destId="{EFB7774B-8185-1644-9141-DBFC7B177724}" srcOrd="0" destOrd="0" presId="urn:microsoft.com/office/officeart/2008/layout/RadialCluster"/>
    <dgm:cxn modelId="{3B8902AE-2D42-DC43-8FB8-BFD1182C63B7}" type="presOf" srcId="{6C822FC1-F83A-C847-948B-E21719CC17CD}" destId="{D37B14B5-FD6D-024D-AD33-4E0F624CF5D0}" srcOrd="0" destOrd="0" presId="urn:microsoft.com/office/officeart/2008/layout/RadialCluster"/>
    <dgm:cxn modelId="{CA88FBB5-D6B1-8B40-8810-2F5174886B03}" type="presOf" srcId="{BE0979DF-D84E-2345-97A8-8E6EA685D256}" destId="{9DBE0817-C586-CB42-932F-C4F16146D573}" srcOrd="0" destOrd="0" presId="urn:microsoft.com/office/officeart/2008/layout/RadialCluster"/>
    <dgm:cxn modelId="{E80D7CC4-BE96-C547-A6B0-446144238C3B}" srcId="{AFBB05AA-B00F-7942-944F-AE8CA6A3C623}" destId="{E1C62498-875F-9A42-8BA2-12FE08231F75}" srcOrd="1" destOrd="0" parTransId="{9B1EC198-4A1E-5D4C-9B77-9DE047F9D3FA}" sibTransId="{B7F74456-7275-BF48-B9B5-1540296F4CEE}"/>
    <dgm:cxn modelId="{890A4DCB-AAD9-FC40-A6A7-5B50A19313F4}" srcId="{606AD026-0ACF-594E-A806-80D3B76FEA66}" destId="{6C822FC1-F83A-C847-948B-E21719CC17CD}" srcOrd="0" destOrd="0" parTransId="{E7621320-25CC-5A43-ACF0-1E50E051B2FE}" sibTransId="{1908800F-6D3F-E649-8C19-7A959B15266D}"/>
    <dgm:cxn modelId="{FB67CAD7-8297-C04F-8DAB-3B9F212B8AE1}" type="presOf" srcId="{E1C62498-875F-9A42-8BA2-12FE08231F75}" destId="{62862DC8-A228-5342-A14E-3CB7C5FAD70A}" srcOrd="0" destOrd="0" presId="urn:microsoft.com/office/officeart/2008/layout/RadialCluster"/>
    <dgm:cxn modelId="{8A6034DC-2775-314F-A5BF-62035D5BA922}" type="presOf" srcId="{00CE1E3D-5895-6446-9F3E-AB4E4BE5A0C8}" destId="{34A1C86B-380B-8946-A7D9-318C7178D2B4}" srcOrd="0" destOrd="0" presId="urn:microsoft.com/office/officeart/2008/layout/RadialCluster"/>
    <dgm:cxn modelId="{10EF85E1-06C3-3A43-B714-52DD7226AD7C}" srcId="{AFBB05AA-B00F-7942-944F-AE8CA6A3C623}" destId="{D98B5C20-E098-694C-BF21-1ECF2915B5ED}" srcOrd="2" destOrd="0" parTransId="{CEFBE1CC-099A-F24C-92AA-FE35AB04CF4D}" sibTransId="{8A60C841-4F11-0842-A23C-44E9AD148597}"/>
    <dgm:cxn modelId="{5E784CD6-6E61-6B4C-A1B0-7E603736F58E}" type="presParOf" srcId="{B7574D95-F74D-FA49-A64F-B76754182F1F}" destId="{D37B14B5-FD6D-024D-AD33-4E0F624CF5D0}" srcOrd="0" destOrd="0" presId="urn:microsoft.com/office/officeart/2008/layout/RadialCluster"/>
    <dgm:cxn modelId="{467AB426-9BAB-DA4C-80B8-FFA927DE3DC7}" type="presParOf" srcId="{B7574D95-F74D-FA49-A64F-B76754182F1F}" destId="{79B9D354-1E2B-7F4E-8817-8E7AD72CA15D}" srcOrd="1" destOrd="0" presId="urn:microsoft.com/office/officeart/2008/layout/RadialCluster"/>
    <dgm:cxn modelId="{80717D5A-4865-774C-B3F5-B07F9F62E0F1}" type="presParOf" srcId="{79B9D354-1E2B-7F4E-8817-8E7AD72CA15D}" destId="{B37337EC-F7E1-C14B-8D69-1DE47B592ABE}" srcOrd="0" destOrd="0" presId="urn:microsoft.com/office/officeart/2008/layout/RadialCluster"/>
    <dgm:cxn modelId="{CC684505-0BA1-AC4A-9792-C383BB498A24}" type="presParOf" srcId="{79B9D354-1E2B-7F4E-8817-8E7AD72CA15D}" destId="{34A1C86B-380B-8946-A7D9-318C7178D2B4}" srcOrd="1" destOrd="0" presId="urn:microsoft.com/office/officeart/2008/layout/RadialCluster"/>
    <dgm:cxn modelId="{71F85A71-D251-E744-96BF-4AB361B1D24B}" type="presParOf" srcId="{79B9D354-1E2B-7F4E-8817-8E7AD72CA15D}" destId="{9DBE0817-C586-CB42-932F-C4F16146D573}" srcOrd="2" destOrd="0" presId="urn:microsoft.com/office/officeart/2008/layout/RadialCluster"/>
    <dgm:cxn modelId="{1047C3F0-D1D5-894E-A04A-6BA262E1C6F5}" type="presParOf" srcId="{79B9D354-1E2B-7F4E-8817-8E7AD72CA15D}" destId="{EFB7774B-8185-1644-9141-DBFC7B177724}" srcOrd="3" destOrd="0" presId="urn:microsoft.com/office/officeart/2008/layout/RadialCluster"/>
    <dgm:cxn modelId="{7058674C-1ACF-9444-9FFA-F7AE9107F237}" type="presParOf" srcId="{79B9D354-1E2B-7F4E-8817-8E7AD72CA15D}" destId="{62862DC8-A228-5342-A14E-3CB7C5FAD70A}" srcOrd="4" destOrd="0" presId="urn:microsoft.com/office/officeart/2008/layout/RadialCluster"/>
    <dgm:cxn modelId="{C8BE2F22-E905-1345-BDC6-970B5E701FE5}" type="presParOf" srcId="{79B9D354-1E2B-7F4E-8817-8E7AD72CA15D}" destId="{529BF845-11CD-4D41-B588-97A4CB9F5547}" srcOrd="5" destOrd="0" presId="urn:microsoft.com/office/officeart/2008/layout/RadialCluster"/>
    <dgm:cxn modelId="{A66D82AA-C96B-A040-A7AA-E176728CC9EB}" type="presParOf" srcId="{79B9D354-1E2B-7F4E-8817-8E7AD72CA15D}" destId="{25C79D8A-E005-CC41-8C9F-3DF08186CA03}" srcOrd="6" destOrd="0" presId="urn:microsoft.com/office/officeart/2008/layout/RadialCluster"/>
    <dgm:cxn modelId="{412A6B3F-DA7A-A34F-BB19-2E6CFCAD4A5D}" type="presParOf" srcId="{B7574D95-F74D-FA49-A64F-B76754182F1F}" destId="{8F5EC628-7EE7-8643-A56A-4563C94FADC0}" srcOrd="2" destOrd="0" presId="urn:microsoft.com/office/officeart/2008/layout/Radial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5EC628-7EE7-8643-A56A-4563C94FADC0}">
      <dsp:nvSpPr>
        <dsp:cNvPr id="0" name=""/>
        <dsp:cNvSpPr/>
      </dsp:nvSpPr>
      <dsp:spPr>
        <a:xfrm rot="5374174">
          <a:off x="5164434" y="1916928"/>
          <a:ext cx="478488" cy="0"/>
        </a:xfrm>
        <a:custGeom>
          <a:avLst/>
          <a:gdLst/>
          <a:ahLst/>
          <a:cxnLst/>
          <a:rect l="0" t="0" r="0" b="0"/>
          <a:pathLst>
            <a:path>
              <a:moveTo>
                <a:pt x="0" y="0"/>
              </a:moveTo>
              <a:lnTo>
                <a:pt x="478488" y="0"/>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37B14B5-FD6D-024D-AD33-4E0F624CF5D0}">
      <dsp:nvSpPr>
        <dsp:cNvPr id="0" name=""/>
        <dsp:cNvSpPr/>
      </dsp:nvSpPr>
      <dsp:spPr>
        <a:xfrm>
          <a:off x="4594136" y="74248"/>
          <a:ext cx="1603442" cy="1603442"/>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6360" tIns="86360" rIns="86360" bIns="86360" numCol="1" spcCol="1270" anchor="ctr" anchorCtr="0">
          <a:noAutofit/>
        </a:bodyPr>
        <a:lstStyle/>
        <a:p>
          <a:pPr marL="0" lvl="0" indent="0" algn="ctr" defTabSz="1511300">
            <a:lnSpc>
              <a:spcPct val="90000"/>
            </a:lnSpc>
            <a:spcBef>
              <a:spcPct val="0"/>
            </a:spcBef>
            <a:spcAft>
              <a:spcPct val="35000"/>
            </a:spcAft>
            <a:buNone/>
          </a:pPr>
          <a:r>
            <a:rPr lang="en-US" sz="3400" kern="1200" dirty="0"/>
            <a:t>Equity Market</a:t>
          </a:r>
        </a:p>
      </dsp:txBody>
      <dsp:txXfrm>
        <a:off x="4672410" y="152522"/>
        <a:ext cx="1446894" cy="1446894"/>
      </dsp:txXfrm>
    </dsp:sp>
    <dsp:sp modelId="{B37337EC-F7E1-C14B-8D69-1DE47B592ABE}">
      <dsp:nvSpPr>
        <dsp:cNvPr id="0" name=""/>
        <dsp:cNvSpPr/>
      </dsp:nvSpPr>
      <dsp:spPr>
        <a:xfrm>
          <a:off x="4872357" y="2156165"/>
          <a:ext cx="1074306" cy="1074306"/>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1280" tIns="81280" rIns="81280" bIns="81280" numCol="1" spcCol="1270" anchor="ctr" anchorCtr="0">
          <a:noAutofit/>
        </a:bodyPr>
        <a:lstStyle/>
        <a:p>
          <a:pPr marL="0" lvl="0" indent="0" algn="ctr" defTabSz="1422400">
            <a:lnSpc>
              <a:spcPct val="90000"/>
            </a:lnSpc>
            <a:spcBef>
              <a:spcPct val="0"/>
            </a:spcBef>
            <a:spcAft>
              <a:spcPct val="35000"/>
            </a:spcAft>
            <a:buNone/>
          </a:pPr>
          <a:r>
            <a:rPr lang="en-US" sz="3200" kern="1200" dirty="0"/>
            <a:t>Date</a:t>
          </a:r>
        </a:p>
      </dsp:txBody>
      <dsp:txXfrm>
        <a:off x="4924800" y="2208608"/>
        <a:ext cx="969420" cy="969420"/>
      </dsp:txXfrm>
    </dsp:sp>
    <dsp:sp modelId="{34A1C86B-380B-8946-A7D9-318C7178D2B4}">
      <dsp:nvSpPr>
        <dsp:cNvPr id="0" name=""/>
        <dsp:cNvSpPr/>
      </dsp:nvSpPr>
      <dsp:spPr>
        <a:xfrm rot="8619255">
          <a:off x="3474182" y="3547521"/>
          <a:ext cx="1548834" cy="0"/>
        </a:xfrm>
        <a:custGeom>
          <a:avLst/>
          <a:gdLst/>
          <a:ahLst/>
          <a:cxnLst/>
          <a:rect l="0" t="0" r="0" b="0"/>
          <a:pathLst>
            <a:path>
              <a:moveTo>
                <a:pt x="0" y="0"/>
              </a:moveTo>
              <a:lnTo>
                <a:pt x="1548834" y="0"/>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DBE0817-C586-CB42-932F-C4F16146D573}">
      <dsp:nvSpPr>
        <dsp:cNvPr id="0" name=""/>
        <dsp:cNvSpPr/>
      </dsp:nvSpPr>
      <dsp:spPr>
        <a:xfrm>
          <a:off x="2550534" y="3864570"/>
          <a:ext cx="1074306" cy="1074306"/>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48260" rIns="48260" bIns="48260" numCol="1" spcCol="1270" anchor="ctr" anchorCtr="0">
          <a:noAutofit/>
        </a:bodyPr>
        <a:lstStyle/>
        <a:p>
          <a:pPr marL="0" lvl="0" indent="0" algn="ctr" defTabSz="844550">
            <a:lnSpc>
              <a:spcPct val="90000"/>
            </a:lnSpc>
            <a:spcBef>
              <a:spcPct val="0"/>
            </a:spcBef>
            <a:spcAft>
              <a:spcPct val="35000"/>
            </a:spcAft>
            <a:buNone/>
          </a:pPr>
          <a:r>
            <a:rPr lang="en-US" sz="1900" kern="1200" dirty="0"/>
            <a:t>Political Climate</a:t>
          </a:r>
        </a:p>
      </dsp:txBody>
      <dsp:txXfrm>
        <a:off x="2602977" y="3917013"/>
        <a:ext cx="969420" cy="969420"/>
      </dsp:txXfrm>
    </dsp:sp>
    <dsp:sp modelId="{EFB7774B-8185-1644-9141-DBFC7B177724}">
      <dsp:nvSpPr>
        <dsp:cNvPr id="0" name=""/>
        <dsp:cNvSpPr/>
      </dsp:nvSpPr>
      <dsp:spPr>
        <a:xfrm rot="5382931">
          <a:off x="5090095" y="3554157"/>
          <a:ext cx="647378" cy="0"/>
        </a:xfrm>
        <a:custGeom>
          <a:avLst/>
          <a:gdLst/>
          <a:ahLst/>
          <a:cxnLst/>
          <a:rect l="0" t="0" r="0" b="0"/>
          <a:pathLst>
            <a:path>
              <a:moveTo>
                <a:pt x="0" y="0"/>
              </a:moveTo>
              <a:lnTo>
                <a:pt x="647378" y="0"/>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2862DC8-A228-5342-A14E-3CB7C5FAD70A}">
      <dsp:nvSpPr>
        <dsp:cNvPr id="0" name=""/>
        <dsp:cNvSpPr/>
      </dsp:nvSpPr>
      <dsp:spPr>
        <a:xfrm>
          <a:off x="4880906" y="3877842"/>
          <a:ext cx="1074306" cy="1074306"/>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48260" rIns="48260" bIns="48260" numCol="1" spcCol="1270" anchor="ctr" anchorCtr="0">
          <a:noAutofit/>
        </a:bodyPr>
        <a:lstStyle/>
        <a:p>
          <a:pPr marL="0" lvl="0" indent="0" algn="ctr" defTabSz="844550">
            <a:lnSpc>
              <a:spcPct val="90000"/>
            </a:lnSpc>
            <a:spcBef>
              <a:spcPct val="0"/>
            </a:spcBef>
            <a:spcAft>
              <a:spcPct val="35000"/>
            </a:spcAft>
            <a:buNone/>
          </a:pPr>
          <a:r>
            <a:rPr lang="en-US" sz="1900" kern="1200" dirty="0"/>
            <a:t>National Events</a:t>
          </a:r>
        </a:p>
      </dsp:txBody>
      <dsp:txXfrm>
        <a:off x="4933349" y="3930285"/>
        <a:ext cx="969420" cy="969420"/>
      </dsp:txXfrm>
    </dsp:sp>
    <dsp:sp modelId="{529BF845-11CD-4D41-B588-97A4CB9F5547}">
      <dsp:nvSpPr>
        <dsp:cNvPr id="0" name=""/>
        <dsp:cNvSpPr/>
      </dsp:nvSpPr>
      <dsp:spPr>
        <a:xfrm rot="2168059">
          <a:off x="5795948" y="3547521"/>
          <a:ext cx="1566987" cy="0"/>
        </a:xfrm>
        <a:custGeom>
          <a:avLst/>
          <a:gdLst/>
          <a:ahLst/>
          <a:cxnLst/>
          <a:rect l="0" t="0" r="0" b="0"/>
          <a:pathLst>
            <a:path>
              <a:moveTo>
                <a:pt x="0" y="0"/>
              </a:moveTo>
              <a:lnTo>
                <a:pt x="1566987" y="0"/>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5C79D8A-E005-CC41-8C9F-3DF08186CA03}">
      <dsp:nvSpPr>
        <dsp:cNvPr id="0" name=""/>
        <dsp:cNvSpPr/>
      </dsp:nvSpPr>
      <dsp:spPr>
        <a:xfrm>
          <a:off x="7212220" y="3864571"/>
          <a:ext cx="1074306" cy="1074306"/>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48260" rIns="48260" bIns="48260" numCol="1" spcCol="1270" anchor="ctr" anchorCtr="0">
          <a:noAutofit/>
        </a:bodyPr>
        <a:lstStyle/>
        <a:p>
          <a:pPr marL="0" lvl="0" indent="0" algn="ctr" defTabSz="844550">
            <a:lnSpc>
              <a:spcPct val="90000"/>
            </a:lnSpc>
            <a:spcBef>
              <a:spcPct val="0"/>
            </a:spcBef>
            <a:spcAft>
              <a:spcPct val="35000"/>
            </a:spcAft>
            <a:buNone/>
          </a:pPr>
          <a:r>
            <a:rPr lang="en-US" sz="1900" kern="1200" dirty="0"/>
            <a:t>Natural Disasters</a:t>
          </a:r>
        </a:p>
      </dsp:txBody>
      <dsp:txXfrm>
        <a:off x="7264663" y="3917014"/>
        <a:ext cx="969420" cy="969420"/>
      </dsp:txXfrm>
    </dsp:sp>
  </dsp:spTree>
</dsp:drawing>
</file>

<file path=ppt/diagrams/layout1.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55D30F-08CA-F947-9E33-FA70FD82FF0C}" type="datetimeFigureOut">
              <a:rPr lang="en-US" smtClean="0"/>
              <a:t>11/26/2018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58F96C-EECA-A145-A75D-16DF3B251606}" type="slidenum">
              <a:rPr lang="en-US" smtClean="0"/>
              <a:t>‹#›</a:t>
            </a:fld>
            <a:endParaRPr lang="en-US"/>
          </a:p>
        </p:txBody>
      </p:sp>
    </p:spTree>
    <p:extLst>
      <p:ext uri="{BB962C8B-B14F-4D97-AF65-F5344CB8AC3E}">
        <p14:creationId xmlns:p14="http://schemas.microsoft.com/office/powerpoint/2010/main" val="36623271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Today’s stock analysis tools lack the ability to expand overlooked relationships to external data sets outside of the market place. </a:t>
            </a:r>
          </a:p>
          <a:p>
            <a:pPr marL="0" indent="0">
              <a:buNone/>
            </a:pPr>
            <a:endParaRPr lang="en-US" dirty="0"/>
          </a:p>
          <a:p>
            <a:pPr marL="0" indent="0">
              <a:buNone/>
            </a:pPr>
            <a:r>
              <a:rPr lang="en-US" dirty="0"/>
              <a:t>The aggregation of political climates, major national events, natural disasters, and the emergence of social media data into an integrated relational model is key to a new equity market analysis approach. </a:t>
            </a:r>
          </a:p>
          <a:p>
            <a:endParaRPr lang="en-US" dirty="0"/>
          </a:p>
        </p:txBody>
      </p:sp>
      <p:sp>
        <p:nvSpPr>
          <p:cNvPr id="4" name="Slide Number Placeholder 3"/>
          <p:cNvSpPr>
            <a:spLocks noGrp="1"/>
          </p:cNvSpPr>
          <p:nvPr>
            <p:ph type="sldNum" sz="quarter" idx="5"/>
          </p:nvPr>
        </p:nvSpPr>
        <p:spPr/>
        <p:txBody>
          <a:bodyPr/>
          <a:lstStyle/>
          <a:p>
            <a:fld id="{2458F96C-EECA-A145-A75D-16DF3B251606}" type="slidenum">
              <a:rPr lang="en-US" smtClean="0"/>
              <a:t>4</a:t>
            </a:fld>
            <a:endParaRPr lang="en-US"/>
          </a:p>
        </p:txBody>
      </p:sp>
    </p:spTree>
    <p:extLst>
      <p:ext uri="{BB962C8B-B14F-4D97-AF65-F5344CB8AC3E}">
        <p14:creationId xmlns:p14="http://schemas.microsoft.com/office/powerpoint/2010/main" val="2183186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58F96C-EECA-A145-A75D-16DF3B251606}" type="slidenum">
              <a:rPr lang="en-US" smtClean="0"/>
              <a:t>5</a:t>
            </a:fld>
            <a:endParaRPr lang="en-US"/>
          </a:p>
        </p:txBody>
      </p:sp>
    </p:spTree>
    <p:extLst>
      <p:ext uri="{BB962C8B-B14F-4D97-AF65-F5344CB8AC3E}">
        <p14:creationId xmlns:p14="http://schemas.microsoft.com/office/powerpoint/2010/main" val="40755270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58F96C-EECA-A145-A75D-16DF3B251606}" type="slidenum">
              <a:rPr lang="en-US" smtClean="0"/>
              <a:t>6</a:t>
            </a:fld>
            <a:endParaRPr lang="en-US"/>
          </a:p>
        </p:txBody>
      </p:sp>
    </p:spTree>
    <p:extLst>
      <p:ext uri="{BB962C8B-B14F-4D97-AF65-F5344CB8AC3E}">
        <p14:creationId xmlns:p14="http://schemas.microsoft.com/office/powerpoint/2010/main" val="7269562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58F96C-EECA-A145-A75D-16DF3B251606}" type="slidenum">
              <a:rPr lang="en-US" smtClean="0"/>
              <a:t>7</a:t>
            </a:fld>
            <a:endParaRPr lang="en-US"/>
          </a:p>
        </p:txBody>
      </p:sp>
    </p:spTree>
    <p:extLst>
      <p:ext uri="{BB962C8B-B14F-4D97-AF65-F5344CB8AC3E}">
        <p14:creationId xmlns:p14="http://schemas.microsoft.com/office/powerpoint/2010/main" val="37379505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58F96C-EECA-A145-A75D-16DF3B251606}" type="slidenum">
              <a:rPr lang="en-US" smtClean="0"/>
              <a:t>8</a:t>
            </a:fld>
            <a:endParaRPr lang="en-US"/>
          </a:p>
        </p:txBody>
      </p:sp>
    </p:spTree>
    <p:extLst>
      <p:ext uri="{BB962C8B-B14F-4D97-AF65-F5344CB8AC3E}">
        <p14:creationId xmlns:p14="http://schemas.microsoft.com/office/powerpoint/2010/main" val="15133011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58F96C-EECA-A145-A75D-16DF3B251606}" type="slidenum">
              <a:rPr lang="en-US" smtClean="0"/>
              <a:t>14</a:t>
            </a:fld>
            <a:endParaRPr lang="en-US"/>
          </a:p>
        </p:txBody>
      </p:sp>
    </p:spTree>
    <p:extLst>
      <p:ext uri="{BB962C8B-B14F-4D97-AF65-F5344CB8AC3E}">
        <p14:creationId xmlns:p14="http://schemas.microsoft.com/office/powerpoint/2010/main" val="9377246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58F96C-EECA-A145-A75D-16DF3B251606}" type="slidenum">
              <a:rPr lang="en-US" smtClean="0"/>
              <a:t>16</a:t>
            </a:fld>
            <a:endParaRPr lang="en-US"/>
          </a:p>
        </p:txBody>
      </p:sp>
    </p:spTree>
    <p:extLst>
      <p:ext uri="{BB962C8B-B14F-4D97-AF65-F5344CB8AC3E}">
        <p14:creationId xmlns:p14="http://schemas.microsoft.com/office/powerpoint/2010/main" val="35210016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58F96C-EECA-A145-A75D-16DF3B251606}" type="slidenum">
              <a:rPr lang="en-US" smtClean="0"/>
              <a:t>17</a:t>
            </a:fld>
            <a:endParaRPr lang="en-US"/>
          </a:p>
        </p:txBody>
      </p:sp>
    </p:spTree>
    <p:extLst>
      <p:ext uri="{BB962C8B-B14F-4D97-AF65-F5344CB8AC3E}">
        <p14:creationId xmlns:p14="http://schemas.microsoft.com/office/powerpoint/2010/main" val="27162397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58F96C-EECA-A145-A75D-16DF3B251606}" type="slidenum">
              <a:rPr lang="en-US" smtClean="0"/>
              <a:t>20</a:t>
            </a:fld>
            <a:endParaRPr lang="en-US"/>
          </a:p>
        </p:txBody>
      </p:sp>
    </p:spTree>
    <p:extLst>
      <p:ext uri="{BB962C8B-B14F-4D97-AF65-F5344CB8AC3E}">
        <p14:creationId xmlns:p14="http://schemas.microsoft.com/office/powerpoint/2010/main" val="8092205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11/26/2018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11/26/2018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11/26/2018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11/26/2018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11/26/2018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11/26/2018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11/26/2018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en.wikipedia.org/wiki/List_of_Presidents_of_the_United_State" TargetMode="External"/><Relationship Id="rId2" Type="http://schemas.openxmlformats.org/officeDocument/2006/relationships/image" Target="../media/image2.png"/><Relationship Id="rId1" Type="http://schemas.openxmlformats.org/officeDocument/2006/relationships/slideLayout" Target="../slideLayouts/slideLayout8.xml"/><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hyperlink" Target="https://en.wikipedia.org/wiki/Timeline_of_United_States_history" TargetMode="External"/><Relationship Id="rId2" Type="http://schemas.openxmlformats.org/officeDocument/2006/relationships/image" Target="../media/image2.png"/><Relationship Id="rId1" Type="http://schemas.openxmlformats.org/officeDocument/2006/relationships/slideLayout" Target="../slideLayouts/slideLayout8.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hyperlink" Target="https://en.wikipedia.org/wiki/List_of_natural_disasters_in_the_United_States" TargetMode="External"/><Relationship Id="rId2" Type="http://schemas.openxmlformats.org/officeDocument/2006/relationships/image" Target="../media/image2.png"/><Relationship Id="rId1" Type="http://schemas.openxmlformats.org/officeDocument/2006/relationships/slideLayout" Target="../slideLayouts/slideLayout8.xml"/><Relationship Id="rId5"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hyperlink" Target="https://finance.yahoo.com/" TargetMode="External"/><Relationship Id="rId2" Type="http://schemas.openxmlformats.org/officeDocument/2006/relationships/image" Target="../media/image2.png"/><Relationship Id="rId1" Type="http://schemas.openxmlformats.org/officeDocument/2006/relationships/slideLayout" Target="../slideLayouts/slideLayout8.xml"/><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4.xml"/><Relationship Id="rId5" Type="http://schemas.openxmlformats.org/officeDocument/2006/relationships/image" Target="../media/image15.pn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8.xml"/><Relationship Id="rId4" Type="http://schemas.openxmlformats.org/officeDocument/2006/relationships/hyperlink" Target="https://rapidbi.com/rapidbi-daily-business-cartoon-149/"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en.wikipedia.org/wiki/Timeline_of_United_States_history" TargetMode="External"/><Relationship Id="rId2" Type="http://schemas.openxmlformats.org/officeDocument/2006/relationships/hyperlink" Target="https://en.wikipedia.org/wiki/List_of_Presidents_of_the_United_State" TargetMode="External"/><Relationship Id="rId1" Type="http://schemas.openxmlformats.org/officeDocument/2006/relationships/slideLayout" Target="../slideLayouts/slideLayout8.xml"/><Relationship Id="rId5" Type="http://schemas.openxmlformats.org/officeDocument/2006/relationships/hyperlink" Target="https://finance.yahoo.com/" TargetMode="External"/><Relationship Id="rId4" Type="http://schemas.openxmlformats.org/officeDocument/2006/relationships/hyperlink" Target="https://en.wikipedia.org/wiki/List_of_natural_disasters_in_the_United_State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E148D-1656-F24D-8311-548903A6CFF9}"/>
              </a:ext>
            </a:extLst>
          </p:cNvPr>
          <p:cNvSpPr>
            <a:spLocks noGrp="1"/>
          </p:cNvSpPr>
          <p:nvPr>
            <p:ph type="ctrTitle"/>
          </p:nvPr>
        </p:nvSpPr>
        <p:spPr/>
        <p:txBody>
          <a:bodyPr/>
          <a:lstStyle/>
          <a:p>
            <a:r>
              <a:rPr lang="en-US" dirty="0"/>
              <a:t>AGGREGATION OF MULTIPLE DATA SOURCES FOR INTEGRATED EQUITY MARKET ANALYSIS</a:t>
            </a:r>
          </a:p>
        </p:txBody>
      </p:sp>
      <p:sp>
        <p:nvSpPr>
          <p:cNvPr id="3" name="Subtitle 2">
            <a:extLst>
              <a:ext uri="{FF2B5EF4-FFF2-40B4-BE49-F238E27FC236}">
                <a16:creationId xmlns:a16="http://schemas.microsoft.com/office/drawing/2014/main" id="{F2DE8647-7BD6-2447-972E-6763BF15336D}"/>
              </a:ext>
            </a:extLst>
          </p:cNvPr>
          <p:cNvSpPr>
            <a:spLocks noGrp="1"/>
          </p:cNvSpPr>
          <p:nvPr>
            <p:ph type="subTitle" idx="1"/>
          </p:nvPr>
        </p:nvSpPr>
        <p:spPr/>
        <p:txBody>
          <a:bodyPr>
            <a:normAutofit fontScale="92500" lnSpcReduction="20000"/>
          </a:bodyPr>
          <a:lstStyle/>
          <a:p>
            <a:r>
              <a:rPr lang="en-US" dirty="0"/>
              <a:t>Southern Methodist university</a:t>
            </a:r>
          </a:p>
          <a:p>
            <a:r>
              <a:rPr lang="en-US" dirty="0"/>
              <a:t>Master of science in data science Program</a:t>
            </a:r>
          </a:p>
          <a:p>
            <a:r>
              <a:rPr lang="en-US" dirty="0"/>
              <a:t>MSDS 7330 File Organization and Database Management-group Project</a:t>
            </a:r>
          </a:p>
          <a:p>
            <a:r>
              <a:rPr lang="en-US" dirty="0"/>
              <a:t>Daniel Serna, Peter flaming, </a:t>
            </a:r>
            <a:r>
              <a:rPr lang="en-US" dirty="0" err="1"/>
              <a:t>brandon</a:t>
            </a:r>
            <a:r>
              <a:rPr lang="en-US" dirty="0"/>
              <a:t> de la </a:t>
            </a:r>
            <a:r>
              <a:rPr lang="en-US" dirty="0" err="1"/>
              <a:t>houssaye</a:t>
            </a:r>
            <a:r>
              <a:rPr lang="en-US" dirty="0"/>
              <a:t>, </a:t>
            </a:r>
            <a:r>
              <a:rPr lang="en-US" dirty="0" err="1"/>
              <a:t>james</a:t>
            </a:r>
            <a:r>
              <a:rPr lang="en-US" dirty="0"/>
              <a:t> </a:t>
            </a:r>
            <a:r>
              <a:rPr lang="en-US" dirty="0" err="1"/>
              <a:t>vasquez</a:t>
            </a:r>
            <a:endParaRPr lang="en-US" dirty="0"/>
          </a:p>
          <a:p>
            <a:endParaRPr lang="en-US" dirty="0"/>
          </a:p>
        </p:txBody>
      </p:sp>
    </p:spTree>
    <p:extLst>
      <p:ext uri="{BB962C8B-B14F-4D97-AF65-F5344CB8AC3E}">
        <p14:creationId xmlns:p14="http://schemas.microsoft.com/office/powerpoint/2010/main" val="8496272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2">
            <a:extLst>
              <a:ext uri="{FF2B5EF4-FFF2-40B4-BE49-F238E27FC236}">
                <a16:creationId xmlns:a16="http://schemas.microsoft.com/office/drawing/2014/main" id="{5FF7B57D-FF7B-48B3-9F60-9BCEEECF9E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3" name="Group 12">
            <a:extLst>
              <a:ext uri="{FF2B5EF4-FFF2-40B4-BE49-F238E27FC236}">
                <a16:creationId xmlns:a16="http://schemas.microsoft.com/office/drawing/2014/main" id="{EB95AFDF-FA7D-4311-9C65-6D507D92F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4" name="Group 13">
              <a:extLst>
                <a:ext uri="{FF2B5EF4-FFF2-40B4-BE49-F238E27FC236}">
                  <a16:creationId xmlns:a16="http://schemas.microsoft.com/office/drawing/2014/main" id="{9A5CCD98-20C1-4404-B788-FDA92F8A440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6" name="Rectangle 5">
                <a:extLst>
                  <a:ext uri="{FF2B5EF4-FFF2-40B4-BE49-F238E27FC236}">
                    <a16:creationId xmlns:a16="http://schemas.microsoft.com/office/drawing/2014/main" id="{C1424C76-B5C3-468E-86FA-8D9B269053D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7" name="Freeform 6">
                <a:extLst>
                  <a:ext uri="{FF2B5EF4-FFF2-40B4-BE49-F238E27FC236}">
                    <a16:creationId xmlns:a16="http://schemas.microsoft.com/office/drawing/2014/main" id="{B3922267-72C9-403B-A6DE-7D0A43D554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7">
                <a:extLst>
                  <a:ext uri="{FF2B5EF4-FFF2-40B4-BE49-F238E27FC236}">
                    <a16:creationId xmlns:a16="http://schemas.microsoft.com/office/drawing/2014/main" id="{7276DB68-2E8D-4723-852B-7476DD38FE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8">
                <a:extLst>
                  <a:ext uri="{FF2B5EF4-FFF2-40B4-BE49-F238E27FC236}">
                    <a16:creationId xmlns:a16="http://schemas.microsoft.com/office/drawing/2014/main" id="{0A155711-4993-4D1E-89EA-A397C164F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9">
                <a:extLst>
                  <a:ext uri="{FF2B5EF4-FFF2-40B4-BE49-F238E27FC236}">
                    <a16:creationId xmlns:a16="http://schemas.microsoft.com/office/drawing/2014/main" id="{2AB42136-2551-4CAA-857F-65FA3247B4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10">
                <a:extLst>
                  <a:ext uri="{FF2B5EF4-FFF2-40B4-BE49-F238E27FC236}">
                    <a16:creationId xmlns:a16="http://schemas.microsoft.com/office/drawing/2014/main" id="{7C2ADEA1-EA3E-4C0E-A28E-460092F7FF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11">
                <a:extLst>
                  <a:ext uri="{FF2B5EF4-FFF2-40B4-BE49-F238E27FC236}">
                    <a16:creationId xmlns:a16="http://schemas.microsoft.com/office/drawing/2014/main" id="{B04584B3-081C-4286-A840-AB5B16B10A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12">
                <a:extLst>
                  <a:ext uri="{FF2B5EF4-FFF2-40B4-BE49-F238E27FC236}">
                    <a16:creationId xmlns:a16="http://schemas.microsoft.com/office/drawing/2014/main" id="{3AB388FD-C246-4936-A041-E0413A1329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13">
                <a:extLst>
                  <a:ext uri="{FF2B5EF4-FFF2-40B4-BE49-F238E27FC236}">
                    <a16:creationId xmlns:a16="http://schemas.microsoft.com/office/drawing/2014/main" id="{57692343-2D12-4F57-836C-945D407B6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14">
                <a:extLst>
                  <a:ext uri="{FF2B5EF4-FFF2-40B4-BE49-F238E27FC236}">
                    <a16:creationId xmlns:a16="http://schemas.microsoft.com/office/drawing/2014/main" id="{062EE710-0210-4840-8698-E0DF1C6170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15">
                <a:extLst>
                  <a:ext uri="{FF2B5EF4-FFF2-40B4-BE49-F238E27FC236}">
                    <a16:creationId xmlns:a16="http://schemas.microsoft.com/office/drawing/2014/main" id="{161892F4-6071-40CD-8E18-CDEE0C91B5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Line 16">
                <a:extLst>
                  <a:ext uri="{FF2B5EF4-FFF2-40B4-BE49-F238E27FC236}">
                    <a16:creationId xmlns:a16="http://schemas.microsoft.com/office/drawing/2014/main" id="{3E6BBE44-8D88-407D-B1C6-10C89DD6173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8" name="Freeform 17">
                <a:extLst>
                  <a:ext uri="{FF2B5EF4-FFF2-40B4-BE49-F238E27FC236}">
                    <a16:creationId xmlns:a16="http://schemas.microsoft.com/office/drawing/2014/main" id="{1E90AE6E-328E-4730-825C-B5130F5CF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18">
                <a:extLst>
                  <a:ext uri="{FF2B5EF4-FFF2-40B4-BE49-F238E27FC236}">
                    <a16:creationId xmlns:a16="http://schemas.microsoft.com/office/drawing/2014/main" id="{24EC969F-6E4A-4163-ABDA-4674429A3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19">
                <a:extLst>
                  <a:ext uri="{FF2B5EF4-FFF2-40B4-BE49-F238E27FC236}">
                    <a16:creationId xmlns:a16="http://schemas.microsoft.com/office/drawing/2014/main" id="{1B735C94-B049-42C6-9DEF-5DB70D58CE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20">
                <a:extLst>
                  <a:ext uri="{FF2B5EF4-FFF2-40B4-BE49-F238E27FC236}">
                    <a16:creationId xmlns:a16="http://schemas.microsoft.com/office/drawing/2014/main" id="{051C02E6-1954-478B-AEAE-BF8F36BE94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Rectangle 21">
                <a:extLst>
                  <a:ext uri="{FF2B5EF4-FFF2-40B4-BE49-F238E27FC236}">
                    <a16:creationId xmlns:a16="http://schemas.microsoft.com/office/drawing/2014/main" id="{6710B1C0-310A-48D0-B824-459D9AFC2FB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43" name="Freeform 22">
                <a:extLst>
                  <a:ext uri="{FF2B5EF4-FFF2-40B4-BE49-F238E27FC236}">
                    <a16:creationId xmlns:a16="http://schemas.microsoft.com/office/drawing/2014/main" id="{1204A606-D9A6-4DC6-9F0E-D516EA1EB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23">
                <a:extLst>
                  <a:ext uri="{FF2B5EF4-FFF2-40B4-BE49-F238E27FC236}">
                    <a16:creationId xmlns:a16="http://schemas.microsoft.com/office/drawing/2014/main" id="{EE569555-0243-4979-A537-C9B4AFD5F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24">
                <a:extLst>
                  <a:ext uri="{FF2B5EF4-FFF2-40B4-BE49-F238E27FC236}">
                    <a16:creationId xmlns:a16="http://schemas.microsoft.com/office/drawing/2014/main" id="{D52A977D-4993-48AF-A792-F2DE096391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25">
                <a:extLst>
                  <a:ext uri="{FF2B5EF4-FFF2-40B4-BE49-F238E27FC236}">
                    <a16:creationId xmlns:a16="http://schemas.microsoft.com/office/drawing/2014/main" id="{93CFF2DC-E52E-4D99-97D5-B0D7B792E5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26">
                <a:extLst>
                  <a:ext uri="{FF2B5EF4-FFF2-40B4-BE49-F238E27FC236}">
                    <a16:creationId xmlns:a16="http://schemas.microsoft.com/office/drawing/2014/main" id="{5E175372-AF09-42A7-B3D0-226C834891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27">
                <a:extLst>
                  <a:ext uri="{FF2B5EF4-FFF2-40B4-BE49-F238E27FC236}">
                    <a16:creationId xmlns:a16="http://schemas.microsoft.com/office/drawing/2014/main" id="{ABF20BA9-F4B2-49EA-A573-578B18977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28">
                <a:extLst>
                  <a:ext uri="{FF2B5EF4-FFF2-40B4-BE49-F238E27FC236}">
                    <a16:creationId xmlns:a16="http://schemas.microsoft.com/office/drawing/2014/main" id="{AA3A7A4B-C811-4E23-8BFD-5823A032DA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29">
                <a:extLst>
                  <a:ext uri="{FF2B5EF4-FFF2-40B4-BE49-F238E27FC236}">
                    <a16:creationId xmlns:a16="http://schemas.microsoft.com/office/drawing/2014/main" id="{47537781-F057-4B97-AD8F-12FE9BE59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Freeform 30">
                <a:extLst>
                  <a:ext uri="{FF2B5EF4-FFF2-40B4-BE49-F238E27FC236}">
                    <a16:creationId xmlns:a16="http://schemas.microsoft.com/office/drawing/2014/main" id="{078883C7-EB52-4BB7-A9A7-F8C046A833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2" name="Freeform 31">
                <a:extLst>
                  <a:ext uri="{FF2B5EF4-FFF2-40B4-BE49-F238E27FC236}">
                    <a16:creationId xmlns:a16="http://schemas.microsoft.com/office/drawing/2014/main" id="{63CCBBF8-5972-4ED3-AB5B-46DC425B1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grpSp>
          <p:nvGrpSpPr>
            <p:cNvPr id="15" name="Group 14">
              <a:extLst>
                <a:ext uri="{FF2B5EF4-FFF2-40B4-BE49-F238E27FC236}">
                  <a16:creationId xmlns:a16="http://schemas.microsoft.com/office/drawing/2014/main" id="{A8C19883-37FB-437C-A3AA-89AA6239D3A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6" name="Freeform 32">
                <a:extLst>
                  <a:ext uri="{FF2B5EF4-FFF2-40B4-BE49-F238E27FC236}">
                    <a16:creationId xmlns:a16="http://schemas.microsoft.com/office/drawing/2014/main" id="{AF1753DD-4CEF-45EC-B952-90EA8895D7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33">
                <a:extLst>
                  <a:ext uri="{FF2B5EF4-FFF2-40B4-BE49-F238E27FC236}">
                    <a16:creationId xmlns:a16="http://schemas.microsoft.com/office/drawing/2014/main" id="{5B9356DB-C1BE-4D76-8FA7-4FBAA12D1D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34">
                <a:extLst>
                  <a:ext uri="{FF2B5EF4-FFF2-40B4-BE49-F238E27FC236}">
                    <a16:creationId xmlns:a16="http://schemas.microsoft.com/office/drawing/2014/main" id="{C4F59561-572D-42BA-A6FD-F3AFA1A394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35">
                <a:extLst>
                  <a:ext uri="{FF2B5EF4-FFF2-40B4-BE49-F238E27FC236}">
                    <a16:creationId xmlns:a16="http://schemas.microsoft.com/office/drawing/2014/main" id="{BB7A51A1-D509-4494-BAE2-1B96CAD4D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36">
                <a:extLst>
                  <a:ext uri="{FF2B5EF4-FFF2-40B4-BE49-F238E27FC236}">
                    <a16:creationId xmlns:a16="http://schemas.microsoft.com/office/drawing/2014/main" id="{D3FE0B5A-55DE-4E56-8E9B-B92D1DB9A8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37">
                <a:extLst>
                  <a:ext uri="{FF2B5EF4-FFF2-40B4-BE49-F238E27FC236}">
                    <a16:creationId xmlns:a16="http://schemas.microsoft.com/office/drawing/2014/main" id="{F125661C-3A0E-4B6E-B2AB-1B08C89251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38">
                <a:extLst>
                  <a:ext uri="{FF2B5EF4-FFF2-40B4-BE49-F238E27FC236}">
                    <a16:creationId xmlns:a16="http://schemas.microsoft.com/office/drawing/2014/main" id="{39304006-EE77-438A-A0D1-537322356C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39">
                <a:extLst>
                  <a:ext uri="{FF2B5EF4-FFF2-40B4-BE49-F238E27FC236}">
                    <a16:creationId xmlns:a16="http://schemas.microsoft.com/office/drawing/2014/main" id="{C6031DEB-4109-4049-82CF-DD06483A2C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40">
                <a:extLst>
                  <a:ext uri="{FF2B5EF4-FFF2-40B4-BE49-F238E27FC236}">
                    <a16:creationId xmlns:a16="http://schemas.microsoft.com/office/drawing/2014/main" id="{65FC2657-18D6-4490-88D6-32E6B1C6FB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Rectangle 41">
                <a:extLst>
                  <a:ext uri="{FF2B5EF4-FFF2-40B4-BE49-F238E27FC236}">
                    <a16:creationId xmlns:a16="http://schemas.microsoft.com/office/drawing/2014/main" id="{20BEA03B-3EAD-4FA2-BC9D-25A14D635CF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grpSp>
      <p:sp useBgFill="1">
        <p:nvSpPr>
          <p:cNvPr id="54" name="Rectangle 53">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6"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58" name="Rectangle 57">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60"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C22904C9-935F-B447-9CE6-A6D17AA1B2F8}"/>
              </a:ext>
            </a:extLst>
          </p:cNvPr>
          <p:cNvSpPr>
            <a:spLocks noGrp="1"/>
          </p:cNvSpPr>
          <p:nvPr>
            <p:ph type="title"/>
          </p:nvPr>
        </p:nvSpPr>
        <p:spPr>
          <a:xfrm>
            <a:off x="855266" y="618518"/>
            <a:ext cx="2851417" cy="1478570"/>
          </a:xfrm>
        </p:spPr>
        <p:txBody>
          <a:bodyPr vert="horz" lIns="91440" tIns="45720" rIns="91440" bIns="45720" rtlCol="0" anchor="ctr">
            <a:normAutofit/>
          </a:bodyPr>
          <a:lstStyle/>
          <a:p>
            <a:r>
              <a:rPr lang="en-US">
                <a:solidFill>
                  <a:srgbClr val="FFFFFF"/>
                </a:solidFill>
              </a:rPr>
              <a:t>Data sets: Political climate data</a:t>
            </a:r>
          </a:p>
        </p:txBody>
      </p:sp>
      <p:sp>
        <p:nvSpPr>
          <p:cNvPr id="4" name="Text Placeholder 3">
            <a:extLst>
              <a:ext uri="{FF2B5EF4-FFF2-40B4-BE49-F238E27FC236}">
                <a16:creationId xmlns:a16="http://schemas.microsoft.com/office/drawing/2014/main" id="{4859B51A-EA34-1F40-8C0E-95869CD5DB53}"/>
              </a:ext>
            </a:extLst>
          </p:cNvPr>
          <p:cNvSpPr>
            <a:spLocks noGrp="1"/>
          </p:cNvSpPr>
          <p:nvPr>
            <p:ph type="body" sz="half" idx="2"/>
          </p:nvPr>
        </p:nvSpPr>
        <p:spPr>
          <a:xfrm>
            <a:off x="844620" y="2249487"/>
            <a:ext cx="2862444" cy="3957302"/>
          </a:xfrm>
        </p:spPr>
        <p:txBody>
          <a:bodyPr vert="horz" lIns="91440" tIns="45720" rIns="91440" bIns="45720" rtlCol="0">
            <a:normAutofit/>
          </a:bodyPr>
          <a:lstStyle/>
          <a:p>
            <a:pPr marL="285750" indent="-228600">
              <a:buFont typeface="Arial" panose="020B0604020202020204" pitchFamily="34" charset="0"/>
              <a:buChar char="•"/>
            </a:pPr>
            <a:r>
              <a:rPr lang="en-US" sz="1400" dirty="0">
                <a:solidFill>
                  <a:srgbClr val="FFFFFF"/>
                </a:solidFill>
              </a:rPr>
              <a:t>Political Climate Data</a:t>
            </a:r>
          </a:p>
          <a:p>
            <a:pPr marL="228600" lvl="1"/>
            <a:r>
              <a:rPr lang="en-US" u="sng" dirty="0">
                <a:solidFill>
                  <a:srgbClr val="FFFFFF"/>
                </a:solidFill>
                <a:hlinkClick r:id="rId3"/>
              </a:rPr>
              <a:t>https://en.wikipedia.org/wiki/List_of_Presidents_of_the_United_State</a:t>
            </a:r>
            <a:r>
              <a:rPr lang="en-US" dirty="0">
                <a:solidFill>
                  <a:srgbClr val="FFFFFF"/>
                </a:solidFill>
              </a:rPr>
              <a:t>  </a:t>
            </a:r>
          </a:p>
        </p:txBody>
      </p:sp>
      <p:grpSp>
        <p:nvGrpSpPr>
          <p:cNvPr id="62" name="Group 61">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63"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64"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5"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6"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7"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8"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9"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0"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1"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2"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3"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4"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75"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6"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7"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8"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9"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80"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1"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2"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3"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4"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5"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6"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7"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8"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9"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pic>
        <p:nvPicPr>
          <p:cNvPr id="6" name="Content Placeholder 5" descr="A screenshot of a social media post&#10;&#10;Description automatically generated">
            <a:extLst>
              <a:ext uri="{FF2B5EF4-FFF2-40B4-BE49-F238E27FC236}">
                <a16:creationId xmlns:a16="http://schemas.microsoft.com/office/drawing/2014/main" id="{0A844342-13F8-A84A-B186-94B3E0AC3126}"/>
              </a:ext>
            </a:extLst>
          </p:cNvPr>
          <p:cNvPicPr>
            <a:picLocks noGrp="1" noChangeAspect="1"/>
          </p:cNvPicPr>
          <p:nvPr>
            <p:ph idx="1"/>
          </p:nvPr>
        </p:nvPicPr>
        <p:blipFill>
          <a:blip r:embed="rId4"/>
          <a:stretch>
            <a:fillRect/>
          </a:stretch>
        </p:blipFill>
        <p:spPr>
          <a:xfrm>
            <a:off x="4206504" y="180652"/>
            <a:ext cx="7856908" cy="1748161"/>
          </a:xfrm>
          <a:prstGeom prst="rect">
            <a:avLst/>
          </a:prstGeom>
        </p:spPr>
      </p:pic>
      <p:pic>
        <p:nvPicPr>
          <p:cNvPr id="5" name="Picture 4">
            <a:extLst>
              <a:ext uri="{FF2B5EF4-FFF2-40B4-BE49-F238E27FC236}">
                <a16:creationId xmlns:a16="http://schemas.microsoft.com/office/drawing/2014/main" id="{24B66F85-D7FA-47F3-A5E5-EB653BB4E47C}"/>
              </a:ext>
            </a:extLst>
          </p:cNvPr>
          <p:cNvPicPr>
            <a:picLocks noChangeAspect="1"/>
          </p:cNvPicPr>
          <p:nvPr/>
        </p:nvPicPr>
        <p:blipFill>
          <a:blip r:embed="rId5"/>
          <a:stretch>
            <a:fillRect/>
          </a:stretch>
        </p:blipFill>
        <p:spPr>
          <a:xfrm>
            <a:off x="4793304" y="2104702"/>
            <a:ext cx="6540032" cy="2108641"/>
          </a:xfrm>
          <a:prstGeom prst="rect">
            <a:avLst/>
          </a:prstGeom>
        </p:spPr>
      </p:pic>
    </p:spTree>
    <p:extLst>
      <p:ext uri="{BB962C8B-B14F-4D97-AF65-F5344CB8AC3E}">
        <p14:creationId xmlns:p14="http://schemas.microsoft.com/office/powerpoint/2010/main" val="3657588379"/>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2">
            <a:extLst>
              <a:ext uri="{FF2B5EF4-FFF2-40B4-BE49-F238E27FC236}">
                <a16:creationId xmlns:a16="http://schemas.microsoft.com/office/drawing/2014/main" id="{5FF7B57D-FF7B-48B3-9F60-9BCEEECF9E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3" name="Group 12">
            <a:extLst>
              <a:ext uri="{FF2B5EF4-FFF2-40B4-BE49-F238E27FC236}">
                <a16:creationId xmlns:a16="http://schemas.microsoft.com/office/drawing/2014/main" id="{EB95AFDF-FA7D-4311-9C65-6D507D92F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4" name="Group 13">
              <a:extLst>
                <a:ext uri="{FF2B5EF4-FFF2-40B4-BE49-F238E27FC236}">
                  <a16:creationId xmlns:a16="http://schemas.microsoft.com/office/drawing/2014/main" id="{9A5CCD98-20C1-4404-B788-FDA92F8A440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6" name="Rectangle 5">
                <a:extLst>
                  <a:ext uri="{FF2B5EF4-FFF2-40B4-BE49-F238E27FC236}">
                    <a16:creationId xmlns:a16="http://schemas.microsoft.com/office/drawing/2014/main" id="{C1424C76-B5C3-468E-86FA-8D9B269053D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7" name="Freeform 6">
                <a:extLst>
                  <a:ext uri="{FF2B5EF4-FFF2-40B4-BE49-F238E27FC236}">
                    <a16:creationId xmlns:a16="http://schemas.microsoft.com/office/drawing/2014/main" id="{B3922267-72C9-403B-A6DE-7D0A43D554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7">
                <a:extLst>
                  <a:ext uri="{FF2B5EF4-FFF2-40B4-BE49-F238E27FC236}">
                    <a16:creationId xmlns:a16="http://schemas.microsoft.com/office/drawing/2014/main" id="{7276DB68-2E8D-4723-852B-7476DD38FE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8">
                <a:extLst>
                  <a:ext uri="{FF2B5EF4-FFF2-40B4-BE49-F238E27FC236}">
                    <a16:creationId xmlns:a16="http://schemas.microsoft.com/office/drawing/2014/main" id="{0A155711-4993-4D1E-89EA-A397C164F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9">
                <a:extLst>
                  <a:ext uri="{FF2B5EF4-FFF2-40B4-BE49-F238E27FC236}">
                    <a16:creationId xmlns:a16="http://schemas.microsoft.com/office/drawing/2014/main" id="{2AB42136-2551-4CAA-857F-65FA3247B4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10">
                <a:extLst>
                  <a:ext uri="{FF2B5EF4-FFF2-40B4-BE49-F238E27FC236}">
                    <a16:creationId xmlns:a16="http://schemas.microsoft.com/office/drawing/2014/main" id="{7C2ADEA1-EA3E-4C0E-A28E-460092F7FF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11">
                <a:extLst>
                  <a:ext uri="{FF2B5EF4-FFF2-40B4-BE49-F238E27FC236}">
                    <a16:creationId xmlns:a16="http://schemas.microsoft.com/office/drawing/2014/main" id="{B04584B3-081C-4286-A840-AB5B16B10A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12">
                <a:extLst>
                  <a:ext uri="{FF2B5EF4-FFF2-40B4-BE49-F238E27FC236}">
                    <a16:creationId xmlns:a16="http://schemas.microsoft.com/office/drawing/2014/main" id="{3AB388FD-C246-4936-A041-E0413A1329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13">
                <a:extLst>
                  <a:ext uri="{FF2B5EF4-FFF2-40B4-BE49-F238E27FC236}">
                    <a16:creationId xmlns:a16="http://schemas.microsoft.com/office/drawing/2014/main" id="{57692343-2D12-4F57-836C-945D407B6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14">
                <a:extLst>
                  <a:ext uri="{FF2B5EF4-FFF2-40B4-BE49-F238E27FC236}">
                    <a16:creationId xmlns:a16="http://schemas.microsoft.com/office/drawing/2014/main" id="{062EE710-0210-4840-8698-E0DF1C6170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15">
                <a:extLst>
                  <a:ext uri="{FF2B5EF4-FFF2-40B4-BE49-F238E27FC236}">
                    <a16:creationId xmlns:a16="http://schemas.microsoft.com/office/drawing/2014/main" id="{161892F4-6071-40CD-8E18-CDEE0C91B5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Line 16">
                <a:extLst>
                  <a:ext uri="{FF2B5EF4-FFF2-40B4-BE49-F238E27FC236}">
                    <a16:creationId xmlns:a16="http://schemas.microsoft.com/office/drawing/2014/main" id="{3E6BBE44-8D88-407D-B1C6-10C89DD6173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8" name="Freeform 17">
                <a:extLst>
                  <a:ext uri="{FF2B5EF4-FFF2-40B4-BE49-F238E27FC236}">
                    <a16:creationId xmlns:a16="http://schemas.microsoft.com/office/drawing/2014/main" id="{1E90AE6E-328E-4730-825C-B5130F5CF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18">
                <a:extLst>
                  <a:ext uri="{FF2B5EF4-FFF2-40B4-BE49-F238E27FC236}">
                    <a16:creationId xmlns:a16="http://schemas.microsoft.com/office/drawing/2014/main" id="{24EC969F-6E4A-4163-ABDA-4674429A3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19">
                <a:extLst>
                  <a:ext uri="{FF2B5EF4-FFF2-40B4-BE49-F238E27FC236}">
                    <a16:creationId xmlns:a16="http://schemas.microsoft.com/office/drawing/2014/main" id="{1B735C94-B049-42C6-9DEF-5DB70D58CE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20">
                <a:extLst>
                  <a:ext uri="{FF2B5EF4-FFF2-40B4-BE49-F238E27FC236}">
                    <a16:creationId xmlns:a16="http://schemas.microsoft.com/office/drawing/2014/main" id="{051C02E6-1954-478B-AEAE-BF8F36BE94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Rectangle 21">
                <a:extLst>
                  <a:ext uri="{FF2B5EF4-FFF2-40B4-BE49-F238E27FC236}">
                    <a16:creationId xmlns:a16="http://schemas.microsoft.com/office/drawing/2014/main" id="{6710B1C0-310A-48D0-B824-459D9AFC2FB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43" name="Freeform 22">
                <a:extLst>
                  <a:ext uri="{FF2B5EF4-FFF2-40B4-BE49-F238E27FC236}">
                    <a16:creationId xmlns:a16="http://schemas.microsoft.com/office/drawing/2014/main" id="{1204A606-D9A6-4DC6-9F0E-D516EA1EB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23">
                <a:extLst>
                  <a:ext uri="{FF2B5EF4-FFF2-40B4-BE49-F238E27FC236}">
                    <a16:creationId xmlns:a16="http://schemas.microsoft.com/office/drawing/2014/main" id="{EE569555-0243-4979-A537-C9B4AFD5F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24">
                <a:extLst>
                  <a:ext uri="{FF2B5EF4-FFF2-40B4-BE49-F238E27FC236}">
                    <a16:creationId xmlns:a16="http://schemas.microsoft.com/office/drawing/2014/main" id="{D52A977D-4993-48AF-A792-F2DE096391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25">
                <a:extLst>
                  <a:ext uri="{FF2B5EF4-FFF2-40B4-BE49-F238E27FC236}">
                    <a16:creationId xmlns:a16="http://schemas.microsoft.com/office/drawing/2014/main" id="{93CFF2DC-E52E-4D99-97D5-B0D7B792E5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26">
                <a:extLst>
                  <a:ext uri="{FF2B5EF4-FFF2-40B4-BE49-F238E27FC236}">
                    <a16:creationId xmlns:a16="http://schemas.microsoft.com/office/drawing/2014/main" id="{5E175372-AF09-42A7-B3D0-226C834891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27">
                <a:extLst>
                  <a:ext uri="{FF2B5EF4-FFF2-40B4-BE49-F238E27FC236}">
                    <a16:creationId xmlns:a16="http://schemas.microsoft.com/office/drawing/2014/main" id="{ABF20BA9-F4B2-49EA-A573-578B18977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28">
                <a:extLst>
                  <a:ext uri="{FF2B5EF4-FFF2-40B4-BE49-F238E27FC236}">
                    <a16:creationId xmlns:a16="http://schemas.microsoft.com/office/drawing/2014/main" id="{AA3A7A4B-C811-4E23-8BFD-5823A032DA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29">
                <a:extLst>
                  <a:ext uri="{FF2B5EF4-FFF2-40B4-BE49-F238E27FC236}">
                    <a16:creationId xmlns:a16="http://schemas.microsoft.com/office/drawing/2014/main" id="{47537781-F057-4B97-AD8F-12FE9BE59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Freeform 30">
                <a:extLst>
                  <a:ext uri="{FF2B5EF4-FFF2-40B4-BE49-F238E27FC236}">
                    <a16:creationId xmlns:a16="http://schemas.microsoft.com/office/drawing/2014/main" id="{078883C7-EB52-4BB7-A9A7-F8C046A833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2" name="Freeform 31">
                <a:extLst>
                  <a:ext uri="{FF2B5EF4-FFF2-40B4-BE49-F238E27FC236}">
                    <a16:creationId xmlns:a16="http://schemas.microsoft.com/office/drawing/2014/main" id="{63CCBBF8-5972-4ED3-AB5B-46DC425B1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grpSp>
          <p:nvGrpSpPr>
            <p:cNvPr id="15" name="Group 14">
              <a:extLst>
                <a:ext uri="{FF2B5EF4-FFF2-40B4-BE49-F238E27FC236}">
                  <a16:creationId xmlns:a16="http://schemas.microsoft.com/office/drawing/2014/main" id="{A8C19883-37FB-437C-A3AA-89AA6239D3A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6" name="Freeform 32">
                <a:extLst>
                  <a:ext uri="{FF2B5EF4-FFF2-40B4-BE49-F238E27FC236}">
                    <a16:creationId xmlns:a16="http://schemas.microsoft.com/office/drawing/2014/main" id="{AF1753DD-4CEF-45EC-B952-90EA8895D7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33">
                <a:extLst>
                  <a:ext uri="{FF2B5EF4-FFF2-40B4-BE49-F238E27FC236}">
                    <a16:creationId xmlns:a16="http://schemas.microsoft.com/office/drawing/2014/main" id="{5B9356DB-C1BE-4D76-8FA7-4FBAA12D1D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34">
                <a:extLst>
                  <a:ext uri="{FF2B5EF4-FFF2-40B4-BE49-F238E27FC236}">
                    <a16:creationId xmlns:a16="http://schemas.microsoft.com/office/drawing/2014/main" id="{C4F59561-572D-42BA-A6FD-F3AFA1A394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35">
                <a:extLst>
                  <a:ext uri="{FF2B5EF4-FFF2-40B4-BE49-F238E27FC236}">
                    <a16:creationId xmlns:a16="http://schemas.microsoft.com/office/drawing/2014/main" id="{BB7A51A1-D509-4494-BAE2-1B96CAD4D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36">
                <a:extLst>
                  <a:ext uri="{FF2B5EF4-FFF2-40B4-BE49-F238E27FC236}">
                    <a16:creationId xmlns:a16="http://schemas.microsoft.com/office/drawing/2014/main" id="{D3FE0B5A-55DE-4E56-8E9B-B92D1DB9A8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37">
                <a:extLst>
                  <a:ext uri="{FF2B5EF4-FFF2-40B4-BE49-F238E27FC236}">
                    <a16:creationId xmlns:a16="http://schemas.microsoft.com/office/drawing/2014/main" id="{F125661C-3A0E-4B6E-B2AB-1B08C89251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38">
                <a:extLst>
                  <a:ext uri="{FF2B5EF4-FFF2-40B4-BE49-F238E27FC236}">
                    <a16:creationId xmlns:a16="http://schemas.microsoft.com/office/drawing/2014/main" id="{39304006-EE77-438A-A0D1-537322356C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39">
                <a:extLst>
                  <a:ext uri="{FF2B5EF4-FFF2-40B4-BE49-F238E27FC236}">
                    <a16:creationId xmlns:a16="http://schemas.microsoft.com/office/drawing/2014/main" id="{C6031DEB-4109-4049-82CF-DD06483A2C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40">
                <a:extLst>
                  <a:ext uri="{FF2B5EF4-FFF2-40B4-BE49-F238E27FC236}">
                    <a16:creationId xmlns:a16="http://schemas.microsoft.com/office/drawing/2014/main" id="{65FC2657-18D6-4490-88D6-32E6B1C6FB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Rectangle 41">
                <a:extLst>
                  <a:ext uri="{FF2B5EF4-FFF2-40B4-BE49-F238E27FC236}">
                    <a16:creationId xmlns:a16="http://schemas.microsoft.com/office/drawing/2014/main" id="{20BEA03B-3EAD-4FA2-BC9D-25A14D635CF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grpSp>
      <p:sp useBgFill="1">
        <p:nvSpPr>
          <p:cNvPr id="54" name="Rectangle 53">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6"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58" name="Rectangle 57">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60"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C22904C9-935F-B447-9CE6-A6D17AA1B2F8}"/>
              </a:ext>
            </a:extLst>
          </p:cNvPr>
          <p:cNvSpPr>
            <a:spLocks noGrp="1"/>
          </p:cNvSpPr>
          <p:nvPr>
            <p:ph type="title"/>
          </p:nvPr>
        </p:nvSpPr>
        <p:spPr>
          <a:xfrm>
            <a:off x="855266" y="618518"/>
            <a:ext cx="2851417" cy="1478570"/>
          </a:xfrm>
        </p:spPr>
        <p:txBody>
          <a:bodyPr vert="horz" lIns="91440" tIns="45720" rIns="91440" bIns="45720" rtlCol="0" anchor="ctr">
            <a:normAutofit/>
          </a:bodyPr>
          <a:lstStyle/>
          <a:p>
            <a:r>
              <a:rPr lang="en-US">
                <a:solidFill>
                  <a:srgbClr val="FFFFFF"/>
                </a:solidFill>
              </a:rPr>
              <a:t>Data sets: National events data</a:t>
            </a:r>
          </a:p>
        </p:txBody>
      </p:sp>
      <p:sp>
        <p:nvSpPr>
          <p:cNvPr id="4" name="Text Placeholder 3">
            <a:extLst>
              <a:ext uri="{FF2B5EF4-FFF2-40B4-BE49-F238E27FC236}">
                <a16:creationId xmlns:a16="http://schemas.microsoft.com/office/drawing/2014/main" id="{4859B51A-EA34-1F40-8C0E-95869CD5DB53}"/>
              </a:ext>
            </a:extLst>
          </p:cNvPr>
          <p:cNvSpPr>
            <a:spLocks noGrp="1"/>
          </p:cNvSpPr>
          <p:nvPr>
            <p:ph type="body" sz="half" idx="2"/>
          </p:nvPr>
        </p:nvSpPr>
        <p:spPr>
          <a:xfrm>
            <a:off x="844620" y="2249487"/>
            <a:ext cx="2862444" cy="3957302"/>
          </a:xfrm>
        </p:spPr>
        <p:txBody>
          <a:bodyPr vert="horz" lIns="91440" tIns="45720" rIns="91440" bIns="45720" rtlCol="0">
            <a:normAutofit/>
          </a:bodyPr>
          <a:lstStyle/>
          <a:p>
            <a:pPr marL="285750" indent="-228600">
              <a:buFont typeface="Arial" panose="020B0604020202020204" pitchFamily="34" charset="0"/>
              <a:buChar char="•"/>
            </a:pPr>
            <a:r>
              <a:rPr lang="en-US" sz="1400" dirty="0">
                <a:solidFill>
                  <a:srgbClr val="FFFFFF"/>
                </a:solidFill>
              </a:rPr>
              <a:t>National Events Data</a:t>
            </a:r>
          </a:p>
          <a:p>
            <a:pPr marL="228600" lvl="1"/>
            <a:r>
              <a:rPr lang="en-US" u="sng" dirty="0">
                <a:solidFill>
                  <a:srgbClr val="FFFFFF"/>
                </a:solidFill>
                <a:hlinkClick r:id="rId3"/>
              </a:rPr>
              <a:t>https://en.wikipedia.org/wiki/Timeline_of_United_States_history</a:t>
            </a:r>
            <a:endParaRPr lang="en-US" u="sng" dirty="0">
              <a:solidFill>
                <a:srgbClr val="FFFFFF"/>
              </a:solidFill>
            </a:endParaRPr>
          </a:p>
        </p:txBody>
      </p:sp>
      <p:grpSp>
        <p:nvGrpSpPr>
          <p:cNvPr id="62" name="Group 61">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63"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64"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5"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6"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7"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8"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9"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0"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1"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2"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3"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4"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75"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6"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7"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8"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9"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80"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1"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2"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3"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4"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5"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6"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7"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8"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9"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pic>
        <p:nvPicPr>
          <p:cNvPr id="6" name="Content Placeholder 5" descr="A screenshot of a cell phone&#10;&#10;Description automatically generated">
            <a:extLst>
              <a:ext uri="{FF2B5EF4-FFF2-40B4-BE49-F238E27FC236}">
                <a16:creationId xmlns:a16="http://schemas.microsoft.com/office/drawing/2014/main" id="{B1283383-0A61-7D4D-BA8E-4DF4913C0EB5}"/>
              </a:ext>
            </a:extLst>
          </p:cNvPr>
          <p:cNvPicPr>
            <a:picLocks noGrp="1" noChangeAspect="1"/>
          </p:cNvPicPr>
          <p:nvPr>
            <p:ph idx="1"/>
          </p:nvPr>
        </p:nvPicPr>
        <p:blipFill>
          <a:blip r:embed="rId4"/>
          <a:stretch>
            <a:fillRect/>
          </a:stretch>
        </p:blipFill>
        <p:spPr>
          <a:xfrm>
            <a:off x="4339884" y="135851"/>
            <a:ext cx="7331153" cy="1594524"/>
          </a:xfrm>
          <a:prstGeom prst="rect">
            <a:avLst/>
          </a:prstGeom>
        </p:spPr>
      </p:pic>
      <p:pic>
        <p:nvPicPr>
          <p:cNvPr id="8" name="Picture 7" descr="A screenshot of a cell phone&#10;&#10;Description automatically generated">
            <a:extLst>
              <a:ext uri="{FF2B5EF4-FFF2-40B4-BE49-F238E27FC236}">
                <a16:creationId xmlns:a16="http://schemas.microsoft.com/office/drawing/2014/main" id="{FA07B1B6-13DE-2446-99B5-95BF883B8FF5}"/>
              </a:ext>
            </a:extLst>
          </p:cNvPr>
          <p:cNvPicPr>
            <a:picLocks noChangeAspect="1"/>
          </p:cNvPicPr>
          <p:nvPr/>
        </p:nvPicPr>
        <p:blipFill>
          <a:blip r:embed="rId5"/>
          <a:stretch>
            <a:fillRect/>
          </a:stretch>
        </p:blipFill>
        <p:spPr>
          <a:xfrm>
            <a:off x="5739037" y="1801813"/>
            <a:ext cx="4202064" cy="2123241"/>
          </a:xfrm>
          <a:prstGeom prst="rect">
            <a:avLst/>
          </a:prstGeom>
        </p:spPr>
      </p:pic>
      <p:pic>
        <p:nvPicPr>
          <p:cNvPr id="5" name="Picture 4">
            <a:extLst>
              <a:ext uri="{FF2B5EF4-FFF2-40B4-BE49-F238E27FC236}">
                <a16:creationId xmlns:a16="http://schemas.microsoft.com/office/drawing/2014/main" id="{987245DC-9CB2-4EFC-BDF6-4AF9BFD81F1C}"/>
              </a:ext>
            </a:extLst>
          </p:cNvPr>
          <p:cNvPicPr>
            <a:picLocks noChangeAspect="1"/>
          </p:cNvPicPr>
          <p:nvPr/>
        </p:nvPicPr>
        <p:blipFill>
          <a:blip r:embed="rId6"/>
          <a:stretch>
            <a:fillRect/>
          </a:stretch>
        </p:blipFill>
        <p:spPr>
          <a:xfrm>
            <a:off x="4508613" y="3982098"/>
            <a:ext cx="6985075" cy="2379531"/>
          </a:xfrm>
          <a:prstGeom prst="rect">
            <a:avLst/>
          </a:prstGeom>
        </p:spPr>
      </p:pic>
    </p:spTree>
    <p:extLst>
      <p:ext uri="{BB962C8B-B14F-4D97-AF65-F5344CB8AC3E}">
        <p14:creationId xmlns:p14="http://schemas.microsoft.com/office/powerpoint/2010/main" val="3950278667"/>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2">
            <a:extLst>
              <a:ext uri="{FF2B5EF4-FFF2-40B4-BE49-F238E27FC236}">
                <a16:creationId xmlns:a16="http://schemas.microsoft.com/office/drawing/2014/main" id="{5FF7B57D-FF7B-48B3-9F60-9BCEEECF9E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3" name="Group 12">
            <a:extLst>
              <a:ext uri="{FF2B5EF4-FFF2-40B4-BE49-F238E27FC236}">
                <a16:creationId xmlns:a16="http://schemas.microsoft.com/office/drawing/2014/main" id="{EB95AFDF-FA7D-4311-9C65-6D507D92F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4" name="Group 13">
              <a:extLst>
                <a:ext uri="{FF2B5EF4-FFF2-40B4-BE49-F238E27FC236}">
                  <a16:creationId xmlns:a16="http://schemas.microsoft.com/office/drawing/2014/main" id="{9A5CCD98-20C1-4404-B788-FDA92F8A440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6" name="Rectangle 5">
                <a:extLst>
                  <a:ext uri="{FF2B5EF4-FFF2-40B4-BE49-F238E27FC236}">
                    <a16:creationId xmlns:a16="http://schemas.microsoft.com/office/drawing/2014/main" id="{C1424C76-B5C3-468E-86FA-8D9B269053D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7" name="Freeform 6">
                <a:extLst>
                  <a:ext uri="{FF2B5EF4-FFF2-40B4-BE49-F238E27FC236}">
                    <a16:creationId xmlns:a16="http://schemas.microsoft.com/office/drawing/2014/main" id="{B3922267-72C9-403B-A6DE-7D0A43D554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7">
                <a:extLst>
                  <a:ext uri="{FF2B5EF4-FFF2-40B4-BE49-F238E27FC236}">
                    <a16:creationId xmlns:a16="http://schemas.microsoft.com/office/drawing/2014/main" id="{7276DB68-2E8D-4723-852B-7476DD38FE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8">
                <a:extLst>
                  <a:ext uri="{FF2B5EF4-FFF2-40B4-BE49-F238E27FC236}">
                    <a16:creationId xmlns:a16="http://schemas.microsoft.com/office/drawing/2014/main" id="{0A155711-4993-4D1E-89EA-A397C164F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9">
                <a:extLst>
                  <a:ext uri="{FF2B5EF4-FFF2-40B4-BE49-F238E27FC236}">
                    <a16:creationId xmlns:a16="http://schemas.microsoft.com/office/drawing/2014/main" id="{2AB42136-2551-4CAA-857F-65FA3247B4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10">
                <a:extLst>
                  <a:ext uri="{FF2B5EF4-FFF2-40B4-BE49-F238E27FC236}">
                    <a16:creationId xmlns:a16="http://schemas.microsoft.com/office/drawing/2014/main" id="{7C2ADEA1-EA3E-4C0E-A28E-460092F7FF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11">
                <a:extLst>
                  <a:ext uri="{FF2B5EF4-FFF2-40B4-BE49-F238E27FC236}">
                    <a16:creationId xmlns:a16="http://schemas.microsoft.com/office/drawing/2014/main" id="{B04584B3-081C-4286-A840-AB5B16B10A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12">
                <a:extLst>
                  <a:ext uri="{FF2B5EF4-FFF2-40B4-BE49-F238E27FC236}">
                    <a16:creationId xmlns:a16="http://schemas.microsoft.com/office/drawing/2014/main" id="{3AB388FD-C246-4936-A041-E0413A1329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13">
                <a:extLst>
                  <a:ext uri="{FF2B5EF4-FFF2-40B4-BE49-F238E27FC236}">
                    <a16:creationId xmlns:a16="http://schemas.microsoft.com/office/drawing/2014/main" id="{57692343-2D12-4F57-836C-945D407B6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14">
                <a:extLst>
                  <a:ext uri="{FF2B5EF4-FFF2-40B4-BE49-F238E27FC236}">
                    <a16:creationId xmlns:a16="http://schemas.microsoft.com/office/drawing/2014/main" id="{062EE710-0210-4840-8698-E0DF1C6170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15">
                <a:extLst>
                  <a:ext uri="{FF2B5EF4-FFF2-40B4-BE49-F238E27FC236}">
                    <a16:creationId xmlns:a16="http://schemas.microsoft.com/office/drawing/2014/main" id="{161892F4-6071-40CD-8E18-CDEE0C91B5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Line 16">
                <a:extLst>
                  <a:ext uri="{FF2B5EF4-FFF2-40B4-BE49-F238E27FC236}">
                    <a16:creationId xmlns:a16="http://schemas.microsoft.com/office/drawing/2014/main" id="{3E6BBE44-8D88-407D-B1C6-10C89DD6173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8" name="Freeform 17">
                <a:extLst>
                  <a:ext uri="{FF2B5EF4-FFF2-40B4-BE49-F238E27FC236}">
                    <a16:creationId xmlns:a16="http://schemas.microsoft.com/office/drawing/2014/main" id="{1E90AE6E-328E-4730-825C-B5130F5CF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18">
                <a:extLst>
                  <a:ext uri="{FF2B5EF4-FFF2-40B4-BE49-F238E27FC236}">
                    <a16:creationId xmlns:a16="http://schemas.microsoft.com/office/drawing/2014/main" id="{24EC969F-6E4A-4163-ABDA-4674429A3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19">
                <a:extLst>
                  <a:ext uri="{FF2B5EF4-FFF2-40B4-BE49-F238E27FC236}">
                    <a16:creationId xmlns:a16="http://schemas.microsoft.com/office/drawing/2014/main" id="{1B735C94-B049-42C6-9DEF-5DB70D58CE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20">
                <a:extLst>
                  <a:ext uri="{FF2B5EF4-FFF2-40B4-BE49-F238E27FC236}">
                    <a16:creationId xmlns:a16="http://schemas.microsoft.com/office/drawing/2014/main" id="{051C02E6-1954-478B-AEAE-BF8F36BE94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Rectangle 21">
                <a:extLst>
                  <a:ext uri="{FF2B5EF4-FFF2-40B4-BE49-F238E27FC236}">
                    <a16:creationId xmlns:a16="http://schemas.microsoft.com/office/drawing/2014/main" id="{6710B1C0-310A-48D0-B824-459D9AFC2FB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43" name="Freeform 22">
                <a:extLst>
                  <a:ext uri="{FF2B5EF4-FFF2-40B4-BE49-F238E27FC236}">
                    <a16:creationId xmlns:a16="http://schemas.microsoft.com/office/drawing/2014/main" id="{1204A606-D9A6-4DC6-9F0E-D516EA1EB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23">
                <a:extLst>
                  <a:ext uri="{FF2B5EF4-FFF2-40B4-BE49-F238E27FC236}">
                    <a16:creationId xmlns:a16="http://schemas.microsoft.com/office/drawing/2014/main" id="{EE569555-0243-4979-A537-C9B4AFD5F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24">
                <a:extLst>
                  <a:ext uri="{FF2B5EF4-FFF2-40B4-BE49-F238E27FC236}">
                    <a16:creationId xmlns:a16="http://schemas.microsoft.com/office/drawing/2014/main" id="{D52A977D-4993-48AF-A792-F2DE096391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25">
                <a:extLst>
                  <a:ext uri="{FF2B5EF4-FFF2-40B4-BE49-F238E27FC236}">
                    <a16:creationId xmlns:a16="http://schemas.microsoft.com/office/drawing/2014/main" id="{93CFF2DC-E52E-4D99-97D5-B0D7B792E5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26">
                <a:extLst>
                  <a:ext uri="{FF2B5EF4-FFF2-40B4-BE49-F238E27FC236}">
                    <a16:creationId xmlns:a16="http://schemas.microsoft.com/office/drawing/2014/main" id="{5E175372-AF09-42A7-B3D0-226C834891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27">
                <a:extLst>
                  <a:ext uri="{FF2B5EF4-FFF2-40B4-BE49-F238E27FC236}">
                    <a16:creationId xmlns:a16="http://schemas.microsoft.com/office/drawing/2014/main" id="{ABF20BA9-F4B2-49EA-A573-578B18977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28">
                <a:extLst>
                  <a:ext uri="{FF2B5EF4-FFF2-40B4-BE49-F238E27FC236}">
                    <a16:creationId xmlns:a16="http://schemas.microsoft.com/office/drawing/2014/main" id="{AA3A7A4B-C811-4E23-8BFD-5823A032DA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29">
                <a:extLst>
                  <a:ext uri="{FF2B5EF4-FFF2-40B4-BE49-F238E27FC236}">
                    <a16:creationId xmlns:a16="http://schemas.microsoft.com/office/drawing/2014/main" id="{47537781-F057-4B97-AD8F-12FE9BE59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Freeform 30">
                <a:extLst>
                  <a:ext uri="{FF2B5EF4-FFF2-40B4-BE49-F238E27FC236}">
                    <a16:creationId xmlns:a16="http://schemas.microsoft.com/office/drawing/2014/main" id="{078883C7-EB52-4BB7-A9A7-F8C046A833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2" name="Freeform 31">
                <a:extLst>
                  <a:ext uri="{FF2B5EF4-FFF2-40B4-BE49-F238E27FC236}">
                    <a16:creationId xmlns:a16="http://schemas.microsoft.com/office/drawing/2014/main" id="{63CCBBF8-5972-4ED3-AB5B-46DC425B1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grpSp>
          <p:nvGrpSpPr>
            <p:cNvPr id="15" name="Group 14">
              <a:extLst>
                <a:ext uri="{FF2B5EF4-FFF2-40B4-BE49-F238E27FC236}">
                  <a16:creationId xmlns:a16="http://schemas.microsoft.com/office/drawing/2014/main" id="{A8C19883-37FB-437C-A3AA-89AA6239D3A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6" name="Freeform 32">
                <a:extLst>
                  <a:ext uri="{FF2B5EF4-FFF2-40B4-BE49-F238E27FC236}">
                    <a16:creationId xmlns:a16="http://schemas.microsoft.com/office/drawing/2014/main" id="{AF1753DD-4CEF-45EC-B952-90EA8895D7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33">
                <a:extLst>
                  <a:ext uri="{FF2B5EF4-FFF2-40B4-BE49-F238E27FC236}">
                    <a16:creationId xmlns:a16="http://schemas.microsoft.com/office/drawing/2014/main" id="{5B9356DB-C1BE-4D76-8FA7-4FBAA12D1D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34">
                <a:extLst>
                  <a:ext uri="{FF2B5EF4-FFF2-40B4-BE49-F238E27FC236}">
                    <a16:creationId xmlns:a16="http://schemas.microsoft.com/office/drawing/2014/main" id="{C4F59561-572D-42BA-A6FD-F3AFA1A394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35">
                <a:extLst>
                  <a:ext uri="{FF2B5EF4-FFF2-40B4-BE49-F238E27FC236}">
                    <a16:creationId xmlns:a16="http://schemas.microsoft.com/office/drawing/2014/main" id="{BB7A51A1-D509-4494-BAE2-1B96CAD4D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36">
                <a:extLst>
                  <a:ext uri="{FF2B5EF4-FFF2-40B4-BE49-F238E27FC236}">
                    <a16:creationId xmlns:a16="http://schemas.microsoft.com/office/drawing/2014/main" id="{D3FE0B5A-55DE-4E56-8E9B-B92D1DB9A8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37">
                <a:extLst>
                  <a:ext uri="{FF2B5EF4-FFF2-40B4-BE49-F238E27FC236}">
                    <a16:creationId xmlns:a16="http://schemas.microsoft.com/office/drawing/2014/main" id="{F125661C-3A0E-4B6E-B2AB-1B08C89251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38">
                <a:extLst>
                  <a:ext uri="{FF2B5EF4-FFF2-40B4-BE49-F238E27FC236}">
                    <a16:creationId xmlns:a16="http://schemas.microsoft.com/office/drawing/2014/main" id="{39304006-EE77-438A-A0D1-537322356C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39">
                <a:extLst>
                  <a:ext uri="{FF2B5EF4-FFF2-40B4-BE49-F238E27FC236}">
                    <a16:creationId xmlns:a16="http://schemas.microsoft.com/office/drawing/2014/main" id="{C6031DEB-4109-4049-82CF-DD06483A2C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40">
                <a:extLst>
                  <a:ext uri="{FF2B5EF4-FFF2-40B4-BE49-F238E27FC236}">
                    <a16:creationId xmlns:a16="http://schemas.microsoft.com/office/drawing/2014/main" id="{65FC2657-18D6-4490-88D6-32E6B1C6FB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Rectangle 41">
                <a:extLst>
                  <a:ext uri="{FF2B5EF4-FFF2-40B4-BE49-F238E27FC236}">
                    <a16:creationId xmlns:a16="http://schemas.microsoft.com/office/drawing/2014/main" id="{20BEA03B-3EAD-4FA2-BC9D-25A14D635CF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grpSp>
      <p:sp useBgFill="1">
        <p:nvSpPr>
          <p:cNvPr id="54" name="Rectangle 53">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6"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58" name="Rectangle 57">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60"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C22904C9-935F-B447-9CE6-A6D17AA1B2F8}"/>
              </a:ext>
            </a:extLst>
          </p:cNvPr>
          <p:cNvSpPr>
            <a:spLocks noGrp="1"/>
          </p:cNvSpPr>
          <p:nvPr>
            <p:ph type="title"/>
          </p:nvPr>
        </p:nvSpPr>
        <p:spPr>
          <a:xfrm>
            <a:off x="855266" y="618518"/>
            <a:ext cx="2851417" cy="1478570"/>
          </a:xfrm>
        </p:spPr>
        <p:txBody>
          <a:bodyPr vert="horz" lIns="91440" tIns="45720" rIns="91440" bIns="45720" rtlCol="0" anchor="ctr">
            <a:normAutofit/>
          </a:bodyPr>
          <a:lstStyle/>
          <a:p>
            <a:r>
              <a:rPr lang="en-US" sz="3000">
                <a:solidFill>
                  <a:srgbClr val="FFFFFF"/>
                </a:solidFill>
              </a:rPr>
              <a:t>Data sets: Natural disasters Data</a:t>
            </a:r>
          </a:p>
        </p:txBody>
      </p:sp>
      <p:sp>
        <p:nvSpPr>
          <p:cNvPr id="4" name="Text Placeholder 3">
            <a:extLst>
              <a:ext uri="{FF2B5EF4-FFF2-40B4-BE49-F238E27FC236}">
                <a16:creationId xmlns:a16="http://schemas.microsoft.com/office/drawing/2014/main" id="{4859B51A-EA34-1F40-8C0E-95869CD5DB53}"/>
              </a:ext>
            </a:extLst>
          </p:cNvPr>
          <p:cNvSpPr>
            <a:spLocks noGrp="1"/>
          </p:cNvSpPr>
          <p:nvPr>
            <p:ph type="body" sz="half" idx="2"/>
          </p:nvPr>
        </p:nvSpPr>
        <p:spPr>
          <a:xfrm>
            <a:off x="844620" y="2249487"/>
            <a:ext cx="2862444" cy="3957302"/>
          </a:xfrm>
        </p:spPr>
        <p:txBody>
          <a:bodyPr vert="horz" lIns="91440" tIns="45720" rIns="91440" bIns="45720" rtlCol="0">
            <a:normAutofit/>
          </a:bodyPr>
          <a:lstStyle/>
          <a:p>
            <a:pPr marL="285750" indent="-228600">
              <a:buFont typeface="Arial" panose="020B0604020202020204" pitchFamily="34" charset="0"/>
              <a:buChar char="•"/>
            </a:pPr>
            <a:r>
              <a:rPr lang="en-US" sz="1400" dirty="0">
                <a:solidFill>
                  <a:srgbClr val="FFFFFF"/>
                </a:solidFill>
              </a:rPr>
              <a:t>Natural Disaster Data</a:t>
            </a:r>
          </a:p>
          <a:p>
            <a:pPr marL="228600" lvl="1"/>
            <a:r>
              <a:rPr lang="en-US" u="sng" dirty="0">
                <a:solidFill>
                  <a:srgbClr val="FFFFFF"/>
                </a:solidFill>
                <a:hlinkClick r:id="rId3"/>
              </a:rPr>
              <a:t>https://en.wikipedia.org/wiki/List_of_natural_disasters_in_the_United_States</a:t>
            </a:r>
            <a:endParaRPr lang="en-US" u="sng" dirty="0">
              <a:solidFill>
                <a:srgbClr val="FFFFFF"/>
              </a:solidFill>
            </a:endParaRPr>
          </a:p>
        </p:txBody>
      </p:sp>
      <p:grpSp>
        <p:nvGrpSpPr>
          <p:cNvPr id="62" name="Group 61">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63"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64"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5"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6"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7"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8"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9"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0"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1"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2"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3"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4"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75"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6"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7"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8"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9"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80"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1"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2"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3"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4"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5"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6"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7"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8"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9"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pic>
        <p:nvPicPr>
          <p:cNvPr id="6" name="Content Placeholder 5" descr="A screenshot of a cell phone&#10;&#10;Description automatically generated">
            <a:extLst>
              <a:ext uri="{FF2B5EF4-FFF2-40B4-BE49-F238E27FC236}">
                <a16:creationId xmlns:a16="http://schemas.microsoft.com/office/drawing/2014/main" id="{0D01F4DD-1176-F940-95F8-E41DC4C17D87}"/>
              </a:ext>
            </a:extLst>
          </p:cNvPr>
          <p:cNvPicPr>
            <a:picLocks noGrp="1" noChangeAspect="1"/>
          </p:cNvPicPr>
          <p:nvPr>
            <p:ph idx="1"/>
          </p:nvPr>
        </p:nvPicPr>
        <p:blipFill>
          <a:blip r:embed="rId4"/>
          <a:stretch>
            <a:fillRect/>
          </a:stretch>
        </p:blipFill>
        <p:spPr>
          <a:xfrm>
            <a:off x="4728790" y="2763939"/>
            <a:ext cx="6844045" cy="2960047"/>
          </a:xfrm>
          <a:prstGeom prst="rect">
            <a:avLst/>
          </a:prstGeom>
        </p:spPr>
      </p:pic>
      <p:pic>
        <p:nvPicPr>
          <p:cNvPr id="8" name="Picture 7" descr="A screenshot of a social media post&#10;&#10;Description automatically generated">
            <a:extLst>
              <a:ext uri="{FF2B5EF4-FFF2-40B4-BE49-F238E27FC236}">
                <a16:creationId xmlns:a16="http://schemas.microsoft.com/office/drawing/2014/main" id="{27324692-820E-D64F-B61F-B7D332AE09E4}"/>
              </a:ext>
            </a:extLst>
          </p:cNvPr>
          <p:cNvPicPr>
            <a:picLocks noChangeAspect="1"/>
          </p:cNvPicPr>
          <p:nvPr/>
        </p:nvPicPr>
        <p:blipFill>
          <a:blip r:embed="rId5"/>
          <a:stretch>
            <a:fillRect/>
          </a:stretch>
        </p:blipFill>
        <p:spPr>
          <a:xfrm>
            <a:off x="4175825" y="496057"/>
            <a:ext cx="7939623" cy="1488679"/>
          </a:xfrm>
          <a:prstGeom prst="rect">
            <a:avLst/>
          </a:prstGeom>
        </p:spPr>
      </p:pic>
    </p:spTree>
    <p:extLst>
      <p:ext uri="{BB962C8B-B14F-4D97-AF65-F5344CB8AC3E}">
        <p14:creationId xmlns:p14="http://schemas.microsoft.com/office/powerpoint/2010/main" val="2674051256"/>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2">
            <a:extLst>
              <a:ext uri="{FF2B5EF4-FFF2-40B4-BE49-F238E27FC236}">
                <a16:creationId xmlns:a16="http://schemas.microsoft.com/office/drawing/2014/main" id="{5FF7B57D-FF7B-48B3-9F60-9BCEEECF9E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EB95AFDF-FA7D-4311-9C65-6D507D92F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3" name="Group 12">
              <a:extLst>
                <a:ext uri="{FF2B5EF4-FFF2-40B4-BE49-F238E27FC236}">
                  <a16:creationId xmlns:a16="http://schemas.microsoft.com/office/drawing/2014/main" id="{9A5CCD98-20C1-4404-B788-FDA92F8A440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5" name="Rectangle 5">
                <a:extLst>
                  <a:ext uri="{FF2B5EF4-FFF2-40B4-BE49-F238E27FC236}">
                    <a16:creationId xmlns:a16="http://schemas.microsoft.com/office/drawing/2014/main" id="{C1424C76-B5C3-468E-86FA-8D9B269053D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6" name="Freeform 6">
                <a:extLst>
                  <a:ext uri="{FF2B5EF4-FFF2-40B4-BE49-F238E27FC236}">
                    <a16:creationId xmlns:a16="http://schemas.microsoft.com/office/drawing/2014/main" id="{B3922267-72C9-403B-A6DE-7D0A43D554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7">
                <a:extLst>
                  <a:ext uri="{FF2B5EF4-FFF2-40B4-BE49-F238E27FC236}">
                    <a16:creationId xmlns:a16="http://schemas.microsoft.com/office/drawing/2014/main" id="{7276DB68-2E8D-4723-852B-7476DD38FE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8">
                <a:extLst>
                  <a:ext uri="{FF2B5EF4-FFF2-40B4-BE49-F238E27FC236}">
                    <a16:creationId xmlns:a16="http://schemas.microsoft.com/office/drawing/2014/main" id="{0A155711-4993-4D1E-89EA-A397C164F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9">
                <a:extLst>
                  <a:ext uri="{FF2B5EF4-FFF2-40B4-BE49-F238E27FC236}">
                    <a16:creationId xmlns:a16="http://schemas.microsoft.com/office/drawing/2014/main" id="{2AB42136-2551-4CAA-857F-65FA3247B4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10">
                <a:extLst>
                  <a:ext uri="{FF2B5EF4-FFF2-40B4-BE49-F238E27FC236}">
                    <a16:creationId xmlns:a16="http://schemas.microsoft.com/office/drawing/2014/main" id="{7C2ADEA1-EA3E-4C0E-A28E-460092F7FF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11">
                <a:extLst>
                  <a:ext uri="{FF2B5EF4-FFF2-40B4-BE49-F238E27FC236}">
                    <a16:creationId xmlns:a16="http://schemas.microsoft.com/office/drawing/2014/main" id="{B04584B3-081C-4286-A840-AB5B16B10A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12">
                <a:extLst>
                  <a:ext uri="{FF2B5EF4-FFF2-40B4-BE49-F238E27FC236}">
                    <a16:creationId xmlns:a16="http://schemas.microsoft.com/office/drawing/2014/main" id="{3AB388FD-C246-4936-A041-E0413A1329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13">
                <a:extLst>
                  <a:ext uri="{FF2B5EF4-FFF2-40B4-BE49-F238E27FC236}">
                    <a16:creationId xmlns:a16="http://schemas.microsoft.com/office/drawing/2014/main" id="{57692343-2D12-4F57-836C-945D407B6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14">
                <a:extLst>
                  <a:ext uri="{FF2B5EF4-FFF2-40B4-BE49-F238E27FC236}">
                    <a16:creationId xmlns:a16="http://schemas.microsoft.com/office/drawing/2014/main" id="{062EE710-0210-4840-8698-E0DF1C6170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15">
                <a:extLst>
                  <a:ext uri="{FF2B5EF4-FFF2-40B4-BE49-F238E27FC236}">
                    <a16:creationId xmlns:a16="http://schemas.microsoft.com/office/drawing/2014/main" id="{161892F4-6071-40CD-8E18-CDEE0C91B5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Line 16">
                <a:extLst>
                  <a:ext uri="{FF2B5EF4-FFF2-40B4-BE49-F238E27FC236}">
                    <a16:creationId xmlns:a16="http://schemas.microsoft.com/office/drawing/2014/main" id="{3E6BBE44-8D88-407D-B1C6-10C89DD6173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7" name="Freeform 17">
                <a:extLst>
                  <a:ext uri="{FF2B5EF4-FFF2-40B4-BE49-F238E27FC236}">
                    <a16:creationId xmlns:a16="http://schemas.microsoft.com/office/drawing/2014/main" id="{1E90AE6E-328E-4730-825C-B5130F5CF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18">
                <a:extLst>
                  <a:ext uri="{FF2B5EF4-FFF2-40B4-BE49-F238E27FC236}">
                    <a16:creationId xmlns:a16="http://schemas.microsoft.com/office/drawing/2014/main" id="{24EC969F-6E4A-4163-ABDA-4674429A3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19">
                <a:extLst>
                  <a:ext uri="{FF2B5EF4-FFF2-40B4-BE49-F238E27FC236}">
                    <a16:creationId xmlns:a16="http://schemas.microsoft.com/office/drawing/2014/main" id="{1B735C94-B049-42C6-9DEF-5DB70D58CE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20">
                <a:extLst>
                  <a:ext uri="{FF2B5EF4-FFF2-40B4-BE49-F238E27FC236}">
                    <a16:creationId xmlns:a16="http://schemas.microsoft.com/office/drawing/2014/main" id="{051C02E6-1954-478B-AEAE-BF8F36BE94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Rectangle 21">
                <a:extLst>
                  <a:ext uri="{FF2B5EF4-FFF2-40B4-BE49-F238E27FC236}">
                    <a16:creationId xmlns:a16="http://schemas.microsoft.com/office/drawing/2014/main" id="{6710B1C0-310A-48D0-B824-459D9AFC2FB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42" name="Freeform 22">
                <a:extLst>
                  <a:ext uri="{FF2B5EF4-FFF2-40B4-BE49-F238E27FC236}">
                    <a16:creationId xmlns:a16="http://schemas.microsoft.com/office/drawing/2014/main" id="{1204A606-D9A6-4DC6-9F0E-D516EA1EB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23">
                <a:extLst>
                  <a:ext uri="{FF2B5EF4-FFF2-40B4-BE49-F238E27FC236}">
                    <a16:creationId xmlns:a16="http://schemas.microsoft.com/office/drawing/2014/main" id="{EE569555-0243-4979-A537-C9B4AFD5F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24">
                <a:extLst>
                  <a:ext uri="{FF2B5EF4-FFF2-40B4-BE49-F238E27FC236}">
                    <a16:creationId xmlns:a16="http://schemas.microsoft.com/office/drawing/2014/main" id="{D52A977D-4993-48AF-A792-F2DE096391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25">
                <a:extLst>
                  <a:ext uri="{FF2B5EF4-FFF2-40B4-BE49-F238E27FC236}">
                    <a16:creationId xmlns:a16="http://schemas.microsoft.com/office/drawing/2014/main" id="{93CFF2DC-E52E-4D99-97D5-B0D7B792E5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26">
                <a:extLst>
                  <a:ext uri="{FF2B5EF4-FFF2-40B4-BE49-F238E27FC236}">
                    <a16:creationId xmlns:a16="http://schemas.microsoft.com/office/drawing/2014/main" id="{5E175372-AF09-42A7-B3D0-226C834891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27">
                <a:extLst>
                  <a:ext uri="{FF2B5EF4-FFF2-40B4-BE49-F238E27FC236}">
                    <a16:creationId xmlns:a16="http://schemas.microsoft.com/office/drawing/2014/main" id="{ABF20BA9-F4B2-49EA-A573-578B18977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28">
                <a:extLst>
                  <a:ext uri="{FF2B5EF4-FFF2-40B4-BE49-F238E27FC236}">
                    <a16:creationId xmlns:a16="http://schemas.microsoft.com/office/drawing/2014/main" id="{AA3A7A4B-C811-4E23-8BFD-5823A032DA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29">
                <a:extLst>
                  <a:ext uri="{FF2B5EF4-FFF2-40B4-BE49-F238E27FC236}">
                    <a16:creationId xmlns:a16="http://schemas.microsoft.com/office/drawing/2014/main" id="{47537781-F057-4B97-AD8F-12FE9BE59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30">
                <a:extLst>
                  <a:ext uri="{FF2B5EF4-FFF2-40B4-BE49-F238E27FC236}">
                    <a16:creationId xmlns:a16="http://schemas.microsoft.com/office/drawing/2014/main" id="{078883C7-EB52-4BB7-A9A7-F8C046A833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Freeform 31">
                <a:extLst>
                  <a:ext uri="{FF2B5EF4-FFF2-40B4-BE49-F238E27FC236}">
                    <a16:creationId xmlns:a16="http://schemas.microsoft.com/office/drawing/2014/main" id="{63CCBBF8-5972-4ED3-AB5B-46DC425B1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grpSp>
          <p:nvGrpSpPr>
            <p:cNvPr id="14" name="Group 13">
              <a:extLst>
                <a:ext uri="{FF2B5EF4-FFF2-40B4-BE49-F238E27FC236}">
                  <a16:creationId xmlns:a16="http://schemas.microsoft.com/office/drawing/2014/main" id="{A8C19883-37FB-437C-A3AA-89AA6239D3A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5" name="Freeform 32">
                <a:extLst>
                  <a:ext uri="{FF2B5EF4-FFF2-40B4-BE49-F238E27FC236}">
                    <a16:creationId xmlns:a16="http://schemas.microsoft.com/office/drawing/2014/main" id="{AF1753DD-4CEF-45EC-B952-90EA8895D7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33">
                <a:extLst>
                  <a:ext uri="{FF2B5EF4-FFF2-40B4-BE49-F238E27FC236}">
                    <a16:creationId xmlns:a16="http://schemas.microsoft.com/office/drawing/2014/main" id="{5B9356DB-C1BE-4D76-8FA7-4FBAA12D1D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34">
                <a:extLst>
                  <a:ext uri="{FF2B5EF4-FFF2-40B4-BE49-F238E27FC236}">
                    <a16:creationId xmlns:a16="http://schemas.microsoft.com/office/drawing/2014/main" id="{C4F59561-572D-42BA-A6FD-F3AFA1A394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35">
                <a:extLst>
                  <a:ext uri="{FF2B5EF4-FFF2-40B4-BE49-F238E27FC236}">
                    <a16:creationId xmlns:a16="http://schemas.microsoft.com/office/drawing/2014/main" id="{BB7A51A1-D509-4494-BAE2-1B96CAD4D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36">
                <a:extLst>
                  <a:ext uri="{FF2B5EF4-FFF2-40B4-BE49-F238E27FC236}">
                    <a16:creationId xmlns:a16="http://schemas.microsoft.com/office/drawing/2014/main" id="{D3FE0B5A-55DE-4E56-8E9B-B92D1DB9A8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37">
                <a:extLst>
                  <a:ext uri="{FF2B5EF4-FFF2-40B4-BE49-F238E27FC236}">
                    <a16:creationId xmlns:a16="http://schemas.microsoft.com/office/drawing/2014/main" id="{F125661C-3A0E-4B6E-B2AB-1B08C89251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38">
                <a:extLst>
                  <a:ext uri="{FF2B5EF4-FFF2-40B4-BE49-F238E27FC236}">
                    <a16:creationId xmlns:a16="http://schemas.microsoft.com/office/drawing/2014/main" id="{39304006-EE77-438A-A0D1-537322356C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39">
                <a:extLst>
                  <a:ext uri="{FF2B5EF4-FFF2-40B4-BE49-F238E27FC236}">
                    <a16:creationId xmlns:a16="http://schemas.microsoft.com/office/drawing/2014/main" id="{C6031DEB-4109-4049-82CF-DD06483A2C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40">
                <a:extLst>
                  <a:ext uri="{FF2B5EF4-FFF2-40B4-BE49-F238E27FC236}">
                    <a16:creationId xmlns:a16="http://schemas.microsoft.com/office/drawing/2014/main" id="{65FC2657-18D6-4490-88D6-32E6B1C6FB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Rectangle 41">
                <a:extLst>
                  <a:ext uri="{FF2B5EF4-FFF2-40B4-BE49-F238E27FC236}">
                    <a16:creationId xmlns:a16="http://schemas.microsoft.com/office/drawing/2014/main" id="{20BEA03B-3EAD-4FA2-BC9D-25A14D635CF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grpSp>
      <p:sp useBgFill="1">
        <p:nvSpPr>
          <p:cNvPr id="53" name="Rectangle 52">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5"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57" name="Rectangle 56">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59"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C22904C9-935F-B447-9CE6-A6D17AA1B2F8}"/>
              </a:ext>
            </a:extLst>
          </p:cNvPr>
          <p:cNvSpPr>
            <a:spLocks noGrp="1"/>
          </p:cNvSpPr>
          <p:nvPr>
            <p:ph type="title"/>
          </p:nvPr>
        </p:nvSpPr>
        <p:spPr>
          <a:xfrm>
            <a:off x="855266" y="618518"/>
            <a:ext cx="2851417" cy="1478570"/>
          </a:xfrm>
        </p:spPr>
        <p:txBody>
          <a:bodyPr vert="horz" lIns="91440" tIns="45720" rIns="91440" bIns="45720" rtlCol="0" anchor="ctr">
            <a:normAutofit/>
          </a:bodyPr>
          <a:lstStyle/>
          <a:p>
            <a:r>
              <a:rPr lang="en-US">
                <a:solidFill>
                  <a:srgbClr val="FFFFFF"/>
                </a:solidFill>
              </a:rPr>
              <a:t>Data sets: equity market Data</a:t>
            </a:r>
          </a:p>
        </p:txBody>
      </p:sp>
      <p:sp>
        <p:nvSpPr>
          <p:cNvPr id="4" name="Text Placeholder 3">
            <a:extLst>
              <a:ext uri="{FF2B5EF4-FFF2-40B4-BE49-F238E27FC236}">
                <a16:creationId xmlns:a16="http://schemas.microsoft.com/office/drawing/2014/main" id="{4859B51A-EA34-1F40-8C0E-95869CD5DB53}"/>
              </a:ext>
            </a:extLst>
          </p:cNvPr>
          <p:cNvSpPr>
            <a:spLocks noGrp="1"/>
          </p:cNvSpPr>
          <p:nvPr>
            <p:ph type="body" sz="half" idx="2"/>
          </p:nvPr>
        </p:nvSpPr>
        <p:spPr>
          <a:xfrm>
            <a:off x="844620" y="2249487"/>
            <a:ext cx="2862444" cy="3957302"/>
          </a:xfrm>
        </p:spPr>
        <p:txBody>
          <a:bodyPr vert="horz" lIns="91440" tIns="45720" rIns="91440" bIns="45720" rtlCol="0">
            <a:normAutofit/>
          </a:bodyPr>
          <a:lstStyle/>
          <a:p>
            <a:pPr marL="285750" indent="-228600">
              <a:buFont typeface="Arial" panose="020B0604020202020204" pitchFamily="34" charset="0"/>
              <a:buChar char="•"/>
            </a:pPr>
            <a:r>
              <a:rPr lang="en-US" sz="1400" dirty="0">
                <a:solidFill>
                  <a:srgbClr val="FFFFFF"/>
                </a:solidFill>
              </a:rPr>
              <a:t>Equity Market Data</a:t>
            </a:r>
          </a:p>
          <a:p>
            <a:pPr marL="228600" lvl="1"/>
            <a:r>
              <a:rPr lang="en-US" dirty="0">
                <a:hlinkClick r:id="rId3"/>
              </a:rPr>
              <a:t>https://api.iextrading.com</a:t>
            </a:r>
            <a:endParaRPr lang="en-US" u="sng" dirty="0">
              <a:solidFill>
                <a:srgbClr val="FFFFFF"/>
              </a:solidFill>
            </a:endParaRPr>
          </a:p>
        </p:txBody>
      </p:sp>
      <p:grpSp>
        <p:nvGrpSpPr>
          <p:cNvPr id="61" name="Group 60">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62"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63"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4"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5"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6"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7"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8"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9"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0"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1"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2"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3"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74"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5"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6"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7"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8"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79"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0"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1"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2"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3"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4"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5"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6"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7"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8"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pic>
        <p:nvPicPr>
          <p:cNvPr id="7" name="Picture 6" descr="A screenshot of a social media post&#10;&#10;Description automatically generated">
            <a:extLst>
              <a:ext uri="{FF2B5EF4-FFF2-40B4-BE49-F238E27FC236}">
                <a16:creationId xmlns:a16="http://schemas.microsoft.com/office/drawing/2014/main" id="{8121EF0A-FE58-3246-B29A-2B3E15CB5965}"/>
              </a:ext>
            </a:extLst>
          </p:cNvPr>
          <p:cNvPicPr>
            <a:picLocks noChangeAspect="1"/>
          </p:cNvPicPr>
          <p:nvPr/>
        </p:nvPicPr>
        <p:blipFill>
          <a:blip r:embed="rId4"/>
          <a:stretch>
            <a:fillRect/>
          </a:stretch>
        </p:blipFill>
        <p:spPr>
          <a:xfrm>
            <a:off x="4205193" y="261373"/>
            <a:ext cx="7812840" cy="1578531"/>
          </a:xfrm>
          <a:prstGeom prst="rect">
            <a:avLst/>
          </a:prstGeom>
        </p:spPr>
      </p:pic>
      <p:pic>
        <p:nvPicPr>
          <p:cNvPr id="8" name="Content Placeholder 7">
            <a:extLst>
              <a:ext uri="{FF2B5EF4-FFF2-40B4-BE49-F238E27FC236}">
                <a16:creationId xmlns:a16="http://schemas.microsoft.com/office/drawing/2014/main" id="{2E0DE81E-F572-42CE-9295-663B11F751C8}"/>
              </a:ext>
            </a:extLst>
          </p:cNvPr>
          <p:cNvPicPr>
            <a:picLocks noGrp="1" noChangeAspect="1"/>
          </p:cNvPicPr>
          <p:nvPr>
            <p:ph idx="1"/>
          </p:nvPr>
        </p:nvPicPr>
        <p:blipFill>
          <a:blip r:embed="rId5"/>
          <a:stretch>
            <a:fillRect/>
          </a:stretch>
        </p:blipFill>
        <p:spPr>
          <a:xfrm>
            <a:off x="4205193" y="1928813"/>
            <a:ext cx="7782020" cy="4386865"/>
          </a:xfrm>
          <a:prstGeom prst="rect">
            <a:avLst/>
          </a:prstGeom>
        </p:spPr>
      </p:pic>
    </p:spTree>
    <p:extLst>
      <p:ext uri="{BB962C8B-B14F-4D97-AF65-F5344CB8AC3E}">
        <p14:creationId xmlns:p14="http://schemas.microsoft.com/office/powerpoint/2010/main" val="1992024884"/>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E36C0-E08A-B240-B825-056C8FE431E5}"/>
              </a:ext>
            </a:extLst>
          </p:cNvPr>
          <p:cNvSpPr>
            <a:spLocks noGrp="1"/>
          </p:cNvSpPr>
          <p:nvPr>
            <p:ph type="title"/>
          </p:nvPr>
        </p:nvSpPr>
        <p:spPr>
          <a:xfrm>
            <a:off x="1141412" y="18443"/>
            <a:ext cx="9905998" cy="1478570"/>
          </a:xfrm>
        </p:spPr>
        <p:txBody>
          <a:bodyPr/>
          <a:lstStyle/>
          <a:p>
            <a:r>
              <a:rPr lang="en-US" dirty="0"/>
              <a:t>Results: IDEAL Relational Database design</a:t>
            </a:r>
          </a:p>
        </p:txBody>
      </p:sp>
      <p:graphicFrame>
        <p:nvGraphicFramePr>
          <p:cNvPr id="4" name="Content Placeholder 3">
            <a:extLst>
              <a:ext uri="{FF2B5EF4-FFF2-40B4-BE49-F238E27FC236}">
                <a16:creationId xmlns:a16="http://schemas.microsoft.com/office/drawing/2014/main" id="{2E37EBCC-12AE-5040-9890-FB5FCCED8508}"/>
              </a:ext>
            </a:extLst>
          </p:cNvPr>
          <p:cNvGraphicFramePr>
            <a:graphicFrameLocks noGrp="1"/>
          </p:cNvGraphicFramePr>
          <p:nvPr>
            <p:ph idx="1"/>
            <p:extLst>
              <p:ext uri="{D42A27DB-BD31-4B8C-83A1-F6EECF244321}">
                <p14:modId xmlns:p14="http://schemas.microsoft.com/office/powerpoint/2010/main" val="3572617194"/>
              </p:ext>
            </p:extLst>
          </p:nvPr>
        </p:nvGraphicFramePr>
        <p:xfrm>
          <a:off x="455612" y="1228725"/>
          <a:ext cx="10288588" cy="50107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a:extLst>
              <a:ext uri="{FF2B5EF4-FFF2-40B4-BE49-F238E27FC236}">
                <a16:creationId xmlns:a16="http://schemas.microsoft.com/office/drawing/2014/main" id="{589113D7-DE0B-CE46-A883-D63C24EB0C39}"/>
              </a:ext>
            </a:extLst>
          </p:cNvPr>
          <p:cNvSpPr txBox="1"/>
          <p:nvPr/>
        </p:nvSpPr>
        <p:spPr>
          <a:xfrm>
            <a:off x="4675188" y="4723955"/>
            <a:ext cx="2601913" cy="369332"/>
          </a:xfrm>
          <a:prstGeom prst="rect">
            <a:avLst/>
          </a:prstGeom>
          <a:noFill/>
        </p:spPr>
        <p:txBody>
          <a:bodyPr wrap="square" rtlCol="0">
            <a:spAutoFit/>
          </a:bodyPr>
          <a:lstStyle/>
          <a:p>
            <a:r>
              <a:rPr lang="en-US" dirty="0"/>
              <a:t>Many-Many Relationships</a:t>
            </a:r>
          </a:p>
        </p:txBody>
      </p:sp>
      <p:sp>
        <p:nvSpPr>
          <p:cNvPr id="7" name="TextBox 6">
            <a:extLst>
              <a:ext uri="{FF2B5EF4-FFF2-40B4-BE49-F238E27FC236}">
                <a16:creationId xmlns:a16="http://schemas.microsoft.com/office/drawing/2014/main" id="{4FBEDF48-07E3-D042-8224-BBFC5858F87F}"/>
              </a:ext>
            </a:extLst>
          </p:cNvPr>
          <p:cNvSpPr txBox="1"/>
          <p:nvPr/>
        </p:nvSpPr>
        <p:spPr>
          <a:xfrm>
            <a:off x="4675187" y="2962298"/>
            <a:ext cx="2601913" cy="369332"/>
          </a:xfrm>
          <a:prstGeom prst="rect">
            <a:avLst/>
          </a:prstGeom>
          <a:noFill/>
        </p:spPr>
        <p:txBody>
          <a:bodyPr wrap="square" rtlCol="0">
            <a:spAutoFit/>
          </a:bodyPr>
          <a:lstStyle/>
          <a:p>
            <a:r>
              <a:rPr lang="en-US" dirty="0"/>
              <a:t>Many-Many Relationships</a:t>
            </a:r>
          </a:p>
        </p:txBody>
      </p:sp>
      <p:sp>
        <p:nvSpPr>
          <p:cNvPr id="8" name="TextBox 7">
            <a:extLst>
              <a:ext uri="{FF2B5EF4-FFF2-40B4-BE49-F238E27FC236}">
                <a16:creationId xmlns:a16="http://schemas.microsoft.com/office/drawing/2014/main" id="{F702B925-D999-F046-A589-DD2BC3935F34}"/>
              </a:ext>
            </a:extLst>
          </p:cNvPr>
          <p:cNvSpPr txBox="1"/>
          <p:nvPr/>
        </p:nvSpPr>
        <p:spPr>
          <a:xfrm>
            <a:off x="6904037" y="4438179"/>
            <a:ext cx="2601913" cy="369332"/>
          </a:xfrm>
          <a:prstGeom prst="rect">
            <a:avLst/>
          </a:prstGeom>
          <a:noFill/>
        </p:spPr>
        <p:txBody>
          <a:bodyPr wrap="square" rtlCol="0">
            <a:spAutoFit/>
          </a:bodyPr>
          <a:lstStyle/>
          <a:p>
            <a:r>
              <a:rPr lang="en-US" dirty="0"/>
              <a:t>Many-Many Relationships</a:t>
            </a:r>
          </a:p>
        </p:txBody>
      </p:sp>
      <p:sp>
        <p:nvSpPr>
          <p:cNvPr id="9" name="TextBox 8">
            <a:extLst>
              <a:ext uri="{FF2B5EF4-FFF2-40B4-BE49-F238E27FC236}">
                <a16:creationId xmlns:a16="http://schemas.microsoft.com/office/drawing/2014/main" id="{ECA9904F-3AD6-394A-ACB6-3D48ACE172FB}"/>
              </a:ext>
            </a:extLst>
          </p:cNvPr>
          <p:cNvSpPr txBox="1"/>
          <p:nvPr/>
        </p:nvSpPr>
        <p:spPr>
          <a:xfrm>
            <a:off x="2242344" y="4448776"/>
            <a:ext cx="2601913" cy="369332"/>
          </a:xfrm>
          <a:prstGeom prst="rect">
            <a:avLst/>
          </a:prstGeom>
          <a:noFill/>
        </p:spPr>
        <p:txBody>
          <a:bodyPr wrap="square" rtlCol="0">
            <a:spAutoFit/>
          </a:bodyPr>
          <a:lstStyle/>
          <a:p>
            <a:r>
              <a:rPr lang="en-US" dirty="0"/>
              <a:t>Many-Many Relationships</a:t>
            </a:r>
          </a:p>
        </p:txBody>
      </p:sp>
      <p:cxnSp>
        <p:nvCxnSpPr>
          <p:cNvPr id="10" name="Straight Connector 9">
            <a:extLst>
              <a:ext uri="{FF2B5EF4-FFF2-40B4-BE49-F238E27FC236}">
                <a16:creationId xmlns:a16="http://schemas.microsoft.com/office/drawing/2014/main" id="{67AD1C1C-3497-4044-A734-95D17FDB0C34}"/>
              </a:ext>
            </a:extLst>
          </p:cNvPr>
          <p:cNvCxnSpPr/>
          <p:nvPr/>
        </p:nvCxnSpPr>
        <p:spPr>
          <a:xfrm>
            <a:off x="1141412" y="930445"/>
            <a:ext cx="990599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41966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CA0E5-8E9F-4019-B536-D2B488BAE358}"/>
              </a:ext>
            </a:extLst>
          </p:cNvPr>
          <p:cNvSpPr>
            <a:spLocks noGrp="1"/>
          </p:cNvSpPr>
          <p:nvPr>
            <p:ph type="title"/>
          </p:nvPr>
        </p:nvSpPr>
        <p:spPr/>
        <p:txBody>
          <a:bodyPr/>
          <a:lstStyle/>
          <a:p>
            <a:r>
              <a:rPr lang="en-US" u="sng" dirty="0"/>
              <a:t>Results: end state database design__________</a:t>
            </a:r>
          </a:p>
        </p:txBody>
      </p:sp>
      <p:sp>
        <p:nvSpPr>
          <p:cNvPr id="3" name="Content Placeholder 2">
            <a:extLst>
              <a:ext uri="{FF2B5EF4-FFF2-40B4-BE49-F238E27FC236}">
                <a16:creationId xmlns:a16="http://schemas.microsoft.com/office/drawing/2014/main" id="{E39D0DCC-94F3-4A47-9CF6-A2AACBDDB7C8}"/>
              </a:ext>
            </a:extLst>
          </p:cNvPr>
          <p:cNvSpPr>
            <a:spLocks noGrp="1"/>
          </p:cNvSpPr>
          <p:nvPr>
            <p:ph idx="1"/>
          </p:nvPr>
        </p:nvSpPr>
        <p:spPr/>
        <p:txBody>
          <a:bodyPr/>
          <a:lstStyle/>
          <a:p>
            <a:r>
              <a:rPr lang="en-US" dirty="0"/>
              <a:t>Practical Requirements:</a:t>
            </a:r>
          </a:p>
          <a:p>
            <a:pPr lvl="1"/>
            <a:r>
              <a:rPr lang="en-US" dirty="0"/>
              <a:t>Ability to support quick data refreshes.</a:t>
            </a:r>
          </a:p>
          <a:p>
            <a:pPr lvl="1"/>
            <a:r>
              <a:rPr lang="en-US" dirty="0"/>
              <a:t>Resiliency to rapidly changing code.</a:t>
            </a:r>
          </a:p>
          <a:p>
            <a:pPr lvl="1"/>
            <a:r>
              <a:rPr lang="en-US" dirty="0"/>
              <a:t>Easy analysis by Spotfire business intelligence tool.</a:t>
            </a:r>
          </a:p>
          <a:p>
            <a:r>
              <a:rPr lang="en-US" dirty="0"/>
              <a:t>End State Design:</a:t>
            </a:r>
          </a:p>
          <a:p>
            <a:pPr lvl="1"/>
            <a:r>
              <a:rPr lang="en-US" dirty="0"/>
              <a:t>Flat, independent tables.</a:t>
            </a:r>
          </a:p>
          <a:p>
            <a:pPr lvl="1"/>
            <a:r>
              <a:rPr lang="en-US" dirty="0"/>
              <a:t>Stored procedures as abstraction layers.</a:t>
            </a:r>
          </a:p>
        </p:txBody>
      </p:sp>
    </p:spTree>
    <p:extLst>
      <p:ext uri="{BB962C8B-B14F-4D97-AF65-F5344CB8AC3E}">
        <p14:creationId xmlns:p14="http://schemas.microsoft.com/office/powerpoint/2010/main" val="17821370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9424B-B3D1-644B-83EF-CE1C801339DB}"/>
              </a:ext>
            </a:extLst>
          </p:cNvPr>
          <p:cNvSpPr>
            <a:spLocks noGrp="1"/>
          </p:cNvSpPr>
          <p:nvPr>
            <p:ph type="title"/>
          </p:nvPr>
        </p:nvSpPr>
        <p:spPr>
          <a:xfrm>
            <a:off x="8085220" y="27199"/>
            <a:ext cx="3328561" cy="1950533"/>
          </a:xfrm>
        </p:spPr>
        <p:txBody>
          <a:bodyPr>
            <a:normAutofit fontScale="90000"/>
          </a:bodyPr>
          <a:lstStyle/>
          <a:p>
            <a:r>
              <a:rPr lang="en-US" dirty="0"/>
              <a:t>analysis: </a:t>
            </a:r>
            <a:br>
              <a:rPr lang="en-US" dirty="0"/>
            </a:br>
            <a:r>
              <a:rPr lang="en-US" dirty="0"/>
              <a:t>a new equity market analysis approach </a:t>
            </a:r>
          </a:p>
        </p:txBody>
      </p:sp>
      <p:sp>
        <p:nvSpPr>
          <p:cNvPr id="3" name="Content Placeholder 2">
            <a:extLst>
              <a:ext uri="{FF2B5EF4-FFF2-40B4-BE49-F238E27FC236}">
                <a16:creationId xmlns:a16="http://schemas.microsoft.com/office/drawing/2014/main" id="{0F743E02-5876-1146-B76D-345A3943C5C2}"/>
              </a:ext>
            </a:extLst>
          </p:cNvPr>
          <p:cNvSpPr>
            <a:spLocks noGrp="1"/>
          </p:cNvSpPr>
          <p:nvPr>
            <p:ph sz="half" idx="1"/>
          </p:nvPr>
        </p:nvSpPr>
        <p:spPr/>
        <p:txBody>
          <a:bodyPr/>
          <a:lstStyle/>
          <a:p>
            <a:pPr marL="0" indent="0">
              <a:buNone/>
            </a:pPr>
            <a:r>
              <a:rPr lang="en-US" dirty="0"/>
              <a:t> </a:t>
            </a:r>
          </a:p>
        </p:txBody>
      </p:sp>
      <p:pic>
        <p:nvPicPr>
          <p:cNvPr id="15" name="Picture 14">
            <a:extLst>
              <a:ext uri="{FF2B5EF4-FFF2-40B4-BE49-F238E27FC236}">
                <a16:creationId xmlns:a16="http://schemas.microsoft.com/office/drawing/2014/main" id="{83BC288B-BD1D-2647-83A9-F079D1F2632F}"/>
              </a:ext>
            </a:extLst>
          </p:cNvPr>
          <p:cNvPicPr>
            <a:picLocks noChangeAspect="1"/>
          </p:cNvPicPr>
          <p:nvPr/>
        </p:nvPicPr>
        <p:blipFill>
          <a:blip r:embed="rId3"/>
          <a:stretch>
            <a:fillRect/>
          </a:stretch>
        </p:blipFill>
        <p:spPr>
          <a:xfrm>
            <a:off x="8085220" y="5015899"/>
            <a:ext cx="1614400" cy="1709365"/>
          </a:xfrm>
          <a:prstGeom prst="rect">
            <a:avLst/>
          </a:prstGeom>
        </p:spPr>
      </p:pic>
      <p:pic>
        <p:nvPicPr>
          <p:cNvPr id="4" name="Picture 3"/>
          <p:cNvPicPr>
            <a:picLocks noChangeAspect="1"/>
          </p:cNvPicPr>
          <p:nvPr/>
        </p:nvPicPr>
        <p:blipFill>
          <a:blip r:embed="rId4"/>
          <a:stretch>
            <a:fillRect/>
          </a:stretch>
        </p:blipFill>
        <p:spPr>
          <a:xfrm>
            <a:off x="0" y="302502"/>
            <a:ext cx="7798958" cy="3546500"/>
          </a:xfrm>
          <a:prstGeom prst="rect">
            <a:avLst/>
          </a:prstGeom>
        </p:spPr>
      </p:pic>
      <p:pic>
        <p:nvPicPr>
          <p:cNvPr id="5" name="Picture 4"/>
          <p:cNvPicPr>
            <a:picLocks noChangeAspect="1"/>
          </p:cNvPicPr>
          <p:nvPr/>
        </p:nvPicPr>
        <p:blipFill>
          <a:blip r:embed="rId5"/>
          <a:stretch>
            <a:fillRect/>
          </a:stretch>
        </p:blipFill>
        <p:spPr>
          <a:xfrm>
            <a:off x="44042" y="4550494"/>
            <a:ext cx="7843000" cy="2307506"/>
          </a:xfrm>
          <a:prstGeom prst="rect">
            <a:avLst/>
          </a:prstGeom>
        </p:spPr>
      </p:pic>
    </p:spTree>
    <p:extLst>
      <p:ext uri="{BB962C8B-B14F-4D97-AF65-F5344CB8AC3E}">
        <p14:creationId xmlns:p14="http://schemas.microsoft.com/office/powerpoint/2010/main" val="42375116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9424B-B3D1-644B-83EF-CE1C801339DB}"/>
              </a:ext>
            </a:extLst>
          </p:cNvPr>
          <p:cNvSpPr>
            <a:spLocks noGrp="1"/>
          </p:cNvSpPr>
          <p:nvPr>
            <p:ph type="title"/>
          </p:nvPr>
        </p:nvSpPr>
        <p:spPr>
          <a:xfrm>
            <a:off x="8085220" y="27199"/>
            <a:ext cx="3328561" cy="1950533"/>
          </a:xfrm>
        </p:spPr>
        <p:txBody>
          <a:bodyPr>
            <a:normAutofit fontScale="90000"/>
          </a:bodyPr>
          <a:lstStyle/>
          <a:p>
            <a:r>
              <a:rPr lang="en-US" dirty="0"/>
              <a:t>analysis: </a:t>
            </a:r>
            <a:br>
              <a:rPr lang="en-US" dirty="0"/>
            </a:br>
            <a:r>
              <a:rPr lang="en-US" dirty="0"/>
              <a:t>a new equity market analysis approach </a:t>
            </a:r>
          </a:p>
        </p:txBody>
      </p:sp>
      <p:sp>
        <p:nvSpPr>
          <p:cNvPr id="3" name="Content Placeholder 2">
            <a:extLst>
              <a:ext uri="{FF2B5EF4-FFF2-40B4-BE49-F238E27FC236}">
                <a16:creationId xmlns:a16="http://schemas.microsoft.com/office/drawing/2014/main" id="{0F743E02-5876-1146-B76D-345A3943C5C2}"/>
              </a:ext>
            </a:extLst>
          </p:cNvPr>
          <p:cNvSpPr>
            <a:spLocks noGrp="1"/>
          </p:cNvSpPr>
          <p:nvPr>
            <p:ph sz="half" idx="1"/>
          </p:nvPr>
        </p:nvSpPr>
        <p:spPr/>
        <p:txBody>
          <a:bodyPr/>
          <a:lstStyle/>
          <a:p>
            <a:pPr marL="0" indent="0">
              <a:buNone/>
            </a:pPr>
            <a:r>
              <a:rPr lang="en-US" dirty="0"/>
              <a:t> </a:t>
            </a:r>
          </a:p>
        </p:txBody>
      </p:sp>
      <p:pic>
        <p:nvPicPr>
          <p:cNvPr id="6" name="Picture 5">
            <a:extLst>
              <a:ext uri="{FF2B5EF4-FFF2-40B4-BE49-F238E27FC236}">
                <a16:creationId xmlns:a16="http://schemas.microsoft.com/office/drawing/2014/main" id="{A7F70FC7-E74F-204C-A937-C4F9B2805BBB}"/>
              </a:ext>
            </a:extLst>
          </p:cNvPr>
          <p:cNvPicPr>
            <a:picLocks noChangeAspect="1"/>
          </p:cNvPicPr>
          <p:nvPr/>
        </p:nvPicPr>
        <p:blipFill>
          <a:blip r:embed="rId3"/>
          <a:stretch>
            <a:fillRect/>
          </a:stretch>
        </p:blipFill>
        <p:spPr>
          <a:xfrm>
            <a:off x="32083" y="0"/>
            <a:ext cx="7748338" cy="6871599"/>
          </a:xfrm>
          <a:prstGeom prst="rect">
            <a:avLst/>
          </a:prstGeom>
        </p:spPr>
      </p:pic>
      <p:sp>
        <p:nvSpPr>
          <p:cNvPr id="8" name="TextBox 7">
            <a:extLst>
              <a:ext uri="{FF2B5EF4-FFF2-40B4-BE49-F238E27FC236}">
                <a16:creationId xmlns:a16="http://schemas.microsoft.com/office/drawing/2014/main" id="{CB157606-49C5-0644-BC99-89BF9B1E9BAB}"/>
              </a:ext>
            </a:extLst>
          </p:cNvPr>
          <p:cNvSpPr txBox="1"/>
          <p:nvPr/>
        </p:nvSpPr>
        <p:spPr>
          <a:xfrm rot="16200000">
            <a:off x="1871538" y="2744722"/>
            <a:ext cx="1299375" cy="275283"/>
          </a:xfrm>
          <a:prstGeom prst="rect">
            <a:avLst/>
          </a:prstGeom>
          <a:noFill/>
        </p:spPr>
        <p:txBody>
          <a:bodyPr wrap="square" rtlCol="0">
            <a:spAutoFit/>
          </a:bodyPr>
          <a:lstStyle/>
          <a:p>
            <a:r>
              <a:rPr lang="en-US" sz="1200" dirty="0"/>
              <a:t>Orlando shooting</a:t>
            </a:r>
          </a:p>
        </p:txBody>
      </p:sp>
      <p:sp>
        <p:nvSpPr>
          <p:cNvPr id="10" name="TextBox 9">
            <a:extLst>
              <a:ext uri="{FF2B5EF4-FFF2-40B4-BE49-F238E27FC236}">
                <a16:creationId xmlns:a16="http://schemas.microsoft.com/office/drawing/2014/main" id="{DDC0F4E2-D2BE-3041-B70D-200EDDA0FAE7}"/>
              </a:ext>
            </a:extLst>
          </p:cNvPr>
          <p:cNvSpPr txBox="1"/>
          <p:nvPr/>
        </p:nvSpPr>
        <p:spPr>
          <a:xfrm rot="16200000">
            <a:off x="2824252" y="2322033"/>
            <a:ext cx="1950534" cy="276999"/>
          </a:xfrm>
          <a:prstGeom prst="rect">
            <a:avLst/>
          </a:prstGeom>
          <a:noFill/>
        </p:spPr>
        <p:txBody>
          <a:bodyPr wrap="square" rtlCol="0">
            <a:spAutoFit/>
          </a:bodyPr>
          <a:lstStyle/>
          <a:p>
            <a:r>
              <a:rPr lang="en-US" sz="1200" dirty="0"/>
              <a:t>Dallas officer shot and killed</a:t>
            </a:r>
          </a:p>
        </p:txBody>
      </p:sp>
      <p:sp>
        <p:nvSpPr>
          <p:cNvPr id="12" name="TextBox 11">
            <a:extLst>
              <a:ext uri="{FF2B5EF4-FFF2-40B4-BE49-F238E27FC236}">
                <a16:creationId xmlns:a16="http://schemas.microsoft.com/office/drawing/2014/main" id="{C856EFA7-02D2-8B48-AC99-B158998CFE65}"/>
              </a:ext>
            </a:extLst>
          </p:cNvPr>
          <p:cNvSpPr txBox="1"/>
          <p:nvPr/>
        </p:nvSpPr>
        <p:spPr>
          <a:xfrm rot="16200000">
            <a:off x="4934620" y="3093635"/>
            <a:ext cx="1271179" cy="275281"/>
          </a:xfrm>
          <a:prstGeom prst="rect">
            <a:avLst/>
          </a:prstGeom>
          <a:noFill/>
        </p:spPr>
        <p:txBody>
          <a:bodyPr wrap="square" rtlCol="0">
            <a:spAutoFit/>
          </a:bodyPr>
          <a:lstStyle/>
          <a:p>
            <a:r>
              <a:rPr lang="en-US" sz="1200" dirty="0"/>
              <a:t>Milwaukie Riots</a:t>
            </a:r>
          </a:p>
        </p:txBody>
      </p:sp>
      <p:sp>
        <p:nvSpPr>
          <p:cNvPr id="14" name="TextBox 13">
            <a:extLst>
              <a:ext uri="{FF2B5EF4-FFF2-40B4-BE49-F238E27FC236}">
                <a16:creationId xmlns:a16="http://schemas.microsoft.com/office/drawing/2014/main" id="{34AD110E-3584-AF4C-AFEC-BC3FC29BD0BA}"/>
              </a:ext>
            </a:extLst>
          </p:cNvPr>
          <p:cNvSpPr txBox="1"/>
          <p:nvPr/>
        </p:nvSpPr>
        <p:spPr>
          <a:xfrm rot="16200000">
            <a:off x="5085989" y="2125891"/>
            <a:ext cx="1271182" cy="275281"/>
          </a:xfrm>
          <a:prstGeom prst="rect">
            <a:avLst/>
          </a:prstGeom>
          <a:noFill/>
        </p:spPr>
        <p:txBody>
          <a:bodyPr wrap="square" rtlCol="0">
            <a:spAutoFit/>
          </a:bodyPr>
          <a:lstStyle/>
          <a:p>
            <a:r>
              <a:rPr lang="en-US" sz="1200" dirty="0"/>
              <a:t>Louisiana Floods</a:t>
            </a:r>
          </a:p>
        </p:txBody>
      </p:sp>
      <p:pic>
        <p:nvPicPr>
          <p:cNvPr id="15" name="Picture 14">
            <a:extLst>
              <a:ext uri="{FF2B5EF4-FFF2-40B4-BE49-F238E27FC236}">
                <a16:creationId xmlns:a16="http://schemas.microsoft.com/office/drawing/2014/main" id="{83BC288B-BD1D-2647-83A9-F079D1F2632F}"/>
              </a:ext>
            </a:extLst>
          </p:cNvPr>
          <p:cNvPicPr>
            <a:picLocks noChangeAspect="1"/>
          </p:cNvPicPr>
          <p:nvPr/>
        </p:nvPicPr>
        <p:blipFill>
          <a:blip r:embed="rId4"/>
          <a:stretch>
            <a:fillRect/>
          </a:stretch>
        </p:blipFill>
        <p:spPr>
          <a:xfrm>
            <a:off x="8085220" y="4695889"/>
            <a:ext cx="1842170" cy="1950533"/>
          </a:xfrm>
          <a:prstGeom prst="rect">
            <a:avLst/>
          </a:prstGeom>
        </p:spPr>
      </p:pic>
    </p:spTree>
    <p:extLst>
      <p:ext uri="{BB962C8B-B14F-4D97-AF65-F5344CB8AC3E}">
        <p14:creationId xmlns:p14="http://schemas.microsoft.com/office/powerpoint/2010/main" val="4195419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ADC4C248-2954-7F4E-A678-ECB59B07D1A2}"/>
              </a:ext>
            </a:extLst>
          </p:cNvPr>
          <p:cNvPicPr>
            <a:picLocks noChangeAspect="1"/>
          </p:cNvPicPr>
          <p:nvPr/>
        </p:nvPicPr>
        <p:blipFill>
          <a:blip r:embed="rId2"/>
          <a:stretch>
            <a:fillRect/>
          </a:stretch>
        </p:blipFill>
        <p:spPr>
          <a:xfrm>
            <a:off x="-170158" y="0"/>
            <a:ext cx="6712084" cy="6838545"/>
          </a:xfrm>
          <a:prstGeom prst="rect">
            <a:avLst/>
          </a:prstGeom>
        </p:spPr>
      </p:pic>
      <p:sp>
        <p:nvSpPr>
          <p:cNvPr id="24" name="TextBox 23">
            <a:extLst>
              <a:ext uri="{FF2B5EF4-FFF2-40B4-BE49-F238E27FC236}">
                <a16:creationId xmlns:a16="http://schemas.microsoft.com/office/drawing/2014/main" id="{89178F9D-E20F-8241-9DA1-607004614143}"/>
              </a:ext>
            </a:extLst>
          </p:cNvPr>
          <p:cNvSpPr txBox="1"/>
          <p:nvPr/>
        </p:nvSpPr>
        <p:spPr>
          <a:xfrm rot="16200000">
            <a:off x="447112" y="2830308"/>
            <a:ext cx="1137611" cy="261610"/>
          </a:xfrm>
          <a:prstGeom prst="rect">
            <a:avLst/>
          </a:prstGeom>
          <a:noFill/>
        </p:spPr>
        <p:txBody>
          <a:bodyPr wrap="square" rtlCol="0">
            <a:spAutoFit/>
          </a:bodyPr>
          <a:lstStyle/>
          <a:p>
            <a:r>
              <a:rPr lang="en-US" sz="1100" dirty="0"/>
              <a:t>Vegas shooting</a:t>
            </a:r>
          </a:p>
        </p:txBody>
      </p:sp>
      <p:sp>
        <p:nvSpPr>
          <p:cNvPr id="25" name="TextBox 24">
            <a:extLst>
              <a:ext uri="{FF2B5EF4-FFF2-40B4-BE49-F238E27FC236}">
                <a16:creationId xmlns:a16="http://schemas.microsoft.com/office/drawing/2014/main" id="{A344365D-D1A7-AF42-B0BC-6DCD5BCE5844}"/>
              </a:ext>
            </a:extLst>
          </p:cNvPr>
          <p:cNvSpPr txBox="1"/>
          <p:nvPr/>
        </p:nvSpPr>
        <p:spPr>
          <a:xfrm rot="16200000">
            <a:off x="2732980" y="2526437"/>
            <a:ext cx="1137610" cy="261610"/>
          </a:xfrm>
          <a:prstGeom prst="rect">
            <a:avLst/>
          </a:prstGeom>
          <a:noFill/>
        </p:spPr>
        <p:txBody>
          <a:bodyPr wrap="square" rtlCol="0">
            <a:spAutoFit/>
          </a:bodyPr>
          <a:lstStyle/>
          <a:p>
            <a:r>
              <a:rPr lang="en-US" sz="1100" dirty="0"/>
              <a:t>Tax Cuts</a:t>
            </a:r>
          </a:p>
        </p:txBody>
      </p:sp>
      <p:sp>
        <p:nvSpPr>
          <p:cNvPr id="26" name="TextBox 25">
            <a:extLst>
              <a:ext uri="{FF2B5EF4-FFF2-40B4-BE49-F238E27FC236}">
                <a16:creationId xmlns:a16="http://schemas.microsoft.com/office/drawing/2014/main" id="{A562B437-25B8-2441-A593-D019D756B68F}"/>
              </a:ext>
            </a:extLst>
          </p:cNvPr>
          <p:cNvSpPr txBox="1"/>
          <p:nvPr/>
        </p:nvSpPr>
        <p:spPr>
          <a:xfrm rot="16200000">
            <a:off x="3015605" y="2153875"/>
            <a:ext cx="1707546" cy="253916"/>
          </a:xfrm>
          <a:prstGeom prst="rect">
            <a:avLst/>
          </a:prstGeom>
          <a:noFill/>
        </p:spPr>
        <p:txBody>
          <a:bodyPr wrap="square" rtlCol="0">
            <a:spAutoFit/>
          </a:bodyPr>
          <a:lstStyle/>
          <a:p>
            <a:r>
              <a:rPr lang="en-US" sz="1050" dirty="0"/>
              <a:t>Hawaii Fake Missile</a:t>
            </a:r>
          </a:p>
        </p:txBody>
      </p:sp>
      <p:sp>
        <p:nvSpPr>
          <p:cNvPr id="27" name="TextBox 26">
            <a:extLst>
              <a:ext uri="{FF2B5EF4-FFF2-40B4-BE49-F238E27FC236}">
                <a16:creationId xmlns:a16="http://schemas.microsoft.com/office/drawing/2014/main" id="{D3EACC6B-E390-334D-AF5C-6BBFC0F24B71}"/>
              </a:ext>
            </a:extLst>
          </p:cNvPr>
          <p:cNvSpPr txBox="1"/>
          <p:nvPr/>
        </p:nvSpPr>
        <p:spPr>
          <a:xfrm rot="16200000">
            <a:off x="4141231" y="2408869"/>
            <a:ext cx="1290192" cy="261610"/>
          </a:xfrm>
          <a:prstGeom prst="rect">
            <a:avLst/>
          </a:prstGeom>
          <a:noFill/>
        </p:spPr>
        <p:txBody>
          <a:bodyPr wrap="square" rtlCol="0">
            <a:spAutoFit/>
          </a:bodyPr>
          <a:lstStyle/>
          <a:p>
            <a:r>
              <a:rPr lang="en-US" sz="1100" dirty="0"/>
              <a:t>Parkland shooting</a:t>
            </a:r>
          </a:p>
        </p:txBody>
      </p:sp>
      <p:sp>
        <p:nvSpPr>
          <p:cNvPr id="28" name="TextBox 27">
            <a:extLst>
              <a:ext uri="{FF2B5EF4-FFF2-40B4-BE49-F238E27FC236}">
                <a16:creationId xmlns:a16="http://schemas.microsoft.com/office/drawing/2014/main" id="{21F8D9E9-CFE4-8045-B816-86E2C7CA3951}"/>
              </a:ext>
            </a:extLst>
          </p:cNvPr>
          <p:cNvSpPr txBox="1"/>
          <p:nvPr/>
        </p:nvSpPr>
        <p:spPr>
          <a:xfrm rot="16200000">
            <a:off x="3746780" y="2042982"/>
            <a:ext cx="1555873" cy="261610"/>
          </a:xfrm>
          <a:prstGeom prst="rect">
            <a:avLst/>
          </a:prstGeom>
          <a:noFill/>
        </p:spPr>
        <p:txBody>
          <a:bodyPr wrap="square" rtlCol="0">
            <a:spAutoFit/>
          </a:bodyPr>
          <a:lstStyle/>
          <a:p>
            <a:r>
              <a:rPr lang="en-US" sz="1100" dirty="0"/>
              <a:t>Eagles win Super Bowl</a:t>
            </a:r>
          </a:p>
        </p:txBody>
      </p:sp>
      <p:sp>
        <p:nvSpPr>
          <p:cNvPr id="29" name="TextBox 28">
            <a:extLst>
              <a:ext uri="{FF2B5EF4-FFF2-40B4-BE49-F238E27FC236}">
                <a16:creationId xmlns:a16="http://schemas.microsoft.com/office/drawing/2014/main" id="{3F257311-BDC7-584A-B7F6-5799EB49E962}"/>
              </a:ext>
            </a:extLst>
          </p:cNvPr>
          <p:cNvSpPr txBox="1"/>
          <p:nvPr/>
        </p:nvSpPr>
        <p:spPr>
          <a:xfrm rot="16200000">
            <a:off x="3320670" y="2083794"/>
            <a:ext cx="1709383" cy="261610"/>
          </a:xfrm>
          <a:prstGeom prst="rect">
            <a:avLst/>
          </a:prstGeom>
          <a:noFill/>
        </p:spPr>
        <p:txBody>
          <a:bodyPr wrap="square" rtlCol="0">
            <a:spAutoFit/>
          </a:bodyPr>
          <a:lstStyle/>
          <a:p>
            <a:r>
              <a:rPr lang="en-US" sz="1100" dirty="0"/>
              <a:t>Alaska Earthquake</a:t>
            </a:r>
          </a:p>
        </p:txBody>
      </p:sp>
      <p:pic>
        <p:nvPicPr>
          <p:cNvPr id="33" name="Picture 32">
            <a:extLst>
              <a:ext uri="{FF2B5EF4-FFF2-40B4-BE49-F238E27FC236}">
                <a16:creationId xmlns:a16="http://schemas.microsoft.com/office/drawing/2014/main" id="{3FC025D0-DCA8-4E47-8946-C1DBE2899076}"/>
              </a:ext>
            </a:extLst>
          </p:cNvPr>
          <p:cNvPicPr>
            <a:picLocks noChangeAspect="1"/>
          </p:cNvPicPr>
          <p:nvPr/>
        </p:nvPicPr>
        <p:blipFill>
          <a:blip r:embed="rId3"/>
          <a:stretch>
            <a:fillRect/>
          </a:stretch>
        </p:blipFill>
        <p:spPr>
          <a:xfrm>
            <a:off x="6966129" y="4983060"/>
            <a:ext cx="1377771" cy="1458816"/>
          </a:xfrm>
          <a:prstGeom prst="rect">
            <a:avLst/>
          </a:prstGeom>
        </p:spPr>
      </p:pic>
      <p:sp>
        <p:nvSpPr>
          <p:cNvPr id="34" name="Title 1">
            <a:extLst>
              <a:ext uri="{FF2B5EF4-FFF2-40B4-BE49-F238E27FC236}">
                <a16:creationId xmlns:a16="http://schemas.microsoft.com/office/drawing/2014/main" id="{8BDBC9F6-A16B-FB4F-8C9C-CA34A660B795}"/>
              </a:ext>
            </a:extLst>
          </p:cNvPr>
          <p:cNvSpPr txBox="1">
            <a:spLocks/>
          </p:cNvSpPr>
          <p:nvPr/>
        </p:nvSpPr>
        <p:spPr>
          <a:xfrm>
            <a:off x="6966129" y="71810"/>
            <a:ext cx="4478159" cy="1370577"/>
          </a:xfrm>
          <a:prstGeom prst="rect">
            <a:avLst/>
          </a:prstGeom>
        </p:spPr>
        <p:txBody>
          <a:bodyPr>
            <a:normAutofit fontScale="90000" lnSpcReduction="100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dirty="0"/>
              <a:t>analysis: </a:t>
            </a:r>
            <a:br>
              <a:rPr lang="en-US" dirty="0"/>
            </a:br>
            <a:r>
              <a:rPr lang="en-US" dirty="0"/>
              <a:t>a new equity market analysis approach </a:t>
            </a:r>
          </a:p>
        </p:txBody>
      </p:sp>
      <p:sp>
        <p:nvSpPr>
          <p:cNvPr id="44" name="TextBox 43">
            <a:extLst>
              <a:ext uri="{FF2B5EF4-FFF2-40B4-BE49-F238E27FC236}">
                <a16:creationId xmlns:a16="http://schemas.microsoft.com/office/drawing/2014/main" id="{2C925643-012C-324D-B63A-03FCB4CB55C6}"/>
              </a:ext>
            </a:extLst>
          </p:cNvPr>
          <p:cNvSpPr txBox="1"/>
          <p:nvPr/>
        </p:nvSpPr>
        <p:spPr>
          <a:xfrm>
            <a:off x="6966129" y="2657241"/>
            <a:ext cx="4714594" cy="461665"/>
          </a:xfrm>
          <a:prstGeom prst="rect">
            <a:avLst/>
          </a:prstGeom>
          <a:noFill/>
        </p:spPr>
        <p:txBody>
          <a:bodyPr wrap="square" rtlCol="0">
            <a:spAutoFit/>
          </a:bodyPr>
          <a:lstStyle/>
          <a:p>
            <a:r>
              <a:rPr lang="en-US" sz="2400" dirty="0"/>
              <a:t>Correlation does not imply causation</a:t>
            </a:r>
          </a:p>
        </p:txBody>
      </p:sp>
    </p:spTree>
    <p:extLst>
      <p:ext uri="{BB962C8B-B14F-4D97-AF65-F5344CB8AC3E}">
        <p14:creationId xmlns:p14="http://schemas.microsoft.com/office/powerpoint/2010/main" val="75921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Picture 32">
            <a:extLst>
              <a:ext uri="{FF2B5EF4-FFF2-40B4-BE49-F238E27FC236}">
                <a16:creationId xmlns:a16="http://schemas.microsoft.com/office/drawing/2014/main" id="{3FC025D0-DCA8-4E47-8946-C1DBE2899076}"/>
              </a:ext>
            </a:extLst>
          </p:cNvPr>
          <p:cNvPicPr>
            <a:picLocks noChangeAspect="1"/>
          </p:cNvPicPr>
          <p:nvPr/>
        </p:nvPicPr>
        <p:blipFill>
          <a:blip r:embed="rId2"/>
          <a:stretch>
            <a:fillRect/>
          </a:stretch>
        </p:blipFill>
        <p:spPr>
          <a:xfrm>
            <a:off x="7140434" y="5001876"/>
            <a:ext cx="1377771" cy="1458816"/>
          </a:xfrm>
          <a:prstGeom prst="rect">
            <a:avLst/>
          </a:prstGeom>
        </p:spPr>
      </p:pic>
      <p:sp>
        <p:nvSpPr>
          <p:cNvPr id="34" name="Title 1">
            <a:extLst>
              <a:ext uri="{FF2B5EF4-FFF2-40B4-BE49-F238E27FC236}">
                <a16:creationId xmlns:a16="http://schemas.microsoft.com/office/drawing/2014/main" id="{8BDBC9F6-A16B-FB4F-8C9C-CA34A660B795}"/>
              </a:ext>
            </a:extLst>
          </p:cNvPr>
          <p:cNvSpPr txBox="1">
            <a:spLocks/>
          </p:cNvSpPr>
          <p:nvPr/>
        </p:nvSpPr>
        <p:spPr>
          <a:xfrm>
            <a:off x="6966129" y="71810"/>
            <a:ext cx="4478159" cy="1370577"/>
          </a:xfrm>
          <a:prstGeom prst="rect">
            <a:avLst/>
          </a:prstGeom>
        </p:spPr>
        <p:txBody>
          <a:bodyPr>
            <a:normAutofit fontScale="90000" lnSpcReduction="100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dirty="0"/>
              <a:t>analysis: </a:t>
            </a:r>
            <a:br>
              <a:rPr lang="en-US" dirty="0"/>
            </a:br>
            <a:r>
              <a:rPr lang="en-US" dirty="0"/>
              <a:t>a new equity market analysis approach </a:t>
            </a:r>
          </a:p>
        </p:txBody>
      </p:sp>
      <p:sp>
        <p:nvSpPr>
          <p:cNvPr id="44" name="TextBox 43">
            <a:extLst>
              <a:ext uri="{FF2B5EF4-FFF2-40B4-BE49-F238E27FC236}">
                <a16:creationId xmlns:a16="http://schemas.microsoft.com/office/drawing/2014/main" id="{2C925643-012C-324D-B63A-03FCB4CB55C6}"/>
              </a:ext>
            </a:extLst>
          </p:cNvPr>
          <p:cNvSpPr txBox="1"/>
          <p:nvPr/>
        </p:nvSpPr>
        <p:spPr>
          <a:xfrm>
            <a:off x="6966129" y="2657241"/>
            <a:ext cx="4714594" cy="830997"/>
          </a:xfrm>
          <a:prstGeom prst="rect">
            <a:avLst/>
          </a:prstGeom>
          <a:noFill/>
        </p:spPr>
        <p:txBody>
          <a:bodyPr wrap="square" rtlCol="0">
            <a:spAutoFit/>
          </a:bodyPr>
          <a:lstStyle/>
          <a:p>
            <a:r>
              <a:rPr lang="en-US" sz="2400" dirty="0"/>
              <a:t>Adding tweets to the model</a:t>
            </a:r>
          </a:p>
          <a:p>
            <a:r>
              <a:rPr lang="en-US" sz="2400" dirty="0"/>
              <a:t>Example used @</a:t>
            </a:r>
            <a:r>
              <a:rPr lang="en-US" sz="2400" dirty="0" err="1"/>
              <a:t>realDonaldTrump</a:t>
            </a:r>
            <a:endParaRPr lang="en-US" sz="2400" dirty="0"/>
          </a:p>
        </p:txBody>
      </p:sp>
      <p:pic>
        <p:nvPicPr>
          <p:cNvPr id="2" name="Picture 1"/>
          <p:cNvPicPr>
            <a:picLocks noChangeAspect="1"/>
          </p:cNvPicPr>
          <p:nvPr/>
        </p:nvPicPr>
        <p:blipFill>
          <a:blip r:embed="rId3"/>
          <a:stretch>
            <a:fillRect/>
          </a:stretch>
        </p:blipFill>
        <p:spPr>
          <a:xfrm>
            <a:off x="-1" y="3330983"/>
            <a:ext cx="6966129" cy="3341786"/>
          </a:xfrm>
          <a:prstGeom prst="rect">
            <a:avLst/>
          </a:prstGeom>
        </p:spPr>
      </p:pic>
      <p:pic>
        <p:nvPicPr>
          <p:cNvPr id="4" name="Picture 3"/>
          <p:cNvPicPr>
            <a:picLocks noChangeAspect="1"/>
          </p:cNvPicPr>
          <p:nvPr/>
        </p:nvPicPr>
        <p:blipFill>
          <a:blip r:embed="rId4"/>
          <a:stretch>
            <a:fillRect/>
          </a:stretch>
        </p:blipFill>
        <p:spPr>
          <a:xfrm>
            <a:off x="1494872" y="149990"/>
            <a:ext cx="3976381" cy="2349935"/>
          </a:xfrm>
          <a:prstGeom prst="rect">
            <a:avLst/>
          </a:prstGeom>
        </p:spPr>
      </p:pic>
    </p:spTree>
    <p:extLst>
      <p:ext uri="{BB962C8B-B14F-4D97-AF65-F5344CB8AC3E}">
        <p14:creationId xmlns:p14="http://schemas.microsoft.com/office/powerpoint/2010/main" val="37811946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FE7BA-8980-1849-8894-5CF93BE111B6}"/>
              </a:ext>
            </a:extLst>
          </p:cNvPr>
          <p:cNvSpPr>
            <a:spLocks noGrp="1"/>
          </p:cNvSpPr>
          <p:nvPr>
            <p:ph type="title"/>
          </p:nvPr>
        </p:nvSpPr>
        <p:spPr>
          <a:xfrm>
            <a:off x="1141413" y="422575"/>
            <a:ext cx="9905998" cy="1184156"/>
          </a:xfrm>
        </p:spPr>
        <p:txBody>
          <a:bodyPr/>
          <a:lstStyle/>
          <a:p>
            <a:r>
              <a:rPr lang="en-US" dirty="0"/>
              <a:t>Why?</a:t>
            </a:r>
          </a:p>
        </p:txBody>
      </p:sp>
      <p:sp>
        <p:nvSpPr>
          <p:cNvPr id="3" name="Content Placeholder 2">
            <a:extLst>
              <a:ext uri="{FF2B5EF4-FFF2-40B4-BE49-F238E27FC236}">
                <a16:creationId xmlns:a16="http://schemas.microsoft.com/office/drawing/2014/main" id="{B03808AA-A616-7342-BE69-1DEB35A7123D}"/>
              </a:ext>
            </a:extLst>
          </p:cNvPr>
          <p:cNvSpPr>
            <a:spLocks noGrp="1"/>
          </p:cNvSpPr>
          <p:nvPr>
            <p:ph idx="1"/>
          </p:nvPr>
        </p:nvSpPr>
        <p:spPr>
          <a:xfrm>
            <a:off x="1141412" y="1606731"/>
            <a:ext cx="9905999" cy="4184470"/>
          </a:xfrm>
        </p:spPr>
        <p:txBody>
          <a:bodyPr>
            <a:normAutofit/>
          </a:bodyPr>
          <a:lstStyle/>
          <a:p>
            <a:pPr marL="0" indent="0">
              <a:buNone/>
            </a:pPr>
            <a:r>
              <a:rPr lang="en-US" b="1" i="1" dirty="0"/>
              <a:t>Ron Chernow: “One</a:t>
            </a:r>
            <a:r>
              <a:rPr lang="en-US" i="1" dirty="0"/>
              <a:t> of the very nice things about investing in the stock market is that you learn about all different aspects of the economy. It's your window into a very large world.”</a:t>
            </a:r>
          </a:p>
          <a:p>
            <a:pPr marL="0" indent="0">
              <a:buNone/>
            </a:pPr>
            <a:endParaRPr lang="en-US" dirty="0"/>
          </a:p>
          <a:p>
            <a:pPr marL="0" indent="0">
              <a:buNone/>
            </a:pPr>
            <a:r>
              <a:rPr lang="en-US" dirty="0"/>
              <a:t>What if we flipped the script?</a:t>
            </a:r>
          </a:p>
          <a:p>
            <a:pPr marL="0" indent="0">
              <a:buNone/>
            </a:pPr>
            <a:r>
              <a:rPr lang="en-US" dirty="0"/>
              <a:t>What if we used the </a:t>
            </a:r>
            <a:r>
              <a:rPr lang="en-US" i="1" dirty="0"/>
              <a:t>very large world </a:t>
            </a:r>
            <a:r>
              <a:rPr lang="en-US" dirty="0"/>
              <a:t>as a window into the stock market?</a:t>
            </a:r>
          </a:p>
          <a:p>
            <a:pPr marL="0" indent="0">
              <a:buNone/>
            </a:pPr>
            <a:r>
              <a:rPr lang="en-US" dirty="0"/>
              <a:t>What if we gathered and organized previously overlooked information into a sustainable database that enabled this view?</a:t>
            </a:r>
          </a:p>
          <a:p>
            <a:pPr marL="0" indent="0">
              <a:buNone/>
            </a:pPr>
            <a:endParaRPr lang="en-US" dirty="0"/>
          </a:p>
        </p:txBody>
      </p:sp>
      <p:cxnSp>
        <p:nvCxnSpPr>
          <p:cNvPr id="5" name="Straight Connector 4">
            <a:extLst>
              <a:ext uri="{FF2B5EF4-FFF2-40B4-BE49-F238E27FC236}">
                <a16:creationId xmlns:a16="http://schemas.microsoft.com/office/drawing/2014/main" id="{B319B096-663A-884C-BF4A-75B1358F6FD8}"/>
              </a:ext>
            </a:extLst>
          </p:cNvPr>
          <p:cNvCxnSpPr/>
          <p:nvPr/>
        </p:nvCxnSpPr>
        <p:spPr>
          <a:xfrm>
            <a:off x="1141412" y="1187117"/>
            <a:ext cx="990599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32760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F156C-F575-C14B-920A-B366BFEF7FDD}"/>
              </a:ext>
            </a:extLst>
          </p:cNvPr>
          <p:cNvSpPr>
            <a:spLocks noGrp="1"/>
          </p:cNvSpPr>
          <p:nvPr>
            <p:ph type="title"/>
          </p:nvPr>
        </p:nvSpPr>
        <p:spPr>
          <a:xfrm>
            <a:off x="1141412" y="335975"/>
            <a:ext cx="3856037" cy="593561"/>
          </a:xfrm>
        </p:spPr>
        <p:txBody>
          <a:bodyPr/>
          <a:lstStyle/>
          <a:p>
            <a:r>
              <a:rPr lang="en-US" dirty="0"/>
              <a:t>ethics</a:t>
            </a:r>
          </a:p>
        </p:txBody>
      </p:sp>
      <p:sp>
        <p:nvSpPr>
          <p:cNvPr id="3" name="Content Placeholder 2">
            <a:extLst>
              <a:ext uri="{FF2B5EF4-FFF2-40B4-BE49-F238E27FC236}">
                <a16:creationId xmlns:a16="http://schemas.microsoft.com/office/drawing/2014/main" id="{E468485B-A876-E845-83A4-BE52BDF1E08B}"/>
              </a:ext>
            </a:extLst>
          </p:cNvPr>
          <p:cNvSpPr>
            <a:spLocks noGrp="1"/>
          </p:cNvSpPr>
          <p:nvPr>
            <p:ph idx="1"/>
          </p:nvPr>
        </p:nvSpPr>
        <p:spPr>
          <a:xfrm>
            <a:off x="7106652" y="1564106"/>
            <a:ext cx="4614525" cy="3994483"/>
          </a:xfrm>
        </p:spPr>
        <p:txBody>
          <a:bodyPr>
            <a:normAutofit fontScale="92500" lnSpcReduction="10000"/>
          </a:bodyPr>
          <a:lstStyle/>
          <a:p>
            <a:r>
              <a:rPr lang="en-US" dirty="0"/>
              <a:t>As a result, in performing this analysis, the authors focus on the gathering of information and data that would only be available to </a:t>
            </a:r>
            <a:r>
              <a:rPr lang="en-US" u="sng" dirty="0"/>
              <a:t>all</a:t>
            </a:r>
            <a:r>
              <a:rPr lang="en-US" dirty="0"/>
              <a:t> market participants. </a:t>
            </a:r>
          </a:p>
          <a:p>
            <a:r>
              <a:rPr lang="en-US" dirty="0"/>
              <a:t>In doing so, the authors avail themselves of any ethical concerns associated with providing an unfair trading advantage within the market of interest. </a:t>
            </a:r>
          </a:p>
        </p:txBody>
      </p:sp>
      <p:cxnSp>
        <p:nvCxnSpPr>
          <p:cNvPr id="4" name="Straight Connector 3">
            <a:extLst>
              <a:ext uri="{FF2B5EF4-FFF2-40B4-BE49-F238E27FC236}">
                <a16:creationId xmlns:a16="http://schemas.microsoft.com/office/drawing/2014/main" id="{2F3C9B11-587F-B04C-B6DF-77D181390533}"/>
              </a:ext>
            </a:extLst>
          </p:cNvPr>
          <p:cNvCxnSpPr/>
          <p:nvPr/>
        </p:nvCxnSpPr>
        <p:spPr>
          <a:xfrm>
            <a:off x="1141412" y="818151"/>
            <a:ext cx="990599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Picture 6" descr="A close up of text on a black background&#10;&#10;Description automatically generated">
            <a:extLst>
              <a:ext uri="{FF2B5EF4-FFF2-40B4-BE49-F238E27FC236}">
                <a16:creationId xmlns:a16="http://schemas.microsoft.com/office/drawing/2014/main" id="{9D4743EB-3583-1C4B-BD7D-0058D678AADF}"/>
              </a:ext>
            </a:extLst>
          </p:cNvPr>
          <p:cNvPicPr>
            <a:picLocks noChangeAspect="1"/>
          </p:cNvPicPr>
          <p:nvPr/>
        </p:nvPicPr>
        <p:blipFill>
          <a:blip r:embed="rId3"/>
          <a:stretch>
            <a:fillRect/>
          </a:stretch>
        </p:blipFill>
        <p:spPr>
          <a:xfrm>
            <a:off x="898356" y="929536"/>
            <a:ext cx="5950425" cy="5399987"/>
          </a:xfrm>
          <a:prstGeom prst="rect">
            <a:avLst/>
          </a:prstGeom>
        </p:spPr>
      </p:pic>
      <p:sp>
        <p:nvSpPr>
          <p:cNvPr id="8" name="Rectangle 7">
            <a:extLst>
              <a:ext uri="{FF2B5EF4-FFF2-40B4-BE49-F238E27FC236}">
                <a16:creationId xmlns:a16="http://schemas.microsoft.com/office/drawing/2014/main" id="{FFFE0595-0ABB-104D-BE37-449E8CB0800A}"/>
              </a:ext>
            </a:extLst>
          </p:cNvPr>
          <p:cNvSpPr/>
          <p:nvPr/>
        </p:nvSpPr>
        <p:spPr>
          <a:xfrm>
            <a:off x="898357" y="6354308"/>
            <a:ext cx="5479513" cy="646331"/>
          </a:xfrm>
          <a:prstGeom prst="rect">
            <a:avLst/>
          </a:prstGeom>
        </p:spPr>
        <p:txBody>
          <a:bodyPr wrap="none">
            <a:spAutoFit/>
          </a:bodyPr>
          <a:lstStyle/>
          <a:p>
            <a:r>
              <a:rPr lang="en-US" dirty="0">
                <a:hlinkClick r:id="rId4"/>
              </a:rPr>
              <a:t>https://rapidbi.com/rapidbi-daily-business-cartoon-149/</a:t>
            </a:r>
            <a:endParaRPr lang="en-US" dirty="0"/>
          </a:p>
          <a:p>
            <a:endParaRPr lang="en-US" dirty="0"/>
          </a:p>
        </p:txBody>
      </p:sp>
    </p:spTree>
    <p:extLst>
      <p:ext uri="{BB962C8B-B14F-4D97-AF65-F5344CB8AC3E}">
        <p14:creationId xmlns:p14="http://schemas.microsoft.com/office/powerpoint/2010/main" val="38860409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EE3A0-26DE-094D-B08A-0FFF2ED59B62}"/>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0D49348D-EFBF-DD47-BD6C-5149EC36A088}"/>
              </a:ext>
            </a:extLst>
          </p:cNvPr>
          <p:cNvSpPr>
            <a:spLocks noGrp="1"/>
          </p:cNvSpPr>
          <p:nvPr>
            <p:ph idx="1"/>
          </p:nvPr>
        </p:nvSpPr>
        <p:spPr/>
        <p:txBody>
          <a:bodyPr/>
          <a:lstStyle/>
          <a:p>
            <a:r>
              <a:rPr lang="en-US" dirty="0"/>
              <a:t>There is a market up-tick for gun manufactures immediately after shooting event.</a:t>
            </a:r>
          </a:p>
          <a:p>
            <a:r>
              <a:rPr lang="en-US" dirty="0"/>
              <a:t>After natural disasters, hardware stores have a long running up-tick.</a:t>
            </a:r>
          </a:p>
          <a:p>
            <a:r>
              <a:rPr lang="en-US" dirty="0"/>
              <a:t>Too many data points for twitter data for effective equity analysis.</a:t>
            </a:r>
          </a:p>
        </p:txBody>
      </p:sp>
      <p:cxnSp>
        <p:nvCxnSpPr>
          <p:cNvPr id="4" name="Straight Connector 3">
            <a:extLst>
              <a:ext uri="{FF2B5EF4-FFF2-40B4-BE49-F238E27FC236}">
                <a16:creationId xmlns:a16="http://schemas.microsoft.com/office/drawing/2014/main" id="{71382FD6-22C4-0149-8779-B41530C39FDD}"/>
              </a:ext>
            </a:extLst>
          </p:cNvPr>
          <p:cNvCxnSpPr/>
          <p:nvPr/>
        </p:nvCxnSpPr>
        <p:spPr>
          <a:xfrm>
            <a:off x="1141412" y="1523999"/>
            <a:ext cx="990599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39890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EE3A0-26DE-094D-B08A-0FFF2ED59B62}"/>
              </a:ext>
            </a:extLst>
          </p:cNvPr>
          <p:cNvSpPr>
            <a:spLocks noGrp="1"/>
          </p:cNvSpPr>
          <p:nvPr>
            <p:ph type="title"/>
          </p:nvPr>
        </p:nvSpPr>
        <p:spPr/>
        <p:txBody>
          <a:bodyPr/>
          <a:lstStyle/>
          <a:p>
            <a:r>
              <a:rPr lang="en-US" dirty="0"/>
              <a:t>Future work</a:t>
            </a:r>
          </a:p>
        </p:txBody>
      </p:sp>
      <p:sp>
        <p:nvSpPr>
          <p:cNvPr id="3" name="Content Placeholder 2">
            <a:extLst>
              <a:ext uri="{FF2B5EF4-FFF2-40B4-BE49-F238E27FC236}">
                <a16:creationId xmlns:a16="http://schemas.microsoft.com/office/drawing/2014/main" id="{0D49348D-EFBF-DD47-BD6C-5149EC36A088}"/>
              </a:ext>
            </a:extLst>
          </p:cNvPr>
          <p:cNvSpPr>
            <a:spLocks noGrp="1"/>
          </p:cNvSpPr>
          <p:nvPr>
            <p:ph idx="1"/>
          </p:nvPr>
        </p:nvSpPr>
        <p:spPr/>
        <p:txBody>
          <a:bodyPr/>
          <a:lstStyle/>
          <a:p>
            <a:r>
              <a:rPr lang="en-US" dirty="0"/>
              <a:t>Potential use of statistical sampling (NLP) or clustering for twitter analysis.</a:t>
            </a:r>
          </a:p>
          <a:p>
            <a:r>
              <a:rPr lang="en-US" dirty="0"/>
              <a:t>Investigate utilizing NoSQL database.</a:t>
            </a:r>
          </a:p>
          <a:p>
            <a:r>
              <a:rPr lang="en-US" dirty="0"/>
              <a:t>Automate data refreshes.</a:t>
            </a:r>
          </a:p>
          <a:p>
            <a:r>
              <a:rPr lang="en-US" dirty="0"/>
              <a:t>Ability to pull more than five years historical stock data</a:t>
            </a:r>
          </a:p>
          <a:p>
            <a:r>
              <a:rPr lang="en-US" dirty="0"/>
              <a:t>Categorize tweets for easier analysis</a:t>
            </a:r>
          </a:p>
          <a:p>
            <a:endParaRPr lang="en-US" dirty="0"/>
          </a:p>
        </p:txBody>
      </p:sp>
      <p:cxnSp>
        <p:nvCxnSpPr>
          <p:cNvPr id="4" name="Straight Connector 3">
            <a:extLst>
              <a:ext uri="{FF2B5EF4-FFF2-40B4-BE49-F238E27FC236}">
                <a16:creationId xmlns:a16="http://schemas.microsoft.com/office/drawing/2014/main" id="{71382FD6-22C4-0149-8779-B41530C39FDD}"/>
              </a:ext>
            </a:extLst>
          </p:cNvPr>
          <p:cNvCxnSpPr/>
          <p:nvPr/>
        </p:nvCxnSpPr>
        <p:spPr>
          <a:xfrm>
            <a:off x="1141412" y="1523999"/>
            <a:ext cx="990599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11956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EE3A0-26DE-094D-B08A-0FFF2ED59B62}"/>
              </a:ext>
            </a:extLst>
          </p:cNvPr>
          <p:cNvSpPr>
            <a:spLocks noGrp="1"/>
          </p:cNvSpPr>
          <p:nvPr>
            <p:ph type="title"/>
          </p:nvPr>
        </p:nvSpPr>
        <p:spPr/>
        <p:txBody>
          <a:bodyPr/>
          <a:lstStyle/>
          <a:p>
            <a:r>
              <a:rPr lang="en-US" dirty="0"/>
              <a:t>Supplemental Analysis</a:t>
            </a:r>
          </a:p>
        </p:txBody>
      </p:sp>
      <p:cxnSp>
        <p:nvCxnSpPr>
          <p:cNvPr id="4" name="Straight Connector 3">
            <a:extLst>
              <a:ext uri="{FF2B5EF4-FFF2-40B4-BE49-F238E27FC236}">
                <a16:creationId xmlns:a16="http://schemas.microsoft.com/office/drawing/2014/main" id="{71382FD6-22C4-0149-8779-B41530C39FDD}"/>
              </a:ext>
            </a:extLst>
          </p:cNvPr>
          <p:cNvCxnSpPr/>
          <p:nvPr/>
        </p:nvCxnSpPr>
        <p:spPr>
          <a:xfrm>
            <a:off x="1141412" y="1523999"/>
            <a:ext cx="990599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E3D79229-2F9C-44FD-B1D7-59222744D7BB}"/>
              </a:ext>
            </a:extLst>
          </p:cNvPr>
          <p:cNvGrpSpPr/>
          <p:nvPr/>
        </p:nvGrpSpPr>
        <p:grpSpPr>
          <a:xfrm>
            <a:off x="1620133" y="1624934"/>
            <a:ext cx="6284003" cy="5083248"/>
            <a:chOff x="-7189" y="-160213"/>
            <a:chExt cx="8057946" cy="7018213"/>
          </a:xfrm>
        </p:grpSpPr>
        <p:sp>
          <p:nvSpPr>
            <p:cNvPr id="7" name="TextBox 6">
              <a:extLst>
                <a:ext uri="{FF2B5EF4-FFF2-40B4-BE49-F238E27FC236}">
                  <a16:creationId xmlns:a16="http://schemas.microsoft.com/office/drawing/2014/main" id="{A732E771-9C11-4534-9669-84B251C04AFE}"/>
                </a:ext>
              </a:extLst>
            </p:cNvPr>
            <p:cNvSpPr txBox="1"/>
            <p:nvPr/>
          </p:nvSpPr>
          <p:spPr>
            <a:xfrm>
              <a:off x="1295325" y="-160213"/>
              <a:ext cx="6755432" cy="509920"/>
            </a:xfrm>
            <a:prstGeom prst="rect">
              <a:avLst/>
            </a:prstGeom>
            <a:noFill/>
          </p:spPr>
          <p:txBody>
            <a:bodyPr wrap="square" rtlCol="0">
              <a:spAutoFit/>
            </a:bodyPr>
            <a:lstStyle/>
            <a:p>
              <a:r>
                <a:rPr lang="en-US" dirty="0"/>
                <a:t>Shooting during Democratic Presidency – Shootings 6</a:t>
              </a:r>
            </a:p>
          </p:txBody>
        </p:sp>
        <p:pic>
          <p:nvPicPr>
            <p:cNvPr id="8" name="Picture 7">
              <a:extLst>
                <a:ext uri="{FF2B5EF4-FFF2-40B4-BE49-F238E27FC236}">
                  <a16:creationId xmlns:a16="http://schemas.microsoft.com/office/drawing/2014/main" id="{53F41392-5CC9-4852-AB63-D489B516C5DB}"/>
                </a:ext>
              </a:extLst>
            </p:cNvPr>
            <p:cNvPicPr>
              <a:picLocks noChangeAspect="1"/>
            </p:cNvPicPr>
            <p:nvPr/>
          </p:nvPicPr>
          <p:blipFill>
            <a:blip r:embed="rId2"/>
            <a:stretch>
              <a:fillRect/>
            </a:stretch>
          </p:blipFill>
          <p:spPr>
            <a:xfrm>
              <a:off x="-7189" y="334213"/>
              <a:ext cx="7855791" cy="2812990"/>
            </a:xfrm>
            <a:prstGeom prst="rect">
              <a:avLst/>
            </a:prstGeom>
          </p:spPr>
        </p:pic>
        <p:pic>
          <p:nvPicPr>
            <p:cNvPr id="9" name="Picture 8">
              <a:extLst>
                <a:ext uri="{FF2B5EF4-FFF2-40B4-BE49-F238E27FC236}">
                  <a16:creationId xmlns:a16="http://schemas.microsoft.com/office/drawing/2014/main" id="{60E8D976-A6F8-4FFD-82D8-CFCFC8858C26}"/>
                </a:ext>
              </a:extLst>
            </p:cNvPr>
            <p:cNvPicPr>
              <a:picLocks noChangeAspect="1"/>
            </p:cNvPicPr>
            <p:nvPr/>
          </p:nvPicPr>
          <p:blipFill>
            <a:blip r:embed="rId3"/>
            <a:stretch>
              <a:fillRect/>
            </a:stretch>
          </p:blipFill>
          <p:spPr>
            <a:xfrm>
              <a:off x="76200" y="3962400"/>
              <a:ext cx="7861941" cy="2895600"/>
            </a:xfrm>
            <a:prstGeom prst="rect">
              <a:avLst/>
            </a:prstGeom>
          </p:spPr>
        </p:pic>
        <p:sp>
          <p:nvSpPr>
            <p:cNvPr id="10" name="TextBox 9">
              <a:extLst>
                <a:ext uri="{FF2B5EF4-FFF2-40B4-BE49-F238E27FC236}">
                  <a16:creationId xmlns:a16="http://schemas.microsoft.com/office/drawing/2014/main" id="{F7760B0B-612E-43D6-8BE8-3B7DD4EA413E}"/>
                </a:ext>
              </a:extLst>
            </p:cNvPr>
            <p:cNvSpPr txBox="1"/>
            <p:nvPr/>
          </p:nvSpPr>
          <p:spPr>
            <a:xfrm>
              <a:off x="1537341" y="3491856"/>
              <a:ext cx="6400800" cy="369332"/>
            </a:xfrm>
            <a:prstGeom prst="rect">
              <a:avLst/>
            </a:prstGeom>
            <a:noFill/>
          </p:spPr>
          <p:txBody>
            <a:bodyPr wrap="square" rtlCol="0">
              <a:spAutoFit/>
            </a:bodyPr>
            <a:lstStyle/>
            <a:p>
              <a:r>
                <a:rPr lang="en-US" dirty="0"/>
                <a:t>Shooting during Republican Presidency – Shootings 2</a:t>
              </a:r>
            </a:p>
          </p:txBody>
        </p:sp>
      </p:grpSp>
      <p:sp>
        <p:nvSpPr>
          <p:cNvPr id="12" name="Rectangle 11">
            <a:extLst>
              <a:ext uri="{FF2B5EF4-FFF2-40B4-BE49-F238E27FC236}">
                <a16:creationId xmlns:a16="http://schemas.microsoft.com/office/drawing/2014/main" id="{6DE82C3A-FE8C-4BD4-BA86-A4076BDAC28B}"/>
              </a:ext>
            </a:extLst>
          </p:cNvPr>
          <p:cNvSpPr/>
          <p:nvPr/>
        </p:nvSpPr>
        <p:spPr>
          <a:xfrm>
            <a:off x="3709261" y="2170395"/>
            <a:ext cx="702590" cy="25908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734B7E5-B58F-43C6-BF79-1F535318E9ED}"/>
              </a:ext>
            </a:extLst>
          </p:cNvPr>
          <p:cNvSpPr/>
          <p:nvPr/>
        </p:nvSpPr>
        <p:spPr>
          <a:xfrm>
            <a:off x="3784170" y="6109939"/>
            <a:ext cx="702590" cy="25908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34C0206C-554D-4661-B4CD-26C21BB336BA}"/>
              </a:ext>
            </a:extLst>
          </p:cNvPr>
          <p:cNvSpPr txBox="1"/>
          <p:nvPr/>
        </p:nvSpPr>
        <p:spPr>
          <a:xfrm>
            <a:off x="8400081" y="2521058"/>
            <a:ext cx="3543946" cy="2585323"/>
          </a:xfrm>
          <a:prstGeom prst="rect">
            <a:avLst/>
          </a:prstGeom>
          <a:noFill/>
        </p:spPr>
        <p:txBody>
          <a:bodyPr wrap="square" rtlCol="0">
            <a:spAutoFit/>
          </a:bodyPr>
          <a:lstStyle/>
          <a:p>
            <a:r>
              <a:rPr lang="en-US" dirty="0"/>
              <a:t>American Outdoor stock has dropped quite a bit during Trump presidency, but Ruger seems to stay consistent between party affiliation.</a:t>
            </a:r>
          </a:p>
          <a:p>
            <a:endParaRPr lang="en-US" dirty="0"/>
          </a:p>
          <a:p>
            <a:r>
              <a:rPr lang="en-US" dirty="0"/>
              <a:t>Ruger is a much larger company than American Outdoor.  Possible reason for withstanding better stock prices.</a:t>
            </a:r>
          </a:p>
        </p:txBody>
      </p:sp>
      <p:sp>
        <p:nvSpPr>
          <p:cNvPr id="15" name="Rectangle 14">
            <a:extLst>
              <a:ext uri="{FF2B5EF4-FFF2-40B4-BE49-F238E27FC236}">
                <a16:creationId xmlns:a16="http://schemas.microsoft.com/office/drawing/2014/main" id="{552180E5-78CC-495D-A610-3CE0A6678A54}"/>
              </a:ext>
            </a:extLst>
          </p:cNvPr>
          <p:cNvSpPr/>
          <p:nvPr/>
        </p:nvSpPr>
        <p:spPr>
          <a:xfrm>
            <a:off x="6173491" y="6132796"/>
            <a:ext cx="1572993" cy="25908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67474C4-E707-4B17-B717-6680B1E317A8}"/>
              </a:ext>
            </a:extLst>
          </p:cNvPr>
          <p:cNvSpPr/>
          <p:nvPr/>
        </p:nvSpPr>
        <p:spPr>
          <a:xfrm>
            <a:off x="6108919" y="2172981"/>
            <a:ext cx="1572993" cy="25908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580289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EE3A0-26DE-094D-B08A-0FFF2ED59B62}"/>
              </a:ext>
            </a:extLst>
          </p:cNvPr>
          <p:cNvSpPr>
            <a:spLocks noGrp="1"/>
          </p:cNvSpPr>
          <p:nvPr>
            <p:ph type="title"/>
          </p:nvPr>
        </p:nvSpPr>
        <p:spPr>
          <a:xfrm>
            <a:off x="1141413" y="16701"/>
            <a:ext cx="9905998" cy="644557"/>
          </a:xfrm>
        </p:spPr>
        <p:txBody>
          <a:bodyPr/>
          <a:lstStyle/>
          <a:p>
            <a:r>
              <a:rPr lang="en-US" dirty="0"/>
              <a:t>Supplemental Analysis</a:t>
            </a:r>
          </a:p>
        </p:txBody>
      </p:sp>
      <p:cxnSp>
        <p:nvCxnSpPr>
          <p:cNvPr id="4" name="Straight Connector 3">
            <a:extLst>
              <a:ext uri="{FF2B5EF4-FFF2-40B4-BE49-F238E27FC236}">
                <a16:creationId xmlns:a16="http://schemas.microsoft.com/office/drawing/2014/main" id="{71382FD6-22C4-0149-8779-B41530C39FDD}"/>
              </a:ext>
            </a:extLst>
          </p:cNvPr>
          <p:cNvCxnSpPr/>
          <p:nvPr/>
        </p:nvCxnSpPr>
        <p:spPr>
          <a:xfrm>
            <a:off x="1260232" y="583768"/>
            <a:ext cx="990599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 name="Group 4">
            <a:extLst>
              <a:ext uri="{FF2B5EF4-FFF2-40B4-BE49-F238E27FC236}">
                <a16:creationId xmlns:a16="http://schemas.microsoft.com/office/drawing/2014/main" id="{AB1AC019-5910-48D9-8D63-7EBEDBEA68E6}"/>
              </a:ext>
            </a:extLst>
          </p:cNvPr>
          <p:cNvGrpSpPr/>
          <p:nvPr/>
        </p:nvGrpSpPr>
        <p:grpSpPr>
          <a:xfrm>
            <a:off x="1260232" y="661258"/>
            <a:ext cx="8694549" cy="3385750"/>
            <a:chOff x="247973" y="1573364"/>
            <a:chExt cx="8694549" cy="3385750"/>
          </a:xfrm>
        </p:grpSpPr>
        <p:grpSp>
          <p:nvGrpSpPr>
            <p:cNvPr id="3" name="Group 2">
              <a:extLst>
                <a:ext uri="{FF2B5EF4-FFF2-40B4-BE49-F238E27FC236}">
                  <a16:creationId xmlns:a16="http://schemas.microsoft.com/office/drawing/2014/main" id="{236ABC95-141F-40DE-BA50-52031E09337B}"/>
                </a:ext>
              </a:extLst>
            </p:cNvPr>
            <p:cNvGrpSpPr/>
            <p:nvPr/>
          </p:nvGrpSpPr>
          <p:grpSpPr>
            <a:xfrm>
              <a:off x="247973" y="1573364"/>
              <a:ext cx="8658225" cy="3385750"/>
              <a:chOff x="0" y="3472250"/>
              <a:chExt cx="8658225" cy="3385750"/>
            </a:xfrm>
          </p:grpSpPr>
          <p:pic>
            <p:nvPicPr>
              <p:cNvPr id="17" name="Picture 16">
                <a:extLst>
                  <a:ext uri="{FF2B5EF4-FFF2-40B4-BE49-F238E27FC236}">
                    <a16:creationId xmlns:a16="http://schemas.microsoft.com/office/drawing/2014/main" id="{291C4CEA-22D2-4FBC-85BE-138B72867B0A}"/>
                  </a:ext>
                </a:extLst>
              </p:cNvPr>
              <p:cNvPicPr>
                <a:picLocks noChangeAspect="1"/>
              </p:cNvPicPr>
              <p:nvPr/>
            </p:nvPicPr>
            <p:blipFill>
              <a:blip r:embed="rId2"/>
              <a:stretch>
                <a:fillRect/>
              </a:stretch>
            </p:blipFill>
            <p:spPr>
              <a:xfrm>
                <a:off x="0" y="3848100"/>
                <a:ext cx="8658225" cy="3009900"/>
              </a:xfrm>
              <a:prstGeom prst="rect">
                <a:avLst/>
              </a:prstGeom>
            </p:spPr>
          </p:pic>
          <p:sp>
            <p:nvSpPr>
              <p:cNvPr id="18" name="TextBox 17">
                <a:extLst>
                  <a:ext uri="{FF2B5EF4-FFF2-40B4-BE49-F238E27FC236}">
                    <a16:creationId xmlns:a16="http://schemas.microsoft.com/office/drawing/2014/main" id="{5CFDFFCB-1E3F-457F-BB8A-786CDF2839E9}"/>
                  </a:ext>
                </a:extLst>
              </p:cNvPr>
              <p:cNvSpPr txBox="1"/>
              <p:nvPr/>
            </p:nvSpPr>
            <p:spPr>
              <a:xfrm>
                <a:off x="76200" y="3472250"/>
                <a:ext cx="5029200" cy="369332"/>
              </a:xfrm>
              <a:prstGeom prst="rect">
                <a:avLst/>
              </a:prstGeom>
              <a:noFill/>
            </p:spPr>
            <p:txBody>
              <a:bodyPr wrap="square" rtlCol="0">
                <a:spAutoFit/>
              </a:bodyPr>
              <a:lstStyle/>
              <a:p>
                <a:r>
                  <a:rPr lang="en-US" dirty="0"/>
                  <a:t>2017 Hurricane Harvey</a:t>
                </a:r>
              </a:p>
            </p:txBody>
          </p:sp>
        </p:grpSp>
        <p:sp>
          <p:nvSpPr>
            <p:cNvPr id="16" name="Rectangle 15">
              <a:extLst>
                <a:ext uri="{FF2B5EF4-FFF2-40B4-BE49-F238E27FC236}">
                  <a16:creationId xmlns:a16="http://schemas.microsoft.com/office/drawing/2014/main" id="{367474C4-E707-4B17-B717-6680B1E317A8}"/>
                </a:ext>
              </a:extLst>
            </p:cNvPr>
            <p:cNvSpPr/>
            <p:nvPr/>
          </p:nvSpPr>
          <p:spPr>
            <a:xfrm>
              <a:off x="1722899" y="2907394"/>
              <a:ext cx="7219623" cy="44023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9" name="Picture 18">
            <a:extLst>
              <a:ext uri="{FF2B5EF4-FFF2-40B4-BE49-F238E27FC236}">
                <a16:creationId xmlns:a16="http://schemas.microsoft.com/office/drawing/2014/main" id="{01E285A0-41A4-4C19-AD0C-FF1EF05A4BFC}"/>
              </a:ext>
            </a:extLst>
          </p:cNvPr>
          <p:cNvPicPr>
            <a:picLocks noChangeAspect="1"/>
          </p:cNvPicPr>
          <p:nvPr/>
        </p:nvPicPr>
        <p:blipFill rotWithShape="1">
          <a:blip r:embed="rId3"/>
          <a:srcRect b="12604"/>
          <a:stretch/>
        </p:blipFill>
        <p:spPr>
          <a:xfrm>
            <a:off x="1260232" y="4101463"/>
            <a:ext cx="8658225" cy="2686795"/>
          </a:xfrm>
          <a:prstGeom prst="rect">
            <a:avLst/>
          </a:prstGeom>
        </p:spPr>
      </p:pic>
      <p:sp>
        <p:nvSpPr>
          <p:cNvPr id="20" name="TextBox 19">
            <a:extLst>
              <a:ext uri="{FF2B5EF4-FFF2-40B4-BE49-F238E27FC236}">
                <a16:creationId xmlns:a16="http://schemas.microsoft.com/office/drawing/2014/main" id="{ABFB315D-9B2D-4C28-8393-B5B6069335DF}"/>
              </a:ext>
            </a:extLst>
          </p:cNvPr>
          <p:cNvSpPr txBox="1"/>
          <p:nvPr/>
        </p:nvSpPr>
        <p:spPr>
          <a:xfrm rot="16200000">
            <a:off x="6991595" y="4778858"/>
            <a:ext cx="1137610" cy="261610"/>
          </a:xfrm>
          <a:prstGeom prst="rect">
            <a:avLst/>
          </a:prstGeom>
          <a:noFill/>
        </p:spPr>
        <p:txBody>
          <a:bodyPr wrap="square" rtlCol="0">
            <a:spAutoFit/>
          </a:bodyPr>
          <a:lstStyle/>
          <a:p>
            <a:r>
              <a:rPr lang="en-US" sz="1100" dirty="0"/>
              <a:t>HARVEY</a:t>
            </a:r>
          </a:p>
        </p:txBody>
      </p:sp>
      <p:cxnSp>
        <p:nvCxnSpPr>
          <p:cNvPr id="21" name="Straight Connector 20">
            <a:extLst>
              <a:ext uri="{FF2B5EF4-FFF2-40B4-BE49-F238E27FC236}">
                <a16:creationId xmlns:a16="http://schemas.microsoft.com/office/drawing/2014/main" id="{6122EB93-C52F-4106-AD0A-A4A3CC8B99A5}"/>
              </a:ext>
            </a:extLst>
          </p:cNvPr>
          <p:cNvCxnSpPr/>
          <p:nvPr/>
        </p:nvCxnSpPr>
        <p:spPr>
          <a:xfrm>
            <a:off x="7620000" y="4237892"/>
            <a:ext cx="23446" cy="2177562"/>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52424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FE7BA-8980-1849-8894-5CF93BE111B6}"/>
              </a:ext>
            </a:extLst>
          </p:cNvPr>
          <p:cNvSpPr>
            <a:spLocks noGrp="1"/>
          </p:cNvSpPr>
          <p:nvPr>
            <p:ph type="title"/>
          </p:nvPr>
        </p:nvSpPr>
        <p:spPr>
          <a:xfrm>
            <a:off x="1141413" y="422575"/>
            <a:ext cx="9905998" cy="1184156"/>
          </a:xfrm>
        </p:spPr>
        <p:txBody>
          <a:bodyPr/>
          <a:lstStyle/>
          <a:p>
            <a:r>
              <a:rPr lang="en-US" dirty="0"/>
              <a:t>abstract</a:t>
            </a:r>
          </a:p>
        </p:txBody>
      </p:sp>
      <p:sp>
        <p:nvSpPr>
          <p:cNvPr id="3" name="Content Placeholder 2">
            <a:extLst>
              <a:ext uri="{FF2B5EF4-FFF2-40B4-BE49-F238E27FC236}">
                <a16:creationId xmlns:a16="http://schemas.microsoft.com/office/drawing/2014/main" id="{B03808AA-A616-7342-BE69-1DEB35A7123D}"/>
              </a:ext>
            </a:extLst>
          </p:cNvPr>
          <p:cNvSpPr>
            <a:spLocks noGrp="1"/>
          </p:cNvSpPr>
          <p:nvPr>
            <p:ph idx="1"/>
          </p:nvPr>
        </p:nvSpPr>
        <p:spPr>
          <a:xfrm>
            <a:off x="1141412" y="1606731"/>
            <a:ext cx="9905999" cy="4184470"/>
          </a:xfrm>
        </p:spPr>
        <p:txBody>
          <a:bodyPr>
            <a:normAutofit fontScale="92500" lnSpcReduction="10000"/>
          </a:bodyPr>
          <a:lstStyle/>
          <a:p>
            <a:pPr marL="0" indent="0">
              <a:buNone/>
            </a:pPr>
            <a:r>
              <a:rPr lang="en-US" b="1" i="1" dirty="0"/>
              <a:t>In this paper, we present a means of gathering disparate information from multiple, publicly available information sources in a reproducible format for subsequent organization into a relational database schema. The information being gathered (into a database schema) is centered around equity market output (i.e., stock pricing). The authors observe that the equity markets are influenced by a myriad of factors, and it is only once proper empirical analysis is performed on these factors that we can better understand the equity market response (to external stimuli). It is therefore endeavored by the authors to make the information available (within a database structure) so such subsequent analyses may be performed. The authors began the analysis by first considering which publicly available information to gather; then gathering the information; and finally structuring it in a relational database schema.</a:t>
            </a:r>
            <a:endParaRPr lang="en-US" dirty="0"/>
          </a:p>
        </p:txBody>
      </p:sp>
      <p:cxnSp>
        <p:nvCxnSpPr>
          <p:cNvPr id="5" name="Straight Connector 4">
            <a:extLst>
              <a:ext uri="{FF2B5EF4-FFF2-40B4-BE49-F238E27FC236}">
                <a16:creationId xmlns:a16="http://schemas.microsoft.com/office/drawing/2014/main" id="{B319B096-663A-884C-BF4A-75B1358F6FD8}"/>
              </a:ext>
            </a:extLst>
          </p:cNvPr>
          <p:cNvCxnSpPr/>
          <p:nvPr/>
        </p:nvCxnSpPr>
        <p:spPr>
          <a:xfrm>
            <a:off x="1141412" y="1187117"/>
            <a:ext cx="990599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65234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B24D0-AB63-5D46-9B8A-DB01D8E947F1}"/>
              </a:ext>
            </a:extLst>
          </p:cNvPr>
          <p:cNvSpPr>
            <a:spLocks noGrp="1"/>
          </p:cNvSpPr>
          <p:nvPr>
            <p:ph type="title"/>
          </p:nvPr>
        </p:nvSpPr>
        <p:spPr>
          <a:xfrm>
            <a:off x="1141412" y="657726"/>
            <a:ext cx="9905999" cy="1236388"/>
          </a:xfrm>
        </p:spPr>
        <p:txBody>
          <a:bodyPr>
            <a:normAutofit/>
          </a:bodyPr>
          <a:lstStyle/>
          <a:p>
            <a:r>
              <a:rPr lang="en-US" dirty="0"/>
              <a:t>Introduction</a:t>
            </a:r>
          </a:p>
        </p:txBody>
      </p:sp>
      <p:sp>
        <p:nvSpPr>
          <p:cNvPr id="3" name="Content Placeholder 2">
            <a:extLst>
              <a:ext uri="{FF2B5EF4-FFF2-40B4-BE49-F238E27FC236}">
                <a16:creationId xmlns:a16="http://schemas.microsoft.com/office/drawing/2014/main" id="{56E1BCEA-2083-DE44-A972-4CBC8DE4B50A}"/>
              </a:ext>
            </a:extLst>
          </p:cNvPr>
          <p:cNvSpPr>
            <a:spLocks noGrp="1"/>
          </p:cNvSpPr>
          <p:nvPr>
            <p:ph idx="1"/>
          </p:nvPr>
        </p:nvSpPr>
        <p:spPr>
          <a:xfrm>
            <a:off x="1141412" y="1894114"/>
            <a:ext cx="9905999" cy="3897087"/>
          </a:xfrm>
        </p:spPr>
        <p:txBody>
          <a:bodyPr>
            <a:normAutofit/>
          </a:bodyPr>
          <a:lstStyle/>
          <a:p>
            <a:r>
              <a:rPr lang="en-US" dirty="0"/>
              <a:t>Purpose:</a:t>
            </a:r>
          </a:p>
          <a:p>
            <a:pPr lvl="1"/>
            <a:r>
              <a:rPr lang="en-US" dirty="0"/>
              <a:t>Explore possible external stimuli that can be used for better understanding of the equity market with future analysis and new predictive models. </a:t>
            </a:r>
          </a:p>
          <a:p>
            <a:pPr lvl="1"/>
            <a:r>
              <a:rPr lang="en-US" dirty="0"/>
              <a:t>Gather disparate information from multiple, publicly available sources in a reproducible format for subsequent organization into a relational database schema.</a:t>
            </a:r>
          </a:p>
          <a:p>
            <a:r>
              <a:rPr lang="en-US" dirty="0"/>
              <a:t>Goal:</a:t>
            </a:r>
          </a:p>
          <a:p>
            <a:pPr lvl="1"/>
            <a:r>
              <a:rPr lang="en-US" dirty="0"/>
              <a:t>Design a new approach to equity market analysis utilizing the relational database model design with MySQL-Workbench</a:t>
            </a:r>
          </a:p>
          <a:p>
            <a:pPr lvl="1"/>
            <a:r>
              <a:rPr lang="en-US" dirty="0"/>
              <a:t>Perform visual analysis in BI tools (Spotfire).</a:t>
            </a:r>
          </a:p>
        </p:txBody>
      </p:sp>
      <p:cxnSp>
        <p:nvCxnSpPr>
          <p:cNvPr id="4" name="Straight Connector 3">
            <a:extLst>
              <a:ext uri="{FF2B5EF4-FFF2-40B4-BE49-F238E27FC236}">
                <a16:creationId xmlns:a16="http://schemas.microsoft.com/office/drawing/2014/main" id="{494A6092-4DF1-554C-ACC7-B34E693F5936}"/>
              </a:ext>
            </a:extLst>
          </p:cNvPr>
          <p:cNvCxnSpPr/>
          <p:nvPr/>
        </p:nvCxnSpPr>
        <p:spPr>
          <a:xfrm>
            <a:off x="1141412" y="1443789"/>
            <a:ext cx="990599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7239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F9FB0-C599-1642-91A3-02CCAE83F5F7}"/>
              </a:ext>
            </a:extLst>
          </p:cNvPr>
          <p:cNvSpPr>
            <a:spLocks noGrp="1"/>
          </p:cNvSpPr>
          <p:nvPr>
            <p:ph type="title"/>
          </p:nvPr>
        </p:nvSpPr>
        <p:spPr>
          <a:xfrm>
            <a:off x="1141411" y="506833"/>
            <a:ext cx="9906000" cy="823912"/>
          </a:xfrm>
        </p:spPr>
        <p:txBody>
          <a:bodyPr/>
          <a:lstStyle/>
          <a:p>
            <a:r>
              <a:rPr lang="en-US" dirty="0"/>
              <a:t>tutorial</a:t>
            </a:r>
          </a:p>
        </p:txBody>
      </p:sp>
      <p:sp>
        <p:nvSpPr>
          <p:cNvPr id="3" name="Text Placeholder 2">
            <a:extLst>
              <a:ext uri="{FF2B5EF4-FFF2-40B4-BE49-F238E27FC236}">
                <a16:creationId xmlns:a16="http://schemas.microsoft.com/office/drawing/2014/main" id="{5D39D23C-DB58-0A42-BE02-4B028D72FA26}"/>
              </a:ext>
            </a:extLst>
          </p:cNvPr>
          <p:cNvSpPr>
            <a:spLocks noGrp="1"/>
          </p:cNvSpPr>
          <p:nvPr>
            <p:ph type="body" idx="1"/>
          </p:nvPr>
        </p:nvSpPr>
        <p:spPr/>
        <p:txBody>
          <a:bodyPr/>
          <a:lstStyle/>
          <a:p>
            <a:r>
              <a:rPr lang="en-US" dirty="0"/>
              <a:t>Societal stimuli</a:t>
            </a:r>
          </a:p>
        </p:txBody>
      </p:sp>
      <p:sp>
        <p:nvSpPr>
          <p:cNvPr id="4" name="Content Placeholder 3">
            <a:extLst>
              <a:ext uri="{FF2B5EF4-FFF2-40B4-BE49-F238E27FC236}">
                <a16:creationId xmlns:a16="http://schemas.microsoft.com/office/drawing/2014/main" id="{0BC057B6-A826-614C-AFC6-658D898E2EAC}"/>
              </a:ext>
            </a:extLst>
          </p:cNvPr>
          <p:cNvSpPr>
            <a:spLocks noGrp="1"/>
          </p:cNvSpPr>
          <p:nvPr>
            <p:ph sz="half" idx="2"/>
          </p:nvPr>
        </p:nvSpPr>
        <p:spPr>
          <a:xfrm>
            <a:off x="1141410" y="3073397"/>
            <a:ext cx="4878391" cy="3165477"/>
          </a:xfrm>
        </p:spPr>
        <p:txBody>
          <a:bodyPr>
            <a:normAutofit/>
          </a:bodyPr>
          <a:lstStyle/>
          <a:p>
            <a:r>
              <a:rPr lang="en-US" dirty="0"/>
              <a:t>Political Climates</a:t>
            </a:r>
          </a:p>
          <a:p>
            <a:pPr lvl="1"/>
            <a:r>
              <a:rPr lang="en-US" dirty="0"/>
              <a:t>Republican Party</a:t>
            </a:r>
          </a:p>
          <a:p>
            <a:pPr lvl="1"/>
            <a:r>
              <a:rPr lang="en-US" dirty="0"/>
              <a:t>Democratic Party</a:t>
            </a:r>
          </a:p>
          <a:p>
            <a:r>
              <a:rPr lang="en-US" dirty="0"/>
              <a:t>National Events</a:t>
            </a:r>
          </a:p>
        </p:txBody>
      </p:sp>
      <p:sp>
        <p:nvSpPr>
          <p:cNvPr id="5" name="Text Placeholder 4">
            <a:extLst>
              <a:ext uri="{FF2B5EF4-FFF2-40B4-BE49-F238E27FC236}">
                <a16:creationId xmlns:a16="http://schemas.microsoft.com/office/drawing/2014/main" id="{AAA332B9-AAE0-0848-B698-7C01173F637C}"/>
              </a:ext>
            </a:extLst>
          </p:cNvPr>
          <p:cNvSpPr>
            <a:spLocks noGrp="1"/>
          </p:cNvSpPr>
          <p:nvPr>
            <p:ph type="body" sz="quarter" idx="3"/>
          </p:nvPr>
        </p:nvSpPr>
        <p:spPr>
          <a:xfrm>
            <a:off x="4942629" y="2249485"/>
            <a:ext cx="4646602" cy="823912"/>
          </a:xfrm>
        </p:spPr>
        <p:txBody>
          <a:bodyPr/>
          <a:lstStyle/>
          <a:p>
            <a:r>
              <a:rPr lang="en-US" dirty="0"/>
              <a:t>Natural stimuli</a:t>
            </a:r>
          </a:p>
        </p:txBody>
      </p:sp>
      <p:sp>
        <p:nvSpPr>
          <p:cNvPr id="6" name="Content Placeholder 5">
            <a:extLst>
              <a:ext uri="{FF2B5EF4-FFF2-40B4-BE49-F238E27FC236}">
                <a16:creationId xmlns:a16="http://schemas.microsoft.com/office/drawing/2014/main" id="{354EE90D-5CBD-E646-B084-2FE34B777F0A}"/>
              </a:ext>
            </a:extLst>
          </p:cNvPr>
          <p:cNvSpPr>
            <a:spLocks noGrp="1"/>
          </p:cNvSpPr>
          <p:nvPr>
            <p:ph sz="quarter" idx="4"/>
          </p:nvPr>
        </p:nvSpPr>
        <p:spPr>
          <a:xfrm>
            <a:off x="4748349" y="3073397"/>
            <a:ext cx="4875210" cy="3165477"/>
          </a:xfrm>
        </p:spPr>
        <p:txBody>
          <a:bodyPr>
            <a:normAutofit/>
          </a:bodyPr>
          <a:lstStyle/>
          <a:p>
            <a:r>
              <a:rPr lang="en-US" dirty="0"/>
              <a:t>Disasters</a:t>
            </a:r>
          </a:p>
          <a:p>
            <a:pPr lvl="1"/>
            <a:r>
              <a:rPr lang="en-US" dirty="0"/>
              <a:t>Hurricanes</a:t>
            </a:r>
          </a:p>
          <a:p>
            <a:pPr lvl="1"/>
            <a:r>
              <a:rPr lang="en-US" dirty="0"/>
              <a:t>Floods</a:t>
            </a:r>
          </a:p>
          <a:p>
            <a:pPr lvl="1"/>
            <a:r>
              <a:rPr lang="en-US" dirty="0"/>
              <a:t>Fires</a:t>
            </a:r>
          </a:p>
          <a:p>
            <a:pPr lvl="1"/>
            <a:r>
              <a:rPr lang="en-US" dirty="0"/>
              <a:t>Tornados</a:t>
            </a:r>
          </a:p>
          <a:p>
            <a:pPr lvl="1"/>
            <a:r>
              <a:rPr lang="en-US" dirty="0"/>
              <a:t>FEMA relief</a:t>
            </a:r>
          </a:p>
          <a:p>
            <a:pPr lvl="1"/>
            <a:r>
              <a:rPr lang="en-US" dirty="0"/>
              <a:t>Subsidies</a:t>
            </a:r>
          </a:p>
        </p:txBody>
      </p:sp>
      <p:sp>
        <p:nvSpPr>
          <p:cNvPr id="7" name="TextBox 6">
            <a:extLst>
              <a:ext uri="{FF2B5EF4-FFF2-40B4-BE49-F238E27FC236}">
                <a16:creationId xmlns:a16="http://schemas.microsoft.com/office/drawing/2014/main" id="{9BB485AF-9364-FB4F-9DB1-01408D162ECE}"/>
              </a:ext>
            </a:extLst>
          </p:cNvPr>
          <p:cNvSpPr txBox="1"/>
          <p:nvPr/>
        </p:nvSpPr>
        <p:spPr>
          <a:xfrm>
            <a:off x="1141410" y="1286938"/>
            <a:ext cx="10197149" cy="1200329"/>
          </a:xfrm>
          <a:prstGeom prst="rect">
            <a:avLst/>
          </a:prstGeom>
          <a:noFill/>
        </p:spPr>
        <p:txBody>
          <a:bodyPr wrap="square" rtlCol="0">
            <a:spAutoFit/>
          </a:bodyPr>
          <a:lstStyle/>
          <a:p>
            <a:r>
              <a:rPr lang="en-US" sz="2400" dirty="0"/>
              <a:t>Step 1. Define the entities that will act as external stimuli for the equity market analysis, and create each entity as a table with their specific relationship roles in MySQL-Workbench.  </a:t>
            </a:r>
          </a:p>
        </p:txBody>
      </p:sp>
      <p:sp>
        <p:nvSpPr>
          <p:cNvPr id="8" name="Text Placeholder 4">
            <a:extLst>
              <a:ext uri="{FF2B5EF4-FFF2-40B4-BE49-F238E27FC236}">
                <a16:creationId xmlns:a16="http://schemas.microsoft.com/office/drawing/2014/main" id="{0FC9A64F-C499-5C49-B8C0-188052575B29}"/>
              </a:ext>
            </a:extLst>
          </p:cNvPr>
          <p:cNvSpPr txBox="1">
            <a:spLocks/>
          </p:cNvSpPr>
          <p:nvPr/>
        </p:nvSpPr>
        <p:spPr>
          <a:xfrm>
            <a:off x="8405872" y="2245132"/>
            <a:ext cx="4646602" cy="82391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SzPct val="125000"/>
              <a:buFont typeface="Arial" panose="020B0604020202020204" pitchFamily="34" charset="0"/>
              <a:buNone/>
              <a:defRPr sz="2400" b="0" kern="1200" cap="all" baseline="0">
                <a:solidFill>
                  <a:schemeClr val="tx1"/>
                </a:solidFill>
                <a:latin typeface="+mn-lt"/>
                <a:ea typeface="+mn-ea"/>
                <a:cs typeface="+mn-cs"/>
              </a:defRPr>
            </a:lvl1pPr>
            <a:lvl2pPr marL="457200" indent="0" algn="l" defTabSz="914400" rtl="0" eaLnBrk="1" latinLnBrk="0" hangingPunct="1">
              <a:lnSpc>
                <a:spcPct val="120000"/>
              </a:lnSpc>
              <a:spcBef>
                <a:spcPts val="500"/>
              </a:spcBef>
              <a:buSzPct val="125000"/>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120000"/>
              </a:lnSpc>
              <a:spcBef>
                <a:spcPts val="500"/>
              </a:spcBef>
              <a:buSzPct val="125000"/>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9pPr>
          </a:lstStyle>
          <a:p>
            <a:r>
              <a:rPr lang="en-US" dirty="0"/>
              <a:t>Equity market data</a:t>
            </a:r>
          </a:p>
        </p:txBody>
      </p:sp>
      <p:sp>
        <p:nvSpPr>
          <p:cNvPr id="9" name="Content Placeholder 5">
            <a:extLst>
              <a:ext uri="{FF2B5EF4-FFF2-40B4-BE49-F238E27FC236}">
                <a16:creationId xmlns:a16="http://schemas.microsoft.com/office/drawing/2014/main" id="{BCA3FAD6-3CB1-AC4C-A33F-FACB966042E0}"/>
              </a:ext>
            </a:extLst>
          </p:cNvPr>
          <p:cNvSpPr txBox="1">
            <a:spLocks/>
          </p:cNvSpPr>
          <p:nvPr/>
        </p:nvSpPr>
        <p:spPr>
          <a:xfrm>
            <a:off x="7932427" y="3077750"/>
            <a:ext cx="4875210" cy="3165477"/>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dirty="0"/>
              <a:t>Options Selected</a:t>
            </a:r>
          </a:p>
          <a:p>
            <a:pPr lvl="1"/>
            <a:r>
              <a:rPr lang="en-US" dirty="0"/>
              <a:t>American Outdoor</a:t>
            </a:r>
          </a:p>
          <a:p>
            <a:pPr lvl="1"/>
            <a:r>
              <a:rPr lang="en-US" dirty="0"/>
              <a:t>General Electric</a:t>
            </a:r>
          </a:p>
          <a:p>
            <a:pPr lvl="1"/>
            <a:r>
              <a:rPr lang="en-US" dirty="0"/>
              <a:t>Home Depot</a:t>
            </a:r>
          </a:p>
          <a:p>
            <a:pPr lvl="1"/>
            <a:r>
              <a:rPr lang="en-US" dirty="0"/>
              <a:t>Kroger</a:t>
            </a:r>
          </a:p>
          <a:p>
            <a:pPr lvl="1"/>
            <a:r>
              <a:rPr lang="en-US" dirty="0"/>
              <a:t>Microsoft</a:t>
            </a:r>
          </a:p>
          <a:p>
            <a:pPr lvl="1"/>
            <a:r>
              <a:rPr lang="en-US" dirty="0"/>
              <a:t>Ruger</a:t>
            </a:r>
          </a:p>
          <a:p>
            <a:pPr lvl="1"/>
            <a:r>
              <a:rPr lang="en-US" dirty="0"/>
              <a:t>Walmart</a:t>
            </a:r>
          </a:p>
          <a:p>
            <a:pPr lvl="1"/>
            <a:endParaRPr lang="en-US" dirty="0"/>
          </a:p>
        </p:txBody>
      </p:sp>
      <p:cxnSp>
        <p:nvCxnSpPr>
          <p:cNvPr id="10" name="Straight Connector 9">
            <a:extLst>
              <a:ext uri="{FF2B5EF4-FFF2-40B4-BE49-F238E27FC236}">
                <a16:creationId xmlns:a16="http://schemas.microsoft.com/office/drawing/2014/main" id="{6A57132B-4504-2742-8E07-0949B629B577}"/>
              </a:ext>
            </a:extLst>
          </p:cNvPr>
          <p:cNvCxnSpPr/>
          <p:nvPr/>
        </p:nvCxnSpPr>
        <p:spPr>
          <a:xfrm>
            <a:off x="1141412" y="1090865"/>
            <a:ext cx="990599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18964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F9FB0-C599-1642-91A3-02CCAE83F5F7}"/>
              </a:ext>
            </a:extLst>
          </p:cNvPr>
          <p:cNvSpPr>
            <a:spLocks noGrp="1"/>
          </p:cNvSpPr>
          <p:nvPr>
            <p:ph type="title"/>
          </p:nvPr>
        </p:nvSpPr>
        <p:spPr/>
        <p:txBody>
          <a:bodyPr/>
          <a:lstStyle/>
          <a:p>
            <a:r>
              <a:rPr lang="en-US" dirty="0"/>
              <a:t>tutorial</a:t>
            </a:r>
          </a:p>
        </p:txBody>
      </p:sp>
      <p:sp>
        <p:nvSpPr>
          <p:cNvPr id="7" name="TextBox 6">
            <a:extLst>
              <a:ext uri="{FF2B5EF4-FFF2-40B4-BE49-F238E27FC236}">
                <a16:creationId xmlns:a16="http://schemas.microsoft.com/office/drawing/2014/main" id="{9BB485AF-9364-FB4F-9DB1-01408D162ECE}"/>
              </a:ext>
            </a:extLst>
          </p:cNvPr>
          <p:cNvSpPr txBox="1"/>
          <p:nvPr/>
        </p:nvSpPr>
        <p:spPr>
          <a:xfrm>
            <a:off x="1141411" y="1681589"/>
            <a:ext cx="9906000" cy="830997"/>
          </a:xfrm>
          <a:prstGeom prst="rect">
            <a:avLst/>
          </a:prstGeom>
          <a:noFill/>
        </p:spPr>
        <p:txBody>
          <a:bodyPr wrap="square" rtlCol="0">
            <a:spAutoFit/>
          </a:bodyPr>
          <a:lstStyle/>
          <a:p>
            <a:r>
              <a:rPr lang="en-US" sz="2400" dirty="0"/>
              <a:t>Step 2. Create the E-R Model for the equity market analysis with the entities chosen in step 1.</a:t>
            </a:r>
          </a:p>
        </p:txBody>
      </p:sp>
      <p:cxnSp>
        <p:nvCxnSpPr>
          <p:cNvPr id="5" name="Straight Connector 4">
            <a:extLst>
              <a:ext uri="{FF2B5EF4-FFF2-40B4-BE49-F238E27FC236}">
                <a16:creationId xmlns:a16="http://schemas.microsoft.com/office/drawing/2014/main" id="{815C533E-203F-9B45-A571-D8C40EE5C620}"/>
              </a:ext>
            </a:extLst>
          </p:cNvPr>
          <p:cNvCxnSpPr/>
          <p:nvPr/>
        </p:nvCxnSpPr>
        <p:spPr>
          <a:xfrm>
            <a:off x="1141412" y="1523999"/>
            <a:ext cx="990599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9" name="Content Placeholder 8">
            <a:extLst>
              <a:ext uri="{FF2B5EF4-FFF2-40B4-BE49-F238E27FC236}">
                <a16:creationId xmlns:a16="http://schemas.microsoft.com/office/drawing/2014/main" id="{98273F91-8871-452A-9A3F-D958765CADDE}"/>
              </a:ext>
            </a:extLst>
          </p:cNvPr>
          <p:cNvPicPr>
            <a:picLocks noGrp="1" noChangeAspect="1"/>
          </p:cNvPicPr>
          <p:nvPr>
            <p:ph idx="1"/>
          </p:nvPr>
        </p:nvPicPr>
        <p:blipFill>
          <a:blip r:embed="rId3"/>
          <a:stretch>
            <a:fillRect/>
          </a:stretch>
        </p:blipFill>
        <p:spPr>
          <a:xfrm>
            <a:off x="3074862" y="2697770"/>
            <a:ext cx="4762752" cy="3541712"/>
          </a:xfrm>
        </p:spPr>
      </p:pic>
    </p:spTree>
    <p:extLst>
      <p:ext uri="{BB962C8B-B14F-4D97-AF65-F5344CB8AC3E}">
        <p14:creationId xmlns:p14="http://schemas.microsoft.com/office/powerpoint/2010/main" val="3878384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F9FB0-C599-1642-91A3-02CCAE83F5F7}"/>
              </a:ext>
            </a:extLst>
          </p:cNvPr>
          <p:cNvSpPr>
            <a:spLocks noGrp="1"/>
          </p:cNvSpPr>
          <p:nvPr>
            <p:ph type="title"/>
          </p:nvPr>
        </p:nvSpPr>
        <p:spPr/>
        <p:txBody>
          <a:bodyPr/>
          <a:lstStyle/>
          <a:p>
            <a:r>
              <a:rPr lang="en-US" dirty="0"/>
              <a:t>tutorial</a:t>
            </a:r>
          </a:p>
        </p:txBody>
      </p:sp>
      <p:sp>
        <p:nvSpPr>
          <p:cNvPr id="16" name="Content Placeholder 15">
            <a:extLst>
              <a:ext uri="{FF2B5EF4-FFF2-40B4-BE49-F238E27FC236}">
                <a16:creationId xmlns:a16="http://schemas.microsoft.com/office/drawing/2014/main" id="{7A0356F7-F0D1-0045-8684-719605ACA64F}"/>
              </a:ext>
            </a:extLst>
          </p:cNvPr>
          <p:cNvSpPr>
            <a:spLocks noGrp="1"/>
          </p:cNvSpPr>
          <p:nvPr>
            <p:ph idx="1"/>
          </p:nvPr>
        </p:nvSpPr>
        <p:spPr>
          <a:xfrm>
            <a:off x="1141412" y="2711149"/>
            <a:ext cx="9905999" cy="3080052"/>
          </a:xfrm>
        </p:spPr>
        <p:txBody>
          <a:bodyPr>
            <a:normAutofit fontScale="77500" lnSpcReduction="20000"/>
          </a:bodyPr>
          <a:lstStyle/>
          <a:p>
            <a:r>
              <a:rPr lang="en-US" dirty="0"/>
              <a:t>Python3.x Libraries and Packages used:</a:t>
            </a:r>
          </a:p>
          <a:p>
            <a:pPr lvl="1"/>
            <a:r>
              <a:rPr lang="en-US" dirty="0"/>
              <a:t>Pandas</a:t>
            </a:r>
          </a:p>
          <a:p>
            <a:pPr lvl="1"/>
            <a:r>
              <a:rPr lang="en-US" dirty="0"/>
              <a:t>Requests</a:t>
            </a:r>
          </a:p>
          <a:p>
            <a:pPr lvl="1"/>
            <a:r>
              <a:rPr lang="en-US" dirty="0" err="1"/>
              <a:t>BeautifulSoup</a:t>
            </a:r>
            <a:endParaRPr lang="en-US" dirty="0"/>
          </a:p>
          <a:p>
            <a:pPr lvl="1"/>
            <a:r>
              <a:rPr lang="en-US" dirty="0" err="1"/>
              <a:t>SQLAlchemy</a:t>
            </a:r>
            <a:endParaRPr lang="en-US" dirty="0"/>
          </a:p>
          <a:p>
            <a:r>
              <a:rPr lang="en-US" dirty="0"/>
              <a:t>C# libraries used:</a:t>
            </a:r>
          </a:p>
          <a:p>
            <a:pPr lvl="1"/>
            <a:r>
              <a:rPr lang="en-US" dirty="0" err="1"/>
              <a:t>RestSharp</a:t>
            </a:r>
            <a:endParaRPr lang="en-US" dirty="0"/>
          </a:p>
          <a:p>
            <a:pPr lvl="1"/>
            <a:r>
              <a:rPr lang="en-US" dirty="0" err="1"/>
              <a:t>Newtonsoft.Json</a:t>
            </a:r>
            <a:endParaRPr lang="en-US" dirty="0"/>
          </a:p>
          <a:p>
            <a:pPr lvl="1"/>
            <a:r>
              <a:rPr lang="en-US" dirty="0" err="1"/>
              <a:t>MySql.Data</a:t>
            </a:r>
            <a:endParaRPr lang="en-US" dirty="0"/>
          </a:p>
        </p:txBody>
      </p:sp>
      <p:sp>
        <p:nvSpPr>
          <p:cNvPr id="7" name="TextBox 6">
            <a:extLst>
              <a:ext uri="{FF2B5EF4-FFF2-40B4-BE49-F238E27FC236}">
                <a16:creationId xmlns:a16="http://schemas.microsoft.com/office/drawing/2014/main" id="{9BB485AF-9364-FB4F-9DB1-01408D162ECE}"/>
              </a:ext>
            </a:extLst>
          </p:cNvPr>
          <p:cNvSpPr txBox="1"/>
          <p:nvPr/>
        </p:nvSpPr>
        <p:spPr>
          <a:xfrm>
            <a:off x="1141411" y="1681589"/>
            <a:ext cx="9906000" cy="830997"/>
          </a:xfrm>
          <a:prstGeom prst="rect">
            <a:avLst/>
          </a:prstGeom>
          <a:noFill/>
        </p:spPr>
        <p:txBody>
          <a:bodyPr wrap="square" rtlCol="0">
            <a:spAutoFit/>
          </a:bodyPr>
          <a:lstStyle/>
          <a:p>
            <a:r>
              <a:rPr lang="en-US" sz="2400" dirty="0"/>
              <a:t>Step 3. Gather the data for the equity market analysis using Python3.x via </a:t>
            </a:r>
            <a:r>
              <a:rPr lang="en-US" sz="2400" dirty="0" err="1"/>
              <a:t>Jupyter</a:t>
            </a:r>
            <a:r>
              <a:rPr lang="en-US" sz="2400" dirty="0"/>
              <a:t> Notebook and C#</a:t>
            </a:r>
          </a:p>
        </p:txBody>
      </p:sp>
      <p:cxnSp>
        <p:nvCxnSpPr>
          <p:cNvPr id="5" name="Straight Connector 4">
            <a:extLst>
              <a:ext uri="{FF2B5EF4-FFF2-40B4-BE49-F238E27FC236}">
                <a16:creationId xmlns:a16="http://schemas.microsoft.com/office/drawing/2014/main" id="{C21B80B2-D6B1-B940-973A-54A59537D45B}"/>
              </a:ext>
            </a:extLst>
          </p:cNvPr>
          <p:cNvCxnSpPr/>
          <p:nvPr/>
        </p:nvCxnSpPr>
        <p:spPr>
          <a:xfrm>
            <a:off x="1141412" y="1523999"/>
            <a:ext cx="990599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89912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F9FB0-C599-1642-91A3-02CCAE83F5F7}"/>
              </a:ext>
            </a:extLst>
          </p:cNvPr>
          <p:cNvSpPr>
            <a:spLocks noGrp="1"/>
          </p:cNvSpPr>
          <p:nvPr>
            <p:ph type="title"/>
          </p:nvPr>
        </p:nvSpPr>
        <p:spPr/>
        <p:txBody>
          <a:bodyPr/>
          <a:lstStyle/>
          <a:p>
            <a:r>
              <a:rPr lang="en-US" dirty="0"/>
              <a:t>tutorial</a:t>
            </a:r>
          </a:p>
        </p:txBody>
      </p:sp>
      <p:sp>
        <p:nvSpPr>
          <p:cNvPr id="16" name="Content Placeholder 15">
            <a:extLst>
              <a:ext uri="{FF2B5EF4-FFF2-40B4-BE49-F238E27FC236}">
                <a16:creationId xmlns:a16="http://schemas.microsoft.com/office/drawing/2014/main" id="{7A0356F7-F0D1-0045-8684-719605ACA64F}"/>
              </a:ext>
            </a:extLst>
          </p:cNvPr>
          <p:cNvSpPr>
            <a:spLocks noGrp="1"/>
          </p:cNvSpPr>
          <p:nvPr>
            <p:ph idx="1"/>
          </p:nvPr>
        </p:nvSpPr>
        <p:spPr/>
        <p:txBody>
          <a:bodyPr/>
          <a:lstStyle/>
          <a:p>
            <a:r>
              <a:rPr lang="en-US" dirty="0"/>
              <a:t>Access the database (populated in step 3) using Spotfire.</a:t>
            </a:r>
          </a:p>
          <a:p>
            <a:r>
              <a:rPr lang="en-US" dirty="0"/>
              <a:t>Plot the data as a time-series.</a:t>
            </a:r>
          </a:p>
          <a:p>
            <a:r>
              <a:rPr lang="en-US" dirty="0"/>
              <a:t>Explore the plotted external stimuli with respect to the equity market data.</a:t>
            </a:r>
          </a:p>
          <a:p>
            <a:r>
              <a:rPr lang="en-US" dirty="0"/>
              <a:t>Note any positive and negative trends that encompass the external stimuli.</a:t>
            </a:r>
          </a:p>
          <a:p>
            <a:r>
              <a:rPr lang="en-US" dirty="0"/>
              <a:t>These noted areas of interest should be explored in further detail as possible predictors for a new equity market model. </a:t>
            </a:r>
          </a:p>
        </p:txBody>
      </p:sp>
      <p:sp>
        <p:nvSpPr>
          <p:cNvPr id="7" name="TextBox 6">
            <a:extLst>
              <a:ext uri="{FF2B5EF4-FFF2-40B4-BE49-F238E27FC236}">
                <a16:creationId xmlns:a16="http://schemas.microsoft.com/office/drawing/2014/main" id="{9BB485AF-9364-FB4F-9DB1-01408D162ECE}"/>
              </a:ext>
            </a:extLst>
          </p:cNvPr>
          <p:cNvSpPr txBox="1"/>
          <p:nvPr/>
        </p:nvSpPr>
        <p:spPr>
          <a:xfrm>
            <a:off x="1141410" y="1880152"/>
            <a:ext cx="9906000" cy="369332"/>
          </a:xfrm>
          <a:prstGeom prst="rect">
            <a:avLst/>
          </a:prstGeom>
          <a:noFill/>
        </p:spPr>
        <p:txBody>
          <a:bodyPr wrap="square" rtlCol="0">
            <a:spAutoFit/>
          </a:bodyPr>
          <a:lstStyle/>
          <a:p>
            <a:r>
              <a:rPr lang="en-US" dirty="0"/>
              <a:t>Step 4. Visualize the data for the equity market analysis using Spotfire.</a:t>
            </a:r>
          </a:p>
        </p:txBody>
      </p:sp>
      <p:cxnSp>
        <p:nvCxnSpPr>
          <p:cNvPr id="5" name="Straight Connector 4">
            <a:extLst>
              <a:ext uri="{FF2B5EF4-FFF2-40B4-BE49-F238E27FC236}">
                <a16:creationId xmlns:a16="http://schemas.microsoft.com/office/drawing/2014/main" id="{548701DE-6B6C-5641-AD95-DFA9341006B8}"/>
              </a:ext>
            </a:extLst>
          </p:cNvPr>
          <p:cNvCxnSpPr/>
          <p:nvPr/>
        </p:nvCxnSpPr>
        <p:spPr>
          <a:xfrm>
            <a:off x="1141412" y="1523999"/>
            <a:ext cx="990599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99356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904C9-935F-B447-9CE6-A6D17AA1B2F8}"/>
              </a:ext>
            </a:extLst>
          </p:cNvPr>
          <p:cNvSpPr>
            <a:spLocks noGrp="1"/>
          </p:cNvSpPr>
          <p:nvPr>
            <p:ph type="title"/>
          </p:nvPr>
        </p:nvSpPr>
        <p:spPr>
          <a:xfrm>
            <a:off x="1141412" y="957907"/>
            <a:ext cx="7740121" cy="590548"/>
          </a:xfrm>
        </p:spPr>
        <p:txBody>
          <a:bodyPr/>
          <a:lstStyle/>
          <a:p>
            <a:r>
              <a:rPr lang="en-US" dirty="0"/>
              <a:t>Data sets: publicly available sources</a:t>
            </a:r>
          </a:p>
        </p:txBody>
      </p:sp>
      <p:sp>
        <p:nvSpPr>
          <p:cNvPr id="4" name="Text Placeholder 3">
            <a:extLst>
              <a:ext uri="{FF2B5EF4-FFF2-40B4-BE49-F238E27FC236}">
                <a16:creationId xmlns:a16="http://schemas.microsoft.com/office/drawing/2014/main" id="{4859B51A-EA34-1F40-8C0E-95869CD5DB53}"/>
              </a:ext>
            </a:extLst>
          </p:cNvPr>
          <p:cNvSpPr>
            <a:spLocks noGrp="1"/>
          </p:cNvSpPr>
          <p:nvPr>
            <p:ph type="body" sz="half" idx="2"/>
          </p:nvPr>
        </p:nvSpPr>
        <p:spPr>
          <a:xfrm>
            <a:off x="1146705" y="1717287"/>
            <a:ext cx="9926108" cy="4531111"/>
          </a:xfrm>
        </p:spPr>
        <p:txBody>
          <a:bodyPr>
            <a:normAutofit/>
          </a:bodyPr>
          <a:lstStyle/>
          <a:p>
            <a:r>
              <a:rPr lang="en-US" sz="2400" dirty="0"/>
              <a:t>In particular, the following websites were utilized to scrape data:</a:t>
            </a:r>
          </a:p>
          <a:p>
            <a:pPr marL="285750" indent="-285750">
              <a:buFont typeface="Arial" panose="020B0604020202020204" pitchFamily="34" charset="0"/>
              <a:buChar char="•"/>
            </a:pPr>
            <a:r>
              <a:rPr lang="en-US" sz="2400" dirty="0"/>
              <a:t>Political Climate Data</a:t>
            </a:r>
          </a:p>
          <a:p>
            <a:pPr marL="628650" lvl="1" indent="-171450">
              <a:buFont typeface="Arial" panose="020B0604020202020204" pitchFamily="34" charset="0"/>
              <a:buChar char="•"/>
            </a:pPr>
            <a:r>
              <a:rPr lang="en-US" sz="1200" u="sng" dirty="0">
                <a:hlinkClick r:id="rId2"/>
              </a:rPr>
              <a:t>https://en.wikipedia.org/wiki/List_of_Presidents_of_the_United_State</a:t>
            </a:r>
            <a:r>
              <a:rPr lang="en-US" sz="1200" dirty="0"/>
              <a:t>  </a:t>
            </a:r>
            <a:endParaRPr lang="en-US" sz="1000" dirty="0"/>
          </a:p>
          <a:p>
            <a:pPr marL="285750" indent="-285750">
              <a:buFont typeface="Arial" panose="020B0604020202020204" pitchFamily="34" charset="0"/>
              <a:buChar char="•"/>
            </a:pPr>
            <a:r>
              <a:rPr lang="en-US" sz="2400" dirty="0"/>
              <a:t>National Events Data</a:t>
            </a:r>
          </a:p>
          <a:p>
            <a:pPr marL="628650" lvl="1" indent="-171450">
              <a:buFont typeface="Arial" panose="020B0604020202020204" pitchFamily="34" charset="0"/>
              <a:buChar char="•"/>
            </a:pPr>
            <a:r>
              <a:rPr lang="en-US" sz="1200" u="sng" dirty="0">
                <a:hlinkClick r:id="rId3"/>
              </a:rPr>
              <a:t>https://en.wikipedia.org/wiki/Timeline_of_United_States_history</a:t>
            </a:r>
            <a:endParaRPr lang="en-US" sz="1000" u="sng" dirty="0"/>
          </a:p>
          <a:p>
            <a:pPr marL="285750" indent="-285750">
              <a:buFont typeface="Arial" panose="020B0604020202020204" pitchFamily="34" charset="0"/>
              <a:buChar char="•"/>
            </a:pPr>
            <a:r>
              <a:rPr lang="en-US" sz="2400" dirty="0"/>
              <a:t>Natural Disaster Data</a:t>
            </a:r>
          </a:p>
          <a:p>
            <a:pPr marL="628650" lvl="1" indent="-171450">
              <a:buFont typeface="Arial" panose="020B0604020202020204" pitchFamily="34" charset="0"/>
              <a:buChar char="•"/>
            </a:pPr>
            <a:r>
              <a:rPr lang="en-US" sz="1200" u="sng" dirty="0">
                <a:hlinkClick r:id="rId4"/>
              </a:rPr>
              <a:t>https://en.wikipedia.org/wiki/List_of_natural_disasters_in_the_United_States</a:t>
            </a:r>
            <a:endParaRPr lang="en-US" sz="1000" u="sng" dirty="0"/>
          </a:p>
          <a:p>
            <a:pPr marL="285750" lvl="0" indent="-285750">
              <a:buFont typeface="Arial" panose="020B0604020202020204" pitchFamily="34" charset="0"/>
              <a:buChar char="•"/>
            </a:pPr>
            <a:r>
              <a:rPr lang="en-US" sz="2400" dirty="0"/>
              <a:t>Equity Market Data</a:t>
            </a:r>
          </a:p>
          <a:p>
            <a:pPr marL="628650" lvl="1" indent="-171450">
              <a:buFont typeface="Arial" panose="020B0604020202020204" pitchFamily="34" charset="0"/>
              <a:buChar char="•"/>
            </a:pPr>
            <a:r>
              <a:rPr lang="en-US" sz="1200" dirty="0">
                <a:hlinkClick r:id="rId5"/>
              </a:rPr>
              <a:t>https://api.iextrading.com </a:t>
            </a:r>
            <a:endParaRPr lang="en-US" sz="1200" dirty="0"/>
          </a:p>
        </p:txBody>
      </p:sp>
      <p:cxnSp>
        <p:nvCxnSpPr>
          <p:cNvPr id="5" name="Straight Connector 4">
            <a:extLst>
              <a:ext uri="{FF2B5EF4-FFF2-40B4-BE49-F238E27FC236}">
                <a16:creationId xmlns:a16="http://schemas.microsoft.com/office/drawing/2014/main" id="{6FE2A2A8-8E54-704B-8397-94785746AB9D}"/>
              </a:ext>
            </a:extLst>
          </p:cNvPr>
          <p:cNvCxnSpPr/>
          <p:nvPr/>
        </p:nvCxnSpPr>
        <p:spPr>
          <a:xfrm>
            <a:off x="1141412" y="1443789"/>
            <a:ext cx="990599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02540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171</TotalTime>
  <Words>1095</Words>
  <Application>Microsoft Office PowerPoint</Application>
  <PresentationFormat>Widescreen</PresentationFormat>
  <Paragraphs>158</Paragraphs>
  <Slides>24</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Trebuchet MS</vt:lpstr>
      <vt:lpstr>Tw Cen MT</vt:lpstr>
      <vt:lpstr>Circuit</vt:lpstr>
      <vt:lpstr>AGGREGATION OF MULTIPLE DATA SOURCES FOR INTEGRATED EQUITY MARKET ANALYSIS</vt:lpstr>
      <vt:lpstr>Why?</vt:lpstr>
      <vt:lpstr>abstract</vt:lpstr>
      <vt:lpstr>Introduction</vt:lpstr>
      <vt:lpstr>tutorial</vt:lpstr>
      <vt:lpstr>tutorial</vt:lpstr>
      <vt:lpstr>tutorial</vt:lpstr>
      <vt:lpstr>tutorial</vt:lpstr>
      <vt:lpstr>Data sets: publicly available sources</vt:lpstr>
      <vt:lpstr>Data sets: Political climate data</vt:lpstr>
      <vt:lpstr>Data sets: National events data</vt:lpstr>
      <vt:lpstr>Data sets: Natural disasters Data</vt:lpstr>
      <vt:lpstr>Data sets: equity market Data</vt:lpstr>
      <vt:lpstr>Results: IDEAL Relational Database design</vt:lpstr>
      <vt:lpstr>Results: end state database design__________</vt:lpstr>
      <vt:lpstr>analysis:  a new equity market analysis approach </vt:lpstr>
      <vt:lpstr>analysis:  a new equity market analysis approach </vt:lpstr>
      <vt:lpstr>PowerPoint Presentation</vt:lpstr>
      <vt:lpstr>PowerPoint Presentation</vt:lpstr>
      <vt:lpstr>ethics</vt:lpstr>
      <vt:lpstr>Conclusions</vt:lpstr>
      <vt:lpstr>Future work</vt:lpstr>
      <vt:lpstr>Supplemental Analysis</vt:lpstr>
      <vt:lpstr>Supplemental 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AGGREGATION OF MULTIPLE DATA SOURCES FOR INTEGRATED EQUITY MARKET ANALYSIS</dc:title>
  <dc:creator>Flaming, Peter</dc:creator>
  <cp:lastModifiedBy>Daniel Serna</cp:lastModifiedBy>
  <cp:revision>24</cp:revision>
  <dcterms:created xsi:type="dcterms:W3CDTF">2018-11-25T00:28:00Z</dcterms:created>
  <dcterms:modified xsi:type="dcterms:W3CDTF">2018-11-26T15:46:41Z</dcterms:modified>
</cp:coreProperties>
</file>