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1"/>
  </p:notesMasterIdLst>
  <p:sldIdLst>
    <p:sldId id="256" r:id="rId2"/>
    <p:sldId id="264" r:id="rId3"/>
    <p:sldId id="261" r:id="rId4"/>
    <p:sldId id="259" r:id="rId5"/>
    <p:sldId id="267" r:id="rId6"/>
    <p:sldId id="268" r:id="rId7"/>
    <p:sldId id="269" r:id="rId8"/>
    <p:sldId id="270" r:id="rId9"/>
    <p:sldId id="260" r:id="rId10"/>
    <p:sldId id="271" r:id="rId11"/>
    <p:sldId id="272" r:id="rId12"/>
    <p:sldId id="273" r:id="rId13"/>
    <p:sldId id="274" r:id="rId14"/>
    <p:sldId id="263" r:id="rId15"/>
    <p:sldId id="257" r:id="rId16"/>
    <p:sldId id="258" r:id="rId17"/>
    <p:sldId id="262" r:id="rId18"/>
    <p:sldId id="275" r:id="rId19"/>
    <p:sldId id="266"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283"/>
    <p:restoredTop sz="87116"/>
  </p:normalViewPr>
  <p:slideViewPr>
    <p:cSldViewPr snapToGrid="0" snapToObjects="1">
      <p:cViewPr varScale="1">
        <p:scale>
          <a:sx n="98" d="100"/>
          <a:sy n="98" d="100"/>
        </p:scale>
        <p:origin x="200" y="2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06AD026-0ACF-594E-A806-80D3B76FEA66}" type="doc">
      <dgm:prSet loTypeId="urn:microsoft.com/office/officeart/2008/layout/RadialCluster" loCatId="" qsTypeId="urn:microsoft.com/office/officeart/2005/8/quickstyle/simple1" qsCatId="simple" csTypeId="urn:microsoft.com/office/officeart/2005/8/colors/accent1_2" csCatId="accent1" phldr="1"/>
      <dgm:spPr/>
      <dgm:t>
        <a:bodyPr/>
        <a:lstStyle/>
        <a:p>
          <a:endParaRPr lang="en-US"/>
        </a:p>
      </dgm:t>
    </dgm:pt>
    <dgm:pt modelId="{6C822FC1-F83A-C847-948B-E21719CC17CD}">
      <dgm:prSet phldrT="[Text]"/>
      <dgm:spPr/>
      <dgm:t>
        <a:bodyPr/>
        <a:lstStyle/>
        <a:p>
          <a:r>
            <a:rPr lang="en-US" dirty="0"/>
            <a:t>Equity Market</a:t>
          </a:r>
        </a:p>
      </dgm:t>
    </dgm:pt>
    <dgm:pt modelId="{E7621320-25CC-5A43-ACF0-1E50E051B2FE}" type="parTrans" cxnId="{890A4DCB-AAD9-FC40-A6A7-5B50A19313F4}">
      <dgm:prSet/>
      <dgm:spPr/>
      <dgm:t>
        <a:bodyPr/>
        <a:lstStyle/>
        <a:p>
          <a:endParaRPr lang="en-US"/>
        </a:p>
      </dgm:t>
    </dgm:pt>
    <dgm:pt modelId="{1908800F-6D3F-E649-8C19-7A959B15266D}" type="sibTrans" cxnId="{890A4DCB-AAD9-FC40-A6A7-5B50A19313F4}">
      <dgm:prSet/>
      <dgm:spPr/>
      <dgm:t>
        <a:bodyPr/>
        <a:lstStyle/>
        <a:p>
          <a:endParaRPr lang="en-US"/>
        </a:p>
      </dgm:t>
    </dgm:pt>
    <dgm:pt modelId="{BE0979DF-D84E-2345-97A8-8E6EA685D256}">
      <dgm:prSet phldrT="[Text]"/>
      <dgm:spPr/>
      <dgm:t>
        <a:bodyPr/>
        <a:lstStyle/>
        <a:p>
          <a:r>
            <a:rPr lang="en-US" dirty="0"/>
            <a:t>Political Climate</a:t>
          </a:r>
        </a:p>
      </dgm:t>
    </dgm:pt>
    <dgm:pt modelId="{00CE1E3D-5895-6446-9F3E-AB4E4BE5A0C8}" type="parTrans" cxnId="{EA2E4352-266D-9843-AA16-F922226B0420}">
      <dgm:prSet/>
      <dgm:spPr/>
      <dgm:t>
        <a:bodyPr/>
        <a:lstStyle/>
        <a:p>
          <a:endParaRPr lang="en-US"/>
        </a:p>
      </dgm:t>
    </dgm:pt>
    <dgm:pt modelId="{AC7DC699-FDF3-A545-BD8C-DA84E1E60879}" type="sibTrans" cxnId="{EA2E4352-266D-9843-AA16-F922226B0420}">
      <dgm:prSet/>
      <dgm:spPr/>
      <dgm:t>
        <a:bodyPr/>
        <a:lstStyle/>
        <a:p>
          <a:endParaRPr lang="en-US"/>
        </a:p>
      </dgm:t>
    </dgm:pt>
    <dgm:pt modelId="{E1C62498-875F-9A42-8BA2-12FE08231F75}">
      <dgm:prSet phldrT="[Text]"/>
      <dgm:spPr/>
      <dgm:t>
        <a:bodyPr/>
        <a:lstStyle/>
        <a:p>
          <a:r>
            <a:rPr lang="en-US" dirty="0"/>
            <a:t>National Events</a:t>
          </a:r>
        </a:p>
      </dgm:t>
    </dgm:pt>
    <dgm:pt modelId="{9B1EC198-4A1E-5D4C-9B77-9DE047F9D3FA}" type="parTrans" cxnId="{E80D7CC4-BE96-C547-A6B0-446144238C3B}">
      <dgm:prSet/>
      <dgm:spPr/>
      <dgm:t>
        <a:bodyPr/>
        <a:lstStyle/>
        <a:p>
          <a:endParaRPr lang="en-US"/>
        </a:p>
      </dgm:t>
    </dgm:pt>
    <dgm:pt modelId="{B7F74456-7275-BF48-B9B5-1540296F4CEE}" type="sibTrans" cxnId="{E80D7CC4-BE96-C547-A6B0-446144238C3B}">
      <dgm:prSet/>
      <dgm:spPr/>
      <dgm:t>
        <a:bodyPr/>
        <a:lstStyle/>
        <a:p>
          <a:endParaRPr lang="en-US"/>
        </a:p>
      </dgm:t>
    </dgm:pt>
    <dgm:pt modelId="{D98B5C20-E098-694C-BF21-1ECF2915B5ED}">
      <dgm:prSet phldrT="[Text]"/>
      <dgm:spPr/>
      <dgm:t>
        <a:bodyPr/>
        <a:lstStyle/>
        <a:p>
          <a:r>
            <a:rPr lang="en-US" dirty="0"/>
            <a:t>Natural Disasters</a:t>
          </a:r>
        </a:p>
      </dgm:t>
    </dgm:pt>
    <dgm:pt modelId="{CEFBE1CC-099A-F24C-92AA-FE35AB04CF4D}" type="parTrans" cxnId="{10EF85E1-06C3-3A43-B714-52DD7226AD7C}">
      <dgm:prSet/>
      <dgm:spPr/>
      <dgm:t>
        <a:bodyPr/>
        <a:lstStyle/>
        <a:p>
          <a:endParaRPr lang="en-US"/>
        </a:p>
      </dgm:t>
    </dgm:pt>
    <dgm:pt modelId="{8A60C841-4F11-0842-A23C-44E9AD148597}" type="sibTrans" cxnId="{10EF85E1-06C3-3A43-B714-52DD7226AD7C}">
      <dgm:prSet/>
      <dgm:spPr/>
      <dgm:t>
        <a:bodyPr/>
        <a:lstStyle/>
        <a:p>
          <a:endParaRPr lang="en-US"/>
        </a:p>
      </dgm:t>
    </dgm:pt>
    <dgm:pt modelId="{AFBB05AA-B00F-7942-944F-AE8CA6A3C623}">
      <dgm:prSet phldrT="[Text]"/>
      <dgm:spPr/>
      <dgm:t>
        <a:bodyPr/>
        <a:lstStyle/>
        <a:p>
          <a:r>
            <a:rPr lang="en-US" dirty="0"/>
            <a:t>Date</a:t>
          </a:r>
        </a:p>
      </dgm:t>
    </dgm:pt>
    <dgm:pt modelId="{21680FB6-6688-7641-8814-DF6BFB4F9080}" type="parTrans" cxnId="{548E8263-BAB8-9B45-9BF5-A81D8B50C58A}">
      <dgm:prSet/>
      <dgm:spPr/>
      <dgm:t>
        <a:bodyPr/>
        <a:lstStyle/>
        <a:p>
          <a:endParaRPr lang="en-US"/>
        </a:p>
      </dgm:t>
    </dgm:pt>
    <dgm:pt modelId="{1126CFBB-1CF0-1945-A915-815EEECBE25A}" type="sibTrans" cxnId="{548E8263-BAB8-9B45-9BF5-A81D8B50C58A}">
      <dgm:prSet/>
      <dgm:spPr/>
      <dgm:t>
        <a:bodyPr/>
        <a:lstStyle/>
        <a:p>
          <a:endParaRPr lang="en-US"/>
        </a:p>
      </dgm:t>
    </dgm:pt>
    <dgm:pt modelId="{B7574D95-F74D-FA49-A64F-B76754182F1F}" type="pres">
      <dgm:prSet presAssocID="{606AD026-0ACF-594E-A806-80D3B76FEA66}" presName="Name0" presStyleCnt="0">
        <dgm:presLayoutVars>
          <dgm:chMax val="1"/>
          <dgm:chPref val="1"/>
          <dgm:dir/>
          <dgm:animOne val="branch"/>
          <dgm:animLvl val="lvl"/>
        </dgm:presLayoutVars>
      </dgm:prSet>
      <dgm:spPr/>
    </dgm:pt>
    <dgm:pt modelId="{D37B14B5-FD6D-024D-AD33-4E0F624CF5D0}" type="pres">
      <dgm:prSet presAssocID="{6C822FC1-F83A-C847-948B-E21719CC17CD}" presName="textCenter" presStyleLbl="node1" presStyleIdx="0" presStyleCnt="5" custLinFactX="21939" custLinFactY="-9079" custLinFactNeighborX="100000" custLinFactNeighborY="-100000"/>
      <dgm:spPr/>
    </dgm:pt>
    <dgm:pt modelId="{79B9D354-1E2B-7F4E-8817-8E7AD72CA15D}" type="pres">
      <dgm:prSet presAssocID="{6C822FC1-F83A-C847-948B-E21719CC17CD}" presName="cycle_1" presStyleCnt="0"/>
      <dgm:spPr/>
    </dgm:pt>
    <dgm:pt modelId="{B37337EC-F7E1-C14B-8D69-1DE47B592ABE}" type="pres">
      <dgm:prSet presAssocID="{AFBB05AA-B00F-7942-944F-AE8CA6A3C623}" presName="childCenter1" presStyleLbl="node1" presStyleIdx="1" presStyleCnt="5" custLinFactNeighborX="791" custLinFactNeighborY="1976"/>
      <dgm:spPr/>
    </dgm:pt>
    <dgm:pt modelId="{34A1C86B-380B-8946-A7D9-318C7178D2B4}" type="pres">
      <dgm:prSet presAssocID="{00CE1E3D-5895-6446-9F3E-AB4E4BE5A0C8}" presName="Name141" presStyleLbl="parChTrans1D3" presStyleIdx="0" presStyleCnt="3"/>
      <dgm:spPr/>
    </dgm:pt>
    <dgm:pt modelId="{9DBE0817-C586-CB42-932F-C4F16146D573}" type="pres">
      <dgm:prSet presAssocID="{BE0979DF-D84E-2345-97A8-8E6EA685D256}" presName="text1" presStyleLbl="node1" presStyleIdx="2" presStyleCnt="5" custRadScaleRad="167840" custRadScaleInc="-212921">
        <dgm:presLayoutVars>
          <dgm:bulletEnabled val="1"/>
        </dgm:presLayoutVars>
      </dgm:prSet>
      <dgm:spPr/>
    </dgm:pt>
    <dgm:pt modelId="{EFB7774B-8185-1644-9141-DBFC7B177724}" type="pres">
      <dgm:prSet presAssocID="{9B1EC198-4A1E-5D4C-9B77-9DE047F9D3FA}" presName="Name141" presStyleLbl="parChTrans1D3" presStyleIdx="1" presStyleCnt="3"/>
      <dgm:spPr/>
    </dgm:pt>
    <dgm:pt modelId="{62862DC8-A228-5342-A14E-3CB7C5FAD70A}" type="pres">
      <dgm:prSet presAssocID="{E1C62498-875F-9A42-8BA2-12FE08231F75}" presName="text1" presStyleLbl="node1" presStyleIdx="3" presStyleCnt="5" custRadScaleRad="103549" custRadScaleInc="148085">
        <dgm:presLayoutVars>
          <dgm:bulletEnabled val="1"/>
        </dgm:presLayoutVars>
      </dgm:prSet>
      <dgm:spPr/>
    </dgm:pt>
    <dgm:pt modelId="{529BF845-11CD-4D41-B588-97A4CB9F5547}" type="pres">
      <dgm:prSet presAssocID="{CEFBE1CC-099A-F24C-92AA-FE35AB04CF4D}" presName="Name141" presStyleLbl="parChTrans1D3" presStyleIdx="2" presStyleCnt="3"/>
      <dgm:spPr/>
    </dgm:pt>
    <dgm:pt modelId="{25C79D8A-E005-CC41-8C9F-3DF08186CA03}" type="pres">
      <dgm:prSet presAssocID="{D98B5C20-E098-694C-BF21-1ECF2915B5ED}" presName="text1" presStyleLbl="node1" presStyleIdx="4" presStyleCnt="5" custRadScaleRad="171186" custRadScaleInc="-88516">
        <dgm:presLayoutVars>
          <dgm:bulletEnabled val="1"/>
        </dgm:presLayoutVars>
      </dgm:prSet>
      <dgm:spPr/>
    </dgm:pt>
    <dgm:pt modelId="{8F5EC628-7EE7-8643-A56A-4563C94FADC0}" type="pres">
      <dgm:prSet presAssocID="{21680FB6-6688-7641-8814-DF6BFB4F9080}" presName="Name144" presStyleLbl="parChTrans1D2" presStyleIdx="0" presStyleCnt="1"/>
      <dgm:spPr/>
    </dgm:pt>
  </dgm:ptLst>
  <dgm:cxnLst>
    <dgm:cxn modelId="{D824D305-A2DE-2840-9434-75869C296825}" type="presOf" srcId="{D98B5C20-E098-694C-BF21-1ECF2915B5ED}" destId="{25C79D8A-E005-CC41-8C9F-3DF08186CA03}" srcOrd="0" destOrd="0" presId="urn:microsoft.com/office/officeart/2008/layout/RadialCluster"/>
    <dgm:cxn modelId="{A099E015-E820-9F49-941A-E28E7D86B781}" type="presOf" srcId="{CEFBE1CC-099A-F24C-92AA-FE35AB04CF4D}" destId="{529BF845-11CD-4D41-B588-97A4CB9F5547}" srcOrd="0" destOrd="0" presId="urn:microsoft.com/office/officeart/2008/layout/RadialCluster"/>
    <dgm:cxn modelId="{DAC51719-A7B4-AC47-AC21-5EDFD0D938CC}" type="presOf" srcId="{AFBB05AA-B00F-7942-944F-AE8CA6A3C623}" destId="{B37337EC-F7E1-C14B-8D69-1DE47B592ABE}" srcOrd="0" destOrd="0" presId="urn:microsoft.com/office/officeart/2008/layout/RadialCluster"/>
    <dgm:cxn modelId="{EA2E4352-266D-9843-AA16-F922226B0420}" srcId="{AFBB05AA-B00F-7942-944F-AE8CA6A3C623}" destId="{BE0979DF-D84E-2345-97A8-8E6EA685D256}" srcOrd="0" destOrd="0" parTransId="{00CE1E3D-5895-6446-9F3E-AB4E4BE5A0C8}" sibTransId="{AC7DC699-FDF3-A545-BD8C-DA84E1E60879}"/>
    <dgm:cxn modelId="{E6287F54-7571-CC49-B241-6162FC723866}" type="presOf" srcId="{21680FB6-6688-7641-8814-DF6BFB4F9080}" destId="{8F5EC628-7EE7-8643-A56A-4563C94FADC0}" srcOrd="0" destOrd="0" presId="urn:microsoft.com/office/officeart/2008/layout/RadialCluster"/>
    <dgm:cxn modelId="{548E8263-BAB8-9B45-9BF5-A81D8B50C58A}" srcId="{6C822FC1-F83A-C847-948B-E21719CC17CD}" destId="{AFBB05AA-B00F-7942-944F-AE8CA6A3C623}" srcOrd="0" destOrd="0" parTransId="{21680FB6-6688-7641-8814-DF6BFB4F9080}" sibTransId="{1126CFBB-1CF0-1945-A915-815EEECBE25A}"/>
    <dgm:cxn modelId="{A4ED3779-0FE6-D944-AAB7-0920AD42CE16}" type="presOf" srcId="{606AD026-0ACF-594E-A806-80D3B76FEA66}" destId="{B7574D95-F74D-FA49-A64F-B76754182F1F}" srcOrd="0" destOrd="0" presId="urn:microsoft.com/office/officeart/2008/layout/RadialCluster"/>
    <dgm:cxn modelId="{BC8763AC-E2FD-EB4F-88F3-E00970DC8370}" type="presOf" srcId="{9B1EC198-4A1E-5D4C-9B77-9DE047F9D3FA}" destId="{EFB7774B-8185-1644-9141-DBFC7B177724}" srcOrd="0" destOrd="0" presId="urn:microsoft.com/office/officeart/2008/layout/RadialCluster"/>
    <dgm:cxn modelId="{3B8902AE-2D42-DC43-8FB8-BFD1182C63B7}" type="presOf" srcId="{6C822FC1-F83A-C847-948B-E21719CC17CD}" destId="{D37B14B5-FD6D-024D-AD33-4E0F624CF5D0}" srcOrd="0" destOrd="0" presId="urn:microsoft.com/office/officeart/2008/layout/RadialCluster"/>
    <dgm:cxn modelId="{CA88FBB5-D6B1-8B40-8810-2F5174886B03}" type="presOf" srcId="{BE0979DF-D84E-2345-97A8-8E6EA685D256}" destId="{9DBE0817-C586-CB42-932F-C4F16146D573}" srcOrd="0" destOrd="0" presId="urn:microsoft.com/office/officeart/2008/layout/RadialCluster"/>
    <dgm:cxn modelId="{E80D7CC4-BE96-C547-A6B0-446144238C3B}" srcId="{AFBB05AA-B00F-7942-944F-AE8CA6A3C623}" destId="{E1C62498-875F-9A42-8BA2-12FE08231F75}" srcOrd="1" destOrd="0" parTransId="{9B1EC198-4A1E-5D4C-9B77-9DE047F9D3FA}" sibTransId="{B7F74456-7275-BF48-B9B5-1540296F4CEE}"/>
    <dgm:cxn modelId="{890A4DCB-AAD9-FC40-A6A7-5B50A19313F4}" srcId="{606AD026-0ACF-594E-A806-80D3B76FEA66}" destId="{6C822FC1-F83A-C847-948B-E21719CC17CD}" srcOrd="0" destOrd="0" parTransId="{E7621320-25CC-5A43-ACF0-1E50E051B2FE}" sibTransId="{1908800F-6D3F-E649-8C19-7A959B15266D}"/>
    <dgm:cxn modelId="{FB67CAD7-8297-C04F-8DAB-3B9F212B8AE1}" type="presOf" srcId="{E1C62498-875F-9A42-8BA2-12FE08231F75}" destId="{62862DC8-A228-5342-A14E-3CB7C5FAD70A}" srcOrd="0" destOrd="0" presId="urn:microsoft.com/office/officeart/2008/layout/RadialCluster"/>
    <dgm:cxn modelId="{8A6034DC-2775-314F-A5BF-62035D5BA922}" type="presOf" srcId="{00CE1E3D-5895-6446-9F3E-AB4E4BE5A0C8}" destId="{34A1C86B-380B-8946-A7D9-318C7178D2B4}" srcOrd="0" destOrd="0" presId="urn:microsoft.com/office/officeart/2008/layout/RadialCluster"/>
    <dgm:cxn modelId="{10EF85E1-06C3-3A43-B714-52DD7226AD7C}" srcId="{AFBB05AA-B00F-7942-944F-AE8CA6A3C623}" destId="{D98B5C20-E098-694C-BF21-1ECF2915B5ED}" srcOrd="2" destOrd="0" parTransId="{CEFBE1CC-099A-F24C-92AA-FE35AB04CF4D}" sibTransId="{8A60C841-4F11-0842-A23C-44E9AD148597}"/>
    <dgm:cxn modelId="{5E784CD6-6E61-6B4C-A1B0-7E603736F58E}" type="presParOf" srcId="{B7574D95-F74D-FA49-A64F-B76754182F1F}" destId="{D37B14B5-FD6D-024D-AD33-4E0F624CF5D0}" srcOrd="0" destOrd="0" presId="urn:microsoft.com/office/officeart/2008/layout/RadialCluster"/>
    <dgm:cxn modelId="{467AB426-9BAB-DA4C-80B8-FFA927DE3DC7}" type="presParOf" srcId="{B7574D95-F74D-FA49-A64F-B76754182F1F}" destId="{79B9D354-1E2B-7F4E-8817-8E7AD72CA15D}" srcOrd="1" destOrd="0" presId="urn:microsoft.com/office/officeart/2008/layout/RadialCluster"/>
    <dgm:cxn modelId="{80717D5A-4865-774C-B3F5-B07F9F62E0F1}" type="presParOf" srcId="{79B9D354-1E2B-7F4E-8817-8E7AD72CA15D}" destId="{B37337EC-F7E1-C14B-8D69-1DE47B592ABE}" srcOrd="0" destOrd="0" presId="urn:microsoft.com/office/officeart/2008/layout/RadialCluster"/>
    <dgm:cxn modelId="{CC684505-0BA1-AC4A-9792-C383BB498A24}" type="presParOf" srcId="{79B9D354-1E2B-7F4E-8817-8E7AD72CA15D}" destId="{34A1C86B-380B-8946-A7D9-318C7178D2B4}" srcOrd="1" destOrd="0" presId="urn:microsoft.com/office/officeart/2008/layout/RadialCluster"/>
    <dgm:cxn modelId="{71F85A71-D251-E744-96BF-4AB361B1D24B}" type="presParOf" srcId="{79B9D354-1E2B-7F4E-8817-8E7AD72CA15D}" destId="{9DBE0817-C586-CB42-932F-C4F16146D573}" srcOrd="2" destOrd="0" presId="urn:microsoft.com/office/officeart/2008/layout/RadialCluster"/>
    <dgm:cxn modelId="{1047C3F0-D1D5-894E-A04A-6BA262E1C6F5}" type="presParOf" srcId="{79B9D354-1E2B-7F4E-8817-8E7AD72CA15D}" destId="{EFB7774B-8185-1644-9141-DBFC7B177724}" srcOrd="3" destOrd="0" presId="urn:microsoft.com/office/officeart/2008/layout/RadialCluster"/>
    <dgm:cxn modelId="{7058674C-1ACF-9444-9FFA-F7AE9107F237}" type="presParOf" srcId="{79B9D354-1E2B-7F4E-8817-8E7AD72CA15D}" destId="{62862DC8-A228-5342-A14E-3CB7C5FAD70A}" srcOrd="4" destOrd="0" presId="urn:microsoft.com/office/officeart/2008/layout/RadialCluster"/>
    <dgm:cxn modelId="{C8BE2F22-E905-1345-BDC6-970B5E701FE5}" type="presParOf" srcId="{79B9D354-1E2B-7F4E-8817-8E7AD72CA15D}" destId="{529BF845-11CD-4D41-B588-97A4CB9F5547}" srcOrd="5" destOrd="0" presId="urn:microsoft.com/office/officeart/2008/layout/RadialCluster"/>
    <dgm:cxn modelId="{A66D82AA-C96B-A040-A7AA-E176728CC9EB}" type="presParOf" srcId="{79B9D354-1E2B-7F4E-8817-8E7AD72CA15D}" destId="{25C79D8A-E005-CC41-8C9F-3DF08186CA03}" srcOrd="6" destOrd="0" presId="urn:microsoft.com/office/officeart/2008/layout/RadialCluster"/>
    <dgm:cxn modelId="{412A6B3F-DA7A-A34F-BB19-2E6CFCAD4A5D}" type="presParOf" srcId="{B7574D95-F74D-FA49-A64F-B76754182F1F}" destId="{8F5EC628-7EE7-8643-A56A-4563C94FADC0}" srcOrd="2" destOrd="0" presId="urn:microsoft.com/office/officeart/2008/layout/Radial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5EC628-7EE7-8643-A56A-4563C94FADC0}">
      <dsp:nvSpPr>
        <dsp:cNvPr id="0" name=""/>
        <dsp:cNvSpPr/>
      </dsp:nvSpPr>
      <dsp:spPr>
        <a:xfrm rot="5374174">
          <a:off x="5164434" y="1916928"/>
          <a:ext cx="478488" cy="0"/>
        </a:xfrm>
        <a:custGeom>
          <a:avLst/>
          <a:gdLst/>
          <a:ahLst/>
          <a:cxnLst/>
          <a:rect l="0" t="0" r="0" b="0"/>
          <a:pathLst>
            <a:path>
              <a:moveTo>
                <a:pt x="0" y="0"/>
              </a:moveTo>
              <a:lnTo>
                <a:pt x="478488" y="0"/>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37B14B5-FD6D-024D-AD33-4E0F624CF5D0}">
      <dsp:nvSpPr>
        <dsp:cNvPr id="0" name=""/>
        <dsp:cNvSpPr/>
      </dsp:nvSpPr>
      <dsp:spPr>
        <a:xfrm>
          <a:off x="4594136" y="74248"/>
          <a:ext cx="1603442" cy="1603442"/>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6360" tIns="86360" rIns="86360" bIns="86360" numCol="1" spcCol="1270" anchor="ctr" anchorCtr="0">
          <a:noAutofit/>
        </a:bodyPr>
        <a:lstStyle/>
        <a:p>
          <a:pPr marL="0" lvl="0" indent="0" algn="ctr" defTabSz="1511300">
            <a:lnSpc>
              <a:spcPct val="90000"/>
            </a:lnSpc>
            <a:spcBef>
              <a:spcPct val="0"/>
            </a:spcBef>
            <a:spcAft>
              <a:spcPct val="35000"/>
            </a:spcAft>
            <a:buNone/>
          </a:pPr>
          <a:r>
            <a:rPr lang="en-US" sz="3400" kern="1200" dirty="0"/>
            <a:t>Equity Market</a:t>
          </a:r>
        </a:p>
      </dsp:txBody>
      <dsp:txXfrm>
        <a:off x="4672410" y="152522"/>
        <a:ext cx="1446894" cy="1446894"/>
      </dsp:txXfrm>
    </dsp:sp>
    <dsp:sp modelId="{B37337EC-F7E1-C14B-8D69-1DE47B592ABE}">
      <dsp:nvSpPr>
        <dsp:cNvPr id="0" name=""/>
        <dsp:cNvSpPr/>
      </dsp:nvSpPr>
      <dsp:spPr>
        <a:xfrm>
          <a:off x="4872357" y="2156165"/>
          <a:ext cx="1074306" cy="1074306"/>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1280" tIns="81280" rIns="81280" bIns="81280" numCol="1" spcCol="1270" anchor="ctr" anchorCtr="0">
          <a:noAutofit/>
        </a:bodyPr>
        <a:lstStyle/>
        <a:p>
          <a:pPr marL="0" lvl="0" indent="0" algn="ctr" defTabSz="1422400">
            <a:lnSpc>
              <a:spcPct val="90000"/>
            </a:lnSpc>
            <a:spcBef>
              <a:spcPct val="0"/>
            </a:spcBef>
            <a:spcAft>
              <a:spcPct val="35000"/>
            </a:spcAft>
            <a:buNone/>
          </a:pPr>
          <a:r>
            <a:rPr lang="en-US" sz="3200" kern="1200" dirty="0"/>
            <a:t>Date</a:t>
          </a:r>
        </a:p>
      </dsp:txBody>
      <dsp:txXfrm>
        <a:off x="4924800" y="2208608"/>
        <a:ext cx="969420" cy="969420"/>
      </dsp:txXfrm>
    </dsp:sp>
    <dsp:sp modelId="{34A1C86B-380B-8946-A7D9-318C7178D2B4}">
      <dsp:nvSpPr>
        <dsp:cNvPr id="0" name=""/>
        <dsp:cNvSpPr/>
      </dsp:nvSpPr>
      <dsp:spPr>
        <a:xfrm rot="8619255">
          <a:off x="3474182" y="3547521"/>
          <a:ext cx="1548834" cy="0"/>
        </a:xfrm>
        <a:custGeom>
          <a:avLst/>
          <a:gdLst/>
          <a:ahLst/>
          <a:cxnLst/>
          <a:rect l="0" t="0" r="0" b="0"/>
          <a:pathLst>
            <a:path>
              <a:moveTo>
                <a:pt x="0" y="0"/>
              </a:moveTo>
              <a:lnTo>
                <a:pt x="1548834" y="0"/>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DBE0817-C586-CB42-932F-C4F16146D573}">
      <dsp:nvSpPr>
        <dsp:cNvPr id="0" name=""/>
        <dsp:cNvSpPr/>
      </dsp:nvSpPr>
      <dsp:spPr>
        <a:xfrm>
          <a:off x="2550534" y="3864570"/>
          <a:ext cx="1074306" cy="1074306"/>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48260" rIns="48260" bIns="48260" numCol="1" spcCol="1270" anchor="ctr" anchorCtr="0">
          <a:noAutofit/>
        </a:bodyPr>
        <a:lstStyle/>
        <a:p>
          <a:pPr marL="0" lvl="0" indent="0" algn="ctr" defTabSz="844550">
            <a:lnSpc>
              <a:spcPct val="90000"/>
            </a:lnSpc>
            <a:spcBef>
              <a:spcPct val="0"/>
            </a:spcBef>
            <a:spcAft>
              <a:spcPct val="35000"/>
            </a:spcAft>
            <a:buNone/>
          </a:pPr>
          <a:r>
            <a:rPr lang="en-US" sz="1900" kern="1200" dirty="0"/>
            <a:t>Political Climate</a:t>
          </a:r>
        </a:p>
      </dsp:txBody>
      <dsp:txXfrm>
        <a:off x="2602977" y="3917013"/>
        <a:ext cx="969420" cy="969420"/>
      </dsp:txXfrm>
    </dsp:sp>
    <dsp:sp modelId="{EFB7774B-8185-1644-9141-DBFC7B177724}">
      <dsp:nvSpPr>
        <dsp:cNvPr id="0" name=""/>
        <dsp:cNvSpPr/>
      </dsp:nvSpPr>
      <dsp:spPr>
        <a:xfrm rot="5382931">
          <a:off x="5090095" y="3554157"/>
          <a:ext cx="647378" cy="0"/>
        </a:xfrm>
        <a:custGeom>
          <a:avLst/>
          <a:gdLst/>
          <a:ahLst/>
          <a:cxnLst/>
          <a:rect l="0" t="0" r="0" b="0"/>
          <a:pathLst>
            <a:path>
              <a:moveTo>
                <a:pt x="0" y="0"/>
              </a:moveTo>
              <a:lnTo>
                <a:pt x="647378" y="0"/>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2862DC8-A228-5342-A14E-3CB7C5FAD70A}">
      <dsp:nvSpPr>
        <dsp:cNvPr id="0" name=""/>
        <dsp:cNvSpPr/>
      </dsp:nvSpPr>
      <dsp:spPr>
        <a:xfrm>
          <a:off x="4880906" y="3877842"/>
          <a:ext cx="1074306" cy="1074306"/>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48260" rIns="48260" bIns="48260" numCol="1" spcCol="1270" anchor="ctr" anchorCtr="0">
          <a:noAutofit/>
        </a:bodyPr>
        <a:lstStyle/>
        <a:p>
          <a:pPr marL="0" lvl="0" indent="0" algn="ctr" defTabSz="844550">
            <a:lnSpc>
              <a:spcPct val="90000"/>
            </a:lnSpc>
            <a:spcBef>
              <a:spcPct val="0"/>
            </a:spcBef>
            <a:spcAft>
              <a:spcPct val="35000"/>
            </a:spcAft>
            <a:buNone/>
          </a:pPr>
          <a:r>
            <a:rPr lang="en-US" sz="1900" kern="1200" dirty="0"/>
            <a:t>National Events</a:t>
          </a:r>
        </a:p>
      </dsp:txBody>
      <dsp:txXfrm>
        <a:off x="4933349" y="3930285"/>
        <a:ext cx="969420" cy="969420"/>
      </dsp:txXfrm>
    </dsp:sp>
    <dsp:sp modelId="{529BF845-11CD-4D41-B588-97A4CB9F5547}">
      <dsp:nvSpPr>
        <dsp:cNvPr id="0" name=""/>
        <dsp:cNvSpPr/>
      </dsp:nvSpPr>
      <dsp:spPr>
        <a:xfrm rot="2168059">
          <a:off x="5795948" y="3547521"/>
          <a:ext cx="1566987" cy="0"/>
        </a:xfrm>
        <a:custGeom>
          <a:avLst/>
          <a:gdLst/>
          <a:ahLst/>
          <a:cxnLst/>
          <a:rect l="0" t="0" r="0" b="0"/>
          <a:pathLst>
            <a:path>
              <a:moveTo>
                <a:pt x="0" y="0"/>
              </a:moveTo>
              <a:lnTo>
                <a:pt x="1566987" y="0"/>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5C79D8A-E005-CC41-8C9F-3DF08186CA03}">
      <dsp:nvSpPr>
        <dsp:cNvPr id="0" name=""/>
        <dsp:cNvSpPr/>
      </dsp:nvSpPr>
      <dsp:spPr>
        <a:xfrm>
          <a:off x="7212220" y="3864571"/>
          <a:ext cx="1074306" cy="1074306"/>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48260" rIns="48260" bIns="48260" numCol="1" spcCol="1270" anchor="ctr" anchorCtr="0">
          <a:noAutofit/>
        </a:bodyPr>
        <a:lstStyle/>
        <a:p>
          <a:pPr marL="0" lvl="0" indent="0" algn="ctr" defTabSz="844550">
            <a:lnSpc>
              <a:spcPct val="90000"/>
            </a:lnSpc>
            <a:spcBef>
              <a:spcPct val="0"/>
            </a:spcBef>
            <a:spcAft>
              <a:spcPct val="35000"/>
            </a:spcAft>
            <a:buNone/>
          </a:pPr>
          <a:r>
            <a:rPr lang="en-US" sz="1900" kern="1200" dirty="0"/>
            <a:t>Natural Disasters</a:t>
          </a:r>
        </a:p>
      </dsp:txBody>
      <dsp:txXfrm>
        <a:off x="7264663" y="3917014"/>
        <a:ext cx="969420" cy="969420"/>
      </dsp:txXfrm>
    </dsp:sp>
  </dsp:spTree>
</dsp:drawing>
</file>

<file path=ppt/diagrams/layout1.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55D30F-08CA-F947-9E33-FA70FD82FF0C}" type="datetimeFigureOut">
              <a:rPr lang="en-US" smtClean="0"/>
              <a:t>11/24/18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58F96C-EECA-A145-A75D-16DF3B251606}" type="slidenum">
              <a:rPr lang="en-US" smtClean="0"/>
              <a:t>‹#›</a:t>
            </a:fld>
            <a:endParaRPr lang="en-US"/>
          </a:p>
        </p:txBody>
      </p:sp>
    </p:spTree>
    <p:extLst>
      <p:ext uri="{BB962C8B-B14F-4D97-AF65-F5344CB8AC3E}">
        <p14:creationId xmlns:p14="http://schemas.microsoft.com/office/powerpoint/2010/main" val="36623271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Today’s stock analysis tools lack the ability to expand overlooked relationships to external data sets outside of the market place. </a:t>
            </a:r>
          </a:p>
          <a:p>
            <a:pPr marL="0" indent="0">
              <a:buNone/>
            </a:pPr>
            <a:endParaRPr lang="en-US" dirty="0"/>
          </a:p>
          <a:p>
            <a:pPr marL="0" indent="0">
              <a:buNone/>
            </a:pPr>
            <a:r>
              <a:rPr lang="en-US" dirty="0"/>
              <a:t>The aggregation of political climates, major national events, natural disasters, and the emergence of social media data into an integrated relational model is key to a new equity market analysis approach. </a:t>
            </a:r>
          </a:p>
          <a:p>
            <a:endParaRPr lang="en-US" dirty="0"/>
          </a:p>
        </p:txBody>
      </p:sp>
      <p:sp>
        <p:nvSpPr>
          <p:cNvPr id="4" name="Slide Number Placeholder 3"/>
          <p:cNvSpPr>
            <a:spLocks noGrp="1"/>
          </p:cNvSpPr>
          <p:nvPr>
            <p:ph type="sldNum" sz="quarter" idx="5"/>
          </p:nvPr>
        </p:nvSpPr>
        <p:spPr/>
        <p:txBody>
          <a:bodyPr/>
          <a:lstStyle/>
          <a:p>
            <a:fld id="{2458F96C-EECA-A145-A75D-16DF3B251606}" type="slidenum">
              <a:rPr lang="en-US" smtClean="0"/>
              <a:t>3</a:t>
            </a:fld>
            <a:endParaRPr lang="en-US"/>
          </a:p>
        </p:txBody>
      </p:sp>
    </p:spTree>
    <p:extLst>
      <p:ext uri="{BB962C8B-B14F-4D97-AF65-F5344CB8AC3E}">
        <p14:creationId xmlns:p14="http://schemas.microsoft.com/office/powerpoint/2010/main" val="2183186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58F96C-EECA-A145-A75D-16DF3B251606}" type="slidenum">
              <a:rPr lang="en-US" smtClean="0"/>
              <a:t>18</a:t>
            </a:fld>
            <a:endParaRPr lang="en-US"/>
          </a:p>
        </p:txBody>
      </p:sp>
    </p:spTree>
    <p:extLst>
      <p:ext uri="{BB962C8B-B14F-4D97-AF65-F5344CB8AC3E}">
        <p14:creationId xmlns:p14="http://schemas.microsoft.com/office/powerpoint/2010/main" val="27632339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58F96C-EECA-A145-A75D-16DF3B251606}" type="slidenum">
              <a:rPr lang="en-US" smtClean="0"/>
              <a:t>4</a:t>
            </a:fld>
            <a:endParaRPr lang="en-US"/>
          </a:p>
        </p:txBody>
      </p:sp>
    </p:spTree>
    <p:extLst>
      <p:ext uri="{BB962C8B-B14F-4D97-AF65-F5344CB8AC3E}">
        <p14:creationId xmlns:p14="http://schemas.microsoft.com/office/powerpoint/2010/main" val="40755270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58F96C-EECA-A145-A75D-16DF3B251606}" type="slidenum">
              <a:rPr lang="en-US" smtClean="0"/>
              <a:t>5</a:t>
            </a:fld>
            <a:endParaRPr lang="en-US"/>
          </a:p>
        </p:txBody>
      </p:sp>
    </p:spTree>
    <p:extLst>
      <p:ext uri="{BB962C8B-B14F-4D97-AF65-F5344CB8AC3E}">
        <p14:creationId xmlns:p14="http://schemas.microsoft.com/office/powerpoint/2010/main" val="7269562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58F96C-EECA-A145-A75D-16DF3B251606}" type="slidenum">
              <a:rPr lang="en-US" smtClean="0"/>
              <a:t>6</a:t>
            </a:fld>
            <a:endParaRPr lang="en-US"/>
          </a:p>
        </p:txBody>
      </p:sp>
    </p:spTree>
    <p:extLst>
      <p:ext uri="{BB962C8B-B14F-4D97-AF65-F5344CB8AC3E}">
        <p14:creationId xmlns:p14="http://schemas.microsoft.com/office/powerpoint/2010/main" val="37379505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58F96C-EECA-A145-A75D-16DF3B251606}" type="slidenum">
              <a:rPr lang="en-US" smtClean="0"/>
              <a:t>7</a:t>
            </a:fld>
            <a:endParaRPr lang="en-US"/>
          </a:p>
        </p:txBody>
      </p:sp>
    </p:spTree>
    <p:extLst>
      <p:ext uri="{BB962C8B-B14F-4D97-AF65-F5344CB8AC3E}">
        <p14:creationId xmlns:p14="http://schemas.microsoft.com/office/powerpoint/2010/main" val="23650931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58F96C-EECA-A145-A75D-16DF3B251606}" type="slidenum">
              <a:rPr lang="en-US" smtClean="0"/>
              <a:t>8</a:t>
            </a:fld>
            <a:endParaRPr lang="en-US"/>
          </a:p>
        </p:txBody>
      </p:sp>
    </p:spTree>
    <p:extLst>
      <p:ext uri="{BB962C8B-B14F-4D97-AF65-F5344CB8AC3E}">
        <p14:creationId xmlns:p14="http://schemas.microsoft.com/office/powerpoint/2010/main" val="15133011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58F96C-EECA-A145-A75D-16DF3B251606}" type="slidenum">
              <a:rPr lang="en-US" smtClean="0"/>
              <a:t>14</a:t>
            </a:fld>
            <a:endParaRPr lang="en-US"/>
          </a:p>
        </p:txBody>
      </p:sp>
    </p:spTree>
    <p:extLst>
      <p:ext uri="{BB962C8B-B14F-4D97-AF65-F5344CB8AC3E}">
        <p14:creationId xmlns:p14="http://schemas.microsoft.com/office/powerpoint/2010/main" val="9377246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58F96C-EECA-A145-A75D-16DF3B251606}" type="slidenum">
              <a:rPr lang="en-US" smtClean="0"/>
              <a:t>15</a:t>
            </a:fld>
            <a:endParaRPr lang="en-US"/>
          </a:p>
        </p:txBody>
      </p:sp>
    </p:spTree>
    <p:extLst>
      <p:ext uri="{BB962C8B-B14F-4D97-AF65-F5344CB8AC3E}">
        <p14:creationId xmlns:p14="http://schemas.microsoft.com/office/powerpoint/2010/main" val="27162397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58F96C-EECA-A145-A75D-16DF3B251606}" type="slidenum">
              <a:rPr lang="en-US" smtClean="0"/>
              <a:t>17</a:t>
            </a:fld>
            <a:endParaRPr lang="en-US"/>
          </a:p>
        </p:txBody>
      </p:sp>
    </p:spTree>
    <p:extLst>
      <p:ext uri="{BB962C8B-B14F-4D97-AF65-F5344CB8AC3E}">
        <p14:creationId xmlns:p14="http://schemas.microsoft.com/office/powerpoint/2010/main" val="8092205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11/21/18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11/21/18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11/21/18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11/21/18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11/21/18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11/21/18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11/21/18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11/21/18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11/21/18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11/21/18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11/21/18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11/21/18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11/21/18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11/21/18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11/21/18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en.wikipedia.org/wiki/List_of_Presidents_of_the_United_State" TargetMode="External"/><Relationship Id="rId2" Type="http://schemas.openxmlformats.org/officeDocument/2006/relationships/image" Target="../media/image2.png"/><Relationship Id="rId1" Type="http://schemas.openxmlformats.org/officeDocument/2006/relationships/slideLayout" Target="../slideLayouts/slideLayout8.xml"/><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hyperlink" Target="https://en.wikipedia.org/wiki/Timeline_of_United_States_history" TargetMode="External"/><Relationship Id="rId2" Type="http://schemas.openxmlformats.org/officeDocument/2006/relationships/image" Target="../media/image2.png"/><Relationship Id="rId1" Type="http://schemas.openxmlformats.org/officeDocument/2006/relationships/slideLayout" Target="../slideLayouts/slideLayout8.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hyperlink" Target="https://en.wikipedia.org/wiki/List_of_natural_disasters_in_the_United_States" TargetMode="External"/><Relationship Id="rId2" Type="http://schemas.openxmlformats.org/officeDocument/2006/relationships/image" Target="../media/image2.png"/><Relationship Id="rId1" Type="http://schemas.openxmlformats.org/officeDocument/2006/relationships/slideLayout" Target="../slideLayouts/slideLayout8.xml"/><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hyperlink" Target="https://finance.yahoo.com/" TargetMode="External"/><Relationship Id="rId2" Type="http://schemas.openxmlformats.org/officeDocument/2006/relationships/image" Target="../media/image2.png"/><Relationship Id="rId1" Type="http://schemas.openxmlformats.org/officeDocument/2006/relationships/slideLayout" Target="../slideLayouts/slideLayout8.xml"/><Relationship Id="rId5" Type="http://schemas.openxmlformats.org/officeDocument/2006/relationships/image" Target="../media/image11.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en.wikipedia.org/wiki/Timeline_of_United_States_history" TargetMode="External"/><Relationship Id="rId2" Type="http://schemas.openxmlformats.org/officeDocument/2006/relationships/hyperlink" Target="https://en.wikipedia.org/wiki/List_of_Presidents_of_the_United_State" TargetMode="External"/><Relationship Id="rId1" Type="http://schemas.openxmlformats.org/officeDocument/2006/relationships/slideLayout" Target="../slideLayouts/slideLayout8.xml"/><Relationship Id="rId5" Type="http://schemas.openxmlformats.org/officeDocument/2006/relationships/hyperlink" Target="https://finance.yahoo.com/" TargetMode="External"/><Relationship Id="rId4" Type="http://schemas.openxmlformats.org/officeDocument/2006/relationships/hyperlink" Target="https://en.wikipedia.org/wiki/List_of_natural_disasters_in_the_United_State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E148D-1656-F24D-8311-548903A6CFF9}"/>
              </a:ext>
            </a:extLst>
          </p:cNvPr>
          <p:cNvSpPr>
            <a:spLocks noGrp="1"/>
          </p:cNvSpPr>
          <p:nvPr>
            <p:ph type="ctrTitle"/>
          </p:nvPr>
        </p:nvSpPr>
        <p:spPr/>
        <p:txBody>
          <a:bodyPr/>
          <a:lstStyle/>
          <a:p>
            <a:r>
              <a:rPr lang="en-US" dirty="0"/>
              <a:t>AGGREGATION OF MULTIPLE DATA SOURCES FOR INTEGRATED EQUITY MARKET ANALYSIS</a:t>
            </a:r>
          </a:p>
        </p:txBody>
      </p:sp>
      <p:sp>
        <p:nvSpPr>
          <p:cNvPr id="3" name="Subtitle 2">
            <a:extLst>
              <a:ext uri="{FF2B5EF4-FFF2-40B4-BE49-F238E27FC236}">
                <a16:creationId xmlns:a16="http://schemas.microsoft.com/office/drawing/2014/main" id="{F2DE8647-7BD6-2447-972E-6763BF15336D}"/>
              </a:ext>
            </a:extLst>
          </p:cNvPr>
          <p:cNvSpPr>
            <a:spLocks noGrp="1"/>
          </p:cNvSpPr>
          <p:nvPr>
            <p:ph type="subTitle" idx="1"/>
          </p:nvPr>
        </p:nvSpPr>
        <p:spPr/>
        <p:txBody>
          <a:bodyPr>
            <a:normAutofit fontScale="92500" lnSpcReduction="20000"/>
          </a:bodyPr>
          <a:lstStyle/>
          <a:p>
            <a:r>
              <a:rPr lang="en-US" dirty="0"/>
              <a:t>Southern Methodist university</a:t>
            </a:r>
          </a:p>
          <a:p>
            <a:r>
              <a:rPr lang="en-US" dirty="0"/>
              <a:t>Master of science in data science Program</a:t>
            </a:r>
          </a:p>
          <a:p>
            <a:r>
              <a:rPr lang="en-US" dirty="0"/>
              <a:t>MSDS 7330 File Organization and Database Management-group Project</a:t>
            </a:r>
          </a:p>
          <a:p>
            <a:r>
              <a:rPr lang="en-US" dirty="0"/>
              <a:t>Daniel Serna, Peter flaming, </a:t>
            </a:r>
            <a:r>
              <a:rPr lang="en-US" dirty="0" err="1"/>
              <a:t>brandon</a:t>
            </a:r>
            <a:r>
              <a:rPr lang="en-US" dirty="0"/>
              <a:t> de la </a:t>
            </a:r>
            <a:r>
              <a:rPr lang="en-US" dirty="0" err="1"/>
              <a:t>houssaye</a:t>
            </a:r>
            <a:r>
              <a:rPr lang="en-US" dirty="0"/>
              <a:t>, </a:t>
            </a:r>
            <a:r>
              <a:rPr lang="en-US" dirty="0" err="1"/>
              <a:t>james</a:t>
            </a:r>
            <a:r>
              <a:rPr lang="en-US" dirty="0"/>
              <a:t> </a:t>
            </a:r>
            <a:r>
              <a:rPr lang="en-US" dirty="0" err="1"/>
              <a:t>vasquez</a:t>
            </a:r>
            <a:endParaRPr lang="en-US" dirty="0"/>
          </a:p>
          <a:p>
            <a:endParaRPr lang="en-US" dirty="0"/>
          </a:p>
        </p:txBody>
      </p:sp>
    </p:spTree>
    <p:extLst>
      <p:ext uri="{BB962C8B-B14F-4D97-AF65-F5344CB8AC3E}">
        <p14:creationId xmlns:p14="http://schemas.microsoft.com/office/powerpoint/2010/main" val="8496272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2">
            <a:extLst>
              <a:ext uri="{FF2B5EF4-FFF2-40B4-BE49-F238E27FC236}">
                <a16:creationId xmlns:a16="http://schemas.microsoft.com/office/drawing/2014/main" id="{5FF7B57D-FF7B-48B3-9F60-9BCEEECF9E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3" name="Group 12">
            <a:extLst>
              <a:ext uri="{FF2B5EF4-FFF2-40B4-BE49-F238E27FC236}">
                <a16:creationId xmlns:a16="http://schemas.microsoft.com/office/drawing/2014/main" id="{EB95AFDF-FA7D-4311-9C65-6D507D92F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4" name="Group 13">
              <a:extLst>
                <a:ext uri="{FF2B5EF4-FFF2-40B4-BE49-F238E27FC236}">
                  <a16:creationId xmlns:a16="http://schemas.microsoft.com/office/drawing/2014/main" id="{9A5CCD98-20C1-4404-B788-FDA92F8A440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6" name="Rectangle 5">
                <a:extLst>
                  <a:ext uri="{FF2B5EF4-FFF2-40B4-BE49-F238E27FC236}">
                    <a16:creationId xmlns:a16="http://schemas.microsoft.com/office/drawing/2014/main" id="{C1424C76-B5C3-468E-86FA-8D9B269053D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7" name="Freeform 6">
                <a:extLst>
                  <a:ext uri="{FF2B5EF4-FFF2-40B4-BE49-F238E27FC236}">
                    <a16:creationId xmlns:a16="http://schemas.microsoft.com/office/drawing/2014/main" id="{B3922267-72C9-403B-A6DE-7D0A43D554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7">
                <a:extLst>
                  <a:ext uri="{FF2B5EF4-FFF2-40B4-BE49-F238E27FC236}">
                    <a16:creationId xmlns:a16="http://schemas.microsoft.com/office/drawing/2014/main" id="{7276DB68-2E8D-4723-852B-7476DD38FE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8">
                <a:extLst>
                  <a:ext uri="{FF2B5EF4-FFF2-40B4-BE49-F238E27FC236}">
                    <a16:creationId xmlns:a16="http://schemas.microsoft.com/office/drawing/2014/main" id="{0A155711-4993-4D1E-89EA-A397C164F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9">
                <a:extLst>
                  <a:ext uri="{FF2B5EF4-FFF2-40B4-BE49-F238E27FC236}">
                    <a16:creationId xmlns:a16="http://schemas.microsoft.com/office/drawing/2014/main" id="{2AB42136-2551-4CAA-857F-65FA3247B4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10">
                <a:extLst>
                  <a:ext uri="{FF2B5EF4-FFF2-40B4-BE49-F238E27FC236}">
                    <a16:creationId xmlns:a16="http://schemas.microsoft.com/office/drawing/2014/main" id="{7C2ADEA1-EA3E-4C0E-A28E-460092F7FF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11">
                <a:extLst>
                  <a:ext uri="{FF2B5EF4-FFF2-40B4-BE49-F238E27FC236}">
                    <a16:creationId xmlns:a16="http://schemas.microsoft.com/office/drawing/2014/main" id="{B04584B3-081C-4286-A840-AB5B16B10A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12">
                <a:extLst>
                  <a:ext uri="{FF2B5EF4-FFF2-40B4-BE49-F238E27FC236}">
                    <a16:creationId xmlns:a16="http://schemas.microsoft.com/office/drawing/2014/main" id="{3AB388FD-C246-4936-A041-E0413A1329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13">
                <a:extLst>
                  <a:ext uri="{FF2B5EF4-FFF2-40B4-BE49-F238E27FC236}">
                    <a16:creationId xmlns:a16="http://schemas.microsoft.com/office/drawing/2014/main" id="{57692343-2D12-4F57-836C-945D407B6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14">
                <a:extLst>
                  <a:ext uri="{FF2B5EF4-FFF2-40B4-BE49-F238E27FC236}">
                    <a16:creationId xmlns:a16="http://schemas.microsoft.com/office/drawing/2014/main" id="{062EE710-0210-4840-8698-E0DF1C6170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15">
                <a:extLst>
                  <a:ext uri="{FF2B5EF4-FFF2-40B4-BE49-F238E27FC236}">
                    <a16:creationId xmlns:a16="http://schemas.microsoft.com/office/drawing/2014/main" id="{161892F4-6071-40CD-8E18-CDEE0C91B5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Line 16">
                <a:extLst>
                  <a:ext uri="{FF2B5EF4-FFF2-40B4-BE49-F238E27FC236}">
                    <a16:creationId xmlns:a16="http://schemas.microsoft.com/office/drawing/2014/main" id="{3E6BBE44-8D88-407D-B1C6-10C89DD6173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8" name="Freeform 17">
                <a:extLst>
                  <a:ext uri="{FF2B5EF4-FFF2-40B4-BE49-F238E27FC236}">
                    <a16:creationId xmlns:a16="http://schemas.microsoft.com/office/drawing/2014/main" id="{1E90AE6E-328E-4730-825C-B5130F5CF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18">
                <a:extLst>
                  <a:ext uri="{FF2B5EF4-FFF2-40B4-BE49-F238E27FC236}">
                    <a16:creationId xmlns:a16="http://schemas.microsoft.com/office/drawing/2014/main" id="{24EC969F-6E4A-4163-ABDA-4674429A3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19">
                <a:extLst>
                  <a:ext uri="{FF2B5EF4-FFF2-40B4-BE49-F238E27FC236}">
                    <a16:creationId xmlns:a16="http://schemas.microsoft.com/office/drawing/2014/main" id="{1B735C94-B049-42C6-9DEF-5DB70D58CE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20">
                <a:extLst>
                  <a:ext uri="{FF2B5EF4-FFF2-40B4-BE49-F238E27FC236}">
                    <a16:creationId xmlns:a16="http://schemas.microsoft.com/office/drawing/2014/main" id="{051C02E6-1954-478B-AEAE-BF8F36BE94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Rectangle 21">
                <a:extLst>
                  <a:ext uri="{FF2B5EF4-FFF2-40B4-BE49-F238E27FC236}">
                    <a16:creationId xmlns:a16="http://schemas.microsoft.com/office/drawing/2014/main" id="{6710B1C0-310A-48D0-B824-459D9AFC2FB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43" name="Freeform 22">
                <a:extLst>
                  <a:ext uri="{FF2B5EF4-FFF2-40B4-BE49-F238E27FC236}">
                    <a16:creationId xmlns:a16="http://schemas.microsoft.com/office/drawing/2014/main" id="{1204A606-D9A6-4DC6-9F0E-D516EA1EB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23">
                <a:extLst>
                  <a:ext uri="{FF2B5EF4-FFF2-40B4-BE49-F238E27FC236}">
                    <a16:creationId xmlns:a16="http://schemas.microsoft.com/office/drawing/2014/main" id="{EE569555-0243-4979-A537-C9B4AFD5F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24">
                <a:extLst>
                  <a:ext uri="{FF2B5EF4-FFF2-40B4-BE49-F238E27FC236}">
                    <a16:creationId xmlns:a16="http://schemas.microsoft.com/office/drawing/2014/main" id="{D52A977D-4993-48AF-A792-F2DE096391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25">
                <a:extLst>
                  <a:ext uri="{FF2B5EF4-FFF2-40B4-BE49-F238E27FC236}">
                    <a16:creationId xmlns:a16="http://schemas.microsoft.com/office/drawing/2014/main" id="{93CFF2DC-E52E-4D99-97D5-B0D7B792E5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26">
                <a:extLst>
                  <a:ext uri="{FF2B5EF4-FFF2-40B4-BE49-F238E27FC236}">
                    <a16:creationId xmlns:a16="http://schemas.microsoft.com/office/drawing/2014/main" id="{5E175372-AF09-42A7-B3D0-226C834891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27">
                <a:extLst>
                  <a:ext uri="{FF2B5EF4-FFF2-40B4-BE49-F238E27FC236}">
                    <a16:creationId xmlns:a16="http://schemas.microsoft.com/office/drawing/2014/main" id="{ABF20BA9-F4B2-49EA-A573-578B18977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28">
                <a:extLst>
                  <a:ext uri="{FF2B5EF4-FFF2-40B4-BE49-F238E27FC236}">
                    <a16:creationId xmlns:a16="http://schemas.microsoft.com/office/drawing/2014/main" id="{AA3A7A4B-C811-4E23-8BFD-5823A032DA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29">
                <a:extLst>
                  <a:ext uri="{FF2B5EF4-FFF2-40B4-BE49-F238E27FC236}">
                    <a16:creationId xmlns:a16="http://schemas.microsoft.com/office/drawing/2014/main" id="{47537781-F057-4B97-AD8F-12FE9BE59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Freeform 30">
                <a:extLst>
                  <a:ext uri="{FF2B5EF4-FFF2-40B4-BE49-F238E27FC236}">
                    <a16:creationId xmlns:a16="http://schemas.microsoft.com/office/drawing/2014/main" id="{078883C7-EB52-4BB7-A9A7-F8C046A833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2" name="Freeform 31">
                <a:extLst>
                  <a:ext uri="{FF2B5EF4-FFF2-40B4-BE49-F238E27FC236}">
                    <a16:creationId xmlns:a16="http://schemas.microsoft.com/office/drawing/2014/main" id="{63CCBBF8-5972-4ED3-AB5B-46DC425B1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15" name="Group 14">
              <a:extLst>
                <a:ext uri="{FF2B5EF4-FFF2-40B4-BE49-F238E27FC236}">
                  <a16:creationId xmlns:a16="http://schemas.microsoft.com/office/drawing/2014/main" id="{A8C19883-37FB-437C-A3AA-89AA6239D3A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6" name="Freeform 32">
                <a:extLst>
                  <a:ext uri="{FF2B5EF4-FFF2-40B4-BE49-F238E27FC236}">
                    <a16:creationId xmlns:a16="http://schemas.microsoft.com/office/drawing/2014/main" id="{AF1753DD-4CEF-45EC-B952-90EA8895D7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33">
                <a:extLst>
                  <a:ext uri="{FF2B5EF4-FFF2-40B4-BE49-F238E27FC236}">
                    <a16:creationId xmlns:a16="http://schemas.microsoft.com/office/drawing/2014/main" id="{5B9356DB-C1BE-4D76-8FA7-4FBAA12D1D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34">
                <a:extLst>
                  <a:ext uri="{FF2B5EF4-FFF2-40B4-BE49-F238E27FC236}">
                    <a16:creationId xmlns:a16="http://schemas.microsoft.com/office/drawing/2014/main" id="{C4F59561-572D-42BA-A6FD-F3AFA1A394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35">
                <a:extLst>
                  <a:ext uri="{FF2B5EF4-FFF2-40B4-BE49-F238E27FC236}">
                    <a16:creationId xmlns:a16="http://schemas.microsoft.com/office/drawing/2014/main" id="{BB7A51A1-D509-4494-BAE2-1B96CAD4D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36">
                <a:extLst>
                  <a:ext uri="{FF2B5EF4-FFF2-40B4-BE49-F238E27FC236}">
                    <a16:creationId xmlns:a16="http://schemas.microsoft.com/office/drawing/2014/main" id="{D3FE0B5A-55DE-4E56-8E9B-B92D1DB9A8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37">
                <a:extLst>
                  <a:ext uri="{FF2B5EF4-FFF2-40B4-BE49-F238E27FC236}">
                    <a16:creationId xmlns:a16="http://schemas.microsoft.com/office/drawing/2014/main" id="{F125661C-3A0E-4B6E-B2AB-1B08C89251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38">
                <a:extLst>
                  <a:ext uri="{FF2B5EF4-FFF2-40B4-BE49-F238E27FC236}">
                    <a16:creationId xmlns:a16="http://schemas.microsoft.com/office/drawing/2014/main" id="{39304006-EE77-438A-A0D1-537322356C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39">
                <a:extLst>
                  <a:ext uri="{FF2B5EF4-FFF2-40B4-BE49-F238E27FC236}">
                    <a16:creationId xmlns:a16="http://schemas.microsoft.com/office/drawing/2014/main" id="{C6031DEB-4109-4049-82CF-DD06483A2C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40">
                <a:extLst>
                  <a:ext uri="{FF2B5EF4-FFF2-40B4-BE49-F238E27FC236}">
                    <a16:creationId xmlns:a16="http://schemas.microsoft.com/office/drawing/2014/main" id="{65FC2657-18D6-4490-88D6-32E6B1C6FB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Rectangle 41">
                <a:extLst>
                  <a:ext uri="{FF2B5EF4-FFF2-40B4-BE49-F238E27FC236}">
                    <a16:creationId xmlns:a16="http://schemas.microsoft.com/office/drawing/2014/main" id="{20BEA03B-3EAD-4FA2-BC9D-25A14D635CF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pSp>
      <p:sp useBgFill="1">
        <p:nvSpPr>
          <p:cNvPr id="54" name="Rectangle 53">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6"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58" name="Rectangle 57">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60"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C22904C9-935F-B447-9CE6-A6D17AA1B2F8}"/>
              </a:ext>
            </a:extLst>
          </p:cNvPr>
          <p:cNvSpPr>
            <a:spLocks noGrp="1"/>
          </p:cNvSpPr>
          <p:nvPr>
            <p:ph type="title"/>
          </p:nvPr>
        </p:nvSpPr>
        <p:spPr>
          <a:xfrm>
            <a:off x="855266" y="618518"/>
            <a:ext cx="2851417" cy="1478570"/>
          </a:xfrm>
        </p:spPr>
        <p:txBody>
          <a:bodyPr vert="horz" lIns="91440" tIns="45720" rIns="91440" bIns="45720" rtlCol="0" anchor="ctr">
            <a:normAutofit/>
          </a:bodyPr>
          <a:lstStyle/>
          <a:p>
            <a:r>
              <a:rPr lang="en-US">
                <a:solidFill>
                  <a:srgbClr val="FFFFFF"/>
                </a:solidFill>
              </a:rPr>
              <a:t>Data sets: Political climate data</a:t>
            </a:r>
          </a:p>
        </p:txBody>
      </p:sp>
      <p:sp>
        <p:nvSpPr>
          <p:cNvPr id="4" name="Text Placeholder 3">
            <a:extLst>
              <a:ext uri="{FF2B5EF4-FFF2-40B4-BE49-F238E27FC236}">
                <a16:creationId xmlns:a16="http://schemas.microsoft.com/office/drawing/2014/main" id="{4859B51A-EA34-1F40-8C0E-95869CD5DB53}"/>
              </a:ext>
            </a:extLst>
          </p:cNvPr>
          <p:cNvSpPr>
            <a:spLocks noGrp="1"/>
          </p:cNvSpPr>
          <p:nvPr>
            <p:ph type="body" sz="half" idx="2"/>
          </p:nvPr>
        </p:nvSpPr>
        <p:spPr>
          <a:xfrm>
            <a:off x="844620" y="2249487"/>
            <a:ext cx="2862444" cy="3957302"/>
          </a:xfrm>
        </p:spPr>
        <p:txBody>
          <a:bodyPr vert="horz" lIns="91440" tIns="45720" rIns="91440" bIns="45720" rtlCol="0">
            <a:normAutofit/>
          </a:bodyPr>
          <a:lstStyle/>
          <a:p>
            <a:pPr marL="285750" indent="-228600">
              <a:buFont typeface="Arial" panose="020B0604020202020204" pitchFamily="34" charset="0"/>
              <a:buChar char="•"/>
            </a:pPr>
            <a:r>
              <a:rPr lang="en-US" sz="1400" dirty="0">
                <a:solidFill>
                  <a:srgbClr val="FFFFFF"/>
                </a:solidFill>
              </a:rPr>
              <a:t>Political Climate Data</a:t>
            </a:r>
          </a:p>
          <a:p>
            <a:pPr marL="228600" lvl="1"/>
            <a:r>
              <a:rPr lang="en-US" u="sng" dirty="0">
                <a:solidFill>
                  <a:srgbClr val="FFFFFF"/>
                </a:solidFill>
                <a:hlinkClick r:id="rId3"/>
              </a:rPr>
              <a:t>https://en.wikipedia.org/wiki/List_of_Presidents_of_the_United_State</a:t>
            </a:r>
            <a:r>
              <a:rPr lang="en-US" dirty="0">
                <a:solidFill>
                  <a:srgbClr val="FFFFFF"/>
                </a:solidFill>
              </a:rPr>
              <a:t>  </a:t>
            </a:r>
          </a:p>
        </p:txBody>
      </p:sp>
      <p:grpSp>
        <p:nvGrpSpPr>
          <p:cNvPr id="62" name="Group 61">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63"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64"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5"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6"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7"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8"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9"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0"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1"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2"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3"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4"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75"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6"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7"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8"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9"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80"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1"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3"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4"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5"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6"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7"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8"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9"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6" name="Content Placeholder 5" descr="A screenshot of a social media post&#13;&#10;&#13;&#10;Description automatically generated">
            <a:extLst>
              <a:ext uri="{FF2B5EF4-FFF2-40B4-BE49-F238E27FC236}">
                <a16:creationId xmlns:a16="http://schemas.microsoft.com/office/drawing/2014/main" id="{0A844342-13F8-A84A-B186-94B3E0AC3126}"/>
              </a:ext>
            </a:extLst>
          </p:cNvPr>
          <p:cNvPicPr>
            <a:picLocks noGrp="1" noChangeAspect="1"/>
          </p:cNvPicPr>
          <p:nvPr>
            <p:ph idx="1"/>
          </p:nvPr>
        </p:nvPicPr>
        <p:blipFill>
          <a:blip r:embed="rId4"/>
          <a:stretch>
            <a:fillRect/>
          </a:stretch>
        </p:blipFill>
        <p:spPr>
          <a:xfrm>
            <a:off x="4206504" y="180652"/>
            <a:ext cx="7856908" cy="1748161"/>
          </a:xfrm>
          <a:prstGeom prst="rect">
            <a:avLst/>
          </a:prstGeom>
        </p:spPr>
      </p:pic>
      <p:pic>
        <p:nvPicPr>
          <p:cNvPr id="8" name="Picture 7" descr="A screenshot of a cell phone&#13;&#10;&#13;&#10;Description automatically generated">
            <a:extLst>
              <a:ext uri="{FF2B5EF4-FFF2-40B4-BE49-F238E27FC236}">
                <a16:creationId xmlns:a16="http://schemas.microsoft.com/office/drawing/2014/main" id="{3817CF0D-5F9B-4942-9782-188D0834AAD1}"/>
              </a:ext>
            </a:extLst>
          </p:cNvPr>
          <p:cNvPicPr>
            <a:picLocks noChangeAspect="1"/>
          </p:cNvPicPr>
          <p:nvPr/>
        </p:nvPicPr>
        <p:blipFill>
          <a:blip r:embed="rId5"/>
          <a:stretch>
            <a:fillRect/>
          </a:stretch>
        </p:blipFill>
        <p:spPr>
          <a:xfrm>
            <a:off x="4754934" y="2083594"/>
            <a:ext cx="6108700" cy="2032000"/>
          </a:xfrm>
          <a:prstGeom prst="rect">
            <a:avLst/>
          </a:prstGeom>
        </p:spPr>
      </p:pic>
    </p:spTree>
    <p:extLst>
      <p:ext uri="{BB962C8B-B14F-4D97-AF65-F5344CB8AC3E}">
        <p14:creationId xmlns:p14="http://schemas.microsoft.com/office/powerpoint/2010/main" val="3657588379"/>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2">
            <a:extLst>
              <a:ext uri="{FF2B5EF4-FFF2-40B4-BE49-F238E27FC236}">
                <a16:creationId xmlns:a16="http://schemas.microsoft.com/office/drawing/2014/main" id="{5FF7B57D-FF7B-48B3-9F60-9BCEEECF9E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3" name="Group 12">
            <a:extLst>
              <a:ext uri="{FF2B5EF4-FFF2-40B4-BE49-F238E27FC236}">
                <a16:creationId xmlns:a16="http://schemas.microsoft.com/office/drawing/2014/main" id="{EB95AFDF-FA7D-4311-9C65-6D507D92F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4" name="Group 13">
              <a:extLst>
                <a:ext uri="{FF2B5EF4-FFF2-40B4-BE49-F238E27FC236}">
                  <a16:creationId xmlns:a16="http://schemas.microsoft.com/office/drawing/2014/main" id="{9A5CCD98-20C1-4404-B788-FDA92F8A440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6" name="Rectangle 5">
                <a:extLst>
                  <a:ext uri="{FF2B5EF4-FFF2-40B4-BE49-F238E27FC236}">
                    <a16:creationId xmlns:a16="http://schemas.microsoft.com/office/drawing/2014/main" id="{C1424C76-B5C3-468E-86FA-8D9B269053D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7" name="Freeform 6">
                <a:extLst>
                  <a:ext uri="{FF2B5EF4-FFF2-40B4-BE49-F238E27FC236}">
                    <a16:creationId xmlns:a16="http://schemas.microsoft.com/office/drawing/2014/main" id="{B3922267-72C9-403B-A6DE-7D0A43D554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7">
                <a:extLst>
                  <a:ext uri="{FF2B5EF4-FFF2-40B4-BE49-F238E27FC236}">
                    <a16:creationId xmlns:a16="http://schemas.microsoft.com/office/drawing/2014/main" id="{7276DB68-2E8D-4723-852B-7476DD38FE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8">
                <a:extLst>
                  <a:ext uri="{FF2B5EF4-FFF2-40B4-BE49-F238E27FC236}">
                    <a16:creationId xmlns:a16="http://schemas.microsoft.com/office/drawing/2014/main" id="{0A155711-4993-4D1E-89EA-A397C164F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9">
                <a:extLst>
                  <a:ext uri="{FF2B5EF4-FFF2-40B4-BE49-F238E27FC236}">
                    <a16:creationId xmlns:a16="http://schemas.microsoft.com/office/drawing/2014/main" id="{2AB42136-2551-4CAA-857F-65FA3247B4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10">
                <a:extLst>
                  <a:ext uri="{FF2B5EF4-FFF2-40B4-BE49-F238E27FC236}">
                    <a16:creationId xmlns:a16="http://schemas.microsoft.com/office/drawing/2014/main" id="{7C2ADEA1-EA3E-4C0E-A28E-460092F7FF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11">
                <a:extLst>
                  <a:ext uri="{FF2B5EF4-FFF2-40B4-BE49-F238E27FC236}">
                    <a16:creationId xmlns:a16="http://schemas.microsoft.com/office/drawing/2014/main" id="{B04584B3-081C-4286-A840-AB5B16B10A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12">
                <a:extLst>
                  <a:ext uri="{FF2B5EF4-FFF2-40B4-BE49-F238E27FC236}">
                    <a16:creationId xmlns:a16="http://schemas.microsoft.com/office/drawing/2014/main" id="{3AB388FD-C246-4936-A041-E0413A1329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13">
                <a:extLst>
                  <a:ext uri="{FF2B5EF4-FFF2-40B4-BE49-F238E27FC236}">
                    <a16:creationId xmlns:a16="http://schemas.microsoft.com/office/drawing/2014/main" id="{57692343-2D12-4F57-836C-945D407B6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14">
                <a:extLst>
                  <a:ext uri="{FF2B5EF4-FFF2-40B4-BE49-F238E27FC236}">
                    <a16:creationId xmlns:a16="http://schemas.microsoft.com/office/drawing/2014/main" id="{062EE710-0210-4840-8698-E0DF1C6170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15">
                <a:extLst>
                  <a:ext uri="{FF2B5EF4-FFF2-40B4-BE49-F238E27FC236}">
                    <a16:creationId xmlns:a16="http://schemas.microsoft.com/office/drawing/2014/main" id="{161892F4-6071-40CD-8E18-CDEE0C91B5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Line 16">
                <a:extLst>
                  <a:ext uri="{FF2B5EF4-FFF2-40B4-BE49-F238E27FC236}">
                    <a16:creationId xmlns:a16="http://schemas.microsoft.com/office/drawing/2014/main" id="{3E6BBE44-8D88-407D-B1C6-10C89DD6173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8" name="Freeform 17">
                <a:extLst>
                  <a:ext uri="{FF2B5EF4-FFF2-40B4-BE49-F238E27FC236}">
                    <a16:creationId xmlns:a16="http://schemas.microsoft.com/office/drawing/2014/main" id="{1E90AE6E-328E-4730-825C-B5130F5CF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18">
                <a:extLst>
                  <a:ext uri="{FF2B5EF4-FFF2-40B4-BE49-F238E27FC236}">
                    <a16:creationId xmlns:a16="http://schemas.microsoft.com/office/drawing/2014/main" id="{24EC969F-6E4A-4163-ABDA-4674429A3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19">
                <a:extLst>
                  <a:ext uri="{FF2B5EF4-FFF2-40B4-BE49-F238E27FC236}">
                    <a16:creationId xmlns:a16="http://schemas.microsoft.com/office/drawing/2014/main" id="{1B735C94-B049-42C6-9DEF-5DB70D58CE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20">
                <a:extLst>
                  <a:ext uri="{FF2B5EF4-FFF2-40B4-BE49-F238E27FC236}">
                    <a16:creationId xmlns:a16="http://schemas.microsoft.com/office/drawing/2014/main" id="{051C02E6-1954-478B-AEAE-BF8F36BE94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Rectangle 21">
                <a:extLst>
                  <a:ext uri="{FF2B5EF4-FFF2-40B4-BE49-F238E27FC236}">
                    <a16:creationId xmlns:a16="http://schemas.microsoft.com/office/drawing/2014/main" id="{6710B1C0-310A-48D0-B824-459D9AFC2FB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43" name="Freeform 22">
                <a:extLst>
                  <a:ext uri="{FF2B5EF4-FFF2-40B4-BE49-F238E27FC236}">
                    <a16:creationId xmlns:a16="http://schemas.microsoft.com/office/drawing/2014/main" id="{1204A606-D9A6-4DC6-9F0E-D516EA1EB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23">
                <a:extLst>
                  <a:ext uri="{FF2B5EF4-FFF2-40B4-BE49-F238E27FC236}">
                    <a16:creationId xmlns:a16="http://schemas.microsoft.com/office/drawing/2014/main" id="{EE569555-0243-4979-A537-C9B4AFD5F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24">
                <a:extLst>
                  <a:ext uri="{FF2B5EF4-FFF2-40B4-BE49-F238E27FC236}">
                    <a16:creationId xmlns:a16="http://schemas.microsoft.com/office/drawing/2014/main" id="{D52A977D-4993-48AF-A792-F2DE096391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25">
                <a:extLst>
                  <a:ext uri="{FF2B5EF4-FFF2-40B4-BE49-F238E27FC236}">
                    <a16:creationId xmlns:a16="http://schemas.microsoft.com/office/drawing/2014/main" id="{93CFF2DC-E52E-4D99-97D5-B0D7B792E5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26">
                <a:extLst>
                  <a:ext uri="{FF2B5EF4-FFF2-40B4-BE49-F238E27FC236}">
                    <a16:creationId xmlns:a16="http://schemas.microsoft.com/office/drawing/2014/main" id="{5E175372-AF09-42A7-B3D0-226C834891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27">
                <a:extLst>
                  <a:ext uri="{FF2B5EF4-FFF2-40B4-BE49-F238E27FC236}">
                    <a16:creationId xmlns:a16="http://schemas.microsoft.com/office/drawing/2014/main" id="{ABF20BA9-F4B2-49EA-A573-578B18977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28">
                <a:extLst>
                  <a:ext uri="{FF2B5EF4-FFF2-40B4-BE49-F238E27FC236}">
                    <a16:creationId xmlns:a16="http://schemas.microsoft.com/office/drawing/2014/main" id="{AA3A7A4B-C811-4E23-8BFD-5823A032DA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29">
                <a:extLst>
                  <a:ext uri="{FF2B5EF4-FFF2-40B4-BE49-F238E27FC236}">
                    <a16:creationId xmlns:a16="http://schemas.microsoft.com/office/drawing/2014/main" id="{47537781-F057-4B97-AD8F-12FE9BE59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Freeform 30">
                <a:extLst>
                  <a:ext uri="{FF2B5EF4-FFF2-40B4-BE49-F238E27FC236}">
                    <a16:creationId xmlns:a16="http://schemas.microsoft.com/office/drawing/2014/main" id="{078883C7-EB52-4BB7-A9A7-F8C046A833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2" name="Freeform 31">
                <a:extLst>
                  <a:ext uri="{FF2B5EF4-FFF2-40B4-BE49-F238E27FC236}">
                    <a16:creationId xmlns:a16="http://schemas.microsoft.com/office/drawing/2014/main" id="{63CCBBF8-5972-4ED3-AB5B-46DC425B1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15" name="Group 14">
              <a:extLst>
                <a:ext uri="{FF2B5EF4-FFF2-40B4-BE49-F238E27FC236}">
                  <a16:creationId xmlns:a16="http://schemas.microsoft.com/office/drawing/2014/main" id="{A8C19883-37FB-437C-A3AA-89AA6239D3A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6" name="Freeform 32">
                <a:extLst>
                  <a:ext uri="{FF2B5EF4-FFF2-40B4-BE49-F238E27FC236}">
                    <a16:creationId xmlns:a16="http://schemas.microsoft.com/office/drawing/2014/main" id="{AF1753DD-4CEF-45EC-B952-90EA8895D7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33">
                <a:extLst>
                  <a:ext uri="{FF2B5EF4-FFF2-40B4-BE49-F238E27FC236}">
                    <a16:creationId xmlns:a16="http://schemas.microsoft.com/office/drawing/2014/main" id="{5B9356DB-C1BE-4D76-8FA7-4FBAA12D1D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34">
                <a:extLst>
                  <a:ext uri="{FF2B5EF4-FFF2-40B4-BE49-F238E27FC236}">
                    <a16:creationId xmlns:a16="http://schemas.microsoft.com/office/drawing/2014/main" id="{C4F59561-572D-42BA-A6FD-F3AFA1A394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35">
                <a:extLst>
                  <a:ext uri="{FF2B5EF4-FFF2-40B4-BE49-F238E27FC236}">
                    <a16:creationId xmlns:a16="http://schemas.microsoft.com/office/drawing/2014/main" id="{BB7A51A1-D509-4494-BAE2-1B96CAD4D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36">
                <a:extLst>
                  <a:ext uri="{FF2B5EF4-FFF2-40B4-BE49-F238E27FC236}">
                    <a16:creationId xmlns:a16="http://schemas.microsoft.com/office/drawing/2014/main" id="{D3FE0B5A-55DE-4E56-8E9B-B92D1DB9A8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37">
                <a:extLst>
                  <a:ext uri="{FF2B5EF4-FFF2-40B4-BE49-F238E27FC236}">
                    <a16:creationId xmlns:a16="http://schemas.microsoft.com/office/drawing/2014/main" id="{F125661C-3A0E-4B6E-B2AB-1B08C89251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38">
                <a:extLst>
                  <a:ext uri="{FF2B5EF4-FFF2-40B4-BE49-F238E27FC236}">
                    <a16:creationId xmlns:a16="http://schemas.microsoft.com/office/drawing/2014/main" id="{39304006-EE77-438A-A0D1-537322356C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39">
                <a:extLst>
                  <a:ext uri="{FF2B5EF4-FFF2-40B4-BE49-F238E27FC236}">
                    <a16:creationId xmlns:a16="http://schemas.microsoft.com/office/drawing/2014/main" id="{C6031DEB-4109-4049-82CF-DD06483A2C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40">
                <a:extLst>
                  <a:ext uri="{FF2B5EF4-FFF2-40B4-BE49-F238E27FC236}">
                    <a16:creationId xmlns:a16="http://schemas.microsoft.com/office/drawing/2014/main" id="{65FC2657-18D6-4490-88D6-32E6B1C6FB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Rectangle 41">
                <a:extLst>
                  <a:ext uri="{FF2B5EF4-FFF2-40B4-BE49-F238E27FC236}">
                    <a16:creationId xmlns:a16="http://schemas.microsoft.com/office/drawing/2014/main" id="{20BEA03B-3EAD-4FA2-BC9D-25A14D635CF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pSp>
      <p:sp useBgFill="1">
        <p:nvSpPr>
          <p:cNvPr id="54" name="Rectangle 53">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6"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58" name="Rectangle 57">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60"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C22904C9-935F-B447-9CE6-A6D17AA1B2F8}"/>
              </a:ext>
            </a:extLst>
          </p:cNvPr>
          <p:cNvSpPr>
            <a:spLocks noGrp="1"/>
          </p:cNvSpPr>
          <p:nvPr>
            <p:ph type="title"/>
          </p:nvPr>
        </p:nvSpPr>
        <p:spPr>
          <a:xfrm>
            <a:off x="855266" y="618518"/>
            <a:ext cx="2851417" cy="1478570"/>
          </a:xfrm>
        </p:spPr>
        <p:txBody>
          <a:bodyPr vert="horz" lIns="91440" tIns="45720" rIns="91440" bIns="45720" rtlCol="0" anchor="ctr">
            <a:normAutofit/>
          </a:bodyPr>
          <a:lstStyle/>
          <a:p>
            <a:r>
              <a:rPr lang="en-US">
                <a:solidFill>
                  <a:srgbClr val="FFFFFF"/>
                </a:solidFill>
              </a:rPr>
              <a:t>Data sets: National events data</a:t>
            </a:r>
          </a:p>
        </p:txBody>
      </p:sp>
      <p:sp>
        <p:nvSpPr>
          <p:cNvPr id="4" name="Text Placeholder 3">
            <a:extLst>
              <a:ext uri="{FF2B5EF4-FFF2-40B4-BE49-F238E27FC236}">
                <a16:creationId xmlns:a16="http://schemas.microsoft.com/office/drawing/2014/main" id="{4859B51A-EA34-1F40-8C0E-95869CD5DB53}"/>
              </a:ext>
            </a:extLst>
          </p:cNvPr>
          <p:cNvSpPr>
            <a:spLocks noGrp="1"/>
          </p:cNvSpPr>
          <p:nvPr>
            <p:ph type="body" sz="half" idx="2"/>
          </p:nvPr>
        </p:nvSpPr>
        <p:spPr>
          <a:xfrm>
            <a:off x="844620" y="2249487"/>
            <a:ext cx="2862444" cy="3957302"/>
          </a:xfrm>
        </p:spPr>
        <p:txBody>
          <a:bodyPr vert="horz" lIns="91440" tIns="45720" rIns="91440" bIns="45720" rtlCol="0">
            <a:normAutofit/>
          </a:bodyPr>
          <a:lstStyle/>
          <a:p>
            <a:pPr marL="285750" indent="-228600">
              <a:buFont typeface="Arial" panose="020B0604020202020204" pitchFamily="34" charset="0"/>
              <a:buChar char="•"/>
            </a:pPr>
            <a:r>
              <a:rPr lang="en-US" sz="1400" dirty="0">
                <a:solidFill>
                  <a:srgbClr val="FFFFFF"/>
                </a:solidFill>
              </a:rPr>
              <a:t>National Events Data</a:t>
            </a:r>
          </a:p>
          <a:p>
            <a:pPr marL="228600" lvl="1"/>
            <a:r>
              <a:rPr lang="en-US" u="sng" dirty="0">
                <a:solidFill>
                  <a:srgbClr val="FFFFFF"/>
                </a:solidFill>
                <a:hlinkClick r:id="rId3"/>
              </a:rPr>
              <a:t>https://en.wikipedia.org/wiki/Timeline_of_United_States_history</a:t>
            </a:r>
            <a:endParaRPr lang="en-US" u="sng" dirty="0">
              <a:solidFill>
                <a:srgbClr val="FFFFFF"/>
              </a:solidFill>
            </a:endParaRPr>
          </a:p>
        </p:txBody>
      </p:sp>
      <p:grpSp>
        <p:nvGrpSpPr>
          <p:cNvPr id="62" name="Group 61">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63"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64"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5"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6"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7"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8"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9"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0"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1"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2"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3"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4"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75"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6"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7"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8"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9"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80"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1"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3"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4"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5"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6"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7"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8"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9"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6" name="Content Placeholder 5" descr="A screenshot of a cell phone&#13;&#10;&#13;&#10;Description automatically generated">
            <a:extLst>
              <a:ext uri="{FF2B5EF4-FFF2-40B4-BE49-F238E27FC236}">
                <a16:creationId xmlns:a16="http://schemas.microsoft.com/office/drawing/2014/main" id="{B1283383-0A61-7D4D-BA8E-4DF4913C0EB5}"/>
              </a:ext>
            </a:extLst>
          </p:cNvPr>
          <p:cNvPicPr>
            <a:picLocks noGrp="1" noChangeAspect="1"/>
          </p:cNvPicPr>
          <p:nvPr>
            <p:ph idx="1"/>
          </p:nvPr>
        </p:nvPicPr>
        <p:blipFill>
          <a:blip r:embed="rId4"/>
          <a:stretch>
            <a:fillRect/>
          </a:stretch>
        </p:blipFill>
        <p:spPr>
          <a:xfrm>
            <a:off x="4339884" y="135851"/>
            <a:ext cx="7331153" cy="1594524"/>
          </a:xfrm>
          <a:prstGeom prst="rect">
            <a:avLst/>
          </a:prstGeom>
        </p:spPr>
      </p:pic>
      <p:pic>
        <p:nvPicPr>
          <p:cNvPr id="8" name="Picture 7" descr="A screenshot of a cell phone&#13;&#10;&#13;&#10;Description automatically generated">
            <a:extLst>
              <a:ext uri="{FF2B5EF4-FFF2-40B4-BE49-F238E27FC236}">
                <a16:creationId xmlns:a16="http://schemas.microsoft.com/office/drawing/2014/main" id="{FA07B1B6-13DE-2446-99B5-95BF883B8FF5}"/>
              </a:ext>
            </a:extLst>
          </p:cNvPr>
          <p:cNvPicPr>
            <a:picLocks noChangeAspect="1"/>
          </p:cNvPicPr>
          <p:nvPr/>
        </p:nvPicPr>
        <p:blipFill>
          <a:blip r:embed="rId5"/>
          <a:stretch>
            <a:fillRect/>
          </a:stretch>
        </p:blipFill>
        <p:spPr>
          <a:xfrm>
            <a:off x="5739037" y="1801813"/>
            <a:ext cx="4202064" cy="2123241"/>
          </a:xfrm>
          <a:prstGeom prst="rect">
            <a:avLst/>
          </a:prstGeom>
        </p:spPr>
      </p:pic>
      <p:pic>
        <p:nvPicPr>
          <p:cNvPr id="10" name="Picture 9" descr="A screenshot of a cell phone&#13;&#10;&#13;&#10;Description automatically generated">
            <a:extLst>
              <a:ext uri="{FF2B5EF4-FFF2-40B4-BE49-F238E27FC236}">
                <a16:creationId xmlns:a16="http://schemas.microsoft.com/office/drawing/2014/main" id="{683D336B-F397-EC48-B03B-2138057086A7}"/>
              </a:ext>
            </a:extLst>
          </p:cNvPr>
          <p:cNvPicPr>
            <a:picLocks noChangeAspect="1"/>
          </p:cNvPicPr>
          <p:nvPr/>
        </p:nvPicPr>
        <p:blipFill>
          <a:blip r:embed="rId6"/>
          <a:stretch>
            <a:fillRect/>
          </a:stretch>
        </p:blipFill>
        <p:spPr>
          <a:xfrm>
            <a:off x="4464421" y="4046581"/>
            <a:ext cx="6986216" cy="2381129"/>
          </a:xfrm>
          <a:prstGeom prst="rect">
            <a:avLst/>
          </a:prstGeom>
        </p:spPr>
      </p:pic>
    </p:spTree>
    <p:extLst>
      <p:ext uri="{BB962C8B-B14F-4D97-AF65-F5344CB8AC3E}">
        <p14:creationId xmlns:p14="http://schemas.microsoft.com/office/powerpoint/2010/main" val="3950278667"/>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2">
            <a:extLst>
              <a:ext uri="{FF2B5EF4-FFF2-40B4-BE49-F238E27FC236}">
                <a16:creationId xmlns:a16="http://schemas.microsoft.com/office/drawing/2014/main" id="{5FF7B57D-FF7B-48B3-9F60-9BCEEECF9E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3" name="Group 12">
            <a:extLst>
              <a:ext uri="{FF2B5EF4-FFF2-40B4-BE49-F238E27FC236}">
                <a16:creationId xmlns:a16="http://schemas.microsoft.com/office/drawing/2014/main" id="{EB95AFDF-FA7D-4311-9C65-6D507D92F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4" name="Group 13">
              <a:extLst>
                <a:ext uri="{FF2B5EF4-FFF2-40B4-BE49-F238E27FC236}">
                  <a16:creationId xmlns:a16="http://schemas.microsoft.com/office/drawing/2014/main" id="{9A5CCD98-20C1-4404-B788-FDA92F8A440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6" name="Rectangle 5">
                <a:extLst>
                  <a:ext uri="{FF2B5EF4-FFF2-40B4-BE49-F238E27FC236}">
                    <a16:creationId xmlns:a16="http://schemas.microsoft.com/office/drawing/2014/main" id="{C1424C76-B5C3-468E-86FA-8D9B269053D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7" name="Freeform 6">
                <a:extLst>
                  <a:ext uri="{FF2B5EF4-FFF2-40B4-BE49-F238E27FC236}">
                    <a16:creationId xmlns:a16="http://schemas.microsoft.com/office/drawing/2014/main" id="{B3922267-72C9-403B-A6DE-7D0A43D554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7">
                <a:extLst>
                  <a:ext uri="{FF2B5EF4-FFF2-40B4-BE49-F238E27FC236}">
                    <a16:creationId xmlns:a16="http://schemas.microsoft.com/office/drawing/2014/main" id="{7276DB68-2E8D-4723-852B-7476DD38FE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8">
                <a:extLst>
                  <a:ext uri="{FF2B5EF4-FFF2-40B4-BE49-F238E27FC236}">
                    <a16:creationId xmlns:a16="http://schemas.microsoft.com/office/drawing/2014/main" id="{0A155711-4993-4D1E-89EA-A397C164F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9">
                <a:extLst>
                  <a:ext uri="{FF2B5EF4-FFF2-40B4-BE49-F238E27FC236}">
                    <a16:creationId xmlns:a16="http://schemas.microsoft.com/office/drawing/2014/main" id="{2AB42136-2551-4CAA-857F-65FA3247B4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10">
                <a:extLst>
                  <a:ext uri="{FF2B5EF4-FFF2-40B4-BE49-F238E27FC236}">
                    <a16:creationId xmlns:a16="http://schemas.microsoft.com/office/drawing/2014/main" id="{7C2ADEA1-EA3E-4C0E-A28E-460092F7FF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11">
                <a:extLst>
                  <a:ext uri="{FF2B5EF4-FFF2-40B4-BE49-F238E27FC236}">
                    <a16:creationId xmlns:a16="http://schemas.microsoft.com/office/drawing/2014/main" id="{B04584B3-081C-4286-A840-AB5B16B10A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12">
                <a:extLst>
                  <a:ext uri="{FF2B5EF4-FFF2-40B4-BE49-F238E27FC236}">
                    <a16:creationId xmlns:a16="http://schemas.microsoft.com/office/drawing/2014/main" id="{3AB388FD-C246-4936-A041-E0413A1329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13">
                <a:extLst>
                  <a:ext uri="{FF2B5EF4-FFF2-40B4-BE49-F238E27FC236}">
                    <a16:creationId xmlns:a16="http://schemas.microsoft.com/office/drawing/2014/main" id="{57692343-2D12-4F57-836C-945D407B6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14">
                <a:extLst>
                  <a:ext uri="{FF2B5EF4-FFF2-40B4-BE49-F238E27FC236}">
                    <a16:creationId xmlns:a16="http://schemas.microsoft.com/office/drawing/2014/main" id="{062EE710-0210-4840-8698-E0DF1C6170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15">
                <a:extLst>
                  <a:ext uri="{FF2B5EF4-FFF2-40B4-BE49-F238E27FC236}">
                    <a16:creationId xmlns:a16="http://schemas.microsoft.com/office/drawing/2014/main" id="{161892F4-6071-40CD-8E18-CDEE0C91B5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Line 16">
                <a:extLst>
                  <a:ext uri="{FF2B5EF4-FFF2-40B4-BE49-F238E27FC236}">
                    <a16:creationId xmlns:a16="http://schemas.microsoft.com/office/drawing/2014/main" id="{3E6BBE44-8D88-407D-B1C6-10C89DD6173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8" name="Freeform 17">
                <a:extLst>
                  <a:ext uri="{FF2B5EF4-FFF2-40B4-BE49-F238E27FC236}">
                    <a16:creationId xmlns:a16="http://schemas.microsoft.com/office/drawing/2014/main" id="{1E90AE6E-328E-4730-825C-B5130F5CF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18">
                <a:extLst>
                  <a:ext uri="{FF2B5EF4-FFF2-40B4-BE49-F238E27FC236}">
                    <a16:creationId xmlns:a16="http://schemas.microsoft.com/office/drawing/2014/main" id="{24EC969F-6E4A-4163-ABDA-4674429A3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19">
                <a:extLst>
                  <a:ext uri="{FF2B5EF4-FFF2-40B4-BE49-F238E27FC236}">
                    <a16:creationId xmlns:a16="http://schemas.microsoft.com/office/drawing/2014/main" id="{1B735C94-B049-42C6-9DEF-5DB70D58CE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20">
                <a:extLst>
                  <a:ext uri="{FF2B5EF4-FFF2-40B4-BE49-F238E27FC236}">
                    <a16:creationId xmlns:a16="http://schemas.microsoft.com/office/drawing/2014/main" id="{051C02E6-1954-478B-AEAE-BF8F36BE94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Rectangle 21">
                <a:extLst>
                  <a:ext uri="{FF2B5EF4-FFF2-40B4-BE49-F238E27FC236}">
                    <a16:creationId xmlns:a16="http://schemas.microsoft.com/office/drawing/2014/main" id="{6710B1C0-310A-48D0-B824-459D9AFC2FB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43" name="Freeform 22">
                <a:extLst>
                  <a:ext uri="{FF2B5EF4-FFF2-40B4-BE49-F238E27FC236}">
                    <a16:creationId xmlns:a16="http://schemas.microsoft.com/office/drawing/2014/main" id="{1204A606-D9A6-4DC6-9F0E-D516EA1EB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23">
                <a:extLst>
                  <a:ext uri="{FF2B5EF4-FFF2-40B4-BE49-F238E27FC236}">
                    <a16:creationId xmlns:a16="http://schemas.microsoft.com/office/drawing/2014/main" id="{EE569555-0243-4979-A537-C9B4AFD5F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24">
                <a:extLst>
                  <a:ext uri="{FF2B5EF4-FFF2-40B4-BE49-F238E27FC236}">
                    <a16:creationId xmlns:a16="http://schemas.microsoft.com/office/drawing/2014/main" id="{D52A977D-4993-48AF-A792-F2DE096391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25">
                <a:extLst>
                  <a:ext uri="{FF2B5EF4-FFF2-40B4-BE49-F238E27FC236}">
                    <a16:creationId xmlns:a16="http://schemas.microsoft.com/office/drawing/2014/main" id="{93CFF2DC-E52E-4D99-97D5-B0D7B792E5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26">
                <a:extLst>
                  <a:ext uri="{FF2B5EF4-FFF2-40B4-BE49-F238E27FC236}">
                    <a16:creationId xmlns:a16="http://schemas.microsoft.com/office/drawing/2014/main" id="{5E175372-AF09-42A7-B3D0-226C834891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27">
                <a:extLst>
                  <a:ext uri="{FF2B5EF4-FFF2-40B4-BE49-F238E27FC236}">
                    <a16:creationId xmlns:a16="http://schemas.microsoft.com/office/drawing/2014/main" id="{ABF20BA9-F4B2-49EA-A573-578B18977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28">
                <a:extLst>
                  <a:ext uri="{FF2B5EF4-FFF2-40B4-BE49-F238E27FC236}">
                    <a16:creationId xmlns:a16="http://schemas.microsoft.com/office/drawing/2014/main" id="{AA3A7A4B-C811-4E23-8BFD-5823A032DA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29">
                <a:extLst>
                  <a:ext uri="{FF2B5EF4-FFF2-40B4-BE49-F238E27FC236}">
                    <a16:creationId xmlns:a16="http://schemas.microsoft.com/office/drawing/2014/main" id="{47537781-F057-4B97-AD8F-12FE9BE59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Freeform 30">
                <a:extLst>
                  <a:ext uri="{FF2B5EF4-FFF2-40B4-BE49-F238E27FC236}">
                    <a16:creationId xmlns:a16="http://schemas.microsoft.com/office/drawing/2014/main" id="{078883C7-EB52-4BB7-A9A7-F8C046A833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2" name="Freeform 31">
                <a:extLst>
                  <a:ext uri="{FF2B5EF4-FFF2-40B4-BE49-F238E27FC236}">
                    <a16:creationId xmlns:a16="http://schemas.microsoft.com/office/drawing/2014/main" id="{63CCBBF8-5972-4ED3-AB5B-46DC425B1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15" name="Group 14">
              <a:extLst>
                <a:ext uri="{FF2B5EF4-FFF2-40B4-BE49-F238E27FC236}">
                  <a16:creationId xmlns:a16="http://schemas.microsoft.com/office/drawing/2014/main" id="{A8C19883-37FB-437C-A3AA-89AA6239D3A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6" name="Freeform 32">
                <a:extLst>
                  <a:ext uri="{FF2B5EF4-FFF2-40B4-BE49-F238E27FC236}">
                    <a16:creationId xmlns:a16="http://schemas.microsoft.com/office/drawing/2014/main" id="{AF1753DD-4CEF-45EC-B952-90EA8895D7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33">
                <a:extLst>
                  <a:ext uri="{FF2B5EF4-FFF2-40B4-BE49-F238E27FC236}">
                    <a16:creationId xmlns:a16="http://schemas.microsoft.com/office/drawing/2014/main" id="{5B9356DB-C1BE-4D76-8FA7-4FBAA12D1D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34">
                <a:extLst>
                  <a:ext uri="{FF2B5EF4-FFF2-40B4-BE49-F238E27FC236}">
                    <a16:creationId xmlns:a16="http://schemas.microsoft.com/office/drawing/2014/main" id="{C4F59561-572D-42BA-A6FD-F3AFA1A394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35">
                <a:extLst>
                  <a:ext uri="{FF2B5EF4-FFF2-40B4-BE49-F238E27FC236}">
                    <a16:creationId xmlns:a16="http://schemas.microsoft.com/office/drawing/2014/main" id="{BB7A51A1-D509-4494-BAE2-1B96CAD4D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36">
                <a:extLst>
                  <a:ext uri="{FF2B5EF4-FFF2-40B4-BE49-F238E27FC236}">
                    <a16:creationId xmlns:a16="http://schemas.microsoft.com/office/drawing/2014/main" id="{D3FE0B5A-55DE-4E56-8E9B-B92D1DB9A8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37">
                <a:extLst>
                  <a:ext uri="{FF2B5EF4-FFF2-40B4-BE49-F238E27FC236}">
                    <a16:creationId xmlns:a16="http://schemas.microsoft.com/office/drawing/2014/main" id="{F125661C-3A0E-4B6E-B2AB-1B08C89251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38">
                <a:extLst>
                  <a:ext uri="{FF2B5EF4-FFF2-40B4-BE49-F238E27FC236}">
                    <a16:creationId xmlns:a16="http://schemas.microsoft.com/office/drawing/2014/main" id="{39304006-EE77-438A-A0D1-537322356C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39">
                <a:extLst>
                  <a:ext uri="{FF2B5EF4-FFF2-40B4-BE49-F238E27FC236}">
                    <a16:creationId xmlns:a16="http://schemas.microsoft.com/office/drawing/2014/main" id="{C6031DEB-4109-4049-82CF-DD06483A2C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40">
                <a:extLst>
                  <a:ext uri="{FF2B5EF4-FFF2-40B4-BE49-F238E27FC236}">
                    <a16:creationId xmlns:a16="http://schemas.microsoft.com/office/drawing/2014/main" id="{65FC2657-18D6-4490-88D6-32E6B1C6FB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Rectangle 41">
                <a:extLst>
                  <a:ext uri="{FF2B5EF4-FFF2-40B4-BE49-F238E27FC236}">
                    <a16:creationId xmlns:a16="http://schemas.microsoft.com/office/drawing/2014/main" id="{20BEA03B-3EAD-4FA2-BC9D-25A14D635CF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pSp>
      <p:sp useBgFill="1">
        <p:nvSpPr>
          <p:cNvPr id="54" name="Rectangle 53">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6"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58" name="Rectangle 57">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60"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C22904C9-935F-B447-9CE6-A6D17AA1B2F8}"/>
              </a:ext>
            </a:extLst>
          </p:cNvPr>
          <p:cNvSpPr>
            <a:spLocks noGrp="1"/>
          </p:cNvSpPr>
          <p:nvPr>
            <p:ph type="title"/>
          </p:nvPr>
        </p:nvSpPr>
        <p:spPr>
          <a:xfrm>
            <a:off x="855266" y="618518"/>
            <a:ext cx="2851417" cy="1478570"/>
          </a:xfrm>
        </p:spPr>
        <p:txBody>
          <a:bodyPr vert="horz" lIns="91440" tIns="45720" rIns="91440" bIns="45720" rtlCol="0" anchor="ctr">
            <a:normAutofit/>
          </a:bodyPr>
          <a:lstStyle/>
          <a:p>
            <a:r>
              <a:rPr lang="en-US" sz="3000">
                <a:solidFill>
                  <a:srgbClr val="FFFFFF"/>
                </a:solidFill>
              </a:rPr>
              <a:t>Data sets: Natural disasters Data</a:t>
            </a:r>
          </a:p>
        </p:txBody>
      </p:sp>
      <p:sp>
        <p:nvSpPr>
          <p:cNvPr id="4" name="Text Placeholder 3">
            <a:extLst>
              <a:ext uri="{FF2B5EF4-FFF2-40B4-BE49-F238E27FC236}">
                <a16:creationId xmlns:a16="http://schemas.microsoft.com/office/drawing/2014/main" id="{4859B51A-EA34-1F40-8C0E-95869CD5DB53}"/>
              </a:ext>
            </a:extLst>
          </p:cNvPr>
          <p:cNvSpPr>
            <a:spLocks noGrp="1"/>
          </p:cNvSpPr>
          <p:nvPr>
            <p:ph type="body" sz="half" idx="2"/>
          </p:nvPr>
        </p:nvSpPr>
        <p:spPr>
          <a:xfrm>
            <a:off x="844620" y="2249487"/>
            <a:ext cx="2862444" cy="3957302"/>
          </a:xfrm>
        </p:spPr>
        <p:txBody>
          <a:bodyPr vert="horz" lIns="91440" tIns="45720" rIns="91440" bIns="45720" rtlCol="0">
            <a:normAutofit/>
          </a:bodyPr>
          <a:lstStyle/>
          <a:p>
            <a:pPr marL="285750" indent="-228600">
              <a:buFont typeface="Arial" panose="020B0604020202020204" pitchFamily="34" charset="0"/>
              <a:buChar char="•"/>
            </a:pPr>
            <a:r>
              <a:rPr lang="en-US" sz="1400" dirty="0">
                <a:solidFill>
                  <a:srgbClr val="FFFFFF"/>
                </a:solidFill>
              </a:rPr>
              <a:t>Natural Disaster Data</a:t>
            </a:r>
          </a:p>
          <a:p>
            <a:pPr marL="228600" lvl="1"/>
            <a:r>
              <a:rPr lang="en-US" u="sng" dirty="0">
                <a:solidFill>
                  <a:srgbClr val="FFFFFF"/>
                </a:solidFill>
                <a:hlinkClick r:id="rId3"/>
              </a:rPr>
              <a:t>https://en.wikipedia.org/wiki/List_of_natural_disasters_in_the_United_States</a:t>
            </a:r>
            <a:endParaRPr lang="en-US" u="sng" dirty="0">
              <a:solidFill>
                <a:srgbClr val="FFFFFF"/>
              </a:solidFill>
            </a:endParaRPr>
          </a:p>
        </p:txBody>
      </p:sp>
      <p:grpSp>
        <p:nvGrpSpPr>
          <p:cNvPr id="62" name="Group 61">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63"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64"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5"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6"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7"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8"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9"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0"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1"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2"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3"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4"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75"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6"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7"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8"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9"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80"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1"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3"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4"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5"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6"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7"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8"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9"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6" name="Content Placeholder 5" descr="A screenshot of a cell phone&#13;&#10;&#13;&#10;Description automatically generated">
            <a:extLst>
              <a:ext uri="{FF2B5EF4-FFF2-40B4-BE49-F238E27FC236}">
                <a16:creationId xmlns:a16="http://schemas.microsoft.com/office/drawing/2014/main" id="{0D01F4DD-1176-F940-95F8-E41DC4C17D87}"/>
              </a:ext>
            </a:extLst>
          </p:cNvPr>
          <p:cNvPicPr>
            <a:picLocks noGrp="1" noChangeAspect="1"/>
          </p:cNvPicPr>
          <p:nvPr>
            <p:ph idx="1"/>
          </p:nvPr>
        </p:nvPicPr>
        <p:blipFill>
          <a:blip r:embed="rId4"/>
          <a:stretch>
            <a:fillRect/>
          </a:stretch>
        </p:blipFill>
        <p:spPr>
          <a:xfrm>
            <a:off x="4728790" y="2763939"/>
            <a:ext cx="6844045" cy="2960047"/>
          </a:xfrm>
          <a:prstGeom prst="rect">
            <a:avLst/>
          </a:prstGeom>
        </p:spPr>
      </p:pic>
      <p:pic>
        <p:nvPicPr>
          <p:cNvPr id="8" name="Picture 7" descr="A screenshot of a social media post&#13;&#10;&#13;&#10;Description automatically generated">
            <a:extLst>
              <a:ext uri="{FF2B5EF4-FFF2-40B4-BE49-F238E27FC236}">
                <a16:creationId xmlns:a16="http://schemas.microsoft.com/office/drawing/2014/main" id="{27324692-820E-D64F-B61F-B7D332AE09E4}"/>
              </a:ext>
            </a:extLst>
          </p:cNvPr>
          <p:cNvPicPr>
            <a:picLocks noChangeAspect="1"/>
          </p:cNvPicPr>
          <p:nvPr/>
        </p:nvPicPr>
        <p:blipFill>
          <a:blip r:embed="rId5"/>
          <a:stretch>
            <a:fillRect/>
          </a:stretch>
        </p:blipFill>
        <p:spPr>
          <a:xfrm>
            <a:off x="4175825" y="496057"/>
            <a:ext cx="7939623" cy="1488679"/>
          </a:xfrm>
          <a:prstGeom prst="rect">
            <a:avLst/>
          </a:prstGeom>
        </p:spPr>
      </p:pic>
    </p:spTree>
    <p:extLst>
      <p:ext uri="{BB962C8B-B14F-4D97-AF65-F5344CB8AC3E}">
        <p14:creationId xmlns:p14="http://schemas.microsoft.com/office/powerpoint/2010/main" val="2674051256"/>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2">
            <a:extLst>
              <a:ext uri="{FF2B5EF4-FFF2-40B4-BE49-F238E27FC236}">
                <a16:creationId xmlns:a16="http://schemas.microsoft.com/office/drawing/2014/main" id="{5FF7B57D-FF7B-48B3-9F60-9BCEEECF9E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EB95AFDF-FA7D-4311-9C65-6D507D92F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3" name="Group 12">
              <a:extLst>
                <a:ext uri="{FF2B5EF4-FFF2-40B4-BE49-F238E27FC236}">
                  <a16:creationId xmlns:a16="http://schemas.microsoft.com/office/drawing/2014/main" id="{9A5CCD98-20C1-4404-B788-FDA92F8A440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5" name="Rectangle 5">
                <a:extLst>
                  <a:ext uri="{FF2B5EF4-FFF2-40B4-BE49-F238E27FC236}">
                    <a16:creationId xmlns:a16="http://schemas.microsoft.com/office/drawing/2014/main" id="{C1424C76-B5C3-468E-86FA-8D9B269053D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6" name="Freeform 6">
                <a:extLst>
                  <a:ext uri="{FF2B5EF4-FFF2-40B4-BE49-F238E27FC236}">
                    <a16:creationId xmlns:a16="http://schemas.microsoft.com/office/drawing/2014/main" id="{B3922267-72C9-403B-A6DE-7D0A43D554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7">
                <a:extLst>
                  <a:ext uri="{FF2B5EF4-FFF2-40B4-BE49-F238E27FC236}">
                    <a16:creationId xmlns:a16="http://schemas.microsoft.com/office/drawing/2014/main" id="{7276DB68-2E8D-4723-852B-7476DD38FE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8">
                <a:extLst>
                  <a:ext uri="{FF2B5EF4-FFF2-40B4-BE49-F238E27FC236}">
                    <a16:creationId xmlns:a16="http://schemas.microsoft.com/office/drawing/2014/main" id="{0A155711-4993-4D1E-89EA-A397C164F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9">
                <a:extLst>
                  <a:ext uri="{FF2B5EF4-FFF2-40B4-BE49-F238E27FC236}">
                    <a16:creationId xmlns:a16="http://schemas.microsoft.com/office/drawing/2014/main" id="{2AB42136-2551-4CAA-857F-65FA3247B4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10">
                <a:extLst>
                  <a:ext uri="{FF2B5EF4-FFF2-40B4-BE49-F238E27FC236}">
                    <a16:creationId xmlns:a16="http://schemas.microsoft.com/office/drawing/2014/main" id="{7C2ADEA1-EA3E-4C0E-A28E-460092F7FF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11">
                <a:extLst>
                  <a:ext uri="{FF2B5EF4-FFF2-40B4-BE49-F238E27FC236}">
                    <a16:creationId xmlns:a16="http://schemas.microsoft.com/office/drawing/2014/main" id="{B04584B3-081C-4286-A840-AB5B16B10A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12">
                <a:extLst>
                  <a:ext uri="{FF2B5EF4-FFF2-40B4-BE49-F238E27FC236}">
                    <a16:creationId xmlns:a16="http://schemas.microsoft.com/office/drawing/2014/main" id="{3AB388FD-C246-4936-A041-E0413A1329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13">
                <a:extLst>
                  <a:ext uri="{FF2B5EF4-FFF2-40B4-BE49-F238E27FC236}">
                    <a16:creationId xmlns:a16="http://schemas.microsoft.com/office/drawing/2014/main" id="{57692343-2D12-4F57-836C-945D407B6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14">
                <a:extLst>
                  <a:ext uri="{FF2B5EF4-FFF2-40B4-BE49-F238E27FC236}">
                    <a16:creationId xmlns:a16="http://schemas.microsoft.com/office/drawing/2014/main" id="{062EE710-0210-4840-8698-E0DF1C6170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15">
                <a:extLst>
                  <a:ext uri="{FF2B5EF4-FFF2-40B4-BE49-F238E27FC236}">
                    <a16:creationId xmlns:a16="http://schemas.microsoft.com/office/drawing/2014/main" id="{161892F4-6071-40CD-8E18-CDEE0C91B5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Line 16">
                <a:extLst>
                  <a:ext uri="{FF2B5EF4-FFF2-40B4-BE49-F238E27FC236}">
                    <a16:creationId xmlns:a16="http://schemas.microsoft.com/office/drawing/2014/main" id="{3E6BBE44-8D88-407D-B1C6-10C89DD6173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7" name="Freeform 17">
                <a:extLst>
                  <a:ext uri="{FF2B5EF4-FFF2-40B4-BE49-F238E27FC236}">
                    <a16:creationId xmlns:a16="http://schemas.microsoft.com/office/drawing/2014/main" id="{1E90AE6E-328E-4730-825C-B5130F5CF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18">
                <a:extLst>
                  <a:ext uri="{FF2B5EF4-FFF2-40B4-BE49-F238E27FC236}">
                    <a16:creationId xmlns:a16="http://schemas.microsoft.com/office/drawing/2014/main" id="{24EC969F-6E4A-4163-ABDA-4674429A3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19">
                <a:extLst>
                  <a:ext uri="{FF2B5EF4-FFF2-40B4-BE49-F238E27FC236}">
                    <a16:creationId xmlns:a16="http://schemas.microsoft.com/office/drawing/2014/main" id="{1B735C94-B049-42C6-9DEF-5DB70D58CE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20">
                <a:extLst>
                  <a:ext uri="{FF2B5EF4-FFF2-40B4-BE49-F238E27FC236}">
                    <a16:creationId xmlns:a16="http://schemas.microsoft.com/office/drawing/2014/main" id="{051C02E6-1954-478B-AEAE-BF8F36BE94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Rectangle 21">
                <a:extLst>
                  <a:ext uri="{FF2B5EF4-FFF2-40B4-BE49-F238E27FC236}">
                    <a16:creationId xmlns:a16="http://schemas.microsoft.com/office/drawing/2014/main" id="{6710B1C0-310A-48D0-B824-459D9AFC2FB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42" name="Freeform 22">
                <a:extLst>
                  <a:ext uri="{FF2B5EF4-FFF2-40B4-BE49-F238E27FC236}">
                    <a16:creationId xmlns:a16="http://schemas.microsoft.com/office/drawing/2014/main" id="{1204A606-D9A6-4DC6-9F0E-D516EA1EB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23">
                <a:extLst>
                  <a:ext uri="{FF2B5EF4-FFF2-40B4-BE49-F238E27FC236}">
                    <a16:creationId xmlns:a16="http://schemas.microsoft.com/office/drawing/2014/main" id="{EE569555-0243-4979-A537-C9B4AFD5F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24">
                <a:extLst>
                  <a:ext uri="{FF2B5EF4-FFF2-40B4-BE49-F238E27FC236}">
                    <a16:creationId xmlns:a16="http://schemas.microsoft.com/office/drawing/2014/main" id="{D52A977D-4993-48AF-A792-F2DE096391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25">
                <a:extLst>
                  <a:ext uri="{FF2B5EF4-FFF2-40B4-BE49-F238E27FC236}">
                    <a16:creationId xmlns:a16="http://schemas.microsoft.com/office/drawing/2014/main" id="{93CFF2DC-E52E-4D99-97D5-B0D7B792E5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26">
                <a:extLst>
                  <a:ext uri="{FF2B5EF4-FFF2-40B4-BE49-F238E27FC236}">
                    <a16:creationId xmlns:a16="http://schemas.microsoft.com/office/drawing/2014/main" id="{5E175372-AF09-42A7-B3D0-226C834891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27">
                <a:extLst>
                  <a:ext uri="{FF2B5EF4-FFF2-40B4-BE49-F238E27FC236}">
                    <a16:creationId xmlns:a16="http://schemas.microsoft.com/office/drawing/2014/main" id="{ABF20BA9-F4B2-49EA-A573-578B18977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28">
                <a:extLst>
                  <a:ext uri="{FF2B5EF4-FFF2-40B4-BE49-F238E27FC236}">
                    <a16:creationId xmlns:a16="http://schemas.microsoft.com/office/drawing/2014/main" id="{AA3A7A4B-C811-4E23-8BFD-5823A032DA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29">
                <a:extLst>
                  <a:ext uri="{FF2B5EF4-FFF2-40B4-BE49-F238E27FC236}">
                    <a16:creationId xmlns:a16="http://schemas.microsoft.com/office/drawing/2014/main" id="{47537781-F057-4B97-AD8F-12FE9BE59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30">
                <a:extLst>
                  <a:ext uri="{FF2B5EF4-FFF2-40B4-BE49-F238E27FC236}">
                    <a16:creationId xmlns:a16="http://schemas.microsoft.com/office/drawing/2014/main" id="{078883C7-EB52-4BB7-A9A7-F8C046A833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Freeform 31">
                <a:extLst>
                  <a:ext uri="{FF2B5EF4-FFF2-40B4-BE49-F238E27FC236}">
                    <a16:creationId xmlns:a16="http://schemas.microsoft.com/office/drawing/2014/main" id="{63CCBBF8-5972-4ED3-AB5B-46DC425B1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14" name="Group 13">
              <a:extLst>
                <a:ext uri="{FF2B5EF4-FFF2-40B4-BE49-F238E27FC236}">
                  <a16:creationId xmlns:a16="http://schemas.microsoft.com/office/drawing/2014/main" id="{A8C19883-37FB-437C-A3AA-89AA6239D3A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5" name="Freeform 32">
                <a:extLst>
                  <a:ext uri="{FF2B5EF4-FFF2-40B4-BE49-F238E27FC236}">
                    <a16:creationId xmlns:a16="http://schemas.microsoft.com/office/drawing/2014/main" id="{AF1753DD-4CEF-45EC-B952-90EA8895D7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33">
                <a:extLst>
                  <a:ext uri="{FF2B5EF4-FFF2-40B4-BE49-F238E27FC236}">
                    <a16:creationId xmlns:a16="http://schemas.microsoft.com/office/drawing/2014/main" id="{5B9356DB-C1BE-4D76-8FA7-4FBAA12D1D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34">
                <a:extLst>
                  <a:ext uri="{FF2B5EF4-FFF2-40B4-BE49-F238E27FC236}">
                    <a16:creationId xmlns:a16="http://schemas.microsoft.com/office/drawing/2014/main" id="{C4F59561-572D-42BA-A6FD-F3AFA1A394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35">
                <a:extLst>
                  <a:ext uri="{FF2B5EF4-FFF2-40B4-BE49-F238E27FC236}">
                    <a16:creationId xmlns:a16="http://schemas.microsoft.com/office/drawing/2014/main" id="{BB7A51A1-D509-4494-BAE2-1B96CAD4D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36">
                <a:extLst>
                  <a:ext uri="{FF2B5EF4-FFF2-40B4-BE49-F238E27FC236}">
                    <a16:creationId xmlns:a16="http://schemas.microsoft.com/office/drawing/2014/main" id="{D3FE0B5A-55DE-4E56-8E9B-B92D1DB9A8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37">
                <a:extLst>
                  <a:ext uri="{FF2B5EF4-FFF2-40B4-BE49-F238E27FC236}">
                    <a16:creationId xmlns:a16="http://schemas.microsoft.com/office/drawing/2014/main" id="{F125661C-3A0E-4B6E-B2AB-1B08C89251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38">
                <a:extLst>
                  <a:ext uri="{FF2B5EF4-FFF2-40B4-BE49-F238E27FC236}">
                    <a16:creationId xmlns:a16="http://schemas.microsoft.com/office/drawing/2014/main" id="{39304006-EE77-438A-A0D1-537322356C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39">
                <a:extLst>
                  <a:ext uri="{FF2B5EF4-FFF2-40B4-BE49-F238E27FC236}">
                    <a16:creationId xmlns:a16="http://schemas.microsoft.com/office/drawing/2014/main" id="{C6031DEB-4109-4049-82CF-DD06483A2C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40">
                <a:extLst>
                  <a:ext uri="{FF2B5EF4-FFF2-40B4-BE49-F238E27FC236}">
                    <a16:creationId xmlns:a16="http://schemas.microsoft.com/office/drawing/2014/main" id="{65FC2657-18D6-4490-88D6-32E6B1C6FB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Rectangle 41">
                <a:extLst>
                  <a:ext uri="{FF2B5EF4-FFF2-40B4-BE49-F238E27FC236}">
                    <a16:creationId xmlns:a16="http://schemas.microsoft.com/office/drawing/2014/main" id="{20BEA03B-3EAD-4FA2-BC9D-25A14D635CF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pSp>
      <p:sp useBgFill="1">
        <p:nvSpPr>
          <p:cNvPr id="53" name="Rectangle 52">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5"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57" name="Rectangle 56">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59"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C22904C9-935F-B447-9CE6-A6D17AA1B2F8}"/>
              </a:ext>
            </a:extLst>
          </p:cNvPr>
          <p:cNvSpPr>
            <a:spLocks noGrp="1"/>
          </p:cNvSpPr>
          <p:nvPr>
            <p:ph type="title"/>
          </p:nvPr>
        </p:nvSpPr>
        <p:spPr>
          <a:xfrm>
            <a:off x="855266" y="618518"/>
            <a:ext cx="2851417" cy="1478570"/>
          </a:xfrm>
        </p:spPr>
        <p:txBody>
          <a:bodyPr vert="horz" lIns="91440" tIns="45720" rIns="91440" bIns="45720" rtlCol="0" anchor="ctr">
            <a:normAutofit/>
          </a:bodyPr>
          <a:lstStyle/>
          <a:p>
            <a:r>
              <a:rPr lang="en-US">
                <a:solidFill>
                  <a:srgbClr val="FFFFFF"/>
                </a:solidFill>
              </a:rPr>
              <a:t>Data sets: equity market Data</a:t>
            </a:r>
          </a:p>
        </p:txBody>
      </p:sp>
      <p:sp>
        <p:nvSpPr>
          <p:cNvPr id="4" name="Text Placeholder 3">
            <a:extLst>
              <a:ext uri="{FF2B5EF4-FFF2-40B4-BE49-F238E27FC236}">
                <a16:creationId xmlns:a16="http://schemas.microsoft.com/office/drawing/2014/main" id="{4859B51A-EA34-1F40-8C0E-95869CD5DB53}"/>
              </a:ext>
            </a:extLst>
          </p:cNvPr>
          <p:cNvSpPr>
            <a:spLocks noGrp="1"/>
          </p:cNvSpPr>
          <p:nvPr>
            <p:ph type="body" sz="half" idx="2"/>
          </p:nvPr>
        </p:nvSpPr>
        <p:spPr>
          <a:xfrm>
            <a:off x="844620" y="2249487"/>
            <a:ext cx="2862444" cy="3957302"/>
          </a:xfrm>
        </p:spPr>
        <p:txBody>
          <a:bodyPr vert="horz" lIns="91440" tIns="45720" rIns="91440" bIns="45720" rtlCol="0">
            <a:normAutofit/>
          </a:bodyPr>
          <a:lstStyle/>
          <a:p>
            <a:pPr marL="285750" indent="-228600">
              <a:buFont typeface="Arial" panose="020B0604020202020204" pitchFamily="34" charset="0"/>
              <a:buChar char="•"/>
            </a:pPr>
            <a:r>
              <a:rPr lang="en-US" sz="1400" dirty="0">
                <a:solidFill>
                  <a:srgbClr val="FFFFFF"/>
                </a:solidFill>
              </a:rPr>
              <a:t>Equity Market Data</a:t>
            </a:r>
          </a:p>
          <a:p>
            <a:pPr marL="228600" lvl="1"/>
            <a:r>
              <a:rPr lang="en-US" u="sng" dirty="0">
                <a:solidFill>
                  <a:srgbClr val="FFFFFF"/>
                </a:solidFill>
                <a:hlinkClick r:id="rId3"/>
              </a:rPr>
              <a:t>https://finance.yahoo.com</a:t>
            </a:r>
            <a:endParaRPr lang="en-US" u="sng" dirty="0">
              <a:solidFill>
                <a:srgbClr val="FFFFFF"/>
              </a:solidFill>
            </a:endParaRPr>
          </a:p>
        </p:txBody>
      </p:sp>
      <p:grpSp>
        <p:nvGrpSpPr>
          <p:cNvPr id="61" name="Group 60">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62"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63"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4"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5"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6"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7"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8"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9"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0"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1"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2"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3"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74"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5"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6"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7"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8"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79"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0"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1"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3"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4"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5"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6"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7"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8"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5" name="Content Placeholder 4" descr="A screenshot of a computer&#13;&#10;&#13;&#10;Description automatically generated">
            <a:extLst>
              <a:ext uri="{FF2B5EF4-FFF2-40B4-BE49-F238E27FC236}">
                <a16:creationId xmlns:a16="http://schemas.microsoft.com/office/drawing/2014/main" id="{386836D5-51E8-BE47-A193-5381896EAADD}"/>
              </a:ext>
            </a:extLst>
          </p:cNvPr>
          <p:cNvPicPr>
            <a:picLocks noGrp="1" noChangeAspect="1"/>
          </p:cNvPicPr>
          <p:nvPr>
            <p:ph idx="1"/>
          </p:nvPr>
        </p:nvPicPr>
        <p:blipFill>
          <a:blip r:embed="rId4"/>
          <a:stretch>
            <a:fillRect/>
          </a:stretch>
        </p:blipFill>
        <p:spPr>
          <a:xfrm>
            <a:off x="4048776" y="2366963"/>
            <a:ext cx="8076550" cy="4320953"/>
          </a:xfrm>
          <a:prstGeom prst="rect">
            <a:avLst/>
          </a:prstGeom>
        </p:spPr>
      </p:pic>
      <p:pic>
        <p:nvPicPr>
          <p:cNvPr id="7" name="Picture 6" descr="A screenshot of a social media post&#13;&#10;&#13;&#10;Description automatically generated">
            <a:extLst>
              <a:ext uri="{FF2B5EF4-FFF2-40B4-BE49-F238E27FC236}">
                <a16:creationId xmlns:a16="http://schemas.microsoft.com/office/drawing/2014/main" id="{8121EF0A-FE58-3246-B29A-2B3E15CB5965}"/>
              </a:ext>
            </a:extLst>
          </p:cNvPr>
          <p:cNvPicPr>
            <a:picLocks noChangeAspect="1"/>
          </p:cNvPicPr>
          <p:nvPr/>
        </p:nvPicPr>
        <p:blipFill>
          <a:blip r:embed="rId5"/>
          <a:stretch>
            <a:fillRect/>
          </a:stretch>
        </p:blipFill>
        <p:spPr>
          <a:xfrm>
            <a:off x="4205193" y="261373"/>
            <a:ext cx="7812840" cy="1578531"/>
          </a:xfrm>
          <a:prstGeom prst="rect">
            <a:avLst/>
          </a:prstGeom>
        </p:spPr>
      </p:pic>
    </p:spTree>
    <p:extLst>
      <p:ext uri="{BB962C8B-B14F-4D97-AF65-F5344CB8AC3E}">
        <p14:creationId xmlns:p14="http://schemas.microsoft.com/office/powerpoint/2010/main" val="1518279041"/>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E36C0-E08A-B240-B825-056C8FE431E5}"/>
              </a:ext>
            </a:extLst>
          </p:cNvPr>
          <p:cNvSpPr>
            <a:spLocks noGrp="1"/>
          </p:cNvSpPr>
          <p:nvPr>
            <p:ph type="title"/>
          </p:nvPr>
        </p:nvSpPr>
        <p:spPr>
          <a:xfrm>
            <a:off x="1141412" y="18443"/>
            <a:ext cx="9905998" cy="1478570"/>
          </a:xfrm>
        </p:spPr>
        <p:txBody>
          <a:bodyPr/>
          <a:lstStyle/>
          <a:p>
            <a:r>
              <a:rPr lang="en-US" dirty="0"/>
              <a:t>Results: Relational Database design</a:t>
            </a:r>
          </a:p>
        </p:txBody>
      </p:sp>
      <p:graphicFrame>
        <p:nvGraphicFramePr>
          <p:cNvPr id="4" name="Content Placeholder 3">
            <a:extLst>
              <a:ext uri="{FF2B5EF4-FFF2-40B4-BE49-F238E27FC236}">
                <a16:creationId xmlns:a16="http://schemas.microsoft.com/office/drawing/2014/main" id="{2E37EBCC-12AE-5040-9890-FB5FCCED8508}"/>
              </a:ext>
            </a:extLst>
          </p:cNvPr>
          <p:cNvGraphicFramePr>
            <a:graphicFrameLocks noGrp="1"/>
          </p:cNvGraphicFramePr>
          <p:nvPr>
            <p:ph idx="1"/>
            <p:extLst>
              <p:ext uri="{D42A27DB-BD31-4B8C-83A1-F6EECF244321}">
                <p14:modId xmlns:p14="http://schemas.microsoft.com/office/powerpoint/2010/main" val="2262248822"/>
              </p:ext>
            </p:extLst>
          </p:nvPr>
        </p:nvGraphicFramePr>
        <p:xfrm>
          <a:off x="1141412" y="1228725"/>
          <a:ext cx="10288588" cy="50107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a:extLst>
              <a:ext uri="{FF2B5EF4-FFF2-40B4-BE49-F238E27FC236}">
                <a16:creationId xmlns:a16="http://schemas.microsoft.com/office/drawing/2014/main" id="{589113D7-DE0B-CE46-A883-D63C24EB0C39}"/>
              </a:ext>
            </a:extLst>
          </p:cNvPr>
          <p:cNvSpPr txBox="1"/>
          <p:nvPr/>
        </p:nvSpPr>
        <p:spPr>
          <a:xfrm>
            <a:off x="5360988" y="4723955"/>
            <a:ext cx="2601913" cy="369332"/>
          </a:xfrm>
          <a:prstGeom prst="rect">
            <a:avLst/>
          </a:prstGeom>
          <a:noFill/>
        </p:spPr>
        <p:txBody>
          <a:bodyPr wrap="square" rtlCol="0">
            <a:spAutoFit/>
          </a:bodyPr>
          <a:lstStyle/>
          <a:p>
            <a:r>
              <a:rPr lang="en-US" dirty="0"/>
              <a:t>Many-Many Relationships</a:t>
            </a:r>
          </a:p>
        </p:txBody>
      </p:sp>
      <p:sp>
        <p:nvSpPr>
          <p:cNvPr id="7" name="TextBox 6">
            <a:extLst>
              <a:ext uri="{FF2B5EF4-FFF2-40B4-BE49-F238E27FC236}">
                <a16:creationId xmlns:a16="http://schemas.microsoft.com/office/drawing/2014/main" id="{4FBEDF48-07E3-D042-8224-BBFC5858F87F}"/>
              </a:ext>
            </a:extLst>
          </p:cNvPr>
          <p:cNvSpPr txBox="1"/>
          <p:nvPr/>
        </p:nvSpPr>
        <p:spPr>
          <a:xfrm>
            <a:off x="5360987" y="2962298"/>
            <a:ext cx="2601913" cy="369332"/>
          </a:xfrm>
          <a:prstGeom prst="rect">
            <a:avLst/>
          </a:prstGeom>
          <a:noFill/>
        </p:spPr>
        <p:txBody>
          <a:bodyPr wrap="square" rtlCol="0">
            <a:spAutoFit/>
          </a:bodyPr>
          <a:lstStyle/>
          <a:p>
            <a:r>
              <a:rPr lang="en-US" dirty="0"/>
              <a:t>Many-Many Relationships</a:t>
            </a:r>
          </a:p>
        </p:txBody>
      </p:sp>
      <p:sp>
        <p:nvSpPr>
          <p:cNvPr id="8" name="TextBox 7">
            <a:extLst>
              <a:ext uri="{FF2B5EF4-FFF2-40B4-BE49-F238E27FC236}">
                <a16:creationId xmlns:a16="http://schemas.microsoft.com/office/drawing/2014/main" id="{F702B925-D999-F046-A589-DD2BC3935F34}"/>
              </a:ext>
            </a:extLst>
          </p:cNvPr>
          <p:cNvSpPr txBox="1"/>
          <p:nvPr/>
        </p:nvSpPr>
        <p:spPr>
          <a:xfrm>
            <a:off x="7589837" y="4438179"/>
            <a:ext cx="2601913" cy="369332"/>
          </a:xfrm>
          <a:prstGeom prst="rect">
            <a:avLst/>
          </a:prstGeom>
          <a:noFill/>
        </p:spPr>
        <p:txBody>
          <a:bodyPr wrap="square" rtlCol="0">
            <a:spAutoFit/>
          </a:bodyPr>
          <a:lstStyle/>
          <a:p>
            <a:r>
              <a:rPr lang="en-US" dirty="0"/>
              <a:t>Many-Many Relationships</a:t>
            </a:r>
          </a:p>
        </p:txBody>
      </p:sp>
      <p:sp>
        <p:nvSpPr>
          <p:cNvPr id="9" name="TextBox 8">
            <a:extLst>
              <a:ext uri="{FF2B5EF4-FFF2-40B4-BE49-F238E27FC236}">
                <a16:creationId xmlns:a16="http://schemas.microsoft.com/office/drawing/2014/main" id="{ECA9904F-3AD6-394A-ACB6-3D48ACE172FB}"/>
              </a:ext>
            </a:extLst>
          </p:cNvPr>
          <p:cNvSpPr txBox="1"/>
          <p:nvPr/>
        </p:nvSpPr>
        <p:spPr>
          <a:xfrm>
            <a:off x="2928144" y="4448776"/>
            <a:ext cx="2601913" cy="369332"/>
          </a:xfrm>
          <a:prstGeom prst="rect">
            <a:avLst/>
          </a:prstGeom>
          <a:noFill/>
        </p:spPr>
        <p:txBody>
          <a:bodyPr wrap="square" rtlCol="0">
            <a:spAutoFit/>
          </a:bodyPr>
          <a:lstStyle/>
          <a:p>
            <a:r>
              <a:rPr lang="en-US" dirty="0"/>
              <a:t>Many-Many Relationships</a:t>
            </a:r>
          </a:p>
        </p:txBody>
      </p:sp>
    </p:spTree>
    <p:extLst>
      <p:ext uri="{BB962C8B-B14F-4D97-AF65-F5344CB8AC3E}">
        <p14:creationId xmlns:p14="http://schemas.microsoft.com/office/powerpoint/2010/main" val="6141966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9424B-B3D1-644B-83EF-CE1C801339DB}"/>
              </a:ext>
            </a:extLst>
          </p:cNvPr>
          <p:cNvSpPr>
            <a:spLocks noGrp="1"/>
          </p:cNvSpPr>
          <p:nvPr>
            <p:ph type="title"/>
          </p:nvPr>
        </p:nvSpPr>
        <p:spPr>
          <a:xfrm>
            <a:off x="6248396" y="27200"/>
            <a:ext cx="5165386" cy="1522304"/>
          </a:xfrm>
        </p:spPr>
        <p:txBody>
          <a:bodyPr>
            <a:normAutofit fontScale="90000"/>
          </a:bodyPr>
          <a:lstStyle/>
          <a:p>
            <a:r>
              <a:rPr lang="en-US" dirty="0"/>
              <a:t>analysis: </a:t>
            </a:r>
            <a:br>
              <a:rPr lang="en-US" dirty="0"/>
            </a:br>
            <a:r>
              <a:rPr lang="en-US" dirty="0"/>
              <a:t>a new equity market analysis approach </a:t>
            </a:r>
          </a:p>
        </p:txBody>
      </p:sp>
      <p:sp>
        <p:nvSpPr>
          <p:cNvPr id="3" name="Content Placeholder 2">
            <a:extLst>
              <a:ext uri="{FF2B5EF4-FFF2-40B4-BE49-F238E27FC236}">
                <a16:creationId xmlns:a16="http://schemas.microsoft.com/office/drawing/2014/main" id="{0F743E02-5876-1146-B76D-345A3943C5C2}"/>
              </a:ext>
            </a:extLst>
          </p:cNvPr>
          <p:cNvSpPr>
            <a:spLocks noGrp="1"/>
          </p:cNvSpPr>
          <p:nvPr>
            <p:ph sz="half" idx="1"/>
          </p:nvPr>
        </p:nvSpPr>
        <p:spPr/>
        <p:txBody>
          <a:bodyPr/>
          <a:lstStyle/>
          <a:p>
            <a:pPr marL="0" indent="0">
              <a:buNone/>
            </a:pPr>
            <a:r>
              <a:rPr lang="en-US" dirty="0"/>
              <a:t> </a:t>
            </a:r>
          </a:p>
        </p:txBody>
      </p:sp>
      <p:pic>
        <p:nvPicPr>
          <p:cNvPr id="6" name="Picture 5">
            <a:extLst>
              <a:ext uri="{FF2B5EF4-FFF2-40B4-BE49-F238E27FC236}">
                <a16:creationId xmlns:a16="http://schemas.microsoft.com/office/drawing/2014/main" id="{A7F70FC7-E74F-204C-A937-C4F9B2805BBB}"/>
              </a:ext>
            </a:extLst>
          </p:cNvPr>
          <p:cNvPicPr>
            <a:picLocks noChangeAspect="1"/>
          </p:cNvPicPr>
          <p:nvPr/>
        </p:nvPicPr>
        <p:blipFill>
          <a:blip r:embed="rId3"/>
          <a:stretch>
            <a:fillRect/>
          </a:stretch>
        </p:blipFill>
        <p:spPr>
          <a:xfrm>
            <a:off x="-1" y="0"/>
            <a:ext cx="5943605" cy="6871599"/>
          </a:xfrm>
          <a:prstGeom prst="rect">
            <a:avLst/>
          </a:prstGeom>
        </p:spPr>
      </p:pic>
      <p:cxnSp>
        <p:nvCxnSpPr>
          <p:cNvPr id="7" name="Straight Arrow Connector 6">
            <a:extLst>
              <a:ext uri="{FF2B5EF4-FFF2-40B4-BE49-F238E27FC236}">
                <a16:creationId xmlns:a16="http://schemas.microsoft.com/office/drawing/2014/main" id="{0ACDB850-8790-8445-8AB7-BC45AC6CC058}"/>
              </a:ext>
            </a:extLst>
          </p:cNvPr>
          <p:cNvCxnSpPr>
            <a:cxnSpLocks/>
          </p:cNvCxnSpPr>
          <p:nvPr/>
        </p:nvCxnSpPr>
        <p:spPr>
          <a:xfrm flipH="1">
            <a:off x="2050869" y="1842400"/>
            <a:ext cx="41975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B157606-49C5-0644-BC99-89BF9B1E9BAB}"/>
              </a:ext>
            </a:extLst>
          </p:cNvPr>
          <p:cNvSpPr txBox="1"/>
          <p:nvPr/>
        </p:nvSpPr>
        <p:spPr>
          <a:xfrm>
            <a:off x="6248396" y="1519234"/>
            <a:ext cx="1603373" cy="646331"/>
          </a:xfrm>
          <a:prstGeom prst="rect">
            <a:avLst/>
          </a:prstGeom>
          <a:noFill/>
        </p:spPr>
        <p:txBody>
          <a:bodyPr wrap="square" rtlCol="0">
            <a:spAutoFit/>
          </a:bodyPr>
          <a:lstStyle/>
          <a:p>
            <a:r>
              <a:rPr lang="en-US" dirty="0"/>
              <a:t>Orlando shooting</a:t>
            </a:r>
          </a:p>
        </p:txBody>
      </p:sp>
      <p:cxnSp>
        <p:nvCxnSpPr>
          <p:cNvPr id="9" name="Straight Arrow Connector 8">
            <a:extLst>
              <a:ext uri="{FF2B5EF4-FFF2-40B4-BE49-F238E27FC236}">
                <a16:creationId xmlns:a16="http://schemas.microsoft.com/office/drawing/2014/main" id="{37FA6F0E-11DC-7646-8EC1-9A13B576ACED}"/>
              </a:ext>
            </a:extLst>
          </p:cNvPr>
          <p:cNvCxnSpPr>
            <a:cxnSpLocks/>
            <a:stCxn id="10" idx="1"/>
          </p:cNvCxnSpPr>
          <p:nvPr/>
        </p:nvCxnSpPr>
        <p:spPr>
          <a:xfrm flipH="1">
            <a:off x="3004457" y="2569759"/>
            <a:ext cx="320717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DDC0F4E2-D2BE-3041-B70D-200EDDA0FAE7}"/>
              </a:ext>
            </a:extLst>
          </p:cNvPr>
          <p:cNvSpPr txBox="1"/>
          <p:nvPr/>
        </p:nvSpPr>
        <p:spPr>
          <a:xfrm>
            <a:off x="6211636" y="2246593"/>
            <a:ext cx="1603373" cy="646331"/>
          </a:xfrm>
          <a:prstGeom prst="rect">
            <a:avLst/>
          </a:prstGeom>
          <a:noFill/>
        </p:spPr>
        <p:txBody>
          <a:bodyPr wrap="square" rtlCol="0">
            <a:spAutoFit/>
          </a:bodyPr>
          <a:lstStyle/>
          <a:p>
            <a:r>
              <a:rPr lang="en-US" dirty="0"/>
              <a:t>Dallas officer shot and killed</a:t>
            </a:r>
          </a:p>
        </p:txBody>
      </p:sp>
      <p:cxnSp>
        <p:nvCxnSpPr>
          <p:cNvPr id="11" name="Straight Arrow Connector 10">
            <a:extLst>
              <a:ext uri="{FF2B5EF4-FFF2-40B4-BE49-F238E27FC236}">
                <a16:creationId xmlns:a16="http://schemas.microsoft.com/office/drawing/2014/main" id="{F4D2D57E-2406-3E4B-9732-71763681034C}"/>
              </a:ext>
            </a:extLst>
          </p:cNvPr>
          <p:cNvCxnSpPr>
            <a:cxnSpLocks/>
            <a:stCxn id="12" idx="1"/>
          </p:cNvCxnSpPr>
          <p:nvPr/>
        </p:nvCxnSpPr>
        <p:spPr>
          <a:xfrm flipH="1">
            <a:off x="4271554" y="3160993"/>
            <a:ext cx="194008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C856EFA7-02D2-8B48-AC99-B158998CFE65}"/>
              </a:ext>
            </a:extLst>
          </p:cNvPr>
          <p:cNvSpPr txBox="1"/>
          <p:nvPr/>
        </p:nvSpPr>
        <p:spPr>
          <a:xfrm>
            <a:off x="6211635" y="2976327"/>
            <a:ext cx="1603373" cy="369332"/>
          </a:xfrm>
          <a:prstGeom prst="rect">
            <a:avLst/>
          </a:prstGeom>
          <a:noFill/>
        </p:spPr>
        <p:txBody>
          <a:bodyPr wrap="square" rtlCol="0">
            <a:spAutoFit/>
          </a:bodyPr>
          <a:lstStyle/>
          <a:p>
            <a:r>
              <a:rPr lang="en-US" dirty="0"/>
              <a:t>Milwaukie Riots</a:t>
            </a:r>
          </a:p>
        </p:txBody>
      </p:sp>
      <p:cxnSp>
        <p:nvCxnSpPr>
          <p:cNvPr id="13" name="Straight Arrow Connector 12">
            <a:extLst>
              <a:ext uri="{FF2B5EF4-FFF2-40B4-BE49-F238E27FC236}">
                <a16:creationId xmlns:a16="http://schemas.microsoft.com/office/drawing/2014/main" id="{C255097E-E34A-D948-94D7-6974C7E4714D}"/>
              </a:ext>
            </a:extLst>
          </p:cNvPr>
          <p:cNvCxnSpPr>
            <a:cxnSpLocks/>
            <a:stCxn id="14" idx="1"/>
          </p:cNvCxnSpPr>
          <p:nvPr/>
        </p:nvCxnSpPr>
        <p:spPr>
          <a:xfrm flipH="1">
            <a:off x="4368967" y="3744951"/>
            <a:ext cx="184217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34AD110E-3584-AF4C-AFEC-BC3FC29BD0BA}"/>
              </a:ext>
            </a:extLst>
          </p:cNvPr>
          <p:cNvSpPr txBox="1"/>
          <p:nvPr/>
        </p:nvSpPr>
        <p:spPr>
          <a:xfrm>
            <a:off x="6211137" y="3421785"/>
            <a:ext cx="1603373" cy="646331"/>
          </a:xfrm>
          <a:prstGeom prst="rect">
            <a:avLst/>
          </a:prstGeom>
          <a:noFill/>
        </p:spPr>
        <p:txBody>
          <a:bodyPr wrap="square" rtlCol="0">
            <a:spAutoFit/>
          </a:bodyPr>
          <a:lstStyle/>
          <a:p>
            <a:r>
              <a:rPr lang="en-US" dirty="0"/>
              <a:t>Louisiana Floods</a:t>
            </a:r>
          </a:p>
        </p:txBody>
      </p:sp>
      <p:pic>
        <p:nvPicPr>
          <p:cNvPr id="15" name="Picture 14">
            <a:extLst>
              <a:ext uri="{FF2B5EF4-FFF2-40B4-BE49-F238E27FC236}">
                <a16:creationId xmlns:a16="http://schemas.microsoft.com/office/drawing/2014/main" id="{83BC288B-BD1D-2647-83A9-F079D1F2632F}"/>
              </a:ext>
            </a:extLst>
          </p:cNvPr>
          <p:cNvPicPr>
            <a:picLocks noChangeAspect="1"/>
          </p:cNvPicPr>
          <p:nvPr/>
        </p:nvPicPr>
        <p:blipFill>
          <a:blip r:embed="rId4"/>
          <a:stretch>
            <a:fillRect/>
          </a:stretch>
        </p:blipFill>
        <p:spPr>
          <a:xfrm>
            <a:off x="6172203" y="4166500"/>
            <a:ext cx="1842170" cy="1950533"/>
          </a:xfrm>
          <a:prstGeom prst="rect">
            <a:avLst/>
          </a:prstGeom>
        </p:spPr>
      </p:pic>
    </p:spTree>
    <p:extLst>
      <p:ext uri="{BB962C8B-B14F-4D97-AF65-F5344CB8AC3E}">
        <p14:creationId xmlns:p14="http://schemas.microsoft.com/office/powerpoint/2010/main" val="4195419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ADC4C248-2954-7F4E-A678-ECB59B07D1A2}"/>
              </a:ext>
            </a:extLst>
          </p:cNvPr>
          <p:cNvPicPr>
            <a:picLocks noChangeAspect="1"/>
          </p:cNvPicPr>
          <p:nvPr/>
        </p:nvPicPr>
        <p:blipFill>
          <a:blip r:embed="rId2"/>
          <a:stretch>
            <a:fillRect/>
          </a:stretch>
        </p:blipFill>
        <p:spPr>
          <a:xfrm>
            <a:off x="-170158" y="0"/>
            <a:ext cx="6712084" cy="6838545"/>
          </a:xfrm>
          <a:prstGeom prst="rect">
            <a:avLst/>
          </a:prstGeom>
        </p:spPr>
      </p:pic>
      <p:sp>
        <p:nvSpPr>
          <p:cNvPr id="24" name="TextBox 23">
            <a:extLst>
              <a:ext uri="{FF2B5EF4-FFF2-40B4-BE49-F238E27FC236}">
                <a16:creationId xmlns:a16="http://schemas.microsoft.com/office/drawing/2014/main" id="{89178F9D-E20F-8241-9DA1-607004614143}"/>
              </a:ext>
            </a:extLst>
          </p:cNvPr>
          <p:cNvSpPr txBox="1"/>
          <p:nvPr/>
        </p:nvSpPr>
        <p:spPr>
          <a:xfrm rot="16200000">
            <a:off x="447112" y="2830308"/>
            <a:ext cx="1137611" cy="261610"/>
          </a:xfrm>
          <a:prstGeom prst="rect">
            <a:avLst/>
          </a:prstGeom>
          <a:noFill/>
        </p:spPr>
        <p:txBody>
          <a:bodyPr wrap="square" rtlCol="0">
            <a:spAutoFit/>
          </a:bodyPr>
          <a:lstStyle/>
          <a:p>
            <a:r>
              <a:rPr lang="en-US" sz="1100" dirty="0"/>
              <a:t>Vegas shooting</a:t>
            </a:r>
          </a:p>
        </p:txBody>
      </p:sp>
      <p:sp>
        <p:nvSpPr>
          <p:cNvPr id="25" name="TextBox 24">
            <a:extLst>
              <a:ext uri="{FF2B5EF4-FFF2-40B4-BE49-F238E27FC236}">
                <a16:creationId xmlns:a16="http://schemas.microsoft.com/office/drawing/2014/main" id="{A344365D-D1A7-AF42-B0BC-6DCD5BCE5844}"/>
              </a:ext>
            </a:extLst>
          </p:cNvPr>
          <p:cNvSpPr txBox="1"/>
          <p:nvPr/>
        </p:nvSpPr>
        <p:spPr>
          <a:xfrm rot="16200000">
            <a:off x="2732980" y="2526437"/>
            <a:ext cx="1137610" cy="261610"/>
          </a:xfrm>
          <a:prstGeom prst="rect">
            <a:avLst/>
          </a:prstGeom>
          <a:noFill/>
        </p:spPr>
        <p:txBody>
          <a:bodyPr wrap="square" rtlCol="0">
            <a:spAutoFit/>
          </a:bodyPr>
          <a:lstStyle/>
          <a:p>
            <a:r>
              <a:rPr lang="en-US" sz="1100" dirty="0"/>
              <a:t>Tax Cuts</a:t>
            </a:r>
          </a:p>
        </p:txBody>
      </p:sp>
      <p:sp>
        <p:nvSpPr>
          <p:cNvPr id="26" name="TextBox 25">
            <a:extLst>
              <a:ext uri="{FF2B5EF4-FFF2-40B4-BE49-F238E27FC236}">
                <a16:creationId xmlns:a16="http://schemas.microsoft.com/office/drawing/2014/main" id="{A562B437-25B8-2441-A593-D019D756B68F}"/>
              </a:ext>
            </a:extLst>
          </p:cNvPr>
          <p:cNvSpPr txBox="1"/>
          <p:nvPr/>
        </p:nvSpPr>
        <p:spPr>
          <a:xfrm rot="16200000">
            <a:off x="3015605" y="2153875"/>
            <a:ext cx="1707546" cy="253916"/>
          </a:xfrm>
          <a:prstGeom prst="rect">
            <a:avLst/>
          </a:prstGeom>
          <a:noFill/>
        </p:spPr>
        <p:txBody>
          <a:bodyPr wrap="square" rtlCol="0">
            <a:spAutoFit/>
          </a:bodyPr>
          <a:lstStyle/>
          <a:p>
            <a:r>
              <a:rPr lang="en-US" sz="1050" dirty="0"/>
              <a:t>Hawaii Fake Missile</a:t>
            </a:r>
          </a:p>
        </p:txBody>
      </p:sp>
      <p:sp>
        <p:nvSpPr>
          <p:cNvPr id="27" name="TextBox 26">
            <a:extLst>
              <a:ext uri="{FF2B5EF4-FFF2-40B4-BE49-F238E27FC236}">
                <a16:creationId xmlns:a16="http://schemas.microsoft.com/office/drawing/2014/main" id="{D3EACC6B-E390-334D-AF5C-6BBFC0F24B71}"/>
              </a:ext>
            </a:extLst>
          </p:cNvPr>
          <p:cNvSpPr txBox="1"/>
          <p:nvPr/>
        </p:nvSpPr>
        <p:spPr>
          <a:xfrm rot="16200000">
            <a:off x="4141231" y="2408869"/>
            <a:ext cx="1290192" cy="261610"/>
          </a:xfrm>
          <a:prstGeom prst="rect">
            <a:avLst/>
          </a:prstGeom>
          <a:noFill/>
        </p:spPr>
        <p:txBody>
          <a:bodyPr wrap="square" rtlCol="0">
            <a:spAutoFit/>
          </a:bodyPr>
          <a:lstStyle/>
          <a:p>
            <a:r>
              <a:rPr lang="en-US" sz="1100" dirty="0"/>
              <a:t>Parkland shooting</a:t>
            </a:r>
          </a:p>
        </p:txBody>
      </p:sp>
      <p:sp>
        <p:nvSpPr>
          <p:cNvPr id="28" name="TextBox 27">
            <a:extLst>
              <a:ext uri="{FF2B5EF4-FFF2-40B4-BE49-F238E27FC236}">
                <a16:creationId xmlns:a16="http://schemas.microsoft.com/office/drawing/2014/main" id="{21F8D9E9-CFE4-8045-B816-86E2C7CA3951}"/>
              </a:ext>
            </a:extLst>
          </p:cNvPr>
          <p:cNvSpPr txBox="1"/>
          <p:nvPr/>
        </p:nvSpPr>
        <p:spPr>
          <a:xfrm rot="16200000">
            <a:off x="3746780" y="2042982"/>
            <a:ext cx="1555873" cy="261610"/>
          </a:xfrm>
          <a:prstGeom prst="rect">
            <a:avLst/>
          </a:prstGeom>
          <a:noFill/>
        </p:spPr>
        <p:txBody>
          <a:bodyPr wrap="square" rtlCol="0">
            <a:spAutoFit/>
          </a:bodyPr>
          <a:lstStyle/>
          <a:p>
            <a:r>
              <a:rPr lang="en-US" sz="1100" dirty="0"/>
              <a:t>Eagles win Super Bowl</a:t>
            </a:r>
          </a:p>
        </p:txBody>
      </p:sp>
      <p:sp>
        <p:nvSpPr>
          <p:cNvPr id="29" name="TextBox 28">
            <a:extLst>
              <a:ext uri="{FF2B5EF4-FFF2-40B4-BE49-F238E27FC236}">
                <a16:creationId xmlns:a16="http://schemas.microsoft.com/office/drawing/2014/main" id="{3F257311-BDC7-584A-B7F6-5799EB49E962}"/>
              </a:ext>
            </a:extLst>
          </p:cNvPr>
          <p:cNvSpPr txBox="1"/>
          <p:nvPr/>
        </p:nvSpPr>
        <p:spPr>
          <a:xfrm rot="16200000">
            <a:off x="3320670" y="2083794"/>
            <a:ext cx="1709383" cy="261610"/>
          </a:xfrm>
          <a:prstGeom prst="rect">
            <a:avLst/>
          </a:prstGeom>
          <a:noFill/>
        </p:spPr>
        <p:txBody>
          <a:bodyPr wrap="square" rtlCol="0">
            <a:spAutoFit/>
          </a:bodyPr>
          <a:lstStyle/>
          <a:p>
            <a:r>
              <a:rPr lang="en-US" sz="1100" dirty="0"/>
              <a:t>Alaska Earthquake</a:t>
            </a:r>
          </a:p>
        </p:txBody>
      </p:sp>
      <p:pic>
        <p:nvPicPr>
          <p:cNvPr id="33" name="Picture 32">
            <a:extLst>
              <a:ext uri="{FF2B5EF4-FFF2-40B4-BE49-F238E27FC236}">
                <a16:creationId xmlns:a16="http://schemas.microsoft.com/office/drawing/2014/main" id="{3FC025D0-DCA8-4E47-8946-C1DBE2899076}"/>
              </a:ext>
            </a:extLst>
          </p:cNvPr>
          <p:cNvPicPr>
            <a:picLocks noChangeAspect="1"/>
          </p:cNvPicPr>
          <p:nvPr/>
        </p:nvPicPr>
        <p:blipFill>
          <a:blip r:embed="rId3"/>
          <a:stretch>
            <a:fillRect/>
          </a:stretch>
        </p:blipFill>
        <p:spPr>
          <a:xfrm>
            <a:off x="6966129" y="4983060"/>
            <a:ext cx="1377771" cy="1458816"/>
          </a:xfrm>
          <a:prstGeom prst="rect">
            <a:avLst/>
          </a:prstGeom>
        </p:spPr>
      </p:pic>
      <p:sp>
        <p:nvSpPr>
          <p:cNvPr id="34" name="Title 1">
            <a:extLst>
              <a:ext uri="{FF2B5EF4-FFF2-40B4-BE49-F238E27FC236}">
                <a16:creationId xmlns:a16="http://schemas.microsoft.com/office/drawing/2014/main" id="{8BDBC9F6-A16B-FB4F-8C9C-CA34A660B795}"/>
              </a:ext>
            </a:extLst>
          </p:cNvPr>
          <p:cNvSpPr txBox="1">
            <a:spLocks/>
          </p:cNvSpPr>
          <p:nvPr/>
        </p:nvSpPr>
        <p:spPr>
          <a:xfrm>
            <a:off x="6966129" y="71810"/>
            <a:ext cx="4478159" cy="1370577"/>
          </a:xfrm>
          <a:prstGeom prst="rect">
            <a:avLst/>
          </a:prstGeom>
        </p:spPr>
        <p:txBody>
          <a:bodyPr>
            <a:normAutofit fontScale="90000" lnSpcReduction="100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dirty="0"/>
              <a:t>analysis: </a:t>
            </a:r>
            <a:br>
              <a:rPr lang="en-US" dirty="0"/>
            </a:br>
            <a:r>
              <a:rPr lang="en-US" dirty="0"/>
              <a:t>a new equity market analysis approach </a:t>
            </a:r>
          </a:p>
        </p:txBody>
      </p:sp>
      <p:sp>
        <p:nvSpPr>
          <p:cNvPr id="44" name="TextBox 43">
            <a:extLst>
              <a:ext uri="{FF2B5EF4-FFF2-40B4-BE49-F238E27FC236}">
                <a16:creationId xmlns:a16="http://schemas.microsoft.com/office/drawing/2014/main" id="{2C925643-012C-324D-B63A-03FCB4CB55C6}"/>
              </a:ext>
            </a:extLst>
          </p:cNvPr>
          <p:cNvSpPr txBox="1"/>
          <p:nvPr/>
        </p:nvSpPr>
        <p:spPr>
          <a:xfrm>
            <a:off x="6966129" y="1730744"/>
            <a:ext cx="3792956" cy="1938992"/>
          </a:xfrm>
          <a:prstGeom prst="rect">
            <a:avLst/>
          </a:prstGeom>
          <a:noFill/>
        </p:spPr>
        <p:txBody>
          <a:bodyPr wrap="square" rtlCol="0">
            <a:spAutoFit/>
          </a:bodyPr>
          <a:lstStyle/>
          <a:p>
            <a:r>
              <a:rPr lang="en-US" sz="2400" dirty="0"/>
              <a:t>The external stimuli are plotting within the equity market data during multiple declining trends for many of the stock options! </a:t>
            </a:r>
          </a:p>
        </p:txBody>
      </p:sp>
    </p:spTree>
    <p:extLst>
      <p:ext uri="{BB962C8B-B14F-4D97-AF65-F5344CB8AC3E}">
        <p14:creationId xmlns:p14="http://schemas.microsoft.com/office/powerpoint/2010/main" val="75921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F156C-F575-C14B-920A-B366BFEF7FDD}"/>
              </a:ext>
            </a:extLst>
          </p:cNvPr>
          <p:cNvSpPr>
            <a:spLocks noGrp="1"/>
          </p:cNvSpPr>
          <p:nvPr>
            <p:ph type="title"/>
          </p:nvPr>
        </p:nvSpPr>
        <p:spPr/>
        <p:txBody>
          <a:bodyPr/>
          <a:lstStyle/>
          <a:p>
            <a:r>
              <a:rPr lang="en-US" dirty="0"/>
              <a:t>ethics</a:t>
            </a:r>
          </a:p>
        </p:txBody>
      </p:sp>
      <p:sp>
        <p:nvSpPr>
          <p:cNvPr id="3" name="Content Placeholder 2">
            <a:extLst>
              <a:ext uri="{FF2B5EF4-FFF2-40B4-BE49-F238E27FC236}">
                <a16:creationId xmlns:a16="http://schemas.microsoft.com/office/drawing/2014/main" id="{E468485B-A876-E845-83A4-BE52BDF1E08B}"/>
              </a:ext>
            </a:extLst>
          </p:cNvPr>
          <p:cNvSpPr>
            <a:spLocks noGrp="1"/>
          </p:cNvSpPr>
          <p:nvPr>
            <p:ph idx="1"/>
          </p:nvPr>
        </p:nvSpPr>
        <p:spPr/>
        <p:txBody>
          <a:bodyPr>
            <a:normAutofit/>
          </a:bodyPr>
          <a:lstStyle/>
          <a:p>
            <a:r>
              <a:rPr lang="en-US" dirty="0"/>
              <a:t>It may be concluded that with the construction of such a database schema the information available may in fact unlock asymmetric information to equity market participants. </a:t>
            </a:r>
          </a:p>
          <a:p>
            <a:r>
              <a:rPr lang="en-US" dirty="0"/>
              <a:t>Simply put, with information comes advantage within market structures that are at times zero sum, and are built and monitored under an almost singular premise of transparency to all participants. </a:t>
            </a:r>
          </a:p>
        </p:txBody>
      </p:sp>
    </p:spTree>
    <p:extLst>
      <p:ext uri="{BB962C8B-B14F-4D97-AF65-F5344CB8AC3E}">
        <p14:creationId xmlns:p14="http://schemas.microsoft.com/office/powerpoint/2010/main" val="38860409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F156C-F575-C14B-920A-B366BFEF7FDD}"/>
              </a:ext>
            </a:extLst>
          </p:cNvPr>
          <p:cNvSpPr>
            <a:spLocks noGrp="1"/>
          </p:cNvSpPr>
          <p:nvPr>
            <p:ph type="title"/>
          </p:nvPr>
        </p:nvSpPr>
        <p:spPr/>
        <p:txBody>
          <a:bodyPr/>
          <a:lstStyle/>
          <a:p>
            <a:r>
              <a:rPr lang="en-US" dirty="0"/>
              <a:t>Ethics continued</a:t>
            </a:r>
          </a:p>
        </p:txBody>
      </p:sp>
      <p:sp>
        <p:nvSpPr>
          <p:cNvPr id="3" name="Content Placeholder 2">
            <a:extLst>
              <a:ext uri="{FF2B5EF4-FFF2-40B4-BE49-F238E27FC236}">
                <a16:creationId xmlns:a16="http://schemas.microsoft.com/office/drawing/2014/main" id="{E468485B-A876-E845-83A4-BE52BDF1E08B}"/>
              </a:ext>
            </a:extLst>
          </p:cNvPr>
          <p:cNvSpPr>
            <a:spLocks noGrp="1"/>
          </p:cNvSpPr>
          <p:nvPr>
            <p:ph idx="1"/>
          </p:nvPr>
        </p:nvSpPr>
        <p:spPr/>
        <p:txBody>
          <a:bodyPr>
            <a:normAutofit/>
          </a:bodyPr>
          <a:lstStyle/>
          <a:p>
            <a:r>
              <a:rPr lang="en-US" dirty="0"/>
              <a:t>As a result, in performing this analysis, the authors focus on the gathering of information and data that would only be available to </a:t>
            </a:r>
            <a:r>
              <a:rPr lang="en-US" u="sng" dirty="0"/>
              <a:t>all</a:t>
            </a:r>
            <a:r>
              <a:rPr lang="en-US" dirty="0"/>
              <a:t> market participants. </a:t>
            </a:r>
          </a:p>
          <a:p>
            <a:r>
              <a:rPr lang="en-US" dirty="0"/>
              <a:t>In doing so, the authors avail themselves of any ethical concerns associated with providing an unfair trading advantage within the market of interest. </a:t>
            </a:r>
          </a:p>
          <a:p>
            <a:endParaRPr lang="en-US" dirty="0"/>
          </a:p>
        </p:txBody>
      </p:sp>
    </p:spTree>
    <p:extLst>
      <p:ext uri="{BB962C8B-B14F-4D97-AF65-F5344CB8AC3E}">
        <p14:creationId xmlns:p14="http://schemas.microsoft.com/office/powerpoint/2010/main" val="36160662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EE3A0-26DE-094D-B08A-0FFF2ED59B62}"/>
              </a:ext>
            </a:extLst>
          </p:cNvPr>
          <p:cNvSpPr>
            <a:spLocks noGrp="1"/>
          </p:cNvSpPr>
          <p:nvPr>
            <p:ph type="title"/>
          </p:nvPr>
        </p:nvSpPr>
        <p:spPr/>
        <p:txBody>
          <a:bodyPr/>
          <a:lstStyle/>
          <a:p>
            <a:r>
              <a:rPr lang="en-US" dirty="0"/>
              <a:t>Conclusions and future work</a:t>
            </a:r>
          </a:p>
        </p:txBody>
      </p:sp>
      <p:sp>
        <p:nvSpPr>
          <p:cNvPr id="3" name="Content Placeholder 2">
            <a:extLst>
              <a:ext uri="{FF2B5EF4-FFF2-40B4-BE49-F238E27FC236}">
                <a16:creationId xmlns:a16="http://schemas.microsoft.com/office/drawing/2014/main" id="{0D49348D-EFBF-DD47-BD6C-5149EC36A088}"/>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3939890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FE7BA-8980-1849-8894-5CF93BE111B6}"/>
              </a:ext>
            </a:extLst>
          </p:cNvPr>
          <p:cNvSpPr>
            <a:spLocks noGrp="1"/>
          </p:cNvSpPr>
          <p:nvPr>
            <p:ph type="title"/>
          </p:nvPr>
        </p:nvSpPr>
        <p:spPr>
          <a:xfrm>
            <a:off x="1141413" y="422575"/>
            <a:ext cx="9905998" cy="1184156"/>
          </a:xfrm>
        </p:spPr>
        <p:txBody>
          <a:bodyPr/>
          <a:lstStyle/>
          <a:p>
            <a:r>
              <a:rPr lang="en-US" dirty="0"/>
              <a:t>abstract</a:t>
            </a:r>
          </a:p>
        </p:txBody>
      </p:sp>
      <p:sp>
        <p:nvSpPr>
          <p:cNvPr id="3" name="Content Placeholder 2">
            <a:extLst>
              <a:ext uri="{FF2B5EF4-FFF2-40B4-BE49-F238E27FC236}">
                <a16:creationId xmlns:a16="http://schemas.microsoft.com/office/drawing/2014/main" id="{B03808AA-A616-7342-BE69-1DEB35A7123D}"/>
              </a:ext>
            </a:extLst>
          </p:cNvPr>
          <p:cNvSpPr>
            <a:spLocks noGrp="1"/>
          </p:cNvSpPr>
          <p:nvPr>
            <p:ph idx="1"/>
          </p:nvPr>
        </p:nvSpPr>
        <p:spPr>
          <a:xfrm>
            <a:off x="1141412" y="1606731"/>
            <a:ext cx="9905999" cy="4184470"/>
          </a:xfrm>
        </p:spPr>
        <p:txBody>
          <a:bodyPr>
            <a:normAutofit fontScale="92500" lnSpcReduction="10000"/>
          </a:bodyPr>
          <a:lstStyle/>
          <a:p>
            <a:pPr marL="0" indent="0">
              <a:buNone/>
            </a:pPr>
            <a:r>
              <a:rPr lang="en-US" b="1" i="1" dirty="0"/>
              <a:t>In this paper, we present a means of gathering disparate information from multiple, publicly available information sources in a reproducible format for subsequent organization into a relational database schema. The information being gathered (into a database schema) is centered around equity market output (i.e., stock pricing). The authors observe that the equity markets are influenced by a myriad of factors, and it is only once proper empirical analysis is performed on these factors that we can better understand the equity market response (to external stimuli). It is therefore endeavored by the authors to make the information available (within a database structure) so such subsequent analyses may be performed. The authors began the analysis by first considering which publicly available information to gather; then gathering the information; and finally structuring it in a relational database schema.  The results and conclusion in this paper show…TBD.</a:t>
            </a:r>
            <a:endParaRPr lang="en-US" dirty="0"/>
          </a:p>
          <a:p>
            <a:pPr marL="0" indent="0">
              <a:buNone/>
            </a:pPr>
            <a:endParaRPr lang="en-US" dirty="0"/>
          </a:p>
        </p:txBody>
      </p:sp>
    </p:spTree>
    <p:extLst>
      <p:ext uri="{BB962C8B-B14F-4D97-AF65-F5344CB8AC3E}">
        <p14:creationId xmlns:p14="http://schemas.microsoft.com/office/powerpoint/2010/main" val="28065234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B24D0-AB63-5D46-9B8A-DB01D8E947F1}"/>
              </a:ext>
            </a:extLst>
          </p:cNvPr>
          <p:cNvSpPr>
            <a:spLocks noGrp="1"/>
          </p:cNvSpPr>
          <p:nvPr>
            <p:ph type="title"/>
          </p:nvPr>
        </p:nvSpPr>
        <p:spPr>
          <a:xfrm>
            <a:off x="1141413" y="618518"/>
            <a:ext cx="9905998" cy="1275596"/>
          </a:xfrm>
        </p:spPr>
        <p:txBody>
          <a:bodyPr>
            <a:normAutofit/>
          </a:bodyPr>
          <a:lstStyle/>
          <a:p>
            <a:r>
              <a:rPr lang="en-US" dirty="0"/>
              <a:t>Introduction</a:t>
            </a:r>
          </a:p>
        </p:txBody>
      </p:sp>
      <p:sp>
        <p:nvSpPr>
          <p:cNvPr id="3" name="Content Placeholder 2">
            <a:extLst>
              <a:ext uri="{FF2B5EF4-FFF2-40B4-BE49-F238E27FC236}">
                <a16:creationId xmlns:a16="http://schemas.microsoft.com/office/drawing/2014/main" id="{56E1BCEA-2083-DE44-A972-4CBC8DE4B50A}"/>
              </a:ext>
            </a:extLst>
          </p:cNvPr>
          <p:cNvSpPr>
            <a:spLocks noGrp="1"/>
          </p:cNvSpPr>
          <p:nvPr>
            <p:ph idx="1"/>
          </p:nvPr>
        </p:nvSpPr>
        <p:spPr>
          <a:xfrm>
            <a:off x="1141412" y="1894114"/>
            <a:ext cx="9905999" cy="3897087"/>
          </a:xfrm>
        </p:spPr>
        <p:txBody>
          <a:bodyPr>
            <a:normAutofit/>
          </a:bodyPr>
          <a:lstStyle/>
          <a:p>
            <a:r>
              <a:rPr lang="en-US" dirty="0"/>
              <a:t>Purpose:</a:t>
            </a:r>
          </a:p>
          <a:p>
            <a:pPr lvl="1"/>
            <a:r>
              <a:rPr lang="en-US" dirty="0"/>
              <a:t>Explore possible external stimuli that, can be used for better understanding of the equity market with future analysis and new predictive models. </a:t>
            </a:r>
          </a:p>
          <a:p>
            <a:pPr lvl="1"/>
            <a:r>
              <a:rPr lang="en-US" dirty="0"/>
              <a:t>Gather disparate information from multiple, publicly available sources in a reproducible format for subsequent organization into a relational database schema.</a:t>
            </a:r>
          </a:p>
          <a:p>
            <a:r>
              <a:rPr lang="en-US" dirty="0"/>
              <a:t>Goal:</a:t>
            </a:r>
          </a:p>
          <a:p>
            <a:pPr lvl="1"/>
            <a:r>
              <a:rPr lang="en-US" dirty="0"/>
              <a:t>Design a new approach to equity market analysis utilizing the relational model database design with MySQL-Workbench</a:t>
            </a:r>
          </a:p>
        </p:txBody>
      </p:sp>
    </p:spTree>
    <p:extLst>
      <p:ext uri="{BB962C8B-B14F-4D97-AF65-F5344CB8AC3E}">
        <p14:creationId xmlns:p14="http://schemas.microsoft.com/office/powerpoint/2010/main" val="687239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F9FB0-C599-1642-91A3-02CCAE83F5F7}"/>
              </a:ext>
            </a:extLst>
          </p:cNvPr>
          <p:cNvSpPr>
            <a:spLocks noGrp="1"/>
          </p:cNvSpPr>
          <p:nvPr>
            <p:ph type="title"/>
          </p:nvPr>
        </p:nvSpPr>
        <p:spPr>
          <a:xfrm>
            <a:off x="1141411" y="619127"/>
            <a:ext cx="9906000" cy="823912"/>
          </a:xfrm>
        </p:spPr>
        <p:txBody>
          <a:bodyPr/>
          <a:lstStyle/>
          <a:p>
            <a:r>
              <a:rPr lang="en-US" dirty="0"/>
              <a:t>tutorial</a:t>
            </a:r>
          </a:p>
        </p:txBody>
      </p:sp>
      <p:sp>
        <p:nvSpPr>
          <p:cNvPr id="3" name="Text Placeholder 2">
            <a:extLst>
              <a:ext uri="{FF2B5EF4-FFF2-40B4-BE49-F238E27FC236}">
                <a16:creationId xmlns:a16="http://schemas.microsoft.com/office/drawing/2014/main" id="{5D39D23C-DB58-0A42-BE02-4B028D72FA26}"/>
              </a:ext>
            </a:extLst>
          </p:cNvPr>
          <p:cNvSpPr>
            <a:spLocks noGrp="1"/>
          </p:cNvSpPr>
          <p:nvPr>
            <p:ph type="body" idx="1"/>
          </p:nvPr>
        </p:nvSpPr>
        <p:spPr/>
        <p:txBody>
          <a:bodyPr/>
          <a:lstStyle/>
          <a:p>
            <a:r>
              <a:rPr lang="en-US" dirty="0"/>
              <a:t>Societal stimuli</a:t>
            </a:r>
          </a:p>
        </p:txBody>
      </p:sp>
      <p:sp>
        <p:nvSpPr>
          <p:cNvPr id="4" name="Content Placeholder 3">
            <a:extLst>
              <a:ext uri="{FF2B5EF4-FFF2-40B4-BE49-F238E27FC236}">
                <a16:creationId xmlns:a16="http://schemas.microsoft.com/office/drawing/2014/main" id="{0BC057B6-A826-614C-AFC6-658D898E2EAC}"/>
              </a:ext>
            </a:extLst>
          </p:cNvPr>
          <p:cNvSpPr>
            <a:spLocks noGrp="1"/>
          </p:cNvSpPr>
          <p:nvPr>
            <p:ph sz="half" idx="2"/>
          </p:nvPr>
        </p:nvSpPr>
        <p:spPr>
          <a:xfrm>
            <a:off x="1141410" y="3073397"/>
            <a:ext cx="4878391" cy="3165477"/>
          </a:xfrm>
        </p:spPr>
        <p:txBody>
          <a:bodyPr>
            <a:normAutofit/>
          </a:bodyPr>
          <a:lstStyle/>
          <a:p>
            <a:r>
              <a:rPr lang="en-US" dirty="0"/>
              <a:t>Political Climates</a:t>
            </a:r>
          </a:p>
          <a:p>
            <a:pPr lvl="1"/>
            <a:r>
              <a:rPr lang="en-US" dirty="0"/>
              <a:t>Republican Party</a:t>
            </a:r>
          </a:p>
          <a:p>
            <a:pPr lvl="1"/>
            <a:r>
              <a:rPr lang="en-US" dirty="0"/>
              <a:t>Democratic Party</a:t>
            </a:r>
          </a:p>
          <a:p>
            <a:r>
              <a:rPr lang="en-US" dirty="0"/>
              <a:t>National Events</a:t>
            </a:r>
          </a:p>
          <a:p>
            <a:pPr lvl="1"/>
            <a:r>
              <a:rPr lang="en-US" dirty="0"/>
              <a:t>Tragedies</a:t>
            </a:r>
          </a:p>
          <a:p>
            <a:pPr lvl="1"/>
            <a:r>
              <a:rPr lang="en-US" dirty="0"/>
              <a:t>Technological Advances</a:t>
            </a:r>
          </a:p>
        </p:txBody>
      </p:sp>
      <p:sp>
        <p:nvSpPr>
          <p:cNvPr id="5" name="Text Placeholder 4">
            <a:extLst>
              <a:ext uri="{FF2B5EF4-FFF2-40B4-BE49-F238E27FC236}">
                <a16:creationId xmlns:a16="http://schemas.microsoft.com/office/drawing/2014/main" id="{AAA332B9-AAE0-0848-B698-7C01173F637C}"/>
              </a:ext>
            </a:extLst>
          </p:cNvPr>
          <p:cNvSpPr>
            <a:spLocks noGrp="1"/>
          </p:cNvSpPr>
          <p:nvPr>
            <p:ph type="body" sz="quarter" idx="3"/>
          </p:nvPr>
        </p:nvSpPr>
        <p:spPr>
          <a:xfrm>
            <a:off x="4942629" y="2249485"/>
            <a:ext cx="4646602" cy="823912"/>
          </a:xfrm>
        </p:spPr>
        <p:txBody>
          <a:bodyPr/>
          <a:lstStyle/>
          <a:p>
            <a:r>
              <a:rPr lang="en-US" dirty="0"/>
              <a:t>Natural stimuli</a:t>
            </a:r>
          </a:p>
        </p:txBody>
      </p:sp>
      <p:sp>
        <p:nvSpPr>
          <p:cNvPr id="6" name="Content Placeholder 5">
            <a:extLst>
              <a:ext uri="{FF2B5EF4-FFF2-40B4-BE49-F238E27FC236}">
                <a16:creationId xmlns:a16="http://schemas.microsoft.com/office/drawing/2014/main" id="{354EE90D-5CBD-E646-B084-2FE34B777F0A}"/>
              </a:ext>
            </a:extLst>
          </p:cNvPr>
          <p:cNvSpPr>
            <a:spLocks noGrp="1"/>
          </p:cNvSpPr>
          <p:nvPr>
            <p:ph sz="quarter" idx="4"/>
          </p:nvPr>
        </p:nvSpPr>
        <p:spPr>
          <a:xfrm>
            <a:off x="4748349" y="3073397"/>
            <a:ext cx="4875210" cy="3165477"/>
          </a:xfrm>
        </p:spPr>
        <p:txBody>
          <a:bodyPr>
            <a:normAutofit/>
          </a:bodyPr>
          <a:lstStyle/>
          <a:p>
            <a:r>
              <a:rPr lang="en-US" dirty="0"/>
              <a:t>Disasters</a:t>
            </a:r>
          </a:p>
          <a:p>
            <a:pPr lvl="1"/>
            <a:r>
              <a:rPr lang="en-US" dirty="0"/>
              <a:t>Hurricanes</a:t>
            </a:r>
          </a:p>
          <a:p>
            <a:pPr lvl="1"/>
            <a:r>
              <a:rPr lang="en-US" dirty="0"/>
              <a:t>Floods</a:t>
            </a:r>
          </a:p>
          <a:p>
            <a:pPr lvl="1"/>
            <a:r>
              <a:rPr lang="en-US" dirty="0"/>
              <a:t>Fires</a:t>
            </a:r>
          </a:p>
          <a:p>
            <a:pPr lvl="1"/>
            <a:r>
              <a:rPr lang="en-US" dirty="0"/>
              <a:t>FEMA</a:t>
            </a:r>
          </a:p>
          <a:p>
            <a:pPr lvl="1"/>
            <a:r>
              <a:rPr lang="en-US" dirty="0"/>
              <a:t>Subsidies</a:t>
            </a:r>
          </a:p>
        </p:txBody>
      </p:sp>
      <p:sp>
        <p:nvSpPr>
          <p:cNvPr id="7" name="TextBox 6">
            <a:extLst>
              <a:ext uri="{FF2B5EF4-FFF2-40B4-BE49-F238E27FC236}">
                <a16:creationId xmlns:a16="http://schemas.microsoft.com/office/drawing/2014/main" id="{9BB485AF-9364-FB4F-9DB1-01408D162ECE}"/>
              </a:ext>
            </a:extLst>
          </p:cNvPr>
          <p:cNvSpPr txBox="1"/>
          <p:nvPr/>
        </p:nvSpPr>
        <p:spPr>
          <a:xfrm>
            <a:off x="1141410" y="1286938"/>
            <a:ext cx="10197149" cy="1200329"/>
          </a:xfrm>
          <a:prstGeom prst="rect">
            <a:avLst/>
          </a:prstGeom>
          <a:noFill/>
        </p:spPr>
        <p:txBody>
          <a:bodyPr wrap="square" rtlCol="0">
            <a:spAutoFit/>
          </a:bodyPr>
          <a:lstStyle/>
          <a:p>
            <a:r>
              <a:rPr lang="en-US" sz="2400" dirty="0"/>
              <a:t>Step 1. Define the entities that will act as external stimuli for the equity market analysis, and create each entity as a table with their specific relationship roles in MySQL-Workbench.  </a:t>
            </a:r>
          </a:p>
        </p:txBody>
      </p:sp>
      <p:sp>
        <p:nvSpPr>
          <p:cNvPr id="8" name="Text Placeholder 4">
            <a:extLst>
              <a:ext uri="{FF2B5EF4-FFF2-40B4-BE49-F238E27FC236}">
                <a16:creationId xmlns:a16="http://schemas.microsoft.com/office/drawing/2014/main" id="{0FC9A64F-C499-5C49-B8C0-188052575B29}"/>
              </a:ext>
            </a:extLst>
          </p:cNvPr>
          <p:cNvSpPr txBox="1">
            <a:spLocks/>
          </p:cNvSpPr>
          <p:nvPr/>
        </p:nvSpPr>
        <p:spPr>
          <a:xfrm>
            <a:off x="8405872" y="2245132"/>
            <a:ext cx="4646602" cy="82391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SzPct val="125000"/>
              <a:buFont typeface="Arial" panose="020B0604020202020204" pitchFamily="34" charset="0"/>
              <a:buNone/>
              <a:defRPr sz="2400" b="0" kern="1200" cap="all" baseline="0">
                <a:solidFill>
                  <a:schemeClr val="tx1"/>
                </a:solidFill>
                <a:latin typeface="+mn-lt"/>
                <a:ea typeface="+mn-ea"/>
                <a:cs typeface="+mn-cs"/>
              </a:defRPr>
            </a:lvl1pPr>
            <a:lvl2pPr marL="457200" indent="0" algn="l" defTabSz="914400" rtl="0" eaLnBrk="1" latinLnBrk="0" hangingPunct="1">
              <a:lnSpc>
                <a:spcPct val="120000"/>
              </a:lnSpc>
              <a:spcBef>
                <a:spcPts val="500"/>
              </a:spcBef>
              <a:buSzPct val="125000"/>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120000"/>
              </a:lnSpc>
              <a:spcBef>
                <a:spcPts val="500"/>
              </a:spcBef>
              <a:buSzPct val="125000"/>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9pPr>
          </a:lstStyle>
          <a:p>
            <a:r>
              <a:rPr lang="en-US" dirty="0"/>
              <a:t>Equity market data</a:t>
            </a:r>
          </a:p>
        </p:txBody>
      </p:sp>
      <p:sp>
        <p:nvSpPr>
          <p:cNvPr id="9" name="Content Placeholder 5">
            <a:extLst>
              <a:ext uri="{FF2B5EF4-FFF2-40B4-BE49-F238E27FC236}">
                <a16:creationId xmlns:a16="http://schemas.microsoft.com/office/drawing/2014/main" id="{BCA3FAD6-3CB1-AC4C-A33F-FACB966042E0}"/>
              </a:ext>
            </a:extLst>
          </p:cNvPr>
          <p:cNvSpPr txBox="1">
            <a:spLocks/>
          </p:cNvSpPr>
          <p:nvPr/>
        </p:nvSpPr>
        <p:spPr>
          <a:xfrm>
            <a:off x="7932427" y="3077750"/>
            <a:ext cx="4875210" cy="3165477"/>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dirty="0"/>
              <a:t>Options Selected</a:t>
            </a:r>
          </a:p>
          <a:p>
            <a:pPr lvl="1"/>
            <a:r>
              <a:rPr lang="en-US" dirty="0"/>
              <a:t>American Outdoor</a:t>
            </a:r>
          </a:p>
          <a:p>
            <a:pPr lvl="1"/>
            <a:r>
              <a:rPr lang="en-US" dirty="0"/>
              <a:t>General Electric</a:t>
            </a:r>
          </a:p>
          <a:p>
            <a:pPr lvl="1"/>
            <a:r>
              <a:rPr lang="en-US" dirty="0"/>
              <a:t>Home Depot</a:t>
            </a:r>
          </a:p>
          <a:p>
            <a:pPr lvl="1"/>
            <a:r>
              <a:rPr lang="en-US" dirty="0"/>
              <a:t>Kroger</a:t>
            </a:r>
          </a:p>
          <a:p>
            <a:pPr lvl="1"/>
            <a:r>
              <a:rPr lang="en-US" dirty="0"/>
              <a:t>Microsoft</a:t>
            </a:r>
          </a:p>
          <a:p>
            <a:pPr lvl="1"/>
            <a:r>
              <a:rPr lang="en-US" dirty="0"/>
              <a:t>Ruger</a:t>
            </a:r>
          </a:p>
          <a:p>
            <a:pPr lvl="1"/>
            <a:r>
              <a:rPr lang="en-US" dirty="0"/>
              <a:t>Walmart</a:t>
            </a:r>
          </a:p>
          <a:p>
            <a:pPr lvl="1"/>
            <a:endParaRPr lang="en-US" dirty="0"/>
          </a:p>
        </p:txBody>
      </p:sp>
    </p:spTree>
    <p:extLst>
      <p:ext uri="{BB962C8B-B14F-4D97-AF65-F5344CB8AC3E}">
        <p14:creationId xmlns:p14="http://schemas.microsoft.com/office/powerpoint/2010/main" val="34818964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F9FB0-C599-1642-91A3-02CCAE83F5F7}"/>
              </a:ext>
            </a:extLst>
          </p:cNvPr>
          <p:cNvSpPr>
            <a:spLocks noGrp="1"/>
          </p:cNvSpPr>
          <p:nvPr>
            <p:ph type="title"/>
          </p:nvPr>
        </p:nvSpPr>
        <p:spPr/>
        <p:txBody>
          <a:bodyPr/>
          <a:lstStyle/>
          <a:p>
            <a:r>
              <a:rPr lang="en-US" dirty="0"/>
              <a:t>tutorial</a:t>
            </a:r>
          </a:p>
        </p:txBody>
      </p:sp>
      <p:sp>
        <p:nvSpPr>
          <p:cNvPr id="16" name="Content Placeholder 15">
            <a:extLst>
              <a:ext uri="{FF2B5EF4-FFF2-40B4-BE49-F238E27FC236}">
                <a16:creationId xmlns:a16="http://schemas.microsoft.com/office/drawing/2014/main" id="{7A0356F7-F0D1-0045-8684-719605ACA64F}"/>
              </a:ext>
            </a:extLst>
          </p:cNvPr>
          <p:cNvSpPr>
            <a:spLocks noGrp="1"/>
          </p:cNvSpPr>
          <p:nvPr>
            <p:ph idx="1"/>
          </p:nvPr>
        </p:nvSpPr>
        <p:spPr>
          <a:xfrm>
            <a:off x="1141412" y="2512585"/>
            <a:ext cx="9905999" cy="3278615"/>
          </a:xfrm>
        </p:spPr>
        <p:txBody>
          <a:bodyPr/>
          <a:lstStyle/>
          <a:p>
            <a:endParaRPr lang="en-US" dirty="0"/>
          </a:p>
        </p:txBody>
      </p:sp>
      <p:sp>
        <p:nvSpPr>
          <p:cNvPr id="7" name="TextBox 6">
            <a:extLst>
              <a:ext uri="{FF2B5EF4-FFF2-40B4-BE49-F238E27FC236}">
                <a16:creationId xmlns:a16="http://schemas.microsoft.com/office/drawing/2014/main" id="{9BB485AF-9364-FB4F-9DB1-01408D162ECE}"/>
              </a:ext>
            </a:extLst>
          </p:cNvPr>
          <p:cNvSpPr txBox="1"/>
          <p:nvPr/>
        </p:nvSpPr>
        <p:spPr>
          <a:xfrm>
            <a:off x="1141411" y="1681589"/>
            <a:ext cx="9906000" cy="830997"/>
          </a:xfrm>
          <a:prstGeom prst="rect">
            <a:avLst/>
          </a:prstGeom>
          <a:noFill/>
        </p:spPr>
        <p:txBody>
          <a:bodyPr wrap="square" rtlCol="0">
            <a:spAutoFit/>
          </a:bodyPr>
          <a:lstStyle/>
          <a:p>
            <a:r>
              <a:rPr lang="en-US" sz="2400" dirty="0"/>
              <a:t>Step 2. Create the E-R Model for the equity market analysis with the entities chosen in step 1.</a:t>
            </a:r>
          </a:p>
        </p:txBody>
      </p:sp>
    </p:spTree>
    <p:extLst>
      <p:ext uri="{BB962C8B-B14F-4D97-AF65-F5344CB8AC3E}">
        <p14:creationId xmlns:p14="http://schemas.microsoft.com/office/powerpoint/2010/main" val="3878384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F9FB0-C599-1642-91A3-02CCAE83F5F7}"/>
              </a:ext>
            </a:extLst>
          </p:cNvPr>
          <p:cNvSpPr>
            <a:spLocks noGrp="1"/>
          </p:cNvSpPr>
          <p:nvPr>
            <p:ph type="title"/>
          </p:nvPr>
        </p:nvSpPr>
        <p:spPr/>
        <p:txBody>
          <a:bodyPr/>
          <a:lstStyle/>
          <a:p>
            <a:r>
              <a:rPr lang="en-US" dirty="0"/>
              <a:t>tutorial</a:t>
            </a:r>
          </a:p>
        </p:txBody>
      </p:sp>
      <p:sp>
        <p:nvSpPr>
          <p:cNvPr id="16" name="Content Placeholder 15">
            <a:extLst>
              <a:ext uri="{FF2B5EF4-FFF2-40B4-BE49-F238E27FC236}">
                <a16:creationId xmlns:a16="http://schemas.microsoft.com/office/drawing/2014/main" id="{7A0356F7-F0D1-0045-8684-719605ACA64F}"/>
              </a:ext>
            </a:extLst>
          </p:cNvPr>
          <p:cNvSpPr>
            <a:spLocks noGrp="1"/>
          </p:cNvSpPr>
          <p:nvPr>
            <p:ph idx="1"/>
          </p:nvPr>
        </p:nvSpPr>
        <p:spPr>
          <a:xfrm>
            <a:off x="1141412" y="2711149"/>
            <a:ext cx="9905999" cy="3080052"/>
          </a:xfrm>
        </p:spPr>
        <p:txBody>
          <a:bodyPr>
            <a:normAutofit lnSpcReduction="10000"/>
          </a:bodyPr>
          <a:lstStyle/>
          <a:p>
            <a:r>
              <a:rPr lang="en-US" dirty="0"/>
              <a:t>Python3.x Libraries and Packages used:</a:t>
            </a:r>
          </a:p>
          <a:p>
            <a:pPr lvl="1"/>
            <a:r>
              <a:rPr lang="en-US" dirty="0"/>
              <a:t>Pandas</a:t>
            </a:r>
          </a:p>
          <a:p>
            <a:pPr lvl="1"/>
            <a:r>
              <a:rPr lang="en-US" dirty="0"/>
              <a:t>Requests</a:t>
            </a:r>
          </a:p>
          <a:p>
            <a:pPr lvl="1"/>
            <a:r>
              <a:rPr lang="en-US" dirty="0" err="1"/>
              <a:t>BeautifulSoup</a:t>
            </a:r>
            <a:endParaRPr lang="en-US" dirty="0"/>
          </a:p>
          <a:p>
            <a:pPr lvl="1"/>
            <a:r>
              <a:rPr lang="en-US" dirty="0" err="1"/>
              <a:t>SQLAlchemy</a:t>
            </a:r>
            <a:endParaRPr lang="en-US" dirty="0"/>
          </a:p>
          <a:p>
            <a:pPr lvl="2"/>
            <a:r>
              <a:rPr lang="en-US" dirty="0" err="1"/>
              <a:t>Create_Engine</a:t>
            </a:r>
            <a:endParaRPr lang="en-US" dirty="0"/>
          </a:p>
          <a:p>
            <a:r>
              <a:rPr lang="en-US" dirty="0"/>
              <a:t>Create tables for the data gathered with column one being date-time format.</a:t>
            </a:r>
          </a:p>
        </p:txBody>
      </p:sp>
      <p:sp>
        <p:nvSpPr>
          <p:cNvPr id="7" name="TextBox 6">
            <a:extLst>
              <a:ext uri="{FF2B5EF4-FFF2-40B4-BE49-F238E27FC236}">
                <a16:creationId xmlns:a16="http://schemas.microsoft.com/office/drawing/2014/main" id="{9BB485AF-9364-FB4F-9DB1-01408D162ECE}"/>
              </a:ext>
            </a:extLst>
          </p:cNvPr>
          <p:cNvSpPr txBox="1"/>
          <p:nvPr/>
        </p:nvSpPr>
        <p:spPr>
          <a:xfrm>
            <a:off x="1141411" y="1681589"/>
            <a:ext cx="9906000" cy="830997"/>
          </a:xfrm>
          <a:prstGeom prst="rect">
            <a:avLst/>
          </a:prstGeom>
          <a:noFill/>
        </p:spPr>
        <p:txBody>
          <a:bodyPr wrap="square" rtlCol="0">
            <a:spAutoFit/>
          </a:bodyPr>
          <a:lstStyle/>
          <a:p>
            <a:r>
              <a:rPr lang="en-US" sz="2400" dirty="0"/>
              <a:t>Step 3. Gather the data for the equity market analysis using Python3.x via </a:t>
            </a:r>
            <a:r>
              <a:rPr lang="en-US" sz="2400" dirty="0" err="1"/>
              <a:t>Jupyter</a:t>
            </a:r>
            <a:r>
              <a:rPr lang="en-US" sz="2400" dirty="0"/>
              <a:t> Notebook</a:t>
            </a:r>
          </a:p>
        </p:txBody>
      </p:sp>
    </p:spTree>
    <p:extLst>
      <p:ext uri="{BB962C8B-B14F-4D97-AF65-F5344CB8AC3E}">
        <p14:creationId xmlns:p14="http://schemas.microsoft.com/office/powerpoint/2010/main" val="29789912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F9FB0-C599-1642-91A3-02CCAE83F5F7}"/>
              </a:ext>
            </a:extLst>
          </p:cNvPr>
          <p:cNvSpPr>
            <a:spLocks noGrp="1"/>
          </p:cNvSpPr>
          <p:nvPr>
            <p:ph type="title"/>
          </p:nvPr>
        </p:nvSpPr>
        <p:spPr/>
        <p:txBody>
          <a:bodyPr/>
          <a:lstStyle/>
          <a:p>
            <a:r>
              <a:rPr lang="en-US" dirty="0"/>
              <a:t>tutorial</a:t>
            </a:r>
          </a:p>
        </p:txBody>
      </p:sp>
      <p:sp>
        <p:nvSpPr>
          <p:cNvPr id="16" name="Content Placeholder 15">
            <a:extLst>
              <a:ext uri="{FF2B5EF4-FFF2-40B4-BE49-F238E27FC236}">
                <a16:creationId xmlns:a16="http://schemas.microsoft.com/office/drawing/2014/main" id="{7A0356F7-F0D1-0045-8684-719605ACA64F}"/>
              </a:ext>
            </a:extLst>
          </p:cNvPr>
          <p:cNvSpPr>
            <a:spLocks noGrp="1"/>
          </p:cNvSpPr>
          <p:nvPr>
            <p:ph idx="1"/>
          </p:nvPr>
        </p:nvSpPr>
        <p:spPr>
          <a:xfrm>
            <a:off x="1141412" y="2808513"/>
            <a:ext cx="9905999" cy="2982687"/>
          </a:xfrm>
        </p:spPr>
        <p:txBody>
          <a:bodyPr/>
          <a:lstStyle/>
          <a:p>
            <a:r>
              <a:rPr lang="en-US" dirty="0"/>
              <a:t>Import the created tables into the MySQL database created in step 1.</a:t>
            </a:r>
          </a:p>
          <a:p>
            <a:r>
              <a:rPr lang="en-US" dirty="0"/>
              <a:t>Check that the tables imported into MySQL correctly.</a:t>
            </a:r>
          </a:p>
          <a:p>
            <a:r>
              <a:rPr lang="en-US" dirty="0"/>
              <a:t>Export the database to Spotfire for data visualization.</a:t>
            </a:r>
          </a:p>
        </p:txBody>
      </p:sp>
      <p:sp>
        <p:nvSpPr>
          <p:cNvPr id="7" name="TextBox 6">
            <a:extLst>
              <a:ext uri="{FF2B5EF4-FFF2-40B4-BE49-F238E27FC236}">
                <a16:creationId xmlns:a16="http://schemas.microsoft.com/office/drawing/2014/main" id="{9BB485AF-9364-FB4F-9DB1-01408D162ECE}"/>
              </a:ext>
            </a:extLst>
          </p:cNvPr>
          <p:cNvSpPr txBox="1"/>
          <p:nvPr/>
        </p:nvSpPr>
        <p:spPr>
          <a:xfrm>
            <a:off x="1141410" y="1880152"/>
            <a:ext cx="9906000" cy="830997"/>
          </a:xfrm>
          <a:prstGeom prst="rect">
            <a:avLst/>
          </a:prstGeom>
          <a:noFill/>
        </p:spPr>
        <p:txBody>
          <a:bodyPr wrap="square" rtlCol="0">
            <a:spAutoFit/>
          </a:bodyPr>
          <a:lstStyle/>
          <a:p>
            <a:r>
              <a:rPr lang="en-US" sz="2400" dirty="0"/>
              <a:t>Step 4. Gather the data for the equity market analysis using Python3.x via </a:t>
            </a:r>
            <a:r>
              <a:rPr lang="en-US" sz="2400" dirty="0" err="1"/>
              <a:t>Jupyter</a:t>
            </a:r>
            <a:r>
              <a:rPr lang="en-US" sz="2400" dirty="0"/>
              <a:t> Notebook</a:t>
            </a:r>
          </a:p>
        </p:txBody>
      </p:sp>
    </p:spTree>
    <p:extLst>
      <p:ext uri="{BB962C8B-B14F-4D97-AF65-F5344CB8AC3E}">
        <p14:creationId xmlns:p14="http://schemas.microsoft.com/office/powerpoint/2010/main" val="1269595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F9FB0-C599-1642-91A3-02CCAE83F5F7}"/>
              </a:ext>
            </a:extLst>
          </p:cNvPr>
          <p:cNvSpPr>
            <a:spLocks noGrp="1"/>
          </p:cNvSpPr>
          <p:nvPr>
            <p:ph type="title"/>
          </p:nvPr>
        </p:nvSpPr>
        <p:spPr/>
        <p:txBody>
          <a:bodyPr/>
          <a:lstStyle/>
          <a:p>
            <a:r>
              <a:rPr lang="en-US" dirty="0"/>
              <a:t>tutorial</a:t>
            </a:r>
          </a:p>
        </p:txBody>
      </p:sp>
      <p:sp>
        <p:nvSpPr>
          <p:cNvPr id="16" name="Content Placeholder 15">
            <a:extLst>
              <a:ext uri="{FF2B5EF4-FFF2-40B4-BE49-F238E27FC236}">
                <a16:creationId xmlns:a16="http://schemas.microsoft.com/office/drawing/2014/main" id="{7A0356F7-F0D1-0045-8684-719605ACA64F}"/>
              </a:ext>
            </a:extLst>
          </p:cNvPr>
          <p:cNvSpPr>
            <a:spLocks noGrp="1"/>
          </p:cNvSpPr>
          <p:nvPr>
            <p:ph idx="1"/>
          </p:nvPr>
        </p:nvSpPr>
        <p:spPr/>
        <p:txBody>
          <a:bodyPr/>
          <a:lstStyle/>
          <a:p>
            <a:r>
              <a:rPr lang="en-US" dirty="0"/>
              <a:t>Open the exported database from MySQL in step 4.</a:t>
            </a:r>
          </a:p>
          <a:p>
            <a:r>
              <a:rPr lang="en-US" dirty="0"/>
              <a:t>Plot the data as a time-series.</a:t>
            </a:r>
          </a:p>
          <a:p>
            <a:r>
              <a:rPr lang="en-US" dirty="0"/>
              <a:t>Explore the plotted external stimuli with respect to the equity market data.</a:t>
            </a:r>
          </a:p>
          <a:p>
            <a:r>
              <a:rPr lang="en-US" dirty="0"/>
              <a:t>Note any positive and negative trends that encompass the external stimuli.</a:t>
            </a:r>
          </a:p>
          <a:p>
            <a:r>
              <a:rPr lang="en-US" dirty="0"/>
              <a:t>These noted areas of interest should be explored in further detail as possible predictors for a new equity market model. </a:t>
            </a:r>
          </a:p>
        </p:txBody>
      </p:sp>
      <p:sp>
        <p:nvSpPr>
          <p:cNvPr id="7" name="TextBox 6">
            <a:extLst>
              <a:ext uri="{FF2B5EF4-FFF2-40B4-BE49-F238E27FC236}">
                <a16:creationId xmlns:a16="http://schemas.microsoft.com/office/drawing/2014/main" id="{9BB485AF-9364-FB4F-9DB1-01408D162ECE}"/>
              </a:ext>
            </a:extLst>
          </p:cNvPr>
          <p:cNvSpPr txBox="1"/>
          <p:nvPr/>
        </p:nvSpPr>
        <p:spPr>
          <a:xfrm>
            <a:off x="1141410" y="1880152"/>
            <a:ext cx="9906000" cy="369332"/>
          </a:xfrm>
          <a:prstGeom prst="rect">
            <a:avLst/>
          </a:prstGeom>
          <a:noFill/>
        </p:spPr>
        <p:txBody>
          <a:bodyPr wrap="square" rtlCol="0">
            <a:spAutoFit/>
          </a:bodyPr>
          <a:lstStyle/>
          <a:p>
            <a:r>
              <a:rPr lang="en-US" dirty="0"/>
              <a:t>Step 5. Visualize the data for the equity market analysis using Spotfire.</a:t>
            </a:r>
          </a:p>
        </p:txBody>
      </p:sp>
    </p:spTree>
    <p:extLst>
      <p:ext uri="{BB962C8B-B14F-4D97-AF65-F5344CB8AC3E}">
        <p14:creationId xmlns:p14="http://schemas.microsoft.com/office/powerpoint/2010/main" val="36699356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904C9-935F-B447-9CE6-A6D17AA1B2F8}"/>
              </a:ext>
            </a:extLst>
          </p:cNvPr>
          <p:cNvSpPr>
            <a:spLocks noGrp="1"/>
          </p:cNvSpPr>
          <p:nvPr>
            <p:ph type="title"/>
          </p:nvPr>
        </p:nvSpPr>
        <p:spPr>
          <a:xfrm>
            <a:off x="1146704" y="609603"/>
            <a:ext cx="7740121" cy="590548"/>
          </a:xfrm>
        </p:spPr>
        <p:txBody>
          <a:bodyPr/>
          <a:lstStyle/>
          <a:p>
            <a:r>
              <a:rPr lang="en-US" dirty="0"/>
              <a:t>Data sets: publicly available sources</a:t>
            </a:r>
          </a:p>
        </p:txBody>
      </p:sp>
      <p:sp>
        <p:nvSpPr>
          <p:cNvPr id="4" name="Text Placeholder 3">
            <a:extLst>
              <a:ext uri="{FF2B5EF4-FFF2-40B4-BE49-F238E27FC236}">
                <a16:creationId xmlns:a16="http://schemas.microsoft.com/office/drawing/2014/main" id="{4859B51A-EA34-1F40-8C0E-95869CD5DB53}"/>
              </a:ext>
            </a:extLst>
          </p:cNvPr>
          <p:cNvSpPr>
            <a:spLocks noGrp="1"/>
          </p:cNvSpPr>
          <p:nvPr>
            <p:ph type="body" sz="half" idx="2"/>
          </p:nvPr>
        </p:nvSpPr>
        <p:spPr>
          <a:xfrm>
            <a:off x="1146705" y="1717287"/>
            <a:ext cx="9926108" cy="4531111"/>
          </a:xfrm>
        </p:spPr>
        <p:txBody>
          <a:bodyPr>
            <a:normAutofit/>
          </a:bodyPr>
          <a:lstStyle/>
          <a:p>
            <a:r>
              <a:rPr lang="en-US" sz="2400" dirty="0"/>
              <a:t>In particular, the following websites were utilized to scrape data:</a:t>
            </a:r>
          </a:p>
          <a:p>
            <a:pPr marL="285750" indent="-285750">
              <a:buFont typeface="Arial" panose="020B0604020202020204" pitchFamily="34" charset="0"/>
              <a:buChar char="•"/>
            </a:pPr>
            <a:r>
              <a:rPr lang="en-US" sz="2400" dirty="0"/>
              <a:t>Political Climate Data</a:t>
            </a:r>
          </a:p>
          <a:p>
            <a:pPr marL="628650" lvl="1" indent="-171450">
              <a:buFont typeface="Arial" panose="020B0604020202020204" pitchFamily="34" charset="0"/>
              <a:buChar char="•"/>
            </a:pPr>
            <a:r>
              <a:rPr lang="en-US" sz="1200" u="sng" dirty="0">
                <a:hlinkClick r:id="rId2"/>
              </a:rPr>
              <a:t>https://en.wikipedia.org/wiki/List_of_Presidents_of_the_United_State</a:t>
            </a:r>
            <a:r>
              <a:rPr lang="en-US" sz="1200" dirty="0"/>
              <a:t>  </a:t>
            </a:r>
            <a:endParaRPr lang="en-US" sz="1000" dirty="0"/>
          </a:p>
          <a:p>
            <a:pPr marL="285750" indent="-285750">
              <a:buFont typeface="Arial" panose="020B0604020202020204" pitchFamily="34" charset="0"/>
              <a:buChar char="•"/>
            </a:pPr>
            <a:r>
              <a:rPr lang="en-US" sz="2400" dirty="0"/>
              <a:t>National Events Data</a:t>
            </a:r>
          </a:p>
          <a:p>
            <a:pPr marL="628650" lvl="1" indent="-171450">
              <a:buFont typeface="Arial" panose="020B0604020202020204" pitchFamily="34" charset="0"/>
              <a:buChar char="•"/>
            </a:pPr>
            <a:r>
              <a:rPr lang="en-US" sz="1200" u="sng" dirty="0">
                <a:hlinkClick r:id="rId3"/>
              </a:rPr>
              <a:t>https://en.wikipedia.org/wiki/Timeline_of_United_States_history</a:t>
            </a:r>
            <a:endParaRPr lang="en-US" sz="1000" u="sng" dirty="0"/>
          </a:p>
          <a:p>
            <a:pPr marL="285750" indent="-285750">
              <a:buFont typeface="Arial" panose="020B0604020202020204" pitchFamily="34" charset="0"/>
              <a:buChar char="•"/>
            </a:pPr>
            <a:r>
              <a:rPr lang="en-US" sz="2400" dirty="0"/>
              <a:t>Natural Disaster Data</a:t>
            </a:r>
          </a:p>
          <a:p>
            <a:pPr marL="628650" lvl="1" indent="-171450">
              <a:buFont typeface="Arial" panose="020B0604020202020204" pitchFamily="34" charset="0"/>
              <a:buChar char="•"/>
            </a:pPr>
            <a:r>
              <a:rPr lang="en-US" sz="1200" u="sng" dirty="0">
                <a:hlinkClick r:id="rId4"/>
              </a:rPr>
              <a:t>https://en.wikipedia.org/wiki/List_of_natural_disasters_in_the_United_States</a:t>
            </a:r>
            <a:endParaRPr lang="en-US" sz="1000" u="sng" dirty="0"/>
          </a:p>
          <a:p>
            <a:pPr marL="285750" lvl="0" indent="-285750">
              <a:buFont typeface="Arial" panose="020B0604020202020204" pitchFamily="34" charset="0"/>
              <a:buChar char="•"/>
            </a:pPr>
            <a:r>
              <a:rPr lang="en-US" sz="2400" dirty="0"/>
              <a:t>Equity Market Data</a:t>
            </a:r>
          </a:p>
          <a:p>
            <a:pPr marL="628650" lvl="1" indent="-171450">
              <a:buFont typeface="Arial" panose="020B0604020202020204" pitchFamily="34" charset="0"/>
              <a:buChar char="•"/>
            </a:pPr>
            <a:r>
              <a:rPr lang="en-US" sz="1200" dirty="0">
                <a:hlinkClick r:id="rId5"/>
              </a:rPr>
              <a:t>https://finance.yahoo.com </a:t>
            </a:r>
            <a:endParaRPr lang="en-US" sz="1200" dirty="0"/>
          </a:p>
        </p:txBody>
      </p:sp>
    </p:spTree>
    <p:extLst>
      <p:ext uri="{BB962C8B-B14F-4D97-AF65-F5344CB8AC3E}">
        <p14:creationId xmlns:p14="http://schemas.microsoft.com/office/powerpoint/2010/main" val="8102540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TotalTime>
  <Words>1015</Words>
  <Application>Microsoft Macintosh PowerPoint</Application>
  <PresentationFormat>Widescreen</PresentationFormat>
  <Paragraphs>127</Paragraphs>
  <Slides>19</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Tw Cen MT</vt:lpstr>
      <vt:lpstr>Circuit</vt:lpstr>
      <vt:lpstr>AGGREGATION OF MULTIPLE DATA SOURCES FOR INTEGRATED EQUITY MARKET ANALYSIS</vt:lpstr>
      <vt:lpstr>abstract</vt:lpstr>
      <vt:lpstr>Introduction</vt:lpstr>
      <vt:lpstr>tutorial</vt:lpstr>
      <vt:lpstr>tutorial</vt:lpstr>
      <vt:lpstr>tutorial</vt:lpstr>
      <vt:lpstr>tutorial</vt:lpstr>
      <vt:lpstr>tutorial</vt:lpstr>
      <vt:lpstr>Data sets: publicly available sources</vt:lpstr>
      <vt:lpstr>Data sets: Political climate data</vt:lpstr>
      <vt:lpstr>Data sets: National events data</vt:lpstr>
      <vt:lpstr>Data sets: Natural disasters Data</vt:lpstr>
      <vt:lpstr>Data sets: equity market Data</vt:lpstr>
      <vt:lpstr>Results: Relational Database design</vt:lpstr>
      <vt:lpstr>analysis:  a new equity market analysis approach </vt:lpstr>
      <vt:lpstr>PowerPoint Presentation</vt:lpstr>
      <vt:lpstr>ethics</vt:lpstr>
      <vt:lpstr>Ethics continued</vt:lpstr>
      <vt:lpstr>Conclusions and future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AGGREGATION OF MULTIPLE DATA SOURCES FOR INTEGRATED EQUITY MARKET ANALYSIS</dc:title>
  <dc:creator>Flaming, Peter</dc:creator>
  <cp:lastModifiedBy>Flaming, Peter</cp:lastModifiedBy>
  <cp:revision>4</cp:revision>
  <dcterms:created xsi:type="dcterms:W3CDTF">2018-11-25T00:28:00Z</dcterms:created>
  <dcterms:modified xsi:type="dcterms:W3CDTF">2018-11-25T00:52:03Z</dcterms:modified>
</cp:coreProperties>
</file>