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74" r:id="rId6"/>
    <p:sldId id="276" r:id="rId7"/>
    <p:sldId id="275" r:id="rId8"/>
    <p:sldId id="272" r:id="rId9"/>
    <p:sldId id="273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introduction" id="{7383410D-5CE3-439C-B94A-7800C6557693}">
          <p14:sldIdLst>
            <p14:sldId id="257"/>
          </p14:sldIdLst>
        </p14:section>
        <p14:section name="User Manual" id="{795DB0E5-63B2-4DB2-A5C6-D59867047390}">
          <p14:sldIdLst>
            <p14:sldId id="274"/>
            <p14:sldId id="276"/>
            <p14:sldId id="275"/>
          </p14:sldIdLst>
        </p14:section>
        <p14:section name="Template (to duplicate)" id="{59231242-22C9-48C9-9F3B-F269C288BA32}">
          <p14:sldIdLst>
            <p14:sldId id="272"/>
          </p14:sldIdLst>
        </p14:section>
        <p14:section name="Flow diagram sample" id="{82B361A9-B95C-4093-B660-8032B0A9EFD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E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29" autoAdjust="0"/>
  </p:normalViewPr>
  <p:slideViewPr>
    <p:cSldViewPr snapToGrid="0">
      <p:cViewPr varScale="1">
        <p:scale>
          <a:sx n="70" d="100"/>
          <a:sy n="70" d="100"/>
        </p:scale>
        <p:origin x="181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A59BE-6DE6-4B7B-9976-8CCA681B9C42}" type="datetimeFigureOut">
              <a:rPr lang="nl-BE" smtClean="0"/>
              <a:t>30/11/2023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9CE1-F35A-4F29-B6D3-A4E8D245816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781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u="sng" dirty="0">
                <a:effectLst/>
                <a:latin typeface="Segoe UI" panose="020B0502040204020203" pitchFamily="34" charset="0"/>
              </a:rPr>
              <a:t>Manual</a:t>
            </a:r>
          </a:p>
          <a:p>
            <a:r>
              <a:rPr lang="en-US" sz="1800" b="0" u="none" dirty="0">
                <a:effectLst/>
                <a:latin typeface="Segoe UI" panose="020B0502040204020203" pitchFamily="34" charset="0"/>
              </a:rPr>
              <a:t>Replace the list items</a:t>
            </a:r>
          </a:p>
          <a:p>
            <a:r>
              <a:rPr lang="en-US" sz="1800" b="0" u="none" dirty="0">
                <a:effectLst/>
                <a:latin typeface="Segoe UI" panose="020B0502040204020203" pitchFamily="34" charset="0"/>
              </a:rPr>
              <a:t>(and remove the green color)</a:t>
            </a:r>
          </a:p>
          <a:p>
            <a:pPr algn="l"/>
            <a:endParaRPr lang="en-US" sz="180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nl-BE" sz="2800" b="1" u="sng" dirty="0"/>
              <a:t>RISKS AND OPPORTUNITIES</a:t>
            </a:r>
            <a:endParaRPr lang="nl-BE" sz="2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Put risks in red text
prefix them with (-) like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(-) risk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</a:rPr>
              <a:t>Put opportunities in green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  <a:highlight>
                  <a:srgbClr val="00FF00"/>
                </a:highlight>
              </a:rPr>
              <a:t>Prefix with (+) like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  <a:highlight>
                  <a:srgbClr val="00FF00"/>
                </a:highlight>
              </a:rPr>
              <a:t>(+) Opportunity 1</a:t>
            </a:r>
            <a:endParaRPr lang="nl-BE" sz="1800" dirty="0">
              <a:solidFill>
                <a:srgbClr val="00B050"/>
              </a:solidFill>
              <a:highlight>
                <a:srgbClr val="00FF00"/>
              </a:highlight>
            </a:endParaRPr>
          </a:p>
          <a:p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A9CE1-F35A-4F29-B6D3-A4E8D245816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238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u="sng" dirty="0">
                <a:effectLst/>
                <a:latin typeface="Segoe UI" panose="020B0502040204020203" pitchFamily="34" charset="0"/>
              </a:rPr>
              <a:t>Manual</a:t>
            </a:r>
          </a:p>
          <a:p>
            <a:r>
              <a:rPr lang="en-US" sz="1800" b="0" u="none" dirty="0">
                <a:effectLst/>
                <a:latin typeface="Segoe UI" panose="020B0502040204020203" pitchFamily="34" charset="0"/>
              </a:rPr>
              <a:t>Replace the list items</a:t>
            </a:r>
          </a:p>
          <a:p>
            <a:r>
              <a:rPr lang="en-US" sz="1800" b="0" u="none" dirty="0">
                <a:effectLst/>
                <a:latin typeface="Segoe UI" panose="020B0502040204020203" pitchFamily="34" charset="0"/>
              </a:rPr>
              <a:t>(and remove the green color)</a:t>
            </a:r>
          </a:p>
          <a:p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A9CE1-F35A-4F29-B6D3-A4E8D245816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26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err="1"/>
              <a:t>Printed</a:t>
            </a:r>
            <a:r>
              <a:rPr lang="nl-BE" dirty="0"/>
              <a:t> - </a:t>
            </a:r>
            <a:fld id="{DEE1F808-0A66-4C85-9BFF-6DCAA00D77A3}" type="datetime1">
              <a:rPr lang="nl-BE" smtClean="0"/>
              <a:pPr/>
              <a:t>30/11/2023</a:t>
            </a:fld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CB1CE4F4-62F1-4039-A892-31562474236F}"/>
              </a:ext>
            </a:extLst>
          </p:cNvPr>
          <p:cNvSpPr txBox="1">
            <a:spLocks/>
          </p:cNvSpPr>
          <p:nvPr userDrawn="1"/>
        </p:nvSpPr>
        <p:spPr>
          <a:xfrm>
            <a:off x="2766349" y="6356350"/>
            <a:ext cx="3611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&lt;</a:t>
            </a:r>
            <a:r>
              <a:rPr lang="nl-BE" dirty="0" err="1"/>
              <a:t>Published</a:t>
            </a:r>
            <a:r>
              <a:rPr lang="nl-BE" dirty="0"/>
              <a:t> 2023-03-01 - v1.0 - CONFIDENTIAL&gt;</a:t>
            </a:r>
          </a:p>
        </p:txBody>
      </p:sp>
    </p:spTree>
    <p:extLst>
      <p:ext uri="{BB962C8B-B14F-4D97-AF65-F5344CB8AC3E}">
        <p14:creationId xmlns:p14="http://schemas.microsoft.com/office/powerpoint/2010/main" val="186047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799C-A2F5-44F4-85ED-4AEC24671F4A}" type="datetime1">
              <a:rPr lang="nl-BE" smtClean="0"/>
              <a:t>30/11/2023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2021-03-16 v1 - CONFIDENTIAL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13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8A52-C994-4C05-97B7-01E47515BDD1}" type="datetime1">
              <a:rPr lang="nl-BE" smtClean="0"/>
              <a:t>30/11/2023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53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1A83-6CFC-442A-9DDA-2F79671A039E}" type="datetime1">
              <a:rPr lang="nl-BE" smtClean="0"/>
              <a:t>30/11/2023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19/01/2016 v1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1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EA86-BAC4-47C5-A96C-CDCA869BCFD5}" type="datetime1">
              <a:rPr lang="nl-BE" smtClean="0"/>
              <a:t>30/11/2023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924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DF0C-A021-4BBD-89A2-408AE3A2F967}" type="datetime1">
              <a:rPr lang="nl-BE" smtClean="0"/>
              <a:t>30/11/2023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560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EA2E-7CF2-4075-9373-732ED6A8FCD3}" type="datetime1">
              <a:rPr lang="nl-BE" smtClean="0"/>
              <a:t>30/11/2023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19/01/2016 v1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93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15CB-BCDC-4B76-8F13-C172670ED1E3}" type="datetime1">
              <a:rPr lang="nl-BE" smtClean="0"/>
              <a:t>30/11/2023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241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512-CD74-4E9C-AD91-F05E3805EAD2}" type="datetime1">
              <a:rPr lang="nl-BE" smtClean="0"/>
              <a:t>30/11/2023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77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373-5D0E-45E2-959C-B07637A6AC9E}" type="datetime1">
              <a:rPr lang="nl-BE" smtClean="0"/>
              <a:t>30/11/2023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690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364-8B1D-4CCB-8CBE-1612806AC3A7}" type="datetime1">
              <a:rPr lang="nl-BE" smtClean="0"/>
              <a:t>30/11/2023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81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83D3-BD9A-459F-B101-3D51183EAF79}" type="datetime1">
              <a:rPr lang="nl-BE" smtClean="0"/>
              <a:t>30/11/2023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&lt;</a:t>
            </a:r>
            <a:r>
              <a:rPr lang="nl-BE" dirty="0" err="1"/>
              <a:t>Published</a:t>
            </a:r>
            <a:r>
              <a:rPr lang="nl-BE" dirty="0"/>
              <a:t> 2023-03-01 - v1.0 - CONFIDENTIAL&gt;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550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8641"/>
            <a:ext cx="9144000" cy="432047"/>
          </a:xfrm>
        </p:spPr>
        <p:txBody>
          <a:bodyPr>
            <a:normAutofit/>
          </a:bodyPr>
          <a:lstStyle/>
          <a:p>
            <a:r>
              <a:rPr lang="nl-BE" sz="2000" dirty="0"/>
              <a:t>TURTLE-diagram - General </a:t>
            </a:r>
            <a:r>
              <a:rPr lang="nl-BE" sz="2000" dirty="0" err="1"/>
              <a:t>introduction</a:t>
            </a:r>
            <a:endParaRPr lang="nl-BE" sz="2000" dirty="0"/>
          </a:p>
        </p:txBody>
      </p:sp>
      <p:sp>
        <p:nvSpPr>
          <p:cNvPr id="4" name="Ovaal 3"/>
          <p:cNvSpPr/>
          <p:nvPr/>
        </p:nvSpPr>
        <p:spPr>
          <a:xfrm>
            <a:off x="2849384" y="2489971"/>
            <a:ext cx="3384376" cy="1872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PROCES DESCRIPTION</a:t>
            </a:r>
          </a:p>
          <a:p>
            <a:pPr algn="ctr"/>
            <a:r>
              <a:rPr lang="nl-BE" dirty="0"/>
              <a:t>(</a:t>
            </a:r>
            <a:r>
              <a:rPr lang="nl-BE" dirty="0" err="1"/>
              <a:t>tasks</a:t>
            </a:r>
            <a:r>
              <a:rPr lang="nl-BE" dirty="0"/>
              <a:t>)</a:t>
            </a:r>
          </a:p>
        </p:txBody>
      </p:sp>
      <p:sp>
        <p:nvSpPr>
          <p:cNvPr id="5" name="Rechthoek 4"/>
          <p:cNvSpPr/>
          <p:nvPr/>
        </p:nvSpPr>
        <p:spPr>
          <a:xfrm>
            <a:off x="258621" y="1241473"/>
            <a:ext cx="2322385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Sources</a:t>
            </a:r>
          </a:p>
          <a:p>
            <a:pPr algn="ctr"/>
            <a:r>
              <a:rPr lang="nl-BE" dirty="0"/>
              <a:t>Input from </a:t>
            </a:r>
            <a:r>
              <a:rPr lang="nl-BE" dirty="0" err="1"/>
              <a:t>whom</a:t>
            </a:r>
            <a:r>
              <a:rPr lang="nl-BE" dirty="0"/>
              <a:t>?</a:t>
            </a:r>
          </a:p>
        </p:txBody>
      </p:sp>
      <p:sp>
        <p:nvSpPr>
          <p:cNvPr id="6" name="Rechthoek 5"/>
          <p:cNvSpPr/>
          <p:nvPr/>
        </p:nvSpPr>
        <p:spPr>
          <a:xfrm>
            <a:off x="6723780" y="1228539"/>
            <a:ext cx="2145506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TARGETS</a:t>
            </a:r>
          </a:p>
          <a:p>
            <a:pPr algn="ctr"/>
            <a:r>
              <a:rPr lang="nl-BE" dirty="0"/>
              <a:t>Output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whom</a:t>
            </a:r>
            <a:r>
              <a:rPr lang="nl-BE" dirty="0"/>
              <a:t>?</a:t>
            </a:r>
          </a:p>
        </p:txBody>
      </p:sp>
      <p:sp>
        <p:nvSpPr>
          <p:cNvPr id="7" name="Rechthoek 6"/>
          <p:cNvSpPr/>
          <p:nvPr/>
        </p:nvSpPr>
        <p:spPr>
          <a:xfrm>
            <a:off x="6722935" y="4738942"/>
            <a:ext cx="2146351" cy="1603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MEASUREMENTS</a:t>
            </a:r>
          </a:p>
          <a:p>
            <a:pPr algn="ctr"/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/ </a:t>
            </a:r>
            <a:r>
              <a:rPr lang="nl-BE" dirty="0" err="1"/>
              <a:t>metrix</a:t>
            </a:r>
            <a:r>
              <a:rPr lang="nl-BE" dirty="0"/>
              <a:t> </a:t>
            </a:r>
            <a:r>
              <a:rPr lang="nl-BE" dirty="0" err="1"/>
              <a:t>expected</a:t>
            </a:r>
            <a:r>
              <a:rPr lang="nl-BE" dirty="0"/>
              <a:t>?</a:t>
            </a:r>
          </a:p>
          <a:p>
            <a:pPr algn="ctr"/>
            <a:r>
              <a:rPr lang="nl-BE" dirty="0"/>
              <a:t>How do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measure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performance?</a:t>
            </a:r>
          </a:p>
        </p:txBody>
      </p:sp>
      <p:sp>
        <p:nvSpPr>
          <p:cNvPr id="8" name="Rechthoek 7"/>
          <p:cNvSpPr/>
          <p:nvPr/>
        </p:nvSpPr>
        <p:spPr>
          <a:xfrm>
            <a:off x="274713" y="4668641"/>
            <a:ext cx="2257078" cy="16739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/>
              <a:t>METHODS &amp; TOOLS</a:t>
            </a:r>
          </a:p>
          <a:p>
            <a:r>
              <a:rPr lang="nl-BE" dirty="0"/>
              <a:t>How do </a:t>
            </a:r>
            <a:r>
              <a:rPr lang="nl-BE" dirty="0" err="1"/>
              <a:t>you</a:t>
            </a:r>
            <a:r>
              <a:rPr lang="nl-BE" dirty="0"/>
              <a:t> run the </a:t>
            </a:r>
            <a:r>
              <a:rPr lang="nl-BE" dirty="0" err="1"/>
              <a:t>processes</a:t>
            </a:r>
            <a:r>
              <a:rPr lang="nl-BE" dirty="0"/>
              <a:t>?</a:t>
            </a:r>
          </a:p>
        </p:txBody>
      </p:sp>
      <p:sp>
        <p:nvSpPr>
          <p:cNvPr id="9" name="Rechthoek 8"/>
          <p:cNvSpPr/>
          <p:nvPr/>
        </p:nvSpPr>
        <p:spPr>
          <a:xfrm>
            <a:off x="274713" y="2489810"/>
            <a:ext cx="1512168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INPUT</a:t>
            </a:r>
          </a:p>
          <a:p>
            <a:pPr algn="ctr"/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received</a:t>
            </a:r>
            <a:r>
              <a:rPr lang="nl-BE" dirty="0"/>
              <a:t> and </a:t>
            </a:r>
            <a:r>
              <a:rPr lang="nl-BE" dirty="0" err="1"/>
              <a:t>needed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start?</a:t>
            </a:r>
          </a:p>
        </p:txBody>
      </p:sp>
      <p:sp>
        <p:nvSpPr>
          <p:cNvPr id="10" name="Rechthoek 9"/>
          <p:cNvSpPr/>
          <p:nvPr/>
        </p:nvSpPr>
        <p:spPr>
          <a:xfrm>
            <a:off x="7194103" y="2489810"/>
            <a:ext cx="1675184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OUTPUT</a:t>
            </a:r>
          </a:p>
          <a:p>
            <a:pPr algn="ctr"/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delivered</a:t>
            </a:r>
            <a:r>
              <a:rPr lang="nl-BE" dirty="0"/>
              <a:t>?</a:t>
            </a:r>
          </a:p>
        </p:txBody>
      </p:sp>
      <p:sp>
        <p:nvSpPr>
          <p:cNvPr id="14" name="Ingekeepte PIJL-RECHTS 13"/>
          <p:cNvSpPr/>
          <p:nvPr/>
        </p:nvSpPr>
        <p:spPr>
          <a:xfrm rot="19010905">
            <a:off x="5970290" y="234734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2423973" y="228973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Ingekeepte PIJL-RECHTS 16"/>
          <p:cNvSpPr/>
          <p:nvPr/>
        </p:nvSpPr>
        <p:spPr>
          <a:xfrm rot="19235053">
            <a:off x="2453340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Ingekeepte PIJL-RECHTS 17"/>
          <p:cNvSpPr/>
          <p:nvPr/>
        </p:nvSpPr>
        <p:spPr>
          <a:xfrm rot="3041088">
            <a:off x="5988909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Ingekeepte PIJL-RECHTS 18"/>
          <p:cNvSpPr/>
          <p:nvPr/>
        </p:nvSpPr>
        <p:spPr>
          <a:xfrm>
            <a:off x="1887569" y="3209890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Ingekeepte PIJL-RECHTS 20"/>
          <p:cNvSpPr/>
          <p:nvPr/>
        </p:nvSpPr>
        <p:spPr>
          <a:xfrm>
            <a:off x="6327737" y="3191734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/>
          <p:cNvSpPr/>
          <p:nvPr/>
        </p:nvSpPr>
        <p:spPr>
          <a:xfrm>
            <a:off x="3289460" y="5523918"/>
            <a:ext cx="2565080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RISK &amp; OPPORTUNITIES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risks</a:t>
            </a:r>
            <a:r>
              <a:rPr lang="nl-BE" dirty="0"/>
              <a:t>? (-)</a:t>
            </a:r>
          </a:p>
          <a:p>
            <a:pPr algn="ctr"/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opportunities</a:t>
            </a:r>
            <a:r>
              <a:rPr lang="nl-BE" dirty="0"/>
              <a:t> (+)?</a:t>
            </a:r>
          </a:p>
        </p:txBody>
      </p:sp>
      <p:sp>
        <p:nvSpPr>
          <p:cNvPr id="3" name="Ingekeepte PIJL-RECHTS 17">
            <a:extLst>
              <a:ext uri="{FF2B5EF4-FFF2-40B4-BE49-F238E27FC236}">
                <a16:creationId xmlns:a16="http://schemas.microsoft.com/office/drawing/2014/main" id="{A6E661D6-F620-F837-F58A-C51A99669EB6}"/>
              </a:ext>
            </a:extLst>
          </p:cNvPr>
          <p:cNvSpPr/>
          <p:nvPr/>
        </p:nvSpPr>
        <p:spPr>
          <a:xfrm rot="5400000">
            <a:off x="4175956" y="471111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4">
            <a:extLst>
              <a:ext uri="{FF2B5EF4-FFF2-40B4-BE49-F238E27FC236}">
                <a16:creationId xmlns:a16="http://schemas.microsoft.com/office/drawing/2014/main" id="{09AA91C3-89A8-96B7-EFDE-9489DEEF6991}"/>
              </a:ext>
            </a:extLst>
          </p:cNvPr>
          <p:cNvSpPr/>
          <p:nvPr/>
        </p:nvSpPr>
        <p:spPr>
          <a:xfrm>
            <a:off x="3259032" y="1238343"/>
            <a:ext cx="2565080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 err="1"/>
              <a:t>Process</a:t>
            </a:r>
            <a:r>
              <a:rPr lang="nl-BE" b="1" u="sng" dirty="0"/>
              <a:t> RACI </a:t>
            </a:r>
            <a:br>
              <a:rPr lang="nl-BE" dirty="0"/>
            </a:br>
            <a:r>
              <a:rPr lang="nl-BE" dirty="0" err="1"/>
              <a:t>owner</a:t>
            </a:r>
            <a:r>
              <a:rPr lang="nl-BE" dirty="0"/>
              <a:t> (A), </a:t>
            </a:r>
            <a:r>
              <a:rPr lang="nl-BE" dirty="0" err="1"/>
              <a:t>Responsible</a:t>
            </a:r>
            <a:r>
              <a:rPr lang="nl-BE" dirty="0"/>
              <a:t> (R), …</a:t>
            </a:r>
          </a:p>
        </p:txBody>
      </p:sp>
    </p:spTree>
    <p:extLst>
      <p:ext uri="{BB962C8B-B14F-4D97-AF65-F5344CB8AC3E}">
        <p14:creationId xmlns:p14="http://schemas.microsoft.com/office/powerpoint/2010/main" val="365061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8DBB-D41C-815F-4ECE-6D9D2A7C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to use turtle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CE4E-5D30-DF89-3E0C-95B7FBBF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menu [View] &gt; click Slide master</a:t>
            </a:r>
          </a:p>
          <a:p>
            <a:r>
              <a:rPr lang="en-US" dirty="0"/>
              <a:t>Edit headers/footer fields to match </a:t>
            </a:r>
            <a:r>
              <a:rPr lang="en-US" u="sng" dirty="0"/>
              <a:t>company name</a:t>
            </a:r>
            <a:r>
              <a:rPr lang="en-US" dirty="0"/>
              <a:t> and </a:t>
            </a:r>
            <a:r>
              <a:rPr lang="en-US" u="sng" dirty="0"/>
              <a:t>dates</a:t>
            </a:r>
            <a:r>
              <a:rPr lang="en-US" dirty="0"/>
              <a:t> (in all slides)</a:t>
            </a:r>
          </a:p>
          <a:p>
            <a:r>
              <a:rPr lang="en-US" dirty="0"/>
              <a:t>To create process turtles, duplicate template slide first</a:t>
            </a:r>
          </a:p>
          <a:p>
            <a:r>
              <a:rPr lang="en-US" dirty="0"/>
              <a:t>Use a flow diagram editor like Visio or draw.io to create flow diagrams where needed.</a:t>
            </a:r>
          </a:p>
        </p:txBody>
      </p:sp>
    </p:spTree>
    <p:extLst>
      <p:ext uri="{BB962C8B-B14F-4D97-AF65-F5344CB8AC3E}">
        <p14:creationId xmlns:p14="http://schemas.microsoft.com/office/powerpoint/2010/main" val="202951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8DBB-D41C-815F-4ECE-6D9D2A7C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to use Flow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CE4E-5D30-DF89-3E0C-95B7FBBF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open the embedded Visio</a:t>
            </a:r>
          </a:p>
          <a:p>
            <a:r>
              <a:rPr lang="en-US" dirty="0"/>
              <a:t>See icon in upper left corner</a:t>
            </a:r>
          </a:p>
          <a:p>
            <a:r>
              <a:rPr lang="en-US" dirty="0"/>
              <a:t>And save it to you location of choice (by preference on company internal drive/share)</a:t>
            </a:r>
          </a:p>
        </p:txBody>
      </p:sp>
    </p:spTree>
    <p:extLst>
      <p:ext uri="{BB962C8B-B14F-4D97-AF65-F5344CB8AC3E}">
        <p14:creationId xmlns:p14="http://schemas.microsoft.com/office/powerpoint/2010/main" val="252120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12610"/>
          </a:xfrm>
        </p:spPr>
        <p:txBody>
          <a:bodyPr>
            <a:noAutofit/>
          </a:bodyPr>
          <a:lstStyle/>
          <a:p>
            <a:r>
              <a:rPr lang="nl-BE" sz="2000" dirty="0" err="1"/>
              <a:t>Process</a:t>
            </a:r>
            <a:r>
              <a:rPr lang="nl-BE" sz="2000" dirty="0"/>
              <a:t>: </a:t>
            </a:r>
            <a:r>
              <a:rPr lang="nl-BE" sz="2000" dirty="0">
                <a:highlight>
                  <a:srgbClr val="00FF00"/>
                </a:highlight>
              </a:rPr>
              <a:t>&lt;</a:t>
            </a:r>
            <a:r>
              <a:rPr lang="nl-BE" sz="2000" dirty="0" err="1">
                <a:highlight>
                  <a:srgbClr val="00FF00"/>
                </a:highlight>
              </a:rPr>
              <a:t>Edit</a:t>
            </a:r>
            <a:r>
              <a:rPr lang="nl-BE" sz="2000" dirty="0">
                <a:highlight>
                  <a:srgbClr val="00FF00"/>
                </a:highlight>
              </a:rPr>
              <a:t> </a:t>
            </a:r>
            <a:r>
              <a:rPr lang="nl-BE" sz="2000" dirty="0" err="1">
                <a:highlight>
                  <a:srgbClr val="00FF00"/>
                </a:highlight>
              </a:rPr>
              <a:t>Process</a:t>
            </a:r>
            <a:r>
              <a:rPr lang="nl-BE" sz="2000" dirty="0">
                <a:highlight>
                  <a:srgbClr val="00FF00"/>
                </a:highlight>
              </a:rPr>
              <a:t> name&gt;</a:t>
            </a:r>
            <a:br>
              <a:rPr lang="nl-BE" sz="2000" dirty="0"/>
            </a:br>
            <a:r>
              <a:rPr lang="nl-BE" sz="2000" dirty="0" err="1"/>
              <a:t>Process</a:t>
            </a:r>
            <a:r>
              <a:rPr lang="nl-BE" sz="2000" dirty="0"/>
              <a:t> </a:t>
            </a:r>
            <a:r>
              <a:rPr lang="nl-BE" sz="2000" dirty="0" err="1"/>
              <a:t>owner</a:t>
            </a:r>
            <a:r>
              <a:rPr lang="nl-BE" sz="2000" dirty="0"/>
              <a:t>: </a:t>
            </a:r>
            <a:r>
              <a:rPr lang="nl-BE" sz="2000" dirty="0">
                <a:highlight>
                  <a:srgbClr val="00FF00"/>
                </a:highlight>
              </a:rPr>
              <a:t>&lt;</a:t>
            </a:r>
            <a:r>
              <a:rPr lang="nl-BE" sz="2000" dirty="0" err="1">
                <a:highlight>
                  <a:srgbClr val="00FF00"/>
                </a:highlight>
              </a:rPr>
              <a:t>add</a:t>
            </a:r>
            <a:r>
              <a:rPr lang="nl-BE" sz="2000" dirty="0">
                <a:highlight>
                  <a:srgbClr val="00FF00"/>
                </a:highlight>
              </a:rPr>
              <a:t> </a:t>
            </a:r>
            <a:r>
              <a:rPr lang="nl-BE" sz="2000" dirty="0" err="1">
                <a:highlight>
                  <a:srgbClr val="00FF00"/>
                </a:highlight>
              </a:rPr>
              <a:t>owner</a:t>
            </a:r>
            <a:r>
              <a:rPr lang="nl-BE" sz="2000" dirty="0">
                <a:highlight>
                  <a:srgbClr val="00FF00"/>
                </a:highlight>
              </a:rPr>
              <a:t>&gt;</a:t>
            </a:r>
          </a:p>
        </p:txBody>
      </p:sp>
      <p:sp>
        <p:nvSpPr>
          <p:cNvPr id="4" name="Ovaal 3"/>
          <p:cNvSpPr/>
          <p:nvPr/>
        </p:nvSpPr>
        <p:spPr>
          <a:xfrm>
            <a:off x="3213801" y="812611"/>
            <a:ext cx="2700000" cy="358655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ACTIVITIES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Preparation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Collect input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Execution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Process/</a:t>
            </a:r>
            <a:r>
              <a:rPr lang="en-US" sz="1000" dirty="0" err="1">
                <a:highlight>
                  <a:srgbClr val="00FF00"/>
                </a:highlight>
              </a:rPr>
              <a:t>Manipulatie</a:t>
            </a:r>
            <a:r>
              <a:rPr lang="en-US" sz="1000" dirty="0">
                <a:highlight>
                  <a:srgbClr val="00FF00"/>
                </a:highlight>
              </a:rPr>
              <a:t> data, … 
Provide evidence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Check result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Report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Actions</a:t>
            </a:r>
            <a:endParaRPr lang="nl-BE" sz="1000" dirty="0">
              <a:highlight>
                <a:srgbClr val="00FF00"/>
              </a:highlight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65162" y="787640"/>
            <a:ext cx="2016225" cy="12668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SOURCES</a:t>
            </a:r>
            <a:r>
              <a:rPr lang="en-US" b="1" dirty="0"/>
              <a:t> </a:t>
            </a:r>
          </a:p>
          <a:p>
            <a:pPr algn="ctr"/>
            <a:r>
              <a:rPr lang="en-US" sz="1400" b="1" dirty="0"/>
              <a:t>(From whom?)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00FF00"/>
                </a:highlight>
              </a:rPr>
              <a:t>&lt;list all processes, systems, people providing input&gt;</a:t>
            </a:r>
            <a:endParaRPr lang="nl-BE" sz="1000" dirty="0"/>
          </a:p>
          <a:p>
            <a:endParaRPr lang="nl-BE" sz="1400" dirty="0"/>
          </a:p>
        </p:txBody>
      </p:sp>
      <p:sp>
        <p:nvSpPr>
          <p:cNvPr id="6" name="Rechthoek 5"/>
          <p:cNvSpPr/>
          <p:nvPr/>
        </p:nvSpPr>
        <p:spPr>
          <a:xfrm>
            <a:off x="6948263" y="803244"/>
            <a:ext cx="2016224" cy="17316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TARGETS</a:t>
            </a:r>
            <a:r>
              <a:rPr lang="en-US" sz="1400" b="1" u="sng" dirty="0"/>
              <a:t> </a:t>
            </a:r>
          </a:p>
          <a:p>
            <a:pPr algn="ctr"/>
            <a:r>
              <a:rPr lang="en-US" sz="1400" b="1" dirty="0"/>
              <a:t>(To whom?)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00FF00"/>
                </a:highlight>
              </a:rPr>
              <a:t>&lt;list all process &amp; stakeholders that need results&gt;</a:t>
            </a:r>
            <a:r>
              <a:rPr lang="en-US" sz="1000" dirty="0"/>
              <a:t>
…</a:t>
            </a:r>
            <a:endParaRPr lang="nl-BE" sz="1000" dirty="0"/>
          </a:p>
        </p:txBody>
      </p:sp>
      <p:sp>
        <p:nvSpPr>
          <p:cNvPr id="7" name="Rechthoek 6"/>
          <p:cNvSpPr/>
          <p:nvPr/>
        </p:nvSpPr>
        <p:spPr>
          <a:xfrm>
            <a:off x="6153850" y="4826477"/>
            <a:ext cx="2810637" cy="15858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 err="1"/>
              <a:t>KPIs</a:t>
            </a:r>
            <a:endParaRPr lang="nl-BE" b="1" u="sng" dirty="0"/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Success indicators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Result indicators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Performance indicators</a:t>
            </a:r>
            <a:endParaRPr lang="nl-BE" dirty="0">
              <a:highlight>
                <a:srgbClr val="00FF00"/>
              </a:highligh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265162" y="4826478"/>
            <a:ext cx="2724991" cy="1585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METHODS &amp; TOOLS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Standard operating procedures (SOPs)
Business applications
What tools are used</a:t>
            </a:r>
            <a:endParaRPr lang="nl-BE" sz="1400" dirty="0">
              <a:highlight>
                <a:srgbClr val="00FF00"/>
              </a:highligh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251519" y="2290038"/>
            <a:ext cx="2016225" cy="223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INPUT</a:t>
            </a:r>
            <a:r>
              <a:rPr lang="nl-B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Input </a:t>
            </a:r>
            <a:r>
              <a:rPr lang="nl-BE" sz="1000" dirty="0" err="1">
                <a:highlight>
                  <a:srgbClr val="00FF00"/>
                </a:highlight>
              </a:rPr>
              <a:t>needed</a:t>
            </a:r>
            <a:r>
              <a:rPr lang="nl-BE" sz="1000" dirty="0">
                <a:highlight>
                  <a:srgbClr val="00FF00"/>
                </a:highlight>
              </a:rPr>
              <a:t> </a:t>
            </a:r>
            <a:r>
              <a:rPr lang="nl-BE" sz="1000" dirty="0" err="1">
                <a:highlight>
                  <a:srgbClr val="00FF00"/>
                </a:highlight>
              </a:rPr>
              <a:t>to</a:t>
            </a:r>
            <a:r>
              <a:rPr lang="nl-BE" sz="1000" dirty="0">
                <a:highlight>
                  <a:srgbClr val="00FF00"/>
                </a:highlight>
              </a:rPr>
              <a:t> start
Accounts (Security)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>
                <a:highlight>
                  <a:srgbClr val="00FF00"/>
                </a:highlight>
              </a:rPr>
              <a:t>Documents</a:t>
            </a:r>
            <a:endParaRPr lang="nl-BE" sz="1000" dirty="0"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….</a:t>
            </a:r>
          </a:p>
        </p:txBody>
      </p:sp>
      <p:sp>
        <p:nvSpPr>
          <p:cNvPr id="10" name="Rechthoek 9"/>
          <p:cNvSpPr/>
          <p:nvPr/>
        </p:nvSpPr>
        <p:spPr>
          <a:xfrm>
            <a:off x="6948264" y="2650603"/>
            <a:ext cx="2016223" cy="18750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…</a:t>
            </a:r>
            <a:endParaRPr lang="nl-BE" sz="1000" dirty="0">
              <a:highlight>
                <a:srgbClr val="00FF00"/>
              </a:highlight>
            </a:endParaRPr>
          </a:p>
          <a:p>
            <a:pPr algn="ctr"/>
            <a:endParaRPr lang="nl-BE" sz="1200" dirty="0"/>
          </a:p>
        </p:txBody>
      </p:sp>
      <p:sp>
        <p:nvSpPr>
          <p:cNvPr id="14" name="Ingekeepte PIJL-RECHTS 13"/>
          <p:cNvSpPr/>
          <p:nvPr/>
        </p:nvSpPr>
        <p:spPr>
          <a:xfrm rot="18796493">
            <a:off x="5953937" y="1536511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2439405" y="1423478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Ingekeepte PIJL-RECHTS 16"/>
          <p:cNvSpPr/>
          <p:nvPr/>
        </p:nvSpPr>
        <p:spPr>
          <a:xfrm rot="18750272">
            <a:off x="2817757" y="4106961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Ingekeepte PIJL-RECHTS 17"/>
          <p:cNvSpPr/>
          <p:nvPr/>
        </p:nvSpPr>
        <p:spPr>
          <a:xfrm rot="2701998">
            <a:off x="5559504" y="410190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Ingekeepte PIJL-RECHTS 18"/>
          <p:cNvSpPr/>
          <p:nvPr/>
        </p:nvSpPr>
        <p:spPr>
          <a:xfrm>
            <a:off x="2472372" y="3212976"/>
            <a:ext cx="533919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Ingekeepte PIJL-RECHTS 24"/>
          <p:cNvSpPr/>
          <p:nvPr/>
        </p:nvSpPr>
        <p:spPr>
          <a:xfrm>
            <a:off x="6121311" y="3205890"/>
            <a:ext cx="533919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hthoek 19"/>
          <p:cNvSpPr/>
          <p:nvPr/>
        </p:nvSpPr>
        <p:spPr>
          <a:xfrm>
            <a:off x="3087637" y="4826477"/>
            <a:ext cx="2952327" cy="158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RISKS AND OPPORTUNITIES</a:t>
            </a:r>
            <a:endParaRPr lang="nl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R (-): what can go wrong
(-) </a:t>
            </a:r>
            <a:r>
              <a:rPr lang="en-US" sz="1000" dirty="0">
                <a:solidFill>
                  <a:srgbClr val="FF0000"/>
                </a:solidFill>
                <a:highlight>
                  <a:srgbClr val="00FF00"/>
                </a:highlight>
              </a:rPr>
              <a:t>Risk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(-) </a:t>
            </a:r>
            <a:r>
              <a:rPr lang="en-US" sz="1000" dirty="0">
                <a:solidFill>
                  <a:srgbClr val="FF0000"/>
                </a:solidFill>
                <a:highlight>
                  <a:srgbClr val="00FF00"/>
                </a:highlight>
              </a:rPr>
              <a:t>Risk 2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</a:rPr>
              <a:t>O (+) what else can you win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  <a:highlight>
                  <a:srgbClr val="00FF00"/>
                </a:highlight>
              </a:rPr>
              <a:t>(+) Opportunity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  <a:highlight>
                  <a:srgbClr val="00FF00"/>
                </a:highlight>
              </a:rPr>
              <a:t>(+) Opportunity 2</a:t>
            </a:r>
            <a:endParaRPr lang="nl-BE" sz="1000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CD7D97C-2520-173F-EDA8-0E241F596CDA}"/>
              </a:ext>
            </a:extLst>
          </p:cNvPr>
          <p:cNvSpPr/>
          <p:nvPr/>
        </p:nvSpPr>
        <p:spPr>
          <a:xfrm>
            <a:off x="659757" y="230771"/>
            <a:ext cx="3657600" cy="1034386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for all boxes: Replace green text with your feedback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1FBFA738-AB80-71F8-A4F8-8A25FBB65D8C}"/>
              </a:ext>
            </a:extLst>
          </p:cNvPr>
          <p:cNvSpPr/>
          <p:nvPr/>
        </p:nvSpPr>
        <p:spPr>
          <a:xfrm>
            <a:off x="3786565" y="4243722"/>
            <a:ext cx="2593752" cy="1034386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(-) risks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(+) opportunities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586AD7AD-B266-0D99-D0DC-86ACF551FBD3}"/>
              </a:ext>
            </a:extLst>
          </p:cNvPr>
          <p:cNvSpPr/>
          <p:nvPr/>
        </p:nvSpPr>
        <p:spPr>
          <a:xfrm>
            <a:off x="3695802" y="1752535"/>
            <a:ext cx="2593752" cy="1034386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list activities of process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579BF8B8-C1D7-C4BD-0D5F-50DFB05C1B6E}"/>
              </a:ext>
            </a:extLst>
          </p:cNvPr>
          <p:cNvSpPr/>
          <p:nvPr/>
        </p:nvSpPr>
        <p:spPr>
          <a:xfrm>
            <a:off x="6289554" y="4800737"/>
            <a:ext cx="2593752" cy="1034386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Define S.M.A.R.T KPIs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8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12610"/>
          </a:xfrm>
        </p:spPr>
        <p:txBody>
          <a:bodyPr>
            <a:noAutofit/>
          </a:bodyPr>
          <a:lstStyle/>
          <a:p>
            <a:r>
              <a:rPr lang="nl-BE" sz="2000" dirty="0" err="1"/>
              <a:t>Process</a:t>
            </a:r>
            <a:r>
              <a:rPr lang="nl-BE" sz="2000" dirty="0"/>
              <a:t>: &lt;</a:t>
            </a:r>
            <a:r>
              <a:rPr lang="nl-BE" sz="2000" dirty="0" err="1"/>
              <a:t>Edit</a:t>
            </a:r>
            <a:r>
              <a:rPr lang="nl-BE" sz="2000" dirty="0"/>
              <a:t> </a:t>
            </a:r>
            <a:r>
              <a:rPr lang="nl-BE" sz="2000" dirty="0" err="1"/>
              <a:t>Process</a:t>
            </a:r>
            <a:r>
              <a:rPr lang="nl-BE" sz="2000" dirty="0"/>
              <a:t> name&gt;</a:t>
            </a:r>
            <a:br>
              <a:rPr lang="nl-BE" sz="2000" dirty="0"/>
            </a:br>
            <a:r>
              <a:rPr lang="nl-BE" sz="2000" dirty="0" err="1"/>
              <a:t>Process</a:t>
            </a:r>
            <a:r>
              <a:rPr lang="nl-BE" sz="2000" dirty="0"/>
              <a:t> </a:t>
            </a:r>
            <a:r>
              <a:rPr lang="nl-BE" sz="2000" dirty="0" err="1"/>
              <a:t>owner</a:t>
            </a:r>
            <a:r>
              <a:rPr lang="nl-BE" sz="2000" dirty="0"/>
              <a:t>: &lt;</a:t>
            </a:r>
            <a:r>
              <a:rPr lang="nl-BE" sz="2000" dirty="0" err="1"/>
              <a:t>add</a:t>
            </a:r>
            <a:r>
              <a:rPr lang="nl-BE" sz="2000" dirty="0"/>
              <a:t> </a:t>
            </a:r>
            <a:r>
              <a:rPr lang="nl-BE" sz="2000" dirty="0" err="1"/>
              <a:t>owner</a:t>
            </a:r>
            <a:r>
              <a:rPr lang="nl-BE" sz="2000" dirty="0"/>
              <a:t>&gt;</a:t>
            </a:r>
          </a:p>
        </p:txBody>
      </p:sp>
      <p:sp>
        <p:nvSpPr>
          <p:cNvPr id="4" name="Ovaal 3"/>
          <p:cNvSpPr/>
          <p:nvPr/>
        </p:nvSpPr>
        <p:spPr>
          <a:xfrm>
            <a:off x="3213801" y="812611"/>
            <a:ext cx="2700000" cy="358655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ACTIVITIES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Preparation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Collect input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Execution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Process/</a:t>
            </a:r>
            <a:r>
              <a:rPr lang="en-US" sz="1000" dirty="0" err="1">
                <a:highlight>
                  <a:srgbClr val="00FF00"/>
                </a:highlight>
              </a:rPr>
              <a:t>Manipulatie</a:t>
            </a:r>
            <a:r>
              <a:rPr lang="en-US" sz="1000" dirty="0">
                <a:highlight>
                  <a:srgbClr val="00FF00"/>
                </a:highlight>
              </a:rPr>
              <a:t> data, … 
Provide evidence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Check result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Report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Actions</a:t>
            </a:r>
            <a:endParaRPr lang="nl-BE" sz="1000" dirty="0">
              <a:highlight>
                <a:srgbClr val="00FF00"/>
              </a:highlight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65162" y="787640"/>
            <a:ext cx="2016225" cy="12668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SOURCES</a:t>
            </a:r>
            <a:r>
              <a:rPr lang="en-US" b="1" dirty="0"/>
              <a:t> </a:t>
            </a:r>
          </a:p>
          <a:p>
            <a:pPr algn="ctr"/>
            <a:r>
              <a:rPr lang="en-US" sz="1400" b="1" dirty="0"/>
              <a:t>(From whom?)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00FF00"/>
                </a:highlight>
              </a:rPr>
              <a:t>&lt;list all processes, systems, people providing input&gt;</a:t>
            </a:r>
            <a:endParaRPr lang="nl-BE" sz="1000" dirty="0"/>
          </a:p>
          <a:p>
            <a:endParaRPr lang="nl-BE" sz="1400" dirty="0"/>
          </a:p>
        </p:txBody>
      </p:sp>
      <p:sp>
        <p:nvSpPr>
          <p:cNvPr id="6" name="Rechthoek 5"/>
          <p:cNvSpPr/>
          <p:nvPr/>
        </p:nvSpPr>
        <p:spPr>
          <a:xfrm>
            <a:off x="6948263" y="803244"/>
            <a:ext cx="2016224" cy="17316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TARGETS</a:t>
            </a:r>
            <a:r>
              <a:rPr lang="en-US" sz="1400" b="1" u="sng" dirty="0"/>
              <a:t> </a:t>
            </a:r>
          </a:p>
          <a:p>
            <a:pPr algn="ctr"/>
            <a:r>
              <a:rPr lang="en-US" sz="1400" b="1" dirty="0"/>
              <a:t>(To whom?)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00FF00"/>
                </a:highlight>
              </a:rPr>
              <a:t>&lt;list all process &amp; stakeholders that need results&gt;</a:t>
            </a:r>
            <a:r>
              <a:rPr lang="en-US" sz="1000" dirty="0"/>
              <a:t>
…</a:t>
            </a:r>
            <a:endParaRPr lang="nl-BE" sz="1000" dirty="0"/>
          </a:p>
        </p:txBody>
      </p:sp>
      <p:sp>
        <p:nvSpPr>
          <p:cNvPr id="7" name="Rechthoek 6"/>
          <p:cNvSpPr/>
          <p:nvPr/>
        </p:nvSpPr>
        <p:spPr>
          <a:xfrm>
            <a:off x="6153850" y="4826477"/>
            <a:ext cx="2810637" cy="15858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 err="1"/>
              <a:t>KPIs</a:t>
            </a:r>
            <a:endParaRPr lang="nl-BE" b="1" u="sng" dirty="0"/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Success indicators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Result indicators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Performance indicators</a:t>
            </a:r>
            <a:endParaRPr lang="nl-BE" dirty="0">
              <a:highlight>
                <a:srgbClr val="00FF00"/>
              </a:highligh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265162" y="4826478"/>
            <a:ext cx="2724991" cy="1585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METHODS &amp; TOOLS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Standard operating procedures (SOPs)
Business applications
What tools are used</a:t>
            </a:r>
            <a:endParaRPr lang="nl-BE" sz="1400" dirty="0">
              <a:highlight>
                <a:srgbClr val="00FF00"/>
              </a:highligh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251519" y="2290038"/>
            <a:ext cx="2016225" cy="223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INPUT</a:t>
            </a:r>
            <a:r>
              <a:rPr lang="nl-B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Input </a:t>
            </a:r>
            <a:r>
              <a:rPr lang="nl-BE" sz="1000" dirty="0" err="1">
                <a:highlight>
                  <a:srgbClr val="00FF00"/>
                </a:highlight>
              </a:rPr>
              <a:t>needed</a:t>
            </a:r>
            <a:r>
              <a:rPr lang="nl-BE" sz="1000" dirty="0">
                <a:highlight>
                  <a:srgbClr val="00FF00"/>
                </a:highlight>
              </a:rPr>
              <a:t> </a:t>
            </a:r>
            <a:r>
              <a:rPr lang="nl-BE" sz="1000" dirty="0" err="1">
                <a:highlight>
                  <a:srgbClr val="00FF00"/>
                </a:highlight>
              </a:rPr>
              <a:t>to</a:t>
            </a:r>
            <a:r>
              <a:rPr lang="nl-BE" sz="1000" dirty="0">
                <a:highlight>
                  <a:srgbClr val="00FF00"/>
                </a:highlight>
              </a:rPr>
              <a:t> start
Accounts (Security)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>
                <a:highlight>
                  <a:srgbClr val="00FF00"/>
                </a:highlight>
              </a:rPr>
              <a:t>Documents</a:t>
            </a:r>
            <a:endParaRPr lang="nl-BE" sz="1000" dirty="0"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….</a:t>
            </a:r>
          </a:p>
        </p:txBody>
      </p:sp>
      <p:sp>
        <p:nvSpPr>
          <p:cNvPr id="10" name="Rechthoek 9"/>
          <p:cNvSpPr/>
          <p:nvPr/>
        </p:nvSpPr>
        <p:spPr>
          <a:xfrm>
            <a:off x="6948264" y="2650603"/>
            <a:ext cx="2016223" cy="18750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…</a:t>
            </a:r>
            <a:endParaRPr lang="nl-BE" sz="1000" dirty="0">
              <a:highlight>
                <a:srgbClr val="00FF00"/>
              </a:highlight>
            </a:endParaRPr>
          </a:p>
          <a:p>
            <a:pPr algn="ctr"/>
            <a:endParaRPr lang="nl-BE" sz="1200" dirty="0"/>
          </a:p>
        </p:txBody>
      </p:sp>
      <p:sp>
        <p:nvSpPr>
          <p:cNvPr id="14" name="Ingekeepte PIJL-RECHTS 13"/>
          <p:cNvSpPr/>
          <p:nvPr/>
        </p:nvSpPr>
        <p:spPr>
          <a:xfrm rot="18796493">
            <a:off x="5953937" y="1536511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2439405" y="1423478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Ingekeepte PIJL-RECHTS 16"/>
          <p:cNvSpPr/>
          <p:nvPr/>
        </p:nvSpPr>
        <p:spPr>
          <a:xfrm rot="18750272">
            <a:off x="2817757" y="4106961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Ingekeepte PIJL-RECHTS 17"/>
          <p:cNvSpPr/>
          <p:nvPr/>
        </p:nvSpPr>
        <p:spPr>
          <a:xfrm rot="2701998">
            <a:off x="5559504" y="410190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Ingekeepte PIJL-RECHTS 18"/>
          <p:cNvSpPr/>
          <p:nvPr/>
        </p:nvSpPr>
        <p:spPr>
          <a:xfrm>
            <a:off x="2472372" y="3212976"/>
            <a:ext cx="533919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Ingekeepte PIJL-RECHTS 24"/>
          <p:cNvSpPr/>
          <p:nvPr/>
        </p:nvSpPr>
        <p:spPr>
          <a:xfrm>
            <a:off x="6121311" y="3205890"/>
            <a:ext cx="533919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hthoek 19"/>
          <p:cNvSpPr/>
          <p:nvPr/>
        </p:nvSpPr>
        <p:spPr>
          <a:xfrm>
            <a:off x="3087637" y="4826477"/>
            <a:ext cx="2952327" cy="158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RISKS AND OPPORTUNITIES</a:t>
            </a:r>
            <a:endParaRPr lang="nl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R (-): what can go wrong
(-) </a:t>
            </a:r>
            <a:r>
              <a:rPr lang="en-US" sz="1000" dirty="0">
                <a:solidFill>
                  <a:srgbClr val="FF0000"/>
                </a:solidFill>
                <a:highlight>
                  <a:srgbClr val="00FF00"/>
                </a:highlight>
              </a:rPr>
              <a:t>Risk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(-) </a:t>
            </a:r>
            <a:r>
              <a:rPr lang="en-US" sz="1000" dirty="0">
                <a:solidFill>
                  <a:srgbClr val="FF0000"/>
                </a:solidFill>
                <a:highlight>
                  <a:srgbClr val="00FF00"/>
                </a:highlight>
              </a:rPr>
              <a:t>Risk 2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</a:rPr>
              <a:t>O (+) what else can you win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  <a:highlight>
                  <a:srgbClr val="00FF00"/>
                </a:highlight>
              </a:rPr>
              <a:t>(+) Opportunity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  <a:highlight>
                  <a:srgbClr val="00FF00"/>
                </a:highlight>
              </a:rPr>
              <a:t>(+) Opportunity 2</a:t>
            </a:r>
            <a:endParaRPr lang="nl-BE" sz="1000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441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5AA6AB9-88BB-DC1F-F0A2-D4B62B5D4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70" y="609600"/>
            <a:ext cx="5890260" cy="563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98BF35-A9F1-B62B-C7E0-E5443C7E878C}"/>
              </a:ext>
            </a:extLst>
          </p:cNvPr>
          <p:cNvSpPr txBox="1"/>
          <p:nvPr/>
        </p:nvSpPr>
        <p:spPr>
          <a:xfrm>
            <a:off x="233680" y="345440"/>
            <a:ext cx="1801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 sample </a:t>
            </a:r>
          </a:p>
          <a:p>
            <a:r>
              <a:rPr lang="en-US" dirty="0"/>
              <a:t>(basic flow chart)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32A21F1-44A7-57B4-585D-6986B5B039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8012"/>
              </p:ext>
            </p:extLst>
          </p:nvPr>
        </p:nvGraphicFramePr>
        <p:xfrm>
          <a:off x="7924800" y="600075"/>
          <a:ext cx="114776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showAsIcon="1" r:id="rId3" imgW="914400" imgH="792360" progId="Visio.Drawing.15">
                  <p:embed/>
                </p:oleObj>
              </mc:Choice>
              <mc:Fallback>
                <p:oleObj name="Visio" showAsIcon="1" r:id="rId3" imgW="914400" imgH="792360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32A21F1-44A7-57B4-585D-6986B5B039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4800" y="600075"/>
                        <a:ext cx="1147763" cy="99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7744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85F7B290D75447B7BDDD59D2E8AE76" ma:contentTypeVersion="10" ma:contentTypeDescription="Create a new document." ma:contentTypeScope="" ma:versionID="c3669daea610738e51fee500fa755a07">
  <xsd:schema xmlns:xsd="http://www.w3.org/2001/XMLSchema" xmlns:xs="http://www.w3.org/2001/XMLSchema" xmlns:p="http://schemas.microsoft.com/office/2006/metadata/properties" xmlns:ns2="01018924-18c9-490c-a472-ef3f02dc6cb8" xmlns:ns3="327ed9c4-8018-4775-99d2-218cd5901713" targetNamespace="http://schemas.microsoft.com/office/2006/metadata/properties" ma:root="true" ma:fieldsID="9d39998f5c2f3885e53b9b82be99b159" ns2:_="" ns3:_="">
    <xsd:import namespace="01018924-18c9-490c-a472-ef3f02dc6cb8"/>
    <xsd:import namespace="327ed9c4-8018-4775-99d2-218cd59017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18924-18c9-490c-a472-ef3f02dc6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372bda8-be47-494e-bd1a-9780e52534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ed9c4-8018-4775-99d2-218cd590171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9948f3a-7c70-4727-8330-18eae1cf6f6a}" ma:internalName="TaxCatchAll" ma:showField="CatchAllData" ma:web="327ed9c4-8018-4775-99d2-218cd59017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7ed9c4-8018-4775-99d2-218cd5901713" xsi:nil="true"/>
    <lcf76f155ced4ddcb4097134ff3c332f xmlns="01018924-18c9-490c-a472-ef3f02dc6c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F2BB730-448F-47C8-9E4A-CEBB02578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018924-18c9-490c-a472-ef3f02dc6cb8"/>
    <ds:schemaRef ds:uri="327ed9c4-8018-4775-99d2-218cd59017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EFDE6-98CD-4C74-B689-0ABD2742C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B2F8D8-997F-4255-86C9-AF8936DEB535}">
  <ds:schemaRefs>
    <ds:schemaRef ds:uri="http://purl.org/dc/dcmitype/"/>
    <ds:schemaRef ds:uri="http://schemas.microsoft.com/office/2006/documentManagement/types"/>
    <ds:schemaRef ds:uri="01018924-18c9-490c-a472-ef3f02dc6cb8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327ed9c4-8018-4775-99d2-218cd590171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548</Words>
  <Application>Microsoft Office PowerPoint</Application>
  <PresentationFormat>On-screen Show (4:3)</PresentationFormat>
  <Paragraphs>126</Paragraphs>
  <Slides>6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Kantoorthema</vt:lpstr>
      <vt:lpstr>Visio</vt:lpstr>
      <vt:lpstr>TURTLE-diagram - General introduction</vt:lpstr>
      <vt:lpstr>Manual to use turtle diagrams</vt:lpstr>
      <vt:lpstr>Manual to use Flow slide</vt:lpstr>
      <vt:lpstr>Process: &lt;Edit Process name&gt; Process owner: &lt;add owner&gt;</vt:lpstr>
      <vt:lpstr>Process: &lt;Edit Process name&gt; Process owner: &lt;add owner&gt;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Turtles</dc:title>
  <dc:creator>Peter GEELEN</dc:creator>
  <cp:lastModifiedBy>Peter Geelen (Quest For Security)</cp:lastModifiedBy>
  <cp:revision>7</cp:revision>
  <dcterms:created xsi:type="dcterms:W3CDTF">2015-11-18T10:38:32Z</dcterms:created>
  <dcterms:modified xsi:type="dcterms:W3CDTF">2023-11-30T14:13:37Z</dcterms:modified>
  <cp:category>ISO9001 documentation</cp:category>
</cp:coreProperties>
</file>